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0"/>
  </p:notesMasterIdLst>
  <p:sldIdLst>
    <p:sldId id="256" r:id="rId2"/>
    <p:sldId id="259" r:id="rId3"/>
    <p:sldId id="1143" r:id="rId4"/>
    <p:sldId id="1128" r:id="rId5"/>
    <p:sldId id="1129" r:id="rId6"/>
    <p:sldId id="1130" r:id="rId7"/>
    <p:sldId id="1131" r:id="rId8"/>
    <p:sldId id="1570" r:id="rId9"/>
    <p:sldId id="1137" r:id="rId10"/>
    <p:sldId id="1138" r:id="rId11"/>
    <p:sldId id="1575" r:id="rId12"/>
    <p:sldId id="1140" r:id="rId13"/>
    <p:sldId id="1567" r:id="rId14"/>
    <p:sldId id="1572" r:id="rId15"/>
    <p:sldId id="1144" r:id="rId16"/>
    <p:sldId id="1145" r:id="rId17"/>
    <p:sldId id="1142" r:id="rId18"/>
    <p:sldId id="1578" r:id="rId19"/>
    <p:sldId id="1581" r:id="rId20"/>
    <p:sldId id="1582" r:id="rId21"/>
    <p:sldId id="1583" r:id="rId22"/>
    <p:sldId id="1595" r:id="rId23"/>
    <p:sldId id="1587" r:id="rId24"/>
    <p:sldId id="1588" r:id="rId25"/>
    <p:sldId id="1589" r:id="rId26"/>
    <p:sldId id="1590" r:id="rId27"/>
    <p:sldId id="1592" r:id="rId28"/>
    <p:sldId id="1591" r:id="rId29"/>
    <p:sldId id="1597" r:id="rId30"/>
    <p:sldId id="1598" r:id="rId31"/>
    <p:sldId id="1594" r:id="rId32"/>
    <p:sldId id="1599" r:id="rId33"/>
    <p:sldId id="1600" r:id="rId34"/>
    <p:sldId id="1601" r:id="rId35"/>
    <p:sldId id="1602" r:id="rId36"/>
    <p:sldId id="1603" r:id="rId37"/>
    <p:sldId id="1608" r:id="rId38"/>
    <p:sldId id="1609" r:id="rId39"/>
    <p:sldId id="1610" r:id="rId40"/>
    <p:sldId id="1611" r:id="rId41"/>
    <p:sldId id="1613" r:id="rId42"/>
    <p:sldId id="1612" r:id="rId43"/>
    <p:sldId id="1616" r:id="rId44"/>
    <p:sldId id="1617" r:id="rId45"/>
    <p:sldId id="1618" r:id="rId46"/>
    <p:sldId id="1615" r:id="rId47"/>
    <p:sldId id="1638" r:id="rId48"/>
    <p:sldId id="1641" r:id="rId49"/>
    <p:sldId id="1642" r:id="rId50"/>
    <p:sldId id="1643" r:id="rId51"/>
    <p:sldId id="1644" r:id="rId52"/>
    <p:sldId id="1647" r:id="rId53"/>
    <p:sldId id="1648" r:id="rId54"/>
    <p:sldId id="1649" r:id="rId55"/>
    <p:sldId id="1650" r:id="rId56"/>
    <p:sldId id="1652" r:id="rId57"/>
    <p:sldId id="1651" r:id="rId58"/>
    <p:sldId id="1729" r:id="rId59"/>
    <p:sldId id="1730" r:id="rId60"/>
    <p:sldId id="1731" r:id="rId61"/>
    <p:sldId id="1654" r:id="rId62"/>
    <p:sldId id="1672" r:id="rId63"/>
    <p:sldId id="1673" r:id="rId64"/>
    <p:sldId id="1674" r:id="rId65"/>
    <p:sldId id="1675" r:id="rId66"/>
    <p:sldId id="1676" r:id="rId67"/>
    <p:sldId id="1677" r:id="rId68"/>
    <p:sldId id="1678" r:id="rId69"/>
    <p:sldId id="1681" r:id="rId70"/>
    <p:sldId id="1682" r:id="rId71"/>
    <p:sldId id="1683" r:id="rId72"/>
    <p:sldId id="1684" r:id="rId73"/>
    <p:sldId id="1685" r:id="rId74"/>
    <p:sldId id="1686" r:id="rId75"/>
    <p:sldId id="1689" r:id="rId76"/>
    <p:sldId id="1690" r:id="rId77"/>
    <p:sldId id="1688" r:id="rId78"/>
    <p:sldId id="1619" r:id="rId79"/>
    <p:sldId id="1622" r:id="rId80"/>
    <p:sldId id="1623" r:id="rId81"/>
    <p:sldId id="1626" r:id="rId82"/>
    <p:sldId id="1627" r:id="rId83"/>
    <p:sldId id="1628" r:id="rId84"/>
    <p:sldId id="1629" r:id="rId85"/>
    <p:sldId id="1630" r:id="rId86"/>
    <p:sldId id="1631" r:id="rId87"/>
    <p:sldId id="1633" r:id="rId88"/>
    <p:sldId id="1632" r:id="rId89"/>
    <p:sldId id="1636" r:id="rId90"/>
    <p:sldId id="1637" r:id="rId91"/>
    <p:sldId id="1635" r:id="rId92"/>
    <p:sldId id="1753" r:id="rId93"/>
    <p:sldId id="1756" r:id="rId94"/>
    <p:sldId id="1804" r:id="rId95"/>
    <p:sldId id="1762" r:id="rId96"/>
    <p:sldId id="1763" r:id="rId97"/>
    <p:sldId id="1764" r:id="rId98"/>
    <p:sldId id="1765" r:id="rId99"/>
    <p:sldId id="1766" r:id="rId100"/>
    <p:sldId id="1767" r:id="rId101"/>
    <p:sldId id="1805" r:id="rId102"/>
    <p:sldId id="1806" r:id="rId103"/>
    <p:sldId id="1807" r:id="rId104"/>
    <p:sldId id="1768" r:id="rId105"/>
    <p:sldId id="1769" r:id="rId106"/>
    <p:sldId id="1770" r:id="rId107"/>
    <p:sldId id="1771" r:id="rId108"/>
    <p:sldId id="1772" r:id="rId109"/>
    <p:sldId id="1773" r:id="rId110"/>
    <p:sldId id="1774" r:id="rId111"/>
    <p:sldId id="1777" r:id="rId112"/>
    <p:sldId id="1778" r:id="rId113"/>
    <p:sldId id="1779" r:id="rId114"/>
    <p:sldId id="1780" r:id="rId115"/>
    <p:sldId id="1781" r:id="rId116"/>
    <p:sldId id="1782" r:id="rId117"/>
    <p:sldId id="1783" r:id="rId118"/>
    <p:sldId id="1784" r:id="rId119"/>
    <p:sldId id="1808" r:id="rId120"/>
    <p:sldId id="1810" r:id="rId121"/>
    <p:sldId id="1811" r:id="rId122"/>
    <p:sldId id="1812" r:id="rId123"/>
    <p:sldId id="1786" r:id="rId124"/>
    <p:sldId id="1655" r:id="rId125"/>
    <p:sldId id="1658" r:id="rId126"/>
    <p:sldId id="1659" r:id="rId127"/>
    <p:sldId id="1660" r:id="rId128"/>
    <p:sldId id="1661" r:id="rId129"/>
    <p:sldId id="1664" r:id="rId130"/>
    <p:sldId id="1665" r:id="rId131"/>
    <p:sldId id="1666" r:id="rId132"/>
    <p:sldId id="1667" r:id="rId133"/>
    <p:sldId id="1669" r:id="rId134"/>
    <p:sldId id="1668" r:id="rId135"/>
    <p:sldId id="1708" r:id="rId136"/>
    <p:sldId id="1709" r:id="rId137"/>
    <p:sldId id="1728" r:id="rId138"/>
    <p:sldId id="1736" r:id="rId139"/>
    <p:sldId id="1739" r:id="rId140"/>
    <p:sldId id="1740" r:id="rId141"/>
    <p:sldId id="1813" r:id="rId142"/>
    <p:sldId id="1814" r:id="rId143"/>
    <p:sldId id="1745" r:id="rId144"/>
    <p:sldId id="1746" r:id="rId145"/>
    <p:sldId id="1747" r:id="rId146"/>
    <p:sldId id="1748" r:id="rId147"/>
    <p:sldId id="1749" r:id="rId148"/>
    <p:sldId id="1750" r:id="rId149"/>
    <p:sldId id="1815" r:id="rId150"/>
    <p:sldId id="1816" r:id="rId151"/>
    <p:sldId id="1752" r:id="rId152"/>
    <p:sldId id="1691" r:id="rId153"/>
    <p:sldId id="1694" r:id="rId154"/>
    <p:sldId id="1732" r:id="rId155"/>
    <p:sldId id="1700" r:id="rId156"/>
    <p:sldId id="1701" r:id="rId157"/>
    <p:sldId id="1702" r:id="rId158"/>
    <p:sldId id="1703" r:id="rId159"/>
    <p:sldId id="1704" r:id="rId160"/>
    <p:sldId id="1705" r:id="rId161"/>
    <p:sldId id="1733" r:id="rId162"/>
    <p:sldId id="1734" r:id="rId163"/>
    <p:sldId id="1735" r:id="rId164"/>
    <p:sldId id="1707" r:id="rId165"/>
    <p:sldId id="1787" r:id="rId166"/>
    <p:sldId id="1788" r:id="rId167"/>
    <p:sldId id="1789" r:id="rId168"/>
    <p:sldId id="1790" r:id="rId169"/>
    <p:sldId id="1791" r:id="rId170"/>
    <p:sldId id="1792" r:id="rId171"/>
    <p:sldId id="1793" r:id="rId172"/>
    <p:sldId id="1796" r:id="rId173"/>
    <p:sldId id="1797" r:id="rId174"/>
    <p:sldId id="1798" r:id="rId175"/>
    <p:sldId id="1799" r:id="rId176"/>
    <p:sldId id="1800" r:id="rId177"/>
    <p:sldId id="1801" r:id="rId178"/>
    <p:sldId id="1817" r:id="rId179"/>
    <p:sldId id="1818" r:id="rId180"/>
    <p:sldId id="1802" r:id="rId181"/>
    <p:sldId id="1803" r:id="rId182"/>
    <p:sldId id="1112" r:id="rId183"/>
    <p:sldId id="257" r:id="rId184"/>
    <p:sldId id="1577" r:id="rId185"/>
    <p:sldId id="262" r:id="rId186"/>
    <p:sldId id="263" r:id="rId187"/>
    <p:sldId id="265" r:id="rId188"/>
    <p:sldId id="1596" r:id="rId189"/>
    <p:sldId id="269" r:id="rId190"/>
    <p:sldId id="1123" r:id="rId191"/>
    <p:sldId id="272" r:id="rId192"/>
    <p:sldId id="1574" r:id="rId193"/>
    <p:sldId id="1569" r:id="rId194"/>
    <p:sldId id="1576" r:id="rId195"/>
    <p:sldId id="1110" r:id="rId196"/>
    <p:sldId id="1571" r:id="rId197"/>
    <p:sldId id="1113" r:id="rId198"/>
    <p:sldId id="1573" r:id="rId19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7"/>
    <p:restoredTop sz="94595"/>
  </p:normalViewPr>
  <p:slideViewPr>
    <p:cSldViewPr snapToGrid="0">
      <p:cViewPr varScale="1">
        <p:scale>
          <a:sx n="78" d="100"/>
          <a:sy n="78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6344A-0C7C-AF44-AA34-D112980EED06}" type="datetimeFigureOut">
              <a:rPr lang="en-SE" smtClean="0"/>
              <a:t>2026-05-26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E6D5-B054-DC4E-B9D7-5E8B3CD9E17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7011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1DD0F75A-BEE8-86AA-626E-24ED32AE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69127B76-452F-F99D-A105-6296B3B94E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12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306EFA30-2AC2-091F-5D3B-B42CBE4351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734BCE34-6822-B891-D7CA-B46F76CE9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42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2667C570-6977-740B-6B09-1F42F2FD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C237099C-FCD0-FB6E-F017-A76380440F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56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0BA921BF-9A64-9873-D87B-6A3A49B96B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2503705F-7146-6560-9ABF-77192DCEC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38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E3E2FEB7-D883-6D62-AB95-F62CE02A3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C364D41B-BFFD-FAC1-B06E-3E101286A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4FCBAD61-9222-6FE0-A1A2-C5230E847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29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E9997D43-8FDD-4092-0ABF-BA34F7C7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3CC45633-8392-70E5-1E86-C90448686F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6098279A-1F56-5AA4-2B13-890636BBA2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2296BE0C-6EDA-8EF1-F785-8653A4AD61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2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44544E1A-D3CA-E1B5-1BB9-D0F6F52D7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E15AD68F-50CD-9BFF-8228-6032109DF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73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89C8535D-FA04-288B-CD47-7BA086624D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913C5C2D-CCDE-116E-C6FF-5FB8298E4A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846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63125F4A-1961-90D1-D694-4CF1FB8D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B057DB79-27F0-2EF2-6431-3DCD4FDCBF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5D4DDD22-84B5-D516-2546-5C5CD7D2E8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805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52F550F6-7312-BDC4-D7DB-90C77FD9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D9DC4956-6016-700D-F1F8-3AE85C5B07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77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0587FC8B-DD24-26E0-41B8-62516A18F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C36AD1E8-8021-C333-2CE5-0958E209B5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048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044E3B7C-653E-692D-958F-368837EA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EB2FA76D-D55F-107E-A8EE-1DA5E2E0B5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87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789B9B79-0F05-7A7D-3468-D9D6810096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7C2E5F1D-4FFC-DBB8-6C20-2E9CD3A48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79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0828BD6C-6EAC-77A4-383D-468F74E2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CB974313-F1A2-A4F4-E100-20DE1B3B29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6FC2F2AA-A84F-ACDF-B348-897D8AD1C4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977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9A47742C-A87F-15F2-DF25-56DFE7FE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30018463-B42C-8938-81DB-43E2E9D5B9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28D932F2-C67C-6169-DEC5-FE2A64857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6A74BC15-4FC8-D0BE-E7C4-CFF3CC298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963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D7B38932-1FE6-621D-83AC-50E0008A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77891257-9DA4-18DF-9641-6DC068EC87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99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F2FAA026-0252-0151-DD94-696406B740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354FDECB-2865-C692-AD90-2FB82F558F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51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586D0283-117E-1EF5-A02A-D0370450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93995F69-335A-6261-FEEB-F21D02377F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1B8C1A4E-4CB5-79E0-1A3D-E843E6009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78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17921A09-2FF1-0A90-C043-7E586E83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6061F9A0-596D-25F8-D63A-54831E8FB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7689BC2C-98F5-AB40-4FFD-1442A9259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198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22B2B3B3-3946-FDB9-9736-0E4866683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F1CDEF36-10B9-9E73-69FE-AB2BE7A2E4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105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1DF91293-E41A-229A-7221-E791D64D2E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656666A0-4D2E-F1B6-EED3-D335EC80D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964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B97A101B-5715-74A9-4AD5-0EF2B4F7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14032A54-C621-5423-0B43-FBD70537DA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117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3C0C36CC-B7AC-5A15-FB79-C9CD3FA8B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F23A6915-26DC-E2E1-74C3-95C454E80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1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497D8849-F7DF-7470-B304-FC6A6083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ABBF673A-E8E6-265E-350D-3CAB1FC37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A131A292-C42D-8A54-C02D-1E9EA52A1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85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3C9E1C52-12D8-7019-93BF-C7AF04071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7C0ED873-8905-85EA-5AB9-D291713EB1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123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4783820D-3471-6BFA-5625-7BC65D9544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B8C00B6A-F3A9-7A88-2DD8-6ECEDFFAC6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44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85A7BC0D-ABE7-6674-B7B2-36503D09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8886705B-C78D-3324-0B22-5F2C5C7B44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133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7F3863E9-39A1-02CC-5642-B5FCEDC2D0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7181DAE7-DD93-F312-46AD-64CF7BC417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917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11DFE1B6-226D-1641-0B6C-8CFE34D83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DF9BE1B8-6674-AE6C-DC22-ACF2E7254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5441BDA6-6208-4BDA-62C4-6DFCB4B4E8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112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C08D345B-6F42-12BC-347E-8F81EB48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BD04800A-96AB-29D6-FCF4-EC3BE83340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137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8BA196F8-576F-CD95-FF9E-42B3DBCAA9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0FE76AEE-E51A-1E80-7F23-5828358A5B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233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2CA729A5-FE5F-A686-A5CE-D61CA1D1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A85B9338-19B3-9FB8-5ED0-A7E2A0BFE8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147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D480B430-E166-368C-E983-37418529E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8AEBF1BA-B0EB-6575-868F-036F95BF1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839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E10510E6-B0D3-AA8C-1673-C2B26893B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4814985B-4CD5-5635-8F04-E7EE2ACC2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244E9FAE-135D-051D-9BB5-107F0FDFD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9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4E6F7FD1-E1DC-2D3A-1F4D-795B22570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E83DF24D-3112-D259-15D1-5F1905EA5F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3184B571-FC54-B776-B5A3-BFE0B8E388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E4A18F05-BC94-7671-0A41-8DD81F4B58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184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A6B5CFB3-20E7-E535-8B8B-99340452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1457C0DF-C6E0-F72A-47D2-AD87454DA5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151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0FD90DD8-3F8A-3F0B-F5CF-6AD7CF7920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61430C21-33EB-F019-BA8C-886F9D40F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8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0C35ED13-3AA5-EC17-3584-DCFC542C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FBA017EB-AF30-1015-0141-3218665A03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159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9381B2E5-CC74-311D-0CFD-7750BF54EC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B8F24D48-97D6-FA53-08B3-609A75720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370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C5B93527-492F-43C4-661B-79D26F25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9C31393A-8246-A89B-1B3E-D0540F9A55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0640137D-F33C-9C3D-10F0-C35EC1187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976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6E20168A-64C4-F53F-5F4C-EE1F9CC7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870803FE-DDCC-BFC6-40A3-63D321AB2C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164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E984693D-128A-6555-9DA4-FC54F10725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8FD36A20-E85D-E9A6-0ADB-1289AC7D7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518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80925810-4783-8B9C-5BC4-74AAC4207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912F6309-CF67-396F-1F25-89840B596A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176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8535F997-9CFB-334F-E2F9-6A1FDFEF49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5E834396-3477-BF6B-B624-CF93288B37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652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F1B3BCC5-61AC-1E5A-4A84-390D6CD47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CD183371-71C9-1BE7-6CAA-CAB21749D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388C57FC-348E-48AF-C4AF-C634D9E152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389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89D64297-036C-1857-8FBF-B130D3EF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A5245E74-DCDF-E50D-DF5A-88663E97BE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181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A2088C04-EC01-6C6B-7B7E-5CF7DCBAAA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6CF99589-9307-7519-F7E9-83B92E0FE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67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307936AA-1C48-EC1C-5424-986D9D72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41251412-E9B6-EA46-6CD1-ADEF28A1FB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195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D0926E9A-7C30-6693-AD3B-5752A5645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B9FB1AE8-EF2B-77FB-B173-19E3D0DDB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740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E92ED3F8-2C0F-98AE-7C65-06E0FF206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FF922710-AEBD-DFFB-8BFD-9D13C8004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9C853266-4F4A-95E5-E107-672E3D69B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427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2C86DF03-FDEA-617E-E5D8-D96255C9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C4E3583C-E4CC-229B-7DBE-6191A14877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198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E7B13B77-1E70-D4D5-3FA2-1627CCECBF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3B83FF6F-886D-A7C3-BA27-C9AEB28456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9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1835B306-59A5-F66B-D4F2-8EB42BFB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530FE7AF-A716-AD94-C531-866728C42E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6B7445DB-D205-03F4-14D0-5AA37DB57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C0D199DF-2102-2751-31D4-F266AA755B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24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A77D7C5B-0651-1582-A750-8A6E4D0BE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6885A909-6D6B-B921-ED25-351C85653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0437A99A-9E8A-88DA-DFC0-C138185DB0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09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294362E7-7C05-85F0-5081-A9F9C720A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B028DEE6-AF98-A8ED-8D0C-0FC297F517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904AED43-D420-BAE3-A5F6-56EE9D413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9B0A819F-50D4-02AD-3F82-16F9B580F8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51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B3895A14-7155-FAD3-538E-DF941553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FDCF9AE4-6DC4-DA81-7136-4E308698C5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3F895D70-9E9B-C5DA-D8C4-DBFB23555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2C82A347-8AF3-3AB4-9A43-23DD15E2A7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38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>
          <a:extLst>
            <a:ext uri="{FF2B5EF4-FFF2-40B4-BE49-F238E27FC236}">
              <a16:creationId xmlns:a16="http://schemas.microsoft.com/office/drawing/2014/main" id="{A6E27C6F-5A1C-0436-DCFB-CD3DEDF7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0:notes">
            <a:extLst>
              <a:ext uri="{FF2B5EF4-FFF2-40B4-BE49-F238E27FC236}">
                <a16:creationId xmlns:a16="http://schemas.microsoft.com/office/drawing/2014/main" id="{B55AC864-1D5B-C906-B7BB-81CEFCF32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60:notes">
            <a:extLst>
              <a:ext uri="{FF2B5EF4-FFF2-40B4-BE49-F238E27FC236}">
                <a16:creationId xmlns:a16="http://schemas.microsoft.com/office/drawing/2014/main" id="{13CF409F-E4BF-6059-D8B8-D0A9A067D9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34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>
          <a:extLst>
            <a:ext uri="{FF2B5EF4-FFF2-40B4-BE49-F238E27FC236}">
              <a16:creationId xmlns:a16="http://schemas.microsoft.com/office/drawing/2014/main" id="{5910BD14-2DF5-4C53-2FA0-F5086C8CD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2:notes">
            <a:extLst>
              <a:ext uri="{FF2B5EF4-FFF2-40B4-BE49-F238E27FC236}">
                <a16:creationId xmlns:a16="http://schemas.microsoft.com/office/drawing/2014/main" id="{54D2BAFA-F4E7-81F6-75EE-26E6857CEC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E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46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71" name="Google Shape;1071;p82:notes">
            <a:extLst>
              <a:ext uri="{FF2B5EF4-FFF2-40B4-BE49-F238E27FC236}">
                <a16:creationId xmlns:a16="http://schemas.microsoft.com/office/drawing/2014/main" id="{2BBF0C11-3192-B8C5-56B8-05F6CCDA2B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2" name="Google Shape;1072;p82:notes">
            <a:extLst>
              <a:ext uri="{FF2B5EF4-FFF2-40B4-BE49-F238E27FC236}">
                <a16:creationId xmlns:a16="http://schemas.microsoft.com/office/drawing/2014/main" id="{E85D3E7A-7585-FE72-0AAE-D32915CDA6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96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6F2601-4C52-5C42-956B-6C2CBDB5D611}" type="datetimeFigureOut">
              <a:rPr lang="en-SE" smtClean="0"/>
              <a:t>2026-05-26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94A94-917D-AD49-A2BF-6DD1E9F4E4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1219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cute Respiratory Dis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3A92FE-E1A3-4560-FF6C-1469FA61B9DA}"/>
              </a:ext>
            </a:extLst>
          </p:cNvPr>
          <p:cNvSpPr txBox="1"/>
          <p:nvPr userDrawn="1"/>
        </p:nvSpPr>
        <p:spPr>
          <a:xfrm>
            <a:off x="7394028" y="2668931"/>
            <a:ext cx="44580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respiratory disorder is acute, the SBE is 0 +/- 3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respiratory disorder is &gt; 3-5 days, the SBE is ΔCO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3 with confidence interval +/- 3 kPa</a:t>
            </a:r>
          </a:p>
        </p:txBody>
      </p:sp>
    </p:spTree>
    <p:extLst>
      <p:ext uri="{BB962C8B-B14F-4D97-AF65-F5344CB8AC3E}">
        <p14:creationId xmlns:p14="http://schemas.microsoft.com/office/powerpoint/2010/main" val="30385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lta (Na-Cl)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FD115-7A9E-F728-07F0-C37EB58C64F6}"/>
              </a:ext>
            </a:extLst>
          </p:cNvPr>
          <p:cNvSpPr txBox="1"/>
          <p:nvPr userDrawn="1"/>
        </p:nvSpPr>
        <p:spPr>
          <a:xfrm>
            <a:off x="7053947" y="1419726"/>
            <a:ext cx="502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3a: What is the Δ (Na - Cl)?</a:t>
            </a:r>
          </a:p>
        </p:txBody>
      </p:sp>
    </p:spTree>
    <p:extLst>
      <p:ext uri="{BB962C8B-B14F-4D97-AF65-F5344CB8AC3E}">
        <p14:creationId xmlns:p14="http://schemas.microsoft.com/office/powerpoint/2010/main" val="74003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lta (Na-Cl) Corr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3A92FE-E1A3-4560-FF6C-1469FA61B9DA}"/>
              </a:ext>
            </a:extLst>
          </p:cNvPr>
          <p:cNvSpPr txBox="1"/>
          <p:nvPr userDrawn="1"/>
        </p:nvSpPr>
        <p:spPr>
          <a:xfrm>
            <a:off x="7078717" y="4529272"/>
            <a:ext cx="458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(Na - Cl) = (Na - Cl) - 35</a:t>
            </a:r>
          </a:p>
        </p:txBody>
      </p:sp>
    </p:spTree>
    <p:extLst>
      <p:ext uri="{BB962C8B-B14F-4D97-AF65-F5344CB8AC3E}">
        <p14:creationId xmlns:p14="http://schemas.microsoft.com/office/powerpoint/2010/main" val="122602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lta AG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FD115-7A9E-F728-07F0-C37EB58C64F6}"/>
              </a:ext>
            </a:extLst>
          </p:cNvPr>
          <p:cNvSpPr txBox="1"/>
          <p:nvPr userDrawn="1"/>
        </p:nvSpPr>
        <p:spPr>
          <a:xfrm>
            <a:off x="7876906" y="1419726"/>
            <a:ext cx="416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3b: What is the Δ AG?</a:t>
            </a:r>
          </a:p>
        </p:txBody>
      </p:sp>
    </p:spTree>
    <p:extLst>
      <p:ext uri="{BB962C8B-B14F-4D97-AF65-F5344CB8AC3E}">
        <p14:creationId xmlns:p14="http://schemas.microsoft.com/office/powerpoint/2010/main" val="90426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Delta AG Corr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3A92FE-E1A3-4560-FF6C-1469FA61B9DA}"/>
              </a:ext>
            </a:extLst>
          </p:cNvPr>
          <p:cNvSpPr txBox="1"/>
          <p:nvPr userDrawn="1"/>
        </p:nvSpPr>
        <p:spPr>
          <a:xfrm>
            <a:off x="7504385" y="3000014"/>
            <a:ext cx="4687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Δ AG can be calculated in two ways: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AG = AG - 10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AG = Δ (Na - Cl) - SBE</a:t>
            </a:r>
          </a:p>
        </p:txBody>
      </p:sp>
    </p:spTree>
    <p:extLst>
      <p:ext uri="{BB962C8B-B14F-4D97-AF65-F5344CB8AC3E}">
        <p14:creationId xmlns:p14="http://schemas.microsoft.com/office/powerpoint/2010/main" val="309217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ory Acido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1194;p96">
            <a:extLst>
              <a:ext uri="{FF2B5EF4-FFF2-40B4-BE49-F238E27FC236}">
                <a16:creationId xmlns:a16="http://schemas.microsoft.com/office/drawing/2014/main" id="{0558A7A1-B426-7818-D6BE-291715A1749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9240774"/>
              </p:ext>
            </p:extLst>
          </p:nvPr>
        </p:nvGraphicFramePr>
        <p:xfrm>
          <a:off x="7611794" y="462430"/>
          <a:ext cx="4196579" cy="5212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7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 Acidosis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Decreased respiratory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Brainstem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Poisoning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Decreased negative intrathoracic pressure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Nerve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NMJ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Muscle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 wall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Pleura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Decreased airflow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V/Q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mismatch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SE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Alveoli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Vessels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29228580"/>
                  </a:ext>
                </a:extLst>
              </a:tr>
            </a:tbl>
          </a:graphicData>
        </a:graphic>
      </p:graphicFrame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CCBA08-91EE-8DD5-2194-C70BBE00CA3D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70196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ory Alkalo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762;p163">
            <a:extLst>
              <a:ext uri="{FF2B5EF4-FFF2-40B4-BE49-F238E27FC236}">
                <a16:creationId xmlns:a16="http://schemas.microsoft.com/office/drawing/2014/main" id="{91A029DD-3A26-FE7F-3A0A-ACEC8311BCA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4521124"/>
              </p:ext>
            </p:extLst>
          </p:nvPr>
        </p:nvGraphicFramePr>
        <p:xfrm>
          <a:off x="7572897" y="2308152"/>
          <a:ext cx="3762509" cy="28346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2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 Alkalosis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Hypoxia-driven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Pulm edema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Pneumonia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Hypoxia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Poisoning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 (G neg)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87F9D0-16F0-F89C-9D87-632E52ABA248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01289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082;p83">
            <a:extLst>
              <a:ext uri="{FF2B5EF4-FFF2-40B4-BE49-F238E27FC236}">
                <a16:creationId xmlns:a16="http://schemas.microsoft.com/office/drawing/2014/main" id="{B6A37C11-2729-1D98-8787-B85D40EACBF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89350494"/>
              </p:ext>
            </p:extLst>
          </p:nvPr>
        </p:nvGraphicFramePr>
        <p:xfrm>
          <a:off x="7521099" y="1194391"/>
          <a:ext cx="4003494" cy="37490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39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NAGMA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Too much chloride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Falsely high chloride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Renal failure (early)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Acetazolamide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0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Diarrhea</a:t>
                      </a:r>
                      <a:r>
                        <a:rPr lang="en-GB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</a:t>
                      </a:r>
                      <a:r>
                        <a:rPr lang="en-GB" sz="2400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stomy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4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Fistulas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BA130B-6CF8-9D5C-7A46-6CA37A510599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74499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abolic Alkalo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777;p165">
            <a:extLst>
              <a:ext uri="{FF2B5EF4-FFF2-40B4-BE49-F238E27FC236}">
                <a16:creationId xmlns:a16="http://schemas.microsoft.com/office/drawing/2014/main" id="{C3B19F10-EECC-F273-01CF-7C330EC4A83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04714609"/>
              </p:ext>
            </p:extLst>
          </p:nvPr>
        </p:nvGraphicFramePr>
        <p:xfrm>
          <a:off x="8017578" y="1409650"/>
          <a:ext cx="3475484" cy="3200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1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Metabolic Alkalosis</a:t>
                      </a:r>
                      <a:endParaRPr sz="24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u="none" strike="noStrike" cap="none" dirty="0" err="1">
                          <a:latin typeface="Times New Roman"/>
                          <a:cs typeface="Times New Roman"/>
                          <a:sym typeface="Times New Roman"/>
                        </a:rPr>
                        <a:t>Diuretic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Renal</a:t>
                      </a:r>
                      <a:r>
                        <a:rPr lang="sv-SE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sv-SE" sz="2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artery</a:t>
                      </a:r>
                      <a:r>
                        <a:rPr lang="sv-SE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stenosis</a:t>
                      </a:r>
                      <a:endParaRPr lang="sv-SE"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u="none" strike="noStrike" cap="none" dirty="0">
                          <a:latin typeface="Times New Roman"/>
                          <a:cs typeface="Times New Roman"/>
                          <a:sym typeface="Times New Roman"/>
                        </a:rPr>
                        <a:t>Insufficient fluid</a:t>
                      </a:r>
                      <a:endParaRPr lang="sv-SE"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90116597"/>
                  </a:ext>
                </a:extLst>
              </a:tr>
              <a:tr h="30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cs typeface="Times New Roman"/>
                          <a:sym typeface="Times New Roman"/>
                        </a:rPr>
                        <a:t>V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u="none" strike="noStrike" cap="none" dirty="0" err="1">
                          <a:latin typeface="Times New Roman"/>
                          <a:cs typeface="Times New Roman"/>
                          <a:sym typeface="Times New Roman"/>
                        </a:rPr>
                        <a:t>Vomiting</a:t>
                      </a:r>
                      <a:endParaRPr lang="sv-SE"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73399256"/>
                  </a:ext>
                </a:extLst>
              </a:tr>
              <a:tr h="30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u="none" strike="noStrike" cap="none" dirty="0" err="1">
                          <a:latin typeface="Times New Roman"/>
                          <a:cs typeface="Times New Roman"/>
                          <a:sym typeface="Times New Roman"/>
                        </a:rPr>
                        <a:t>Conn’s</a:t>
                      </a:r>
                      <a:r>
                        <a:rPr lang="sv-SE" sz="2400" u="none" strike="noStrike" cap="none" dirty="0">
                          <a:latin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sv-SE" sz="2400" u="none" strike="noStrike" cap="none" dirty="0" err="1">
                          <a:latin typeface="Times New Roman"/>
                          <a:cs typeface="Times New Roman"/>
                          <a:sym typeface="Times New Roman"/>
                        </a:rPr>
                        <a:t>Cushing’s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3426372"/>
                  </a:ext>
                </a:extLst>
              </a:tr>
              <a:tr h="30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sz="2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sv-SE" sz="2400" u="none" strike="noStrike" cap="none" dirty="0" err="1">
                          <a:latin typeface="Times New Roman"/>
                          <a:cs typeface="Times New Roman"/>
                          <a:sym typeface="Times New Roman"/>
                        </a:rPr>
                        <a:t>Licorice</a:t>
                      </a:r>
                      <a:r>
                        <a:rPr lang="sv-SE" sz="2400" u="none" strike="noStrike" cap="none" dirty="0">
                          <a:latin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sv-SE" sz="2400" u="none" strike="noStrike" cap="none" dirty="0" err="1">
                          <a:latin typeface="Times New Roman"/>
                          <a:cs typeface="Times New Roman"/>
                          <a:sym typeface="Times New Roman"/>
                        </a:rPr>
                        <a:t>Laxative</a:t>
                      </a:r>
                      <a:endParaRPr lang="sv-SE"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51921553"/>
                  </a:ext>
                </a:extLst>
              </a:tr>
            </a:tbl>
          </a:graphicData>
        </a:graphic>
      </p:graphicFrame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799FFD-AAD5-2E6A-F9BC-EE432755D312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2930931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374;p117">
            <a:extLst>
              <a:ext uri="{FF2B5EF4-FFF2-40B4-BE49-F238E27FC236}">
                <a16:creationId xmlns:a16="http://schemas.microsoft.com/office/drawing/2014/main" id="{FDE4C887-A926-D621-569F-E41AA184FF6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06032919"/>
              </p:ext>
            </p:extLst>
          </p:nvPr>
        </p:nvGraphicFramePr>
        <p:xfrm>
          <a:off x="7995340" y="1592084"/>
          <a:ext cx="2961694" cy="31090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AG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albumin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Iodide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Myeloma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Bromide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Salicylate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E1AB81-6A80-86D5-C916-C86AAC4CC7B0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49050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 preserve="1">
  <p:cSld name="Rubrik och innehål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  <p:sp>
        <p:nvSpPr>
          <p:cNvPr id="29" name="Google Shape;29;p17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1847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G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082;p83">
            <a:extLst>
              <a:ext uri="{FF2B5EF4-FFF2-40B4-BE49-F238E27FC236}">
                <a16:creationId xmlns:a16="http://schemas.microsoft.com/office/drawing/2014/main" id="{049087EB-E918-2C7B-9F33-8CF8BBD75A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67401220"/>
              </p:ext>
            </p:extLst>
          </p:nvPr>
        </p:nvGraphicFramePr>
        <p:xfrm>
          <a:off x="8111824" y="481240"/>
          <a:ext cx="3168350" cy="5212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HAGMA</a:t>
                      </a:r>
                      <a:endParaRPr sz="24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Ketones:</a:t>
                      </a:r>
                      <a:endParaRPr sz="2400" dirty="0"/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Diabetic</a:t>
                      </a:r>
                      <a:endParaRPr sz="2400" dirty="0"/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Starvation</a:t>
                      </a:r>
                      <a:endParaRPr sz="2400" dirty="0"/>
                    </a:p>
                    <a:p>
                      <a:pPr marL="182563" marR="0" lvl="1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Alcoholic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Uremia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Lactate:</a:t>
                      </a:r>
                      <a:endParaRPr sz="24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L-Lactate</a:t>
                      </a:r>
                      <a:endParaRPr sz="24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D-Lactate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Toxins:</a:t>
                      </a:r>
                      <a:endParaRPr sz="2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Alcohols (toxic)</a:t>
                      </a:r>
                      <a:endParaRPr sz="2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Aspirin</a:t>
                      </a:r>
                      <a:endParaRPr sz="2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Acetaminophen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B1EBB7-2DC6-B2AD-BA55-6F3AB8AD3635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29561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T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707;p157">
            <a:extLst>
              <a:ext uri="{FF2B5EF4-FFF2-40B4-BE49-F238E27FC236}">
                <a16:creationId xmlns:a16="http://schemas.microsoft.com/office/drawing/2014/main" id="{032F8481-67B7-316E-03BD-F51D19CE41C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19417090"/>
              </p:ext>
            </p:extLst>
          </p:nvPr>
        </p:nvGraphicFramePr>
        <p:xfrm>
          <a:off x="7696856" y="458635"/>
          <a:ext cx="3985394" cy="5245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L-Lactic Acidosis</a:t>
                      </a:r>
                      <a:endParaRPr sz="24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Liver Failure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Accelerated glycolysis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Circulation failure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Thiamine deficiency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Anaerobic metabolism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97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Toxin:</a:t>
                      </a:r>
                      <a:endParaRPr sz="2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Ethanol (‘Too much’)</a:t>
                      </a:r>
                      <a:endParaRPr sz="2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CO, CN, iron (‘ox’)</a:t>
                      </a:r>
                      <a:endParaRPr sz="24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Metformin (‘in’)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Ethylene glycol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Sepsis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47F717-6BD4-3B9D-73BB-BCC673895224}"/>
              </a:ext>
            </a:extLst>
          </p:cNvPr>
          <p:cNvSpPr/>
          <p:nvPr userDrawn="1"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96015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Endast rubri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777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 preserve="1">
  <p:cSld name="Två innehållsdela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 dirty="0"/>
          </a:p>
        </p:txBody>
      </p:sp>
      <p:sp>
        <p:nvSpPr>
          <p:cNvPr id="35" name="Google Shape;35;p174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 dirty="0"/>
          </a:p>
        </p:txBody>
      </p:sp>
      <p:sp>
        <p:nvSpPr>
          <p:cNvPr id="36" name="Google Shape;36;p17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fld id="{00000000-1234-1234-1234-123412341234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446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Arterial Value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FD115-7A9E-F728-07F0-C37EB58C64F6}"/>
              </a:ext>
            </a:extLst>
          </p:cNvPr>
          <p:cNvSpPr txBox="1"/>
          <p:nvPr userDrawn="1"/>
        </p:nvSpPr>
        <p:spPr>
          <a:xfrm>
            <a:off x="7459579" y="842197"/>
            <a:ext cx="4283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venous blood gas. What are the expected arterial pH and pCO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E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ominant Disord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FD115-7A9E-F728-07F0-C37EB58C64F6}"/>
              </a:ext>
            </a:extLst>
          </p:cNvPr>
          <p:cNvSpPr txBox="1"/>
          <p:nvPr userDrawn="1"/>
        </p:nvSpPr>
        <p:spPr>
          <a:xfrm>
            <a:off x="7652097" y="810126"/>
            <a:ext cx="386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What is the dominant disorder?</a:t>
            </a:r>
          </a:p>
        </p:txBody>
      </p:sp>
    </p:spTree>
    <p:extLst>
      <p:ext uri="{BB962C8B-B14F-4D97-AF65-F5344CB8AC3E}">
        <p14:creationId xmlns:p14="http://schemas.microsoft.com/office/powerpoint/2010/main" val="340252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Dominant Disorder Corr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238;p8">
            <a:extLst>
              <a:ext uri="{FF2B5EF4-FFF2-40B4-BE49-F238E27FC236}">
                <a16:creationId xmlns:a16="http://schemas.microsoft.com/office/drawing/2014/main" id="{F0743F97-E171-239A-2653-A192C11F4F9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15850794"/>
              </p:ext>
            </p:extLst>
          </p:nvPr>
        </p:nvGraphicFramePr>
        <p:xfrm>
          <a:off x="527400" y="2526625"/>
          <a:ext cx="11137200" cy="32007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"/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Disorder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en-SE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7.38</a:t>
                      </a: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"/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-3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Metabolic acidosis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"/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5.7 kPa = 43 mm Hg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 acidosis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lang="en-SE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7.42</a:t>
                      </a: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"/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+3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Metabolic alkalosis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"/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5.0 kPa= 37 mm Hg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 alkalosis</a:t>
                      </a:r>
                      <a:endParaRPr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7.38 – 7.42</a:t>
                      </a:r>
                    </a:p>
                  </a:txBody>
                  <a:tcPr marL="121933" marR="121933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Either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acid-base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disorders or at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disorders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balance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other’s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the pH. In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no </a:t>
                      </a:r>
                      <a:r>
                        <a:rPr lang="sv-SE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compensation</a:t>
                      </a: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33" marR="121933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"/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57595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95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espiratory Compensatio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FD115-7A9E-F728-07F0-C37EB58C64F6}"/>
              </a:ext>
            </a:extLst>
          </p:cNvPr>
          <p:cNvSpPr txBox="1"/>
          <p:nvPr userDrawn="1"/>
        </p:nvSpPr>
        <p:spPr>
          <a:xfrm>
            <a:off x="7652097" y="886320"/>
            <a:ext cx="386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Is there an appropriate respiratory compensation?</a:t>
            </a:r>
          </a:p>
        </p:txBody>
      </p:sp>
    </p:spTree>
    <p:extLst>
      <p:ext uri="{BB962C8B-B14F-4D97-AF65-F5344CB8AC3E}">
        <p14:creationId xmlns:p14="http://schemas.microsoft.com/office/powerpoint/2010/main" val="108743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espiratory Compensation Appropri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3A92FE-E1A3-4560-FF6C-1469FA61B9DA}"/>
              </a:ext>
            </a:extLst>
          </p:cNvPr>
          <p:cNvSpPr txBox="1"/>
          <p:nvPr userDrawn="1"/>
        </p:nvSpPr>
        <p:spPr>
          <a:xfrm>
            <a:off x="6400800" y="4119374"/>
            <a:ext cx="5644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Δ 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SBE x 0.1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5.3 + Δ 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E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confidence interval +/- 1 kPa</a:t>
            </a:r>
            <a:endParaRPr lang="en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7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espiratory Disturbance Chronicity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FD115-7A9E-F728-07F0-C37EB58C64F6}"/>
              </a:ext>
            </a:extLst>
          </p:cNvPr>
          <p:cNvSpPr txBox="1"/>
          <p:nvPr userDrawn="1"/>
        </p:nvSpPr>
        <p:spPr>
          <a:xfrm>
            <a:off x="7780434" y="838193"/>
            <a:ext cx="408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Does the respiratory disorder appear to be acute or chronic?</a:t>
            </a:r>
          </a:p>
        </p:txBody>
      </p:sp>
    </p:spTree>
    <p:extLst>
      <p:ext uri="{BB962C8B-B14F-4D97-AF65-F5344CB8AC3E}">
        <p14:creationId xmlns:p14="http://schemas.microsoft.com/office/powerpoint/2010/main" val="336863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9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94" r:id="rId3"/>
    <p:sldLayoutId id="2147483674" r:id="rId4"/>
    <p:sldLayoutId id="2147483677" r:id="rId5"/>
    <p:sldLayoutId id="2147483678" r:id="rId6"/>
    <p:sldLayoutId id="2147483680" r:id="rId7"/>
    <p:sldLayoutId id="2147483681" r:id="rId8"/>
    <p:sldLayoutId id="2147483684" r:id="rId9"/>
    <p:sldLayoutId id="2147483685" r:id="rId10"/>
    <p:sldLayoutId id="2147483687" r:id="rId11"/>
    <p:sldLayoutId id="2147483688" r:id="rId12"/>
    <p:sldLayoutId id="2147483690" r:id="rId13"/>
    <p:sldLayoutId id="2147483691" r:id="rId14"/>
    <p:sldLayoutId id="2147483695" r:id="rId15"/>
    <p:sldLayoutId id="2147483696" r:id="rId16"/>
    <p:sldLayoutId id="2147483701" r:id="rId17"/>
    <p:sldLayoutId id="2147483697" r:id="rId18"/>
    <p:sldLayoutId id="2147483699" r:id="rId19"/>
    <p:sldLayoutId id="2147483698" r:id="rId20"/>
    <p:sldLayoutId id="2147483700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13" Type="http://schemas.openxmlformats.org/officeDocument/2006/relationships/slide" Target="slide165.xml"/><Relationship Id="rId3" Type="http://schemas.openxmlformats.org/officeDocument/2006/relationships/slide" Target="slide18.xml"/><Relationship Id="rId7" Type="http://schemas.openxmlformats.org/officeDocument/2006/relationships/slide" Target="slide78.xml"/><Relationship Id="rId12" Type="http://schemas.openxmlformats.org/officeDocument/2006/relationships/slide" Target="slide15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2.xml"/><Relationship Id="rId11" Type="http://schemas.openxmlformats.org/officeDocument/2006/relationships/slide" Target="slide138.xml"/><Relationship Id="rId5" Type="http://schemas.openxmlformats.org/officeDocument/2006/relationships/slide" Target="slide47.xml"/><Relationship Id="rId10" Type="http://schemas.openxmlformats.org/officeDocument/2006/relationships/slide" Target="slide124.xml"/><Relationship Id="rId4" Type="http://schemas.openxmlformats.org/officeDocument/2006/relationships/slide" Target="slide32.xml"/><Relationship Id="rId9" Type="http://schemas.openxmlformats.org/officeDocument/2006/relationships/slide" Target="slide10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F791-ACF9-DED8-13A9-ACC55E60D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FD1B3-3BEE-AFF7-F028-32DDB5752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B511F3-0B45-245D-A7B5-EEA8EB01FC76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194439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B8870-A79E-4F44-E3B3-BB43B2F6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0CA9B0-41C0-395C-4DA8-D4661D6D8D30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4DB810-F58E-3153-010D-228983E7058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3253A5-CBA5-77D5-85C8-612F8C17FB71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C9915-55B3-7625-7DD4-08F07CA01435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7CD5B-10D3-1DA3-D319-1BCF88467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34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776DE941-F629-1D7B-0B9D-B044394F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2FA9A535-E50B-84A7-D550-226A0DC4AD74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9A3A8390-4926-72B5-AA0F-6B2461BC7CED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A37A0D09-BB08-7850-009D-63E83742038B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oogle Shape;971;p70">
            <a:extLst>
              <a:ext uri="{FF2B5EF4-FFF2-40B4-BE49-F238E27FC236}">
                <a16:creationId xmlns:a16="http://schemas.microsoft.com/office/drawing/2014/main" id="{125FED0A-970F-3E2B-3256-C974DC9D6DB8}"/>
              </a:ext>
            </a:extLst>
          </p:cNvPr>
          <p:cNvGraphicFramePr/>
          <p:nvPr/>
        </p:nvGraphicFramePr>
        <p:xfrm>
          <a:off x="7311824" y="3068960"/>
          <a:ext cx="1993585" cy="35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</a:t>
                      </a:r>
                      <a:r>
                        <a:rPr lang="sv-SE" sz="2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Lactate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40514770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Liver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Acc glycol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Circ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Thiamine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Anaerobic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Ethylene 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980431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Sepsis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21539578"/>
                  </a:ext>
                </a:extLst>
              </a:tr>
            </a:tbl>
          </a:graphicData>
        </a:graphic>
      </p:graphicFrame>
      <p:graphicFrame>
        <p:nvGraphicFramePr>
          <p:cNvPr id="12" name="Google Shape;971;p70">
            <a:extLst>
              <a:ext uri="{FF2B5EF4-FFF2-40B4-BE49-F238E27FC236}">
                <a16:creationId xmlns:a16="http://schemas.microsoft.com/office/drawing/2014/main" id="{CCE30272-749F-F9EE-160B-ED903EFC869D}"/>
              </a:ext>
            </a:extLst>
          </p:cNvPr>
          <p:cNvGraphicFramePr/>
          <p:nvPr/>
        </p:nvGraphicFramePr>
        <p:xfrm>
          <a:off x="2919335" y="188640"/>
          <a:ext cx="2232248" cy="2773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sv-SE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01971364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Diuretics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RAS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Insuff arterial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Vomiting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Conn, Cushing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Licorice, Lax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EC950954-3B64-5110-B5DC-01AD472F8E2A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C2202F62-DCC2-F736-26D5-0499373CD344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CC8697-3B64-7AD7-8040-F24B6F39F3A1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E2E858-8B78-08B1-2DD2-D974FE48AB2E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4B9B24-1547-1F53-3268-410FF5FAA917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107267-BD6E-373B-9E01-986A337BB73C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A12943-6E3A-C4A2-1C31-800E1D3BBCF5}"/>
              </a:ext>
            </a:extLst>
          </p:cNvPr>
          <p:cNvSpPr txBox="1"/>
          <p:nvPr/>
        </p:nvSpPr>
        <p:spPr>
          <a:xfrm>
            <a:off x="3541103" y="313331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83B660-285C-270F-A968-FFEDB493DB26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9E7396-AC95-13E2-CD33-97C570800B5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7343416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F0FCE-4669-D3D6-2882-CD41E6C6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94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1FC4-9FFE-8A0E-3925-A88116F3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942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9B6AC-E41E-21C6-86AB-FBD3F1E8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466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0499-92E4-440F-A15B-1FE5FBC8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9FB3A9-1708-832A-AC20-28DF2374597B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BCA8F4-25AD-8E4C-6E3B-747CA65E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850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9537A1F1-F35E-5551-BD9D-6A399F29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45AD12A5-574E-4AB3-B78B-7FE35A232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57-year-old woman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D94806F2-1D87-2382-ADD7-2664A02B98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unclear</a:t>
            </a:r>
            <a:r>
              <a:rPr lang="sv-SE" dirty="0"/>
              <a:t> </a:t>
            </a:r>
            <a:r>
              <a:rPr lang="sv-SE" dirty="0" err="1"/>
              <a:t>etiology</a:t>
            </a:r>
            <a:r>
              <a:rPr lang="sv-SE" dirty="0"/>
              <a:t>. Stress?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B050"/>
                </a:solidFill>
              </a:rPr>
              <a:t>Metabolic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b="1" dirty="0" err="1">
                <a:solidFill>
                  <a:srgbClr val="00B050"/>
                </a:solidFill>
              </a:rPr>
              <a:t>alkalosis</a:t>
            </a:r>
            <a:r>
              <a:rPr lang="sv-SE" dirty="0"/>
              <a:t>: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dirty="0" err="1"/>
              <a:t>diuretic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ethanol</a:t>
            </a:r>
            <a:r>
              <a:rPr lang="sv-SE" dirty="0"/>
              <a:t>? </a:t>
            </a:r>
            <a:r>
              <a:rPr lang="sv-SE" dirty="0" err="1"/>
              <a:t>Intravascular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depletion</a:t>
            </a:r>
            <a:r>
              <a:rPr lang="sv-SE" dirty="0"/>
              <a:t>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lactate</a:t>
            </a:r>
            <a:r>
              <a:rPr lang="sv-SE" dirty="0"/>
              <a:t> </a:t>
            </a:r>
            <a:r>
              <a:rPr lang="sv-SE" dirty="0" err="1"/>
              <a:t>accounts</a:t>
            </a:r>
            <a:r>
              <a:rPr lang="sv-SE" dirty="0"/>
              <a:t> for </a:t>
            </a:r>
            <a:r>
              <a:rPr lang="sv-SE" dirty="0" err="1"/>
              <a:t>only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delta AG. </a:t>
            </a:r>
            <a:r>
              <a:rPr lang="sv-SE" dirty="0" err="1"/>
              <a:t>Alcohol</a:t>
            </a:r>
            <a:r>
              <a:rPr lang="sv-SE" dirty="0"/>
              <a:t> </a:t>
            </a:r>
            <a:r>
              <a:rPr lang="sv-SE" dirty="0" err="1"/>
              <a:t>ketoacidosis</a:t>
            </a:r>
            <a:r>
              <a:rPr lang="sv-SE" dirty="0"/>
              <a:t>? The </a:t>
            </a:r>
            <a:r>
              <a:rPr lang="sv-SE" dirty="0" err="1"/>
              <a:t>lactate</a:t>
            </a:r>
            <a:r>
              <a:rPr lang="sv-SE" dirty="0"/>
              <a:t> </a:t>
            </a:r>
            <a:r>
              <a:rPr lang="sv-SE" dirty="0" err="1"/>
              <a:t>itself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be the </a:t>
            </a:r>
            <a:r>
              <a:rPr lang="sv-SE" dirty="0" err="1"/>
              <a:t>result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accelerated</a:t>
            </a:r>
            <a:r>
              <a:rPr lang="sv-SE" dirty="0"/>
              <a:t> </a:t>
            </a:r>
            <a:r>
              <a:rPr lang="sv-SE" dirty="0" err="1"/>
              <a:t>glycolysis</a:t>
            </a:r>
            <a:r>
              <a:rPr lang="sv-SE" dirty="0"/>
              <a:t>, </a:t>
            </a:r>
            <a:r>
              <a:rPr lang="sv-SE" dirty="0" err="1"/>
              <a:t>thiamine</a:t>
            </a:r>
            <a:r>
              <a:rPr lang="sv-SE" dirty="0"/>
              <a:t> </a:t>
            </a:r>
            <a:r>
              <a:rPr lang="sv-SE" dirty="0" err="1"/>
              <a:t>deficiency</a:t>
            </a:r>
            <a:r>
              <a:rPr lang="sv-SE" dirty="0"/>
              <a:t>, </a:t>
            </a:r>
            <a:r>
              <a:rPr lang="sv-SE" dirty="0" err="1"/>
              <a:t>ethanol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/>
              <a:t>The patient </a:t>
            </a:r>
            <a:r>
              <a:rPr lang="sv-SE" dirty="0" err="1"/>
              <a:t>was</a:t>
            </a:r>
            <a:r>
              <a:rPr lang="sv-SE" dirty="0"/>
              <a:t> given </a:t>
            </a:r>
            <a:r>
              <a:rPr lang="sv-SE" dirty="0" err="1"/>
              <a:t>thiamine</a:t>
            </a:r>
            <a:r>
              <a:rPr lang="sv-SE" dirty="0"/>
              <a:t> and </a:t>
            </a:r>
            <a:r>
              <a:rPr lang="sv-SE" dirty="0" err="1"/>
              <a:t>crystalloids</a:t>
            </a:r>
            <a:r>
              <a:rPr lang="sv-SE" dirty="0"/>
              <a:t> and </a:t>
            </a:r>
            <a:r>
              <a:rPr lang="sv-SE" dirty="0" err="1"/>
              <a:t>admitted</a:t>
            </a:r>
            <a:r>
              <a:rPr lang="sv-SE" dirty="0"/>
              <a:t> to </a:t>
            </a:r>
            <a:r>
              <a:rPr lang="sv-SE" dirty="0" err="1"/>
              <a:t>correct</a:t>
            </a:r>
            <a:r>
              <a:rPr lang="sv-SE" dirty="0"/>
              <a:t> </a:t>
            </a:r>
            <a:r>
              <a:rPr lang="sv-SE" dirty="0" err="1"/>
              <a:t>electrolyte</a:t>
            </a:r>
            <a:r>
              <a:rPr lang="sv-SE" dirty="0"/>
              <a:t> </a:t>
            </a:r>
            <a:r>
              <a:rPr lang="sv-SE" dirty="0" err="1"/>
              <a:t>disturbances</a:t>
            </a:r>
            <a:r>
              <a:rPr lang="sv-SE" dirty="0"/>
              <a:t>. </a:t>
            </a:r>
            <a:r>
              <a:rPr lang="sv-SE" dirty="0" err="1"/>
              <a:t>Ketones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elevated</a:t>
            </a:r>
            <a:r>
              <a:rPr lang="sv-SE" dirty="0"/>
              <a:t>.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F2F85C8-B876-C0B7-117F-95A7A1D29FD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8895458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29229-61AE-5480-02FB-BA4E5276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EB76-651E-5B5C-8DEC-76A3882D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8: 54-year-old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D82072-4D36-F7EB-6234-9A0F718FF93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36560883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ACF08-C55A-9CD4-7347-30C7A94F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826C54-2C9D-15FE-6222-B565F9534056}"/>
              </a:ext>
            </a:extLst>
          </p:cNvPr>
          <p:cNvSpPr>
            <a:spLocks noChangeAspect="1"/>
          </p:cNvSpPr>
          <p:nvPr/>
        </p:nvSpPr>
        <p:spPr bwMode="auto">
          <a:xfrm>
            <a:off x="7459581" y="252663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7.54 &amp; 2.7 kPa / 20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E9D69-E0DE-C44D-1DC3-4207EB5903FD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3416965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7.54 &amp; 3.9 kPa / 30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F9EC7C-B983-D48B-40B7-FB78B7BEA1B7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4299284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7.60 &amp; 2.7 kPa / 20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CC2135-EFC7-5581-0EA3-60B44E00AB18}"/>
              </a:ext>
            </a:extLst>
          </p:cNvPr>
          <p:cNvSpPr>
            <a:spLocks noChangeAspect="1"/>
          </p:cNvSpPr>
          <p:nvPr/>
        </p:nvSpPr>
        <p:spPr bwMode="auto">
          <a:xfrm>
            <a:off x="7435519" y="518160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7.60 &amp; 3.9 kPa / 30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47FB9-41A8-12AD-01E1-FBC4F3AF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94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3765-83A1-A0A2-1C64-330080800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04027-28BD-9C02-EA1C-A6F074F6689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8" y="472966"/>
            <a:ext cx="5815725" cy="4824248"/>
          </a:xfrm>
        </p:spPr>
        <p:txBody>
          <a:bodyPr/>
          <a:lstStyle/>
          <a:p>
            <a:r>
              <a:rPr lang="en-SE" dirty="0"/>
              <a:t>Arterial pH = venous pH + 0.03</a:t>
            </a:r>
          </a:p>
          <a:p>
            <a:r>
              <a:rPr lang="en-SE" dirty="0"/>
              <a:t>Arterial pH = 7.57 + 0.03 = </a:t>
            </a:r>
            <a:r>
              <a:rPr lang="en-SE" b="1" dirty="0"/>
              <a:t>7.60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kPa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0.6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3.3 – 0.6 = </a:t>
            </a:r>
            <a:r>
              <a:rPr lang="en-SE" b="1" dirty="0"/>
              <a:t>2.7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mm Hg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5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25 – 5 = </a:t>
            </a:r>
            <a:r>
              <a:rPr lang="en-SE" b="1" dirty="0"/>
              <a:t>20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56D972-4026-87A7-6990-54ECF1D8A3C6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42A61-9FB7-6917-9DC1-E42D3274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4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5D750-4C1D-79D0-042E-9FB42B4C0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C1548C-71B4-1412-0AAB-0B76B5BE85DE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E722DB-0BC0-CA37-1AF3-CEA1019E303A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9D10CF-41A1-A46D-018D-91148E3D70C2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99B26C-1098-C73D-1AAA-C2F07397E163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1E4502-771B-CF65-6820-2605B63F7FFA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513D3-559D-E7D2-64E0-8F51882C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12EBE-905F-621D-E791-B453F11D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571DA-993F-842F-108C-3AB3DB3615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14 – (-2) = </a:t>
            </a:r>
            <a:r>
              <a:rPr lang="en-SE" b="1" dirty="0"/>
              <a:t>16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B94D54-119C-AA1E-8577-1A77BAB9C54C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C5BC2-AFBA-F1C8-AFCE-0F2498D7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0294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16506-2291-7D0F-0700-333864EF1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350E52-EF57-B276-9370-783754C79CC3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F014A-FEB9-7ABB-89F9-AE48D0EBD56C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alkalosis</a:t>
            </a:r>
          </a:p>
        </p:txBody>
      </p:sp>
    </p:spTree>
    <p:extLst>
      <p:ext uri="{BB962C8B-B14F-4D97-AF65-F5344CB8AC3E}">
        <p14:creationId xmlns:p14="http://schemas.microsoft.com/office/powerpoint/2010/main" val="38966778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880F6-D374-8B2B-8FA3-432298266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2C25CB-B7FD-81B1-E5A1-EAFFD77AD603}"/>
              </a:ext>
            </a:extLst>
          </p:cNvPr>
          <p:cNvSpPr>
            <a:spLocks noChangeAspect="1"/>
          </p:cNvSpPr>
          <p:nvPr/>
        </p:nvSpPr>
        <p:spPr bwMode="auto">
          <a:xfrm>
            <a:off x="7849673" y="2865843"/>
            <a:ext cx="127126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Acute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A19C71-EEBE-EBD6-25D4-0F299204CA29}"/>
              </a:ext>
            </a:extLst>
          </p:cNvPr>
          <p:cNvSpPr>
            <a:spLocks noChangeAspect="1"/>
          </p:cNvSpPr>
          <p:nvPr/>
        </p:nvSpPr>
        <p:spPr bwMode="auto">
          <a:xfrm>
            <a:off x="9474652" y="2867370"/>
            <a:ext cx="1279483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Chronic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F6BEB-BDF4-52CB-0D7E-C447234C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78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4A81A-A70C-5007-9ECE-8BFEBF8E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080509-C081-BEF2-9493-D2D05920228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53504" y="204942"/>
            <a:ext cx="5675586" cy="2885099"/>
          </a:xfrm>
        </p:spPr>
        <p:txBody>
          <a:bodyPr/>
          <a:lstStyle/>
          <a:p>
            <a:r>
              <a:rPr lang="en-SE" dirty="0"/>
              <a:t>If acute: expected SBE = 0</a:t>
            </a:r>
          </a:p>
          <a:p>
            <a:endParaRPr lang="en-SE" dirty="0"/>
          </a:p>
          <a:p>
            <a:r>
              <a:rPr lang="en-SE" dirty="0"/>
              <a:t>If chronic: expected SBE is</a:t>
            </a:r>
          </a:p>
          <a:p>
            <a:pPr lvl="1"/>
            <a:r>
              <a:rPr lang="en-SE" dirty="0"/>
              <a:t>3 x </a:t>
            </a:r>
            <a:r>
              <a:rPr lang="en-GB" dirty="0"/>
              <a:t>∆pCO</a:t>
            </a:r>
            <a:r>
              <a:rPr lang="en-GB" baseline="-25000" dirty="0"/>
              <a:t>2</a:t>
            </a:r>
            <a:r>
              <a:rPr lang="en-GB" dirty="0"/>
              <a:t> in kPa</a:t>
            </a:r>
          </a:p>
          <a:p>
            <a:pPr lvl="1"/>
            <a:r>
              <a:rPr lang="en-GB" dirty="0"/>
              <a:t>1/3 x ∆pCO</a:t>
            </a:r>
            <a:r>
              <a:rPr lang="en-GB" baseline="-25000" dirty="0"/>
              <a:t>2</a:t>
            </a:r>
            <a:r>
              <a:rPr lang="en-GB" dirty="0"/>
              <a:t> in mm Hg</a:t>
            </a:r>
          </a:p>
          <a:p>
            <a:pPr marL="533400" lvl="1" indent="0">
              <a:buNone/>
            </a:pPr>
            <a:endParaRPr lang="en-SE" sz="2800" dirty="0"/>
          </a:p>
          <a:p>
            <a:endParaRPr lang="en-SE" dirty="0"/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Actual SBE = 0</a:t>
            </a:r>
          </a:p>
          <a:p>
            <a:r>
              <a:rPr lang="en-SE" dirty="0"/>
              <a:t>Hence acute respiratory disorder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68FF68-84AB-C794-B5F8-22F59CA469E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graphicFrame>
        <p:nvGraphicFramePr>
          <p:cNvPr id="2" name="Google Shape;1181;p94">
            <a:extLst>
              <a:ext uri="{FF2B5EF4-FFF2-40B4-BE49-F238E27FC236}">
                <a16:creationId xmlns:a16="http://schemas.microsoft.com/office/drawing/2014/main" id="{21F3307E-BF67-233A-11F9-2FED0364C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942402"/>
              </p:ext>
            </p:extLst>
          </p:nvPr>
        </p:nvGraphicFramePr>
        <p:xfrm>
          <a:off x="6856324" y="2613823"/>
          <a:ext cx="4991118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 kPa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mm Hg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SBE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1E570B2-FFDD-748A-56A4-46A58497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3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244BF-A8DA-B246-8E6D-02F5C20B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95E017-0799-4732-D425-3FD098EF3227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C1F66-E7A5-1AF3-6631-013587387FE3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AB1EE9-DF43-93DE-BFC3-470ADEE54E1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ED60F0-5ECE-3B45-E9CB-1C31ED9A4B38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05EAD-4273-F1A7-9B32-A2F819F8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821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92290-8857-4965-179B-91B98E34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BB852-B76E-48CA-F9DF-D39016D07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129 – 83 = 46</a:t>
            </a:r>
          </a:p>
          <a:p>
            <a:r>
              <a:rPr lang="en-SE" dirty="0"/>
              <a:t>Δ (Na – Cl) = 46 – 35 = </a:t>
            </a:r>
            <a:r>
              <a:rPr lang="en-SE" b="1" dirty="0"/>
              <a:t>11</a:t>
            </a:r>
          </a:p>
          <a:p>
            <a:endParaRPr lang="en-SE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00B050"/>
                </a:solidFill>
              </a:rPr>
              <a:t>metabolic alkalosis</a:t>
            </a:r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243E4B-22B1-72B0-290D-38B7C79D98A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A1AF0-D4B8-9FA2-EFAE-804DE960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970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CF0B0-DA4B-A01F-69B4-DAA269D4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D0235C-947F-9F87-6D99-5DAB0DC5EF14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540265-203F-915C-F674-E0C2E1F4318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A896D7-507C-679D-ADAD-9A63AC62EC19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CE82FB-0811-86E1-C8C6-994366FD82D9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CB6DE2-7218-0523-C81D-1E953EE6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19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2FF0C-F26E-B563-BE36-86AA0CEC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823BB-0663-5510-0522-B14ECDC2F41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23 – 10 = </a:t>
            </a:r>
            <a:r>
              <a:rPr lang="en-SE" b="1" dirty="0"/>
              <a:t>13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801C57-2323-1868-F0CC-C43FCACE13E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B4D04-D9CB-E2FB-E550-4981BCB0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25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E265BED6-68D8-E84C-C3DB-A89DC48B7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0F8FDE18-EFAD-D55C-293F-670892A4E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7513" y="599090"/>
            <a:ext cx="5633915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 54-year-old man presents to the ED because of accentuation of his panic attacks, vomiting, inability to eat/drink/sleep, reported weight loss of 15 kg.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Background: anxiety disorder, episodic alcohol over-consumption.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suspect?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81F95D-7FA8-79BD-65A8-7DE1546B78FC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C5B5D-3E5E-938F-B0E1-9455D746A6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186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7D2C2864-ABF4-0484-A8DB-580CCB5D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A9694D1D-8732-49BC-3352-403A81850FC3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1B003A49-2AED-ACE5-9213-F08A5CD13D27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805C528C-0548-3D30-32BF-22322512ECA1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oogle Shape;971;p70">
            <a:extLst>
              <a:ext uri="{FF2B5EF4-FFF2-40B4-BE49-F238E27FC236}">
                <a16:creationId xmlns:a16="http://schemas.microsoft.com/office/drawing/2014/main" id="{AEC27D56-290D-8399-2E29-6F9A224C3F49}"/>
              </a:ext>
            </a:extLst>
          </p:cNvPr>
          <p:cNvGraphicFramePr/>
          <p:nvPr/>
        </p:nvGraphicFramePr>
        <p:xfrm>
          <a:off x="7311824" y="3068960"/>
          <a:ext cx="1993585" cy="35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</a:t>
                      </a:r>
                      <a:r>
                        <a:rPr lang="sv-SE" sz="2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Lactate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40514770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Liver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Acc glycol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Circ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Thiamine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Anaerobic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Ethylene 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980431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Sepsis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21539578"/>
                  </a:ext>
                </a:extLst>
              </a:tr>
            </a:tbl>
          </a:graphicData>
        </a:graphic>
      </p:graphicFrame>
      <p:graphicFrame>
        <p:nvGraphicFramePr>
          <p:cNvPr id="12" name="Google Shape;971;p70">
            <a:extLst>
              <a:ext uri="{FF2B5EF4-FFF2-40B4-BE49-F238E27FC236}">
                <a16:creationId xmlns:a16="http://schemas.microsoft.com/office/drawing/2014/main" id="{3F175104-5B4F-B9FC-0079-590479620134}"/>
              </a:ext>
            </a:extLst>
          </p:cNvPr>
          <p:cNvGraphicFramePr/>
          <p:nvPr/>
        </p:nvGraphicFramePr>
        <p:xfrm>
          <a:off x="2919335" y="188640"/>
          <a:ext cx="2232248" cy="2773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sv-SE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01971364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Diuretics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RAS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Insuff arterial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Vomiting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Conn, Cushing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Licorice, Lax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DD4DE6D0-A447-B9C0-EB8A-416887A8EE1F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D61C8F4A-09A4-3E2C-A10A-02CB9CA839DE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D7BA9E-5531-F4F2-F3F6-B36D940D048D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6075580-C033-B4F0-3F5B-79266ED46853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57BA46-8490-4476-110A-5E96D14F3370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12828F-95EA-406F-4AE3-2E4FF19E37F1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BA577-CFDF-083F-369F-0CC34B182D44}"/>
              </a:ext>
            </a:extLst>
          </p:cNvPr>
          <p:cNvSpPr txBox="1"/>
          <p:nvPr/>
        </p:nvSpPr>
        <p:spPr>
          <a:xfrm>
            <a:off x="3541103" y="313331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12CDD9-9A47-FF1A-24C0-00FADF9EDCA7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D6202E-F675-A368-D80F-CD81A036A72B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24378647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BE167-0BA5-45E4-F745-8160FC63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8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3088ED6C-0913-4140-3E29-2D300E298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A37D92A5-5BE4-F2E5-6A79-F56B46A3D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2525" y="599090"/>
            <a:ext cx="6258904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en-SE" dirty="0"/>
              <a:t>A 26-year-old man called the ambulance because he has been feeling unwell for the past four days.</a:t>
            </a:r>
            <a:endParaRPr dirty="0"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dirty="0"/>
          </a:p>
          <a:p>
            <a:pPr marL="34290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SE" dirty="0"/>
              <a:t>The patient has type 1 diabetes mellitus.</a:t>
            </a:r>
            <a:endParaRPr dirty="0"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dirty="0"/>
          </a:p>
          <a:p>
            <a:pPr marL="34290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SE" dirty="0"/>
              <a:t>What do you suspect?</a:t>
            </a:r>
            <a:endParaRPr dirty="0"/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E31A03-E5F1-7CDD-763E-0B6826E0F0C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A5A83-B6CD-3C16-1E7D-934D5030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065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1B764-47F3-CE9B-E7BC-E1CA56EC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349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6D1DA-2D8C-CD4C-2DB6-F92F634687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56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534C2-EA51-0F8D-0E03-340159E8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5" t="17001" r="46991" b="3926"/>
          <a:stretch>
            <a:fillRect/>
          </a:stretch>
        </p:blipFill>
        <p:spPr>
          <a:xfrm>
            <a:off x="359224" y="212268"/>
            <a:ext cx="5502728" cy="64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6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194B9D06-B1B4-4102-EB20-916DF406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691CE78A-CC6F-C171-9B59-1F217D709B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54-year-old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567BBC32-7F32-D3BA-95A9-0C194D5443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719582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anxiety</a:t>
            </a:r>
            <a:r>
              <a:rPr lang="sv-SE" dirty="0"/>
              <a:t>?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B050"/>
                </a:solidFill>
              </a:rPr>
              <a:t>Metabolic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b="1" dirty="0" err="1">
                <a:solidFill>
                  <a:srgbClr val="00B050"/>
                </a:solidFill>
              </a:rPr>
              <a:t>alkalosis</a:t>
            </a:r>
            <a:r>
              <a:rPr lang="sv-SE" dirty="0"/>
              <a:t>: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dirty="0" err="1"/>
              <a:t>vomiting</a:t>
            </a:r>
            <a:r>
              <a:rPr lang="sv-SE" dirty="0"/>
              <a:t>? </a:t>
            </a:r>
            <a:r>
              <a:rPr lang="sv-SE" dirty="0" err="1"/>
              <a:t>Intravascular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depletion</a:t>
            </a:r>
            <a:r>
              <a:rPr lang="sv-SE" dirty="0"/>
              <a:t>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lactate</a:t>
            </a:r>
            <a:r>
              <a:rPr lang="sv-SE" dirty="0"/>
              <a:t> </a:t>
            </a:r>
            <a:r>
              <a:rPr lang="sv-SE" dirty="0" err="1"/>
              <a:t>accounts</a:t>
            </a:r>
            <a:r>
              <a:rPr lang="sv-SE" dirty="0"/>
              <a:t> for part </a:t>
            </a:r>
            <a:r>
              <a:rPr lang="sv-SE" dirty="0" err="1"/>
              <a:t>of</a:t>
            </a:r>
            <a:r>
              <a:rPr lang="sv-SE" dirty="0"/>
              <a:t> the delta AG. </a:t>
            </a:r>
            <a:r>
              <a:rPr lang="sv-SE" dirty="0" err="1"/>
              <a:t>Ketoacidosis</a:t>
            </a:r>
            <a:r>
              <a:rPr lang="sv-SE" dirty="0"/>
              <a:t> from </a:t>
            </a:r>
            <a:r>
              <a:rPr lang="sv-SE" dirty="0" err="1"/>
              <a:t>starvation</a:t>
            </a:r>
            <a:r>
              <a:rPr lang="sv-SE" dirty="0"/>
              <a:t>/</a:t>
            </a:r>
            <a:r>
              <a:rPr lang="sv-SE" dirty="0" err="1"/>
              <a:t>ethanol</a:t>
            </a:r>
            <a:r>
              <a:rPr lang="sv-SE" dirty="0"/>
              <a:t>? </a:t>
            </a:r>
            <a:r>
              <a:rPr lang="sv-SE" dirty="0" err="1"/>
              <a:t>Lactate</a:t>
            </a:r>
            <a:r>
              <a:rPr lang="sv-SE" dirty="0"/>
              <a:t> from </a:t>
            </a:r>
            <a:r>
              <a:rPr lang="sv-SE" dirty="0" err="1"/>
              <a:t>accelerated</a:t>
            </a:r>
            <a:r>
              <a:rPr lang="sv-SE" dirty="0"/>
              <a:t> </a:t>
            </a:r>
            <a:r>
              <a:rPr lang="sv-SE" dirty="0" err="1"/>
              <a:t>glycolysis</a:t>
            </a:r>
            <a:r>
              <a:rPr lang="sv-SE" dirty="0"/>
              <a:t>/</a:t>
            </a:r>
            <a:r>
              <a:rPr lang="sv-SE" dirty="0" err="1"/>
              <a:t>ethanol</a:t>
            </a:r>
            <a:r>
              <a:rPr lang="sv-SE" dirty="0"/>
              <a:t>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 err="1"/>
              <a:t>Treated</a:t>
            </a:r>
            <a:r>
              <a:rPr lang="sv-SE" dirty="0"/>
              <a:t> in the ED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benzo</a:t>
            </a:r>
            <a:r>
              <a:rPr lang="sv-SE" dirty="0"/>
              <a:t> PO, </a:t>
            </a:r>
            <a:r>
              <a:rPr lang="sv-SE" dirty="0" err="1"/>
              <a:t>thiamine</a:t>
            </a:r>
            <a:r>
              <a:rPr lang="sv-SE" dirty="0"/>
              <a:t> and </a:t>
            </a:r>
            <a:r>
              <a:rPr lang="sv-SE" dirty="0" err="1"/>
              <a:t>NaCl</a:t>
            </a:r>
            <a:r>
              <a:rPr lang="sv-SE" dirty="0"/>
              <a:t> 1000 ml </a:t>
            </a:r>
            <a:r>
              <a:rPr lang="sv-SE" dirty="0" err="1"/>
              <a:t>with</a:t>
            </a:r>
            <a:r>
              <a:rPr lang="sv-SE" dirty="0"/>
              <a:t> 40 </a:t>
            </a:r>
            <a:r>
              <a:rPr lang="sv-SE" dirty="0" err="1"/>
              <a:t>mmol</a:t>
            </a:r>
            <a:r>
              <a:rPr lang="sv-SE" dirty="0"/>
              <a:t> </a:t>
            </a:r>
            <a:r>
              <a:rPr lang="sv-SE" dirty="0" err="1"/>
              <a:t>KCl</a:t>
            </a:r>
            <a:r>
              <a:rPr lang="sv-SE" dirty="0"/>
              <a:t> and 20 </a:t>
            </a:r>
            <a:r>
              <a:rPr lang="sv-SE" dirty="0" err="1"/>
              <a:t>mmol</a:t>
            </a:r>
            <a:r>
              <a:rPr lang="sv-SE" dirty="0"/>
              <a:t> MgSO4 IV</a:t>
            </a:r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0034AF1-EA42-62DD-8E42-67A18B65B43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103284037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13998-9978-93F4-C45F-D559F93B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A80C-D7A7-79B9-6438-42021531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9: 46-year-old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CC6975-075A-46C8-A6AB-194C01B93F0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6748242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DBD0-8F98-1E78-A7CC-1CC0F7E2F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885D05-F7F5-FC5D-D6B9-10DDCE626B66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686722-4BC4-0A28-2E65-75A46D8AA746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B19321-B14B-6CF0-2B85-7F9C01B7AAD9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235E54-0A32-F80C-7F96-E8EE80BB4E02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69D5E5-8CC5-3501-9A63-42ABAAE30E21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199B1-AB42-9CE2-61C7-9C3AF16FAEB9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8244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343EC-4F42-1372-7F75-9F4322DF6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8862F2-E9BC-78B4-3D0B-7FA9F85C719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E99BD-492C-E64A-BF1E-9C3CAC2F9A0F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16929239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255C4-93F6-0D69-6902-61DD40E6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17906A-6884-9FF6-2648-24B1FB0AB86A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86D41D-B963-6B7B-7BE1-88D881C1ADD2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0CB096-F756-10B6-17D6-C9B0CD80F6D4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ED312-ED22-86A5-52D0-F0FAA84B91A8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38330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DDF7-2286-89A2-95AC-0B89FD77A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C414D5-62AE-37DC-5A54-014299EC76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279" y="3594538"/>
            <a:ext cx="5808108" cy="1623848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3.0 kPa / 23 mm Hg</a:t>
            </a:r>
          </a:p>
          <a:p>
            <a:r>
              <a:rPr lang="en-SE" dirty="0"/>
              <a:t>There is a </a:t>
            </a:r>
            <a:r>
              <a:rPr lang="en-SE" b="1" dirty="0">
                <a:solidFill>
                  <a:srgbClr val="FF9300"/>
                </a:solidFill>
              </a:rPr>
              <a:t>respiratory alkalosis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1FFA8F06-AF8C-7A6D-AAD4-91D02D385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91850"/>
              </p:ext>
            </p:extLst>
          </p:nvPr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1.2 = 4.1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12 = 28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EF66AD-7544-D621-A599-5EA6F1D7BC1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71C15-9D8D-F3E9-8493-9B3CC51C740D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8583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B69BB-C378-A7DE-75A4-616244F2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52A858-99C2-EA27-7A6D-2FB5576A40AD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-15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A01E35-B90C-D79E-84AE-83DABA48709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7CE95D-737D-3134-1F16-82948CD8756B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F038C7-4C37-F4A8-F459-8AC665BCAA34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15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D4A12-1D3F-EC91-2F3B-DA4FB5198A00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36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44BEDF58-13C2-CAA8-17EA-2FE18188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CC4F2B5C-9097-BA9B-76EA-112E18D94627}"/>
              </a:ext>
            </a:extLst>
          </p:cNvPr>
          <p:cNvSpPr/>
          <p:nvPr/>
        </p:nvSpPr>
        <p:spPr>
          <a:xfrm>
            <a:off x="3313381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8374A475-1CDB-98E4-D77D-1D9BD3155715}"/>
              </a:ext>
            </a:extLst>
          </p:cNvPr>
          <p:cNvSpPr/>
          <p:nvPr/>
        </p:nvSpPr>
        <p:spPr>
          <a:xfrm>
            <a:off x="6193701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2D81A89C-CF97-29E9-0264-7D5802579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701947"/>
              </p:ext>
            </p:extLst>
          </p:nvPr>
        </p:nvGraphicFramePr>
        <p:xfrm>
          <a:off x="5689646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oogle Shape;971;p70">
            <a:extLst>
              <a:ext uri="{FF2B5EF4-FFF2-40B4-BE49-F238E27FC236}">
                <a16:creationId xmlns:a16="http://schemas.microsoft.com/office/drawing/2014/main" id="{E62B8902-A55A-0494-E9DA-6F7D883A4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27293"/>
              </p:ext>
            </p:extLst>
          </p:nvPr>
        </p:nvGraphicFramePr>
        <p:xfrm>
          <a:off x="3025349" y="188640"/>
          <a:ext cx="2232248" cy="2773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sv-SE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01971364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Diuretics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RAS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Insuff arterial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Vomiting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Conn, Cushing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Licorice, Lax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9FFFFFED-011F-D142-022D-644469EE8F07}"/>
              </a:ext>
            </a:extLst>
          </p:cNvPr>
          <p:cNvSpPr/>
          <p:nvPr/>
        </p:nvSpPr>
        <p:spPr>
          <a:xfrm>
            <a:off x="1161091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B11CA992-3AA1-F63E-FFB3-8DAD72897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03902"/>
              </p:ext>
            </p:extLst>
          </p:nvPr>
        </p:nvGraphicFramePr>
        <p:xfrm>
          <a:off x="793102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E0483A-809C-8369-7A1D-E308C45DF81A}"/>
              </a:ext>
            </a:extLst>
          </p:cNvPr>
          <p:cNvCxnSpPr/>
          <p:nvPr/>
        </p:nvCxnSpPr>
        <p:spPr>
          <a:xfrm>
            <a:off x="595170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799769-76E0-BB54-5C17-C2C0284BBB53}"/>
              </a:ext>
            </a:extLst>
          </p:cNvPr>
          <p:cNvSpPr txBox="1"/>
          <p:nvPr/>
        </p:nvSpPr>
        <p:spPr>
          <a:xfrm>
            <a:off x="397565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A1475A-3180-76F2-B40B-E8EAA13C002B}"/>
              </a:ext>
            </a:extLst>
          </p:cNvPr>
          <p:cNvCxnSpPr>
            <a:cxnSpLocks/>
          </p:cNvCxnSpPr>
          <p:nvPr/>
        </p:nvCxnSpPr>
        <p:spPr>
          <a:xfrm flipV="1">
            <a:off x="585135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0EB4A5-B963-1C83-C12B-C748D43006D2}"/>
              </a:ext>
            </a:extLst>
          </p:cNvPr>
          <p:cNvSpPr txBox="1"/>
          <p:nvPr/>
        </p:nvSpPr>
        <p:spPr>
          <a:xfrm>
            <a:off x="1153142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6F76E0-EE45-7355-A8E8-CE1AF24D22E4}"/>
              </a:ext>
            </a:extLst>
          </p:cNvPr>
          <p:cNvSpPr txBox="1"/>
          <p:nvPr/>
        </p:nvSpPr>
        <p:spPr>
          <a:xfrm>
            <a:off x="3647117" y="313331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0796DB-FC96-781E-13AA-3879B5E4BAEB}"/>
              </a:ext>
            </a:extLst>
          </p:cNvPr>
          <p:cNvSpPr txBox="1"/>
          <p:nvPr/>
        </p:nvSpPr>
        <p:spPr>
          <a:xfrm>
            <a:off x="6429226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64BD54-9586-4475-3CF5-6D48CF06CA3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81307568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9105A-2610-B67D-CE5C-38ABF6EB0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69CF-A6D9-4988-A36E-776C85F88B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136 – 116 = 20</a:t>
            </a:r>
          </a:p>
          <a:p>
            <a:r>
              <a:rPr lang="en-SE" dirty="0"/>
              <a:t>Δ (Na – Cl) = 20 – 35 = </a:t>
            </a:r>
            <a:r>
              <a:rPr lang="en-SE" b="1" dirty="0"/>
              <a:t>-15</a:t>
            </a:r>
          </a:p>
          <a:p>
            <a:endParaRPr lang="en-SE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28C33F-338C-7C8D-CD3A-855476EA3F7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9BB38-8653-306C-B123-97E970FDF754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352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DD184-035F-FABE-AE67-D98053900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8EFB5F-9279-8C4F-4011-0EBDCC532D24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422A77-05D3-8D7F-57C0-6F870293BEF2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B712C8-1209-0343-6C8B-D027C9C2D1AD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DD58DE-DDA4-5C17-43F4-B711B6627771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0F778-C0BD-28A2-6C65-A2ED0FBBD8E7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49970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727D9-AADB-7D0C-E054-EEA926FC0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ABE49-B5AF-9897-E679-CDBC49EBFC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8 – 10 = </a:t>
            </a:r>
            <a:r>
              <a:rPr lang="en-SE" b="1" dirty="0"/>
              <a:t>-2</a:t>
            </a:r>
          </a:p>
          <a:p>
            <a:endParaRPr lang="en-SE" b="1" dirty="0"/>
          </a:p>
          <a:p>
            <a:r>
              <a:rPr lang="en-SE" dirty="0"/>
              <a:t>Hence the patient has no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F4882-FD0C-3B60-8279-A366F9108EE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75389-F7BE-3F64-AC5C-E456DD892D5B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7246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516E2BE0-1B66-FEC7-7301-8115BB2F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4D213427-B869-B406-663E-9920A3E573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2525" y="599090"/>
            <a:ext cx="6258904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en-SE" dirty="0"/>
              <a:t>A 46-year-old man called the ambulance because of bilateral leg weakness.</a:t>
            </a:r>
            <a:endParaRPr dirty="0"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dirty="0"/>
          </a:p>
          <a:p>
            <a:pPr marL="34290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SE" dirty="0"/>
              <a:t>The patient suffers from Crohns. He has undergone a hemicolectomy and rectum amputation and has a terminal ileostomy. Has developed liver cirrhosis as a complication of treatment with Azathioprine.</a:t>
            </a:r>
            <a:endParaRPr dirty="0"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dirty="0"/>
          </a:p>
          <a:p>
            <a:pPr marL="34290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SE" dirty="0"/>
              <a:t>What do you suspect?</a:t>
            </a:r>
            <a:endParaRPr dirty="0"/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787303-68FE-758B-59D1-7F202925A16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14750-6196-B5FD-9A7D-080234FB90F9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3008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1B5BC0D7-91C0-3793-E25F-2C66C2E1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AAA93F73-8C2B-8A1C-BBC1-00A90C03004A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AB28FBF1-5292-5CFF-18B4-3CDF149ACD06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" name="Google Shape;971;p70">
            <a:extLst>
              <a:ext uri="{FF2B5EF4-FFF2-40B4-BE49-F238E27FC236}">
                <a16:creationId xmlns:a16="http://schemas.microsoft.com/office/drawing/2014/main" id="{0686E7B5-FF9D-F1A1-456E-526DDDA97C06}"/>
              </a:ext>
            </a:extLst>
          </p:cNvPr>
          <p:cNvGraphicFramePr/>
          <p:nvPr/>
        </p:nvGraphicFramePr>
        <p:xfrm>
          <a:off x="2919335" y="4653136"/>
          <a:ext cx="2232248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17663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Chloride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RTA, r.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Addison, Acet.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Poop &amp; pee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0E1CF395-26A5-3469-9462-8F765A929F5A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9263DD96-F452-D480-2C6D-8918155769A6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6EAC68-CA41-DDDC-F342-AE54CA222DC6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CE9D17-FE33-5E91-CB57-20D16F6A5F7A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BB1F8E-EED8-902E-477A-E3715E2432B8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8FFD96-F138-828F-E237-F534018274C9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C303A9-9359-BDD1-1CAD-AC26260F7182}"/>
              </a:ext>
            </a:extLst>
          </p:cNvPr>
          <p:cNvSpPr txBox="1"/>
          <p:nvPr/>
        </p:nvSpPr>
        <p:spPr>
          <a:xfrm>
            <a:off x="3511960" y="40484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61525B-5862-2A39-50B7-80C1322BCC1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297363342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B291D-262D-95CB-3E19-F6A6701B0E3E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348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ECDD9-BAA4-55A4-406E-91BD60E232C6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3.0	kPa	22.5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	kPa	61.5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-11.5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1.1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136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8.5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1.04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6.7	mmol/L	120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2.5	mmol/L	22.5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1.63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5106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00F5613A-66C8-A61D-9C18-D5E656F8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79F95A7A-F16A-A78E-ACD8-8F7A1CFD7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46-year-old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9792FCF8-9138-05B3-C97C-EE46F4D3C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9412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unclear</a:t>
            </a:r>
            <a:r>
              <a:rPr lang="sv-SE" dirty="0"/>
              <a:t> </a:t>
            </a:r>
            <a:r>
              <a:rPr lang="sv-SE" dirty="0" err="1"/>
              <a:t>etiology</a:t>
            </a:r>
            <a:r>
              <a:rPr lang="sv-SE" dirty="0"/>
              <a:t>. </a:t>
            </a:r>
            <a:r>
              <a:rPr lang="sv-SE" dirty="0" err="1"/>
              <a:t>Infection</a:t>
            </a:r>
            <a:r>
              <a:rPr lang="sv-SE" dirty="0"/>
              <a:t>? Stress?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NAGMA</a:t>
            </a:r>
            <a:r>
              <a:rPr lang="sv-SE" dirty="0"/>
              <a:t>: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flow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his</a:t>
            </a:r>
            <a:r>
              <a:rPr lang="sv-SE" dirty="0"/>
              <a:t> </a:t>
            </a:r>
            <a:r>
              <a:rPr lang="sv-SE" dirty="0" err="1"/>
              <a:t>ileostomy</a:t>
            </a:r>
            <a:r>
              <a:rPr lang="sv-SE" dirty="0"/>
              <a:t> leading to an </a:t>
            </a:r>
            <a:r>
              <a:rPr lang="sv-SE" dirty="0" err="1"/>
              <a:t>increased</a:t>
            </a:r>
            <a:r>
              <a:rPr lang="sv-SE" dirty="0"/>
              <a:t> loss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Cl</a:t>
            </a:r>
            <a:r>
              <a:rPr lang="sv-SE" dirty="0"/>
              <a:t> in relation to Na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/>
              <a:t>Note: the delta AG is the summation </a:t>
            </a:r>
            <a:r>
              <a:rPr lang="sv-SE" dirty="0" err="1"/>
              <a:t>of</a:t>
            </a:r>
            <a:r>
              <a:rPr lang="sv-SE" dirty="0"/>
              <a:t> all </a:t>
            </a:r>
            <a:r>
              <a:rPr lang="sv-SE" dirty="0" err="1"/>
              <a:t>ionic</a:t>
            </a:r>
            <a:r>
              <a:rPr lang="sv-SE" dirty="0"/>
              <a:t> charges </a:t>
            </a:r>
            <a:r>
              <a:rPr lang="sv-SE" dirty="0" err="1"/>
              <a:t>once</a:t>
            </a:r>
            <a:r>
              <a:rPr lang="sv-SE" dirty="0"/>
              <a:t> the delta Na-</a:t>
            </a:r>
            <a:r>
              <a:rPr lang="sv-SE" dirty="0" err="1"/>
              <a:t>Cl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removed</a:t>
            </a:r>
            <a:r>
              <a:rPr lang="sv-SE" dirty="0"/>
              <a:t>. In </a:t>
            </a:r>
            <a:r>
              <a:rPr lang="sv-SE" dirty="0" err="1"/>
              <a:t>this</a:t>
            </a:r>
            <a:r>
              <a:rPr lang="sv-SE" dirty="0"/>
              <a:t> case, the patient has a </a:t>
            </a:r>
            <a:r>
              <a:rPr lang="sv-SE" dirty="0" err="1"/>
              <a:t>slightly</a:t>
            </a:r>
            <a:r>
              <a:rPr lang="sv-SE" dirty="0"/>
              <a:t> </a:t>
            </a:r>
            <a:r>
              <a:rPr lang="sv-SE" dirty="0" err="1"/>
              <a:t>elevated</a:t>
            </a:r>
            <a:r>
              <a:rPr lang="sv-SE" dirty="0"/>
              <a:t> </a:t>
            </a:r>
            <a:r>
              <a:rPr lang="sv-SE" dirty="0" err="1"/>
              <a:t>lactate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presumably</a:t>
            </a:r>
            <a:r>
              <a:rPr lang="sv-SE" dirty="0"/>
              <a:t> offset by a </a:t>
            </a:r>
            <a:r>
              <a:rPr lang="sv-SE" dirty="0" err="1"/>
              <a:t>low</a:t>
            </a:r>
            <a:r>
              <a:rPr lang="sv-SE" dirty="0"/>
              <a:t> albumin (</a:t>
            </a:r>
            <a:r>
              <a:rPr lang="sv-SE" dirty="0" err="1"/>
              <a:t>patient’s</a:t>
            </a:r>
            <a:r>
              <a:rPr lang="sv-SE" dirty="0"/>
              <a:t> albumin </a:t>
            </a:r>
            <a:r>
              <a:rPr lang="sv-SE" dirty="0" err="1"/>
              <a:t>measured</a:t>
            </a:r>
            <a:r>
              <a:rPr lang="sv-SE" dirty="0"/>
              <a:t> 2 </a:t>
            </a:r>
            <a:r>
              <a:rPr lang="sv-SE" dirty="0" err="1"/>
              <a:t>weeks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admission</a:t>
            </a:r>
            <a:r>
              <a:rPr lang="sv-SE" dirty="0"/>
              <a:t> and 2 </a:t>
            </a:r>
            <a:r>
              <a:rPr lang="sv-SE" dirty="0" err="1"/>
              <a:t>weeks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admission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34 g/L) 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067994A-4C92-4EA0-5AC7-8B28E29FA53E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191726626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D8342-0B54-2BA4-853D-95BB65F77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F37-EE03-F614-C7CB-25846E79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10: 60-year-old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B56557-7A79-9F1B-A832-B6B6C3922506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5444929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696BE-4A61-CF4E-BC9B-D7682FF45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FEABFE-3A4E-44C5-626D-596B1BA4A11D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4FEB76-216A-AD73-9B2A-CD03D2EB9B8F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714CC5-9242-FEA9-42EE-A95C8B16D2F9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1E3BDF-25D1-5E19-B4E1-7E6ED16D298A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19CF82-A41A-A38C-7C33-3239001E7CB5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1A8FE-1A2C-348B-1952-A2D2503B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387790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A18020-D439-FA35-5144-B62BD516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51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D19A8-7538-E79C-E888-45EAAB93E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AEF40F-0556-1709-6F3C-FF30DFB45F8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348A7-1F93-8B8C-27FB-1ED6251B9E8E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26335550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9289-F75F-C533-E3E3-507C2545A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B840FC-F4E4-943C-DB77-335DFFC3CE13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3470E5-F5B1-54F4-0FE0-458176E3599F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A49947-7CC0-38AB-C852-84E6CFC3CCAF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5B451-4696-6989-5145-A316A4B8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387790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281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783E-1F9B-7EF3-65B2-6A138F0A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BD280A-A7D5-380C-C7F0-F9E24EA4134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279" y="3594538"/>
            <a:ext cx="5808108" cy="1623848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1.1 kPa / 8 mm Hg</a:t>
            </a:r>
          </a:p>
          <a:p>
            <a:r>
              <a:rPr lang="en-SE" dirty="0"/>
              <a:t>Hence there is a </a:t>
            </a:r>
            <a:r>
              <a:rPr lang="en-SE" b="1" dirty="0">
                <a:solidFill>
                  <a:srgbClr val="FF9300"/>
                </a:solidFill>
              </a:rPr>
              <a:t>respiratory alkalosis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2C62E522-AE88-AB6D-6860-069D64F5C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592516"/>
              </p:ext>
            </p:extLst>
          </p:nvPr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-2.4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2.4 = 2.9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24 = 16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DEAAB8-40CC-AAA7-35A7-0D75E6A8B9A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50E46-AFFD-2A51-2F27-D6AB23E9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387790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13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2A934-BE97-13E2-62E0-B8769D36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CBF202-C62B-D476-F57C-141E18A72451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355AEA-8F1C-3154-65A7-EEEB27173C51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EFDA3-35DD-4608-B9FC-730791A18E17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5D964F-D528-EA38-A65F-F1CC9E42326E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90147-C2DB-6C58-982F-49FF7D16A1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680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193DC-7687-E2E7-B744-FA21B165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A548A-F55A-6D32-DAA7-E2C78585A0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147 – 113 = 34</a:t>
            </a:r>
          </a:p>
          <a:p>
            <a:r>
              <a:rPr lang="en-SE" dirty="0"/>
              <a:t>Δ (Na – Cl) = 35 – 35 = </a:t>
            </a:r>
            <a:r>
              <a:rPr lang="en-SE" b="1" dirty="0"/>
              <a:t>-1</a:t>
            </a:r>
          </a:p>
          <a:p>
            <a:endParaRPr lang="en-SE" dirty="0"/>
          </a:p>
          <a:p>
            <a:r>
              <a:rPr lang="en-SE" dirty="0"/>
              <a:t>Hence the patient has neither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nor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AF8315-2FA1-13EB-F78D-317E9E1E15E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D8506-1A26-3DFF-76EE-38557F0E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86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4A6F3-AB0C-BCC6-9716-E7D3C667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DE7909-4A34-9FFC-8B0D-B8B190764A6B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813999-B76B-85DD-6897-8ACEFE12CDED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604818-CF69-FBC6-F922-DE40617BC9C6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16C9EA-7B36-E2E2-AB15-E71070FD25D7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23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4B123-9E2D-C5F6-A932-BEFC0FB2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2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D6CB3-D871-EE99-F867-032B0EFE1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3D369-21E2-BEEB-FBC9-E8D01137F8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-1 – (-24) = </a:t>
            </a:r>
            <a:r>
              <a:rPr lang="en-SE" b="1" dirty="0"/>
              <a:t>23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5BAACA-63D4-87D1-A172-886B2E65DE7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3EEA2-5899-90CB-53F2-D5817216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615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3A1B711D-977F-6469-8D57-2CE951C7D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C363ADA3-1303-9341-3AA9-035545E55D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88529" y="599090"/>
            <a:ext cx="5682900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 60-year-old man is transported to the ED via ambulance because he can not longer function alone at home.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According to the available information, he has been feeling increasingly unwell during the past week.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suspect?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46E1E4-7366-F318-0599-F35F0BCA6FB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FA5AA-DE7D-9BE5-3510-08638369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69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B4C43A60-2C9B-335D-97F0-6BFA3031E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BEC2EE85-BF8A-45EF-992D-D533B4AF4FEF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BD31688A-F0FD-9178-47B0-F9021BF0D4CC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4AA165AE-43A8-BD3A-E99E-E9C60781B5B2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8F19E346-F357-3C3A-3BE0-A6BECC5ABCC3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807D9554-1B95-70ED-5F31-60254946EF28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F469A9-36E5-B6F5-CF73-EA76C618E0FE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289E50D-3D8A-C5BF-7C80-C8B0B413C863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993707-2FE6-4F85-E5CB-D3BFC8811719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B6E0880-A31B-18E5-C910-203DB48B4915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95F8C4-580C-8C67-1A78-7F6A24589BC6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B6EE20-8575-2278-E63A-6C3F3261BDD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47440045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82824-BF9E-939C-FE8E-5C4F9CF7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6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E2BB53-4FC6-4452-0B3F-E034E4A5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9ACA6C-720C-99B4-1A67-520B76E60F54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95161335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EDE87-D5AA-33DE-9FA4-5AD299FE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4" t="17880" r="44570"/>
          <a:stretch>
            <a:fillRect/>
          </a:stretch>
        </p:blipFill>
        <p:spPr>
          <a:xfrm>
            <a:off x="261256" y="257362"/>
            <a:ext cx="5666015" cy="6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573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EA28B8E1-D9D9-2FFD-6E15-996F8D0A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A5C7D803-84A2-5732-A850-EACC642B5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60-year-old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E9561074-64DB-5497-A47A-68B66CDE2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2536" y="1756117"/>
            <a:ext cx="10363200" cy="42929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the patient has a </a:t>
            </a:r>
            <a:r>
              <a:rPr lang="sv-SE" dirty="0" err="1"/>
              <a:t>pronounced</a:t>
            </a:r>
            <a:r>
              <a:rPr lang="sv-SE" dirty="0"/>
              <a:t> </a:t>
            </a:r>
            <a:r>
              <a:rPr lang="sv-SE" dirty="0" err="1"/>
              <a:t>respiratory</a:t>
            </a:r>
            <a:r>
              <a:rPr lang="sv-SE" dirty="0"/>
              <a:t> </a:t>
            </a:r>
            <a:r>
              <a:rPr lang="sv-SE" dirty="0" err="1"/>
              <a:t>alkalosis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is not </a:t>
            </a:r>
            <a:r>
              <a:rPr lang="sv-SE" dirty="0" err="1"/>
              <a:t>hypoxemia</a:t>
            </a:r>
            <a:r>
              <a:rPr lang="sv-SE" dirty="0"/>
              <a:t>-driven. Gram-negative sepsis as a trigger for the DKA/HHS?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given the </a:t>
            </a:r>
            <a:r>
              <a:rPr lang="sv-SE" dirty="0" err="1"/>
              <a:t>hyperglycemia</a:t>
            </a:r>
            <a:r>
              <a:rPr lang="sv-SE" dirty="0"/>
              <a:t>, the normal </a:t>
            </a:r>
            <a:r>
              <a:rPr lang="sv-SE" dirty="0" err="1"/>
              <a:t>lactate</a:t>
            </a:r>
            <a:r>
              <a:rPr lang="sv-SE" dirty="0"/>
              <a:t> and the </a:t>
            </a:r>
            <a:r>
              <a:rPr lang="sv-SE" dirty="0" err="1"/>
              <a:t>near</a:t>
            </a:r>
            <a:r>
              <a:rPr lang="sv-SE" dirty="0"/>
              <a:t>-normal </a:t>
            </a:r>
            <a:r>
              <a:rPr lang="sv-SE" dirty="0" err="1"/>
              <a:t>creatinine</a:t>
            </a:r>
            <a:r>
              <a:rPr lang="sv-SE" dirty="0"/>
              <a:t>, DKA is 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</a:t>
            </a:r>
            <a:r>
              <a:rPr lang="sv-SE" dirty="0" err="1"/>
              <a:t>explanation</a:t>
            </a:r>
            <a:r>
              <a:rPr lang="sv-SE" dirty="0"/>
              <a:t>. The patient </a:t>
            </a:r>
            <a:r>
              <a:rPr lang="sv-SE" dirty="0" err="1"/>
              <a:t>also</a:t>
            </a:r>
            <a:r>
              <a:rPr lang="sv-SE" dirty="0"/>
              <a:t> has </a:t>
            </a:r>
            <a:r>
              <a:rPr lang="sv-SE" dirty="0" err="1"/>
              <a:t>hyperosmolarity</a:t>
            </a:r>
            <a:r>
              <a:rPr lang="sv-SE" dirty="0"/>
              <a:t>, i.e. a combination </a:t>
            </a:r>
            <a:r>
              <a:rPr lang="sv-SE" dirty="0" err="1"/>
              <a:t>of</a:t>
            </a:r>
            <a:r>
              <a:rPr lang="sv-SE" dirty="0"/>
              <a:t> DKA and HHS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 err="1"/>
              <a:t>Treated</a:t>
            </a:r>
            <a:r>
              <a:rPr lang="sv-SE" dirty="0"/>
              <a:t> as DKA/HHS,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crystalloids</a:t>
            </a:r>
            <a:r>
              <a:rPr lang="sv-SE" dirty="0"/>
              <a:t> and </a:t>
            </a:r>
            <a:r>
              <a:rPr lang="sv-SE" dirty="0" err="1"/>
              <a:t>replenishment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potassium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insulin </a:t>
            </a:r>
            <a:r>
              <a:rPr lang="sv-SE" dirty="0" err="1"/>
              <a:t>therapy</a:t>
            </a:r>
            <a:r>
              <a:rPr lang="sv-SE" dirty="0"/>
              <a:t>. </a:t>
            </a:r>
            <a:r>
              <a:rPr lang="sv-SE" dirty="0" err="1"/>
              <a:t>Required</a:t>
            </a:r>
            <a:r>
              <a:rPr lang="sv-SE" dirty="0"/>
              <a:t> </a:t>
            </a:r>
            <a:r>
              <a:rPr lang="sv-SE" dirty="0" err="1"/>
              <a:t>admission</a:t>
            </a:r>
            <a:r>
              <a:rPr lang="sv-SE" dirty="0"/>
              <a:t> to the ICU (</a:t>
            </a:r>
            <a:r>
              <a:rPr lang="sv-SE" dirty="0" err="1"/>
              <a:t>presumed</a:t>
            </a:r>
            <a:r>
              <a:rPr lang="sv-SE" dirty="0"/>
              <a:t> </a:t>
            </a:r>
            <a:r>
              <a:rPr lang="sv-SE" dirty="0" err="1"/>
              <a:t>urosepsis</a:t>
            </a:r>
            <a:r>
              <a:rPr lang="sv-SE" dirty="0"/>
              <a:t>).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952855C-A214-9EED-A592-89A6170622C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203685232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E1CB3-1A5F-3A0B-345E-31CE13A2E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FCE0-67DF-40EA-D028-C32329FFA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11: 52-year-old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0BDA31-8F1D-E3B4-8691-0AE578F0AC1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32303159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6DD9-9ECA-F4C8-1980-29C42CA0E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22C0E4-E0D5-51D6-8D5C-1DAEC5D2AA14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B0EF0F-E838-787A-4BB0-C34BF4AC0149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051BCF-C9D3-812A-D3C9-B59F96D9C44F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2BA85D-87F1-41CF-5AD8-5B118DE84365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C7FF89-AE83-BE1A-4605-7158A847E292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60E9C-B570-951B-3E52-470AA174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538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3CAE-77A8-7C01-CA1E-E29F7F7F9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E90574-9D91-E06F-1A1B-BA5D97CC274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F89BC-CB47-40E3-1F36-7004D37B36A2}"/>
              </a:ext>
            </a:extLst>
          </p:cNvPr>
          <p:cNvSpPr txBox="1"/>
          <p:nvPr/>
        </p:nvSpPr>
        <p:spPr>
          <a:xfrm>
            <a:off x="530087" y="520263"/>
            <a:ext cx="11131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is normal so there is no “dominant disorder”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&lt; 5.0 kPa / 37 mm Hg so there is a </a:t>
            </a:r>
            <a:r>
              <a:rPr lang="en-SE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alkalosis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must hence be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  <a:r>
              <a:rPr lang="en-SE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result in a normal 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pH is normal, there is no “compensation” </a:t>
            </a:r>
            <a:endParaRPr lang="en-S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4879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5F4A2-CEB1-283C-93D2-FB7E6810D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3D0F8D-576E-2146-8E02-2E9AAE91C3BF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-2</a:t>
            </a: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3591CD-59F1-E1B4-BD1D-A91C9B1BAAF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-19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A41DB4-D2E6-8A0D-85E7-6B0DCE24EE57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-18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B89A71-236A-9451-2B90-74104CD5D7F9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13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24973-3C10-EF3E-02FC-23829539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5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F9ADD-E2EE-5C63-7C2B-2598AB471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DCF41-9DA6-3A94-3BA5-E70E9A1F53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137 – 121 = 16</a:t>
            </a:r>
          </a:p>
          <a:p>
            <a:r>
              <a:rPr lang="en-SE" dirty="0"/>
              <a:t>Δ (Na – Cl) = 16 – 35 = </a:t>
            </a:r>
            <a:r>
              <a:rPr lang="en-SE" b="1" dirty="0"/>
              <a:t>-19</a:t>
            </a:r>
          </a:p>
          <a:p>
            <a:endParaRPr lang="en-SE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A50258-55EB-1F84-9217-241F0A86FB5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70A3B-673A-404C-3651-9D8398ED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233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1AB3-231D-7530-52B2-AC9C28DA7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E7865A-F485-A771-EC7D-EFBB9542139C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</a:t>
            </a: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8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D4EEDC-2CAB-625F-FAEC-AEC4B39255FC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-6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5CAF2A-B3FA-DD47-AEF2-D9C25091D8E5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6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C17A17-8C4A-B820-3919-CCD7FD69B8C6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8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B07AD-5737-E3CD-9372-AB954D18E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02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19F38-BF70-236D-E953-674F2C8F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99B97-99A4-1248-E744-9160690B37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-19 – (-11) = </a:t>
            </a:r>
            <a:r>
              <a:rPr lang="en-SE" b="1" dirty="0"/>
              <a:t>-8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945200"/>
                </a:solidFill>
              </a:rPr>
              <a:t>L</a:t>
            </a:r>
            <a:r>
              <a:rPr lang="en-GB" b="1" dirty="0">
                <a:solidFill>
                  <a:srgbClr val="945200"/>
                </a:solidFill>
              </a:rPr>
              <a:t>o</a:t>
            </a:r>
            <a:r>
              <a:rPr lang="en-SE" b="1" dirty="0">
                <a:solidFill>
                  <a:srgbClr val="945200"/>
                </a:solidFill>
              </a:rPr>
              <a:t>w AG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2EB49D-2271-F87E-1A17-99A8AB0E63C5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52338-5DBF-B912-550C-38B6F486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335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1BE4D570-BA0E-8C4F-45CA-E88E29071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939D85FB-B0CB-EDFE-0432-CD2F087CBD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64701" y="599090"/>
            <a:ext cx="5906727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  <a:buFont typeface="Times"/>
              <a:buChar char="•"/>
            </a:pPr>
            <a:r>
              <a:rPr lang="en-GB" dirty="0"/>
              <a:t>A 52-year-old man is referred to the ED by primary care physician because the patient is short of breath and confused</a:t>
            </a:r>
          </a:p>
          <a:p>
            <a:pPr marL="609600" indent="-457200">
              <a:spcBef>
                <a:spcPts val="480"/>
              </a:spcBef>
              <a:buSzPts val="2400"/>
            </a:pPr>
            <a:endParaRPr lang="en-GB" dirty="0"/>
          </a:p>
          <a:p>
            <a:pPr marL="342900" lvl="0">
              <a:spcBef>
                <a:spcPts val="480"/>
              </a:spcBef>
              <a:buSzPts val="2400"/>
              <a:buFont typeface="Times"/>
              <a:buChar char="•"/>
            </a:pPr>
            <a:r>
              <a:rPr lang="en-GB" dirty="0"/>
              <a:t>On the referral note: “Pulmonary embolism? Serotonin syndrome? Other?”</a:t>
            </a:r>
          </a:p>
          <a:p>
            <a:pPr marL="635000" indent="-457200">
              <a:spcBef>
                <a:spcPts val="560"/>
              </a:spcBef>
              <a:buSzPts val="2800"/>
            </a:pPr>
            <a:endParaRPr dirty="0"/>
          </a:p>
          <a:p>
            <a:pPr marL="34290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SE" dirty="0"/>
              <a:t>What do you suspect?</a:t>
            </a:r>
            <a:endParaRPr dirty="0"/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E6E305-FE1F-D4AB-F5F9-5E249E0C150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5EB38-3F4B-7320-A419-01FE0046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9AD461-CE4B-3182-510B-BE8EF62BE6A4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7EC96-E371-D0B6-4E52-C94B06A3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45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889EC225-2269-8B87-A48F-179CD838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874167F8-CA56-33D7-5F83-BF320C0B1A41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7083270D-729C-F78F-8B63-517FE55A77DB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Google Shape;971;p70">
            <a:extLst>
              <a:ext uri="{FF2B5EF4-FFF2-40B4-BE49-F238E27FC236}">
                <a16:creationId xmlns:a16="http://schemas.microsoft.com/office/drawing/2014/main" id="{6F8F11F7-64F6-C421-054D-D3C7B523A557}"/>
              </a:ext>
            </a:extLst>
          </p:cNvPr>
          <p:cNvGraphicFramePr/>
          <p:nvPr/>
        </p:nvGraphicFramePr>
        <p:xfrm>
          <a:off x="5583632" y="188640"/>
          <a:ext cx="2592287" cy="2377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Anion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Gap</a:t>
                      </a:r>
                      <a:endParaRPr sz="2000" b="1" dirty="0">
                        <a:solidFill>
                          <a:srgbClr val="9452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842856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Li, Low Albumin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Iodide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Myeloma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B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Bromide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Salicylates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72411909"/>
                  </a:ext>
                </a:extLst>
              </a:tr>
            </a:tbl>
          </a:graphicData>
        </a:graphic>
      </p:graphicFrame>
      <p:graphicFrame>
        <p:nvGraphicFramePr>
          <p:cNvPr id="11" name="Google Shape;971;p70">
            <a:extLst>
              <a:ext uri="{FF2B5EF4-FFF2-40B4-BE49-F238E27FC236}">
                <a16:creationId xmlns:a16="http://schemas.microsoft.com/office/drawing/2014/main" id="{9FC24E3F-FC15-8371-11D4-7E838D96F2A4}"/>
              </a:ext>
            </a:extLst>
          </p:cNvPr>
          <p:cNvGraphicFramePr/>
          <p:nvPr/>
        </p:nvGraphicFramePr>
        <p:xfrm>
          <a:off x="2919335" y="4653136"/>
          <a:ext cx="2232248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17663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Chloride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RTA, r.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Addison, Acet.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Poop &amp; pee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13D883E4-B2AA-1FB6-3EF0-EB107A8508F9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CE06B95D-D385-D99A-3E9A-76845CF8A9D0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69274D-7452-1A64-E914-9C04379DD6C8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A2161C-D38B-3E03-317B-02F64DD74754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538B63-525C-18E7-33CD-7A4792C15A7C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F80B0B-81AE-2EB4-542F-F4A1C95D5D4F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A60B80-1B15-FDB0-FC19-48031A8BB311}"/>
              </a:ext>
            </a:extLst>
          </p:cNvPr>
          <p:cNvSpPr txBox="1"/>
          <p:nvPr/>
        </p:nvSpPr>
        <p:spPr>
          <a:xfrm>
            <a:off x="3511960" y="40484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AEC393-7BBE-CB6A-C607-D1B3FF37DFF4}"/>
              </a:ext>
            </a:extLst>
          </p:cNvPr>
          <p:cNvSpPr txBox="1"/>
          <p:nvPr/>
        </p:nvSpPr>
        <p:spPr>
          <a:xfrm>
            <a:off x="6303711" y="309044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C73E59-E496-3C9C-329A-FBAB7C562148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CA8F93-A65B-098F-9706-5CD940BCBD73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86888922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3C61D-1163-F7CF-8217-F3B3FB4C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3644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617A0-A019-9676-E01B-5F6E7E132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109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C0FF4C-2236-EFE9-D1D1-8FEF838E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2" t="8880" r="41423" b="6984"/>
          <a:stretch>
            <a:fillRect/>
          </a:stretch>
        </p:blipFill>
        <p:spPr>
          <a:xfrm>
            <a:off x="410819" y="410818"/>
            <a:ext cx="54973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885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A5F43339-0E83-AF9C-15A6-7550AF0D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F17560C2-F0E0-AE0A-3AB5-83266664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42314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52-year-old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8A9C2CF1-1D66-C9BC-705D-36A9DBE62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587303"/>
            <a:ext cx="10363200" cy="48275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Patient’s wife reports that her husband has been overconsuming Treo (acetylsalicylic acid + caffein) for headache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b="1" dirty="0">
              <a:solidFill>
                <a:srgbClr val="FF9300"/>
              </a:solidFill>
            </a:endParaRP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presumably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ASA </a:t>
            </a:r>
            <a:r>
              <a:rPr lang="sv-SE" dirty="0" err="1"/>
              <a:t>stimulating</a:t>
            </a:r>
            <a:r>
              <a:rPr lang="sv-SE" dirty="0"/>
              <a:t> the </a:t>
            </a:r>
            <a:r>
              <a:rPr lang="sv-SE" dirty="0" err="1"/>
              <a:t>respiratory</a:t>
            </a:r>
            <a:r>
              <a:rPr lang="sv-SE" dirty="0"/>
              <a:t> center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NAGMA</a:t>
            </a:r>
            <a:r>
              <a:rPr lang="sv-SE" dirty="0"/>
              <a:t>: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falsely</a:t>
            </a:r>
            <a:r>
              <a:rPr lang="sv-SE" dirty="0"/>
              <a:t> </a:t>
            </a:r>
            <a:r>
              <a:rPr lang="sv-SE" dirty="0" err="1"/>
              <a:t>elevated</a:t>
            </a:r>
            <a:r>
              <a:rPr lang="sv-SE" dirty="0"/>
              <a:t> </a:t>
            </a:r>
            <a:r>
              <a:rPr lang="sv-SE" dirty="0" err="1"/>
              <a:t>chloride</a:t>
            </a:r>
            <a:r>
              <a:rPr lang="sv-SE" dirty="0"/>
              <a:t> </a:t>
            </a:r>
            <a:r>
              <a:rPr lang="sv-SE" dirty="0" err="1"/>
              <a:t>value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945200"/>
                </a:solidFill>
              </a:rPr>
              <a:t>Low</a:t>
            </a:r>
            <a:r>
              <a:rPr lang="sv-SE" b="1" dirty="0">
                <a:solidFill>
                  <a:srgbClr val="945200"/>
                </a:solidFill>
              </a:rPr>
              <a:t> AG</a:t>
            </a:r>
            <a:r>
              <a:rPr lang="sv-SE" dirty="0"/>
              <a:t>: in the </a:t>
            </a:r>
            <a:r>
              <a:rPr lang="sv-SE" dirty="0" err="1"/>
              <a:t>setting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an ASA </a:t>
            </a:r>
            <a:r>
              <a:rPr lang="sv-SE" dirty="0" err="1"/>
              <a:t>poisoning</a:t>
            </a:r>
            <a:r>
              <a:rPr lang="sv-SE" dirty="0"/>
              <a:t>, the radiometer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sometimes</a:t>
            </a:r>
            <a:r>
              <a:rPr lang="sv-SE" dirty="0"/>
              <a:t> </a:t>
            </a:r>
            <a:r>
              <a:rPr lang="sv-SE" dirty="0" err="1"/>
              <a:t>report</a:t>
            </a:r>
            <a:r>
              <a:rPr lang="sv-SE" dirty="0"/>
              <a:t> </a:t>
            </a:r>
            <a:r>
              <a:rPr lang="sv-SE" dirty="0" err="1"/>
              <a:t>falsely</a:t>
            </a:r>
            <a:r>
              <a:rPr lang="sv-SE" dirty="0"/>
              <a:t> </a:t>
            </a:r>
            <a:r>
              <a:rPr lang="sv-SE" dirty="0" err="1"/>
              <a:t>elevated</a:t>
            </a:r>
            <a:r>
              <a:rPr lang="sv-SE" dirty="0"/>
              <a:t> </a:t>
            </a:r>
            <a:r>
              <a:rPr lang="sv-SE" dirty="0" err="1"/>
              <a:t>chloride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. The </a:t>
            </a:r>
            <a:r>
              <a:rPr lang="sv-SE" dirty="0" err="1"/>
              <a:t>patient’s</a:t>
            </a:r>
            <a:r>
              <a:rPr lang="sv-SE" dirty="0"/>
              <a:t> </a:t>
            </a:r>
            <a:r>
              <a:rPr lang="sv-SE" dirty="0" err="1"/>
              <a:t>actual</a:t>
            </a:r>
            <a:r>
              <a:rPr lang="sv-SE" dirty="0"/>
              <a:t> </a:t>
            </a:r>
            <a:r>
              <a:rPr lang="sv-SE" dirty="0" err="1"/>
              <a:t>chloride</a:t>
            </a:r>
            <a:r>
              <a:rPr lang="sv-SE" dirty="0"/>
              <a:t> (</a:t>
            </a:r>
            <a:r>
              <a:rPr lang="sv-SE" dirty="0" err="1"/>
              <a:t>measured</a:t>
            </a:r>
            <a:r>
              <a:rPr lang="sv-SE" dirty="0"/>
              <a:t> in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) </a:t>
            </a:r>
            <a:r>
              <a:rPr lang="sv-SE" dirty="0" err="1"/>
              <a:t>was</a:t>
            </a:r>
            <a:r>
              <a:rPr lang="sv-SE" dirty="0"/>
              <a:t> 102 </a:t>
            </a:r>
            <a:r>
              <a:rPr lang="sv-SE" dirty="0" err="1"/>
              <a:t>mmol</a:t>
            </a:r>
            <a:r>
              <a:rPr lang="sv-SE" dirty="0"/>
              <a:t>/L. </a:t>
            </a:r>
            <a:r>
              <a:rPr lang="sv-SE" dirty="0" err="1"/>
              <a:t>Patient’s</a:t>
            </a:r>
            <a:r>
              <a:rPr lang="sv-SE" dirty="0"/>
              <a:t> </a:t>
            </a:r>
            <a:r>
              <a:rPr lang="sv-SE" dirty="0" err="1"/>
              <a:t>metabolic</a:t>
            </a:r>
            <a:r>
              <a:rPr lang="sv-SE" dirty="0"/>
              <a:t> </a:t>
            </a:r>
            <a:r>
              <a:rPr lang="sv-SE" dirty="0" err="1"/>
              <a:t>acidosis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a </a:t>
            </a: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 from ASA.</a:t>
            </a:r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E0D823C-0E10-1571-887B-132F45E8AE6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351701099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6B6C-1A45-9524-5C74-81AFC950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F0D7-2CD9-10D8-BCA0-79D2A552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12: 82-year-old woman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D6EA92-600F-822A-78CD-932ECFA15F6F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30672970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F2F43-B92D-5AA9-6226-5437243E6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99D625-76B1-72B5-45A8-533B9DA10880}"/>
              </a:ext>
            </a:extLst>
          </p:cNvPr>
          <p:cNvSpPr>
            <a:spLocks noChangeAspect="1"/>
          </p:cNvSpPr>
          <p:nvPr/>
        </p:nvSpPr>
        <p:spPr bwMode="auto">
          <a:xfrm>
            <a:off x="7459581" y="252663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7.11 &amp; 6.0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9D91EC-8F60-CD33-BA17-544B96760F0A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3416965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7.21 &amp; 5.9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B7574A-87C7-BF6D-C807-9C2E4443DC9D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4299284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6.94 &amp; 4.7 kPa / 35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0AF6F-7F57-D7C9-0C37-7805DC060BF2}"/>
              </a:ext>
            </a:extLst>
          </p:cNvPr>
          <p:cNvSpPr>
            <a:spLocks noChangeAspect="1"/>
          </p:cNvSpPr>
          <p:nvPr/>
        </p:nvSpPr>
        <p:spPr bwMode="auto">
          <a:xfrm>
            <a:off x="7435519" y="518160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6.94 &amp; 6.0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EA901-8397-366C-1681-2B46AA0B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3601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C79D-1BBC-F1BD-A875-DB46C6378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FC79B-7E65-1D37-7EE4-01AEB84246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8" y="472966"/>
            <a:ext cx="5815725" cy="4824248"/>
          </a:xfrm>
        </p:spPr>
        <p:txBody>
          <a:bodyPr/>
          <a:lstStyle/>
          <a:p>
            <a:r>
              <a:rPr lang="en-SE" dirty="0"/>
              <a:t>Arterial pH = venous pH + 0.03</a:t>
            </a:r>
          </a:p>
          <a:p>
            <a:r>
              <a:rPr lang="en-SE" dirty="0"/>
              <a:t>Arterial pH = 6.91 + 0.03 = </a:t>
            </a:r>
            <a:r>
              <a:rPr lang="en-SE" b="1" dirty="0"/>
              <a:t>6.94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kPa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0.6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5.3 – 0.6 = </a:t>
            </a:r>
            <a:r>
              <a:rPr lang="en-SE" b="1" dirty="0"/>
              <a:t>4.7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mm Hg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5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40 – 5 = </a:t>
            </a:r>
            <a:r>
              <a:rPr lang="en-SE" b="1" dirty="0"/>
              <a:t>35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FA2661-1CB2-C83F-479D-FAF003E5EF25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399FD-4F6B-21CD-3CF4-1B3B404B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7289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AFA8-5C83-9034-7086-25D875006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C256D8-B6A8-6A29-32E1-ADF354EA7120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48EFAB-56FA-B4B1-ADAE-2BFBBC745F32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3A7645-F0D3-F70E-F85F-163A088C386D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5D4A8C-15C4-4FF2-5426-9D1CDEE70180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2D8268-F6F2-4E3B-2BC5-7A50190D3BBE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9C7C5-3330-D229-DDF4-F0A8E1B68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339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0F7F-ED21-C58A-CE8D-FEE3A89F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115DC2-0AA0-6199-5785-52122DB48AAF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76CE5-2864-D5B1-BA4A-AD158A1A37A2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391901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371ECAA0-9F7B-0DCB-263C-09731A141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039C71BF-0B52-10D8-BF5E-804D67F069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/>
              <a:t> 26-year-old man</a:t>
            </a:r>
            <a:endParaRPr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954AAE59-930B-1041-8A68-1B88DEDBE6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unclear</a:t>
            </a:r>
            <a:r>
              <a:rPr lang="sv-SE" dirty="0"/>
              <a:t> </a:t>
            </a:r>
            <a:r>
              <a:rPr lang="sv-SE" dirty="0" err="1"/>
              <a:t>etiology</a:t>
            </a:r>
            <a:r>
              <a:rPr lang="sv-SE" dirty="0"/>
              <a:t>. An </a:t>
            </a:r>
            <a:r>
              <a:rPr lang="sv-SE" dirty="0" err="1"/>
              <a:t>infection</a:t>
            </a:r>
            <a:r>
              <a:rPr lang="sv-SE" dirty="0"/>
              <a:t> (sepsis, </a:t>
            </a:r>
            <a:r>
              <a:rPr lang="sv-SE" dirty="0" err="1"/>
              <a:t>pneumonia</a:t>
            </a:r>
            <a:r>
              <a:rPr lang="sv-SE" dirty="0"/>
              <a:t>) </a:t>
            </a:r>
            <a:r>
              <a:rPr lang="sv-SE" dirty="0" err="1"/>
              <a:t>might</a:t>
            </a:r>
            <a:r>
              <a:rPr lang="sv-SE" dirty="0"/>
              <a:t> be the trigger </a:t>
            </a:r>
            <a:r>
              <a:rPr lang="sv-SE" dirty="0" err="1"/>
              <a:t>of</a:t>
            </a:r>
            <a:r>
              <a:rPr lang="sv-SE" dirty="0"/>
              <a:t> the DKA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diabetic</a:t>
            </a:r>
            <a:r>
              <a:rPr lang="sv-SE" dirty="0"/>
              <a:t> </a:t>
            </a:r>
            <a:r>
              <a:rPr lang="sv-SE" dirty="0" err="1"/>
              <a:t>ketoacidosis</a:t>
            </a:r>
            <a:r>
              <a:rPr lang="sv-SE" dirty="0"/>
              <a:t>. </a:t>
            </a:r>
            <a:r>
              <a:rPr lang="sv-SE" dirty="0" err="1"/>
              <a:t>Clinically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confirm</a:t>
            </a:r>
            <a:r>
              <a:rPr lang="sv-SE" dirty="0"/>
              <a:t> the </a:t>
            </a:r>
            <a:r>
              <a:rPr lang="sv-SE" dirty="0" err="1"/>
              <a:t>presence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ketones</a:t>
            </a:r>
            <a:r>
              <a:rPr lang="sv-SE" dirty="0"/>
              <a:t> by </a:t>
            </a:r>
            <a:r>
              <a:rPr lang="sv-SE" dirty="0" err="1"/>
              <a:t>measuring</a:t>
            </a:r>
            <a:r>
              <a:rPr lang="sv-SE" dirty="0"/>
              <a:t> </a:t>
            </a:r>
            <a:r>
              <a:rPr lang="sv-SE" dirty="0" err="1"/>
              <a:t>capillary</a:t>
            </a:r>
            <a:r>
              <a:rPr lang="sv-SE" dirty="0"/>
              <a:t> </a:t>
            </a:r>
            <a:r>
              <a:rPr lang="sv-SE" dirty="0" err="1"/>
              <a:t>ketones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B050"/>
                </a:solidFill>
              </a:rPr>
              <a:t>Metabolic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b="1" dirty="0" err="1">
                <a:solidFill>
                  <a:srgbClr val="00B050"/>
                </a:solidFill>
              </a:rPr>
              <a:t>alkalosis</a:t>
            </a:r>
            <a:r>
              <a:rPr lang="sv-SE" dirty="0"/>
              <a:t>: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dirty="0" err="1"/>
              <a:t>due</a:t>
            </a:r>
            <a:r>
              <a:rPr lang="sv-SE" dirty="0"/>
              <a:t> to the </a:t>
            </a:r>
            <a:r>
              <a:rPr lang="sv-SE" dirty="0" err="1"/>
              <a:t>diuretic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hyperglycemia</a:t>
            </a:r>
            <a:r>
              <a:rPr lang="sv-SE" dirty="0"/>
              <a:t> and </a:t>
            </a:r>
            <a:r>
              <a:rPr lang="sv-SE" dirty="0" err="1"/>
              <a:t>intravascular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depletion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 err="1"/>
              <a:t>Treated</a:t>
            </a:r>
            <a:r>
              <a:rPr lang="sv-SE" dirty="0"/>
              <a:t> as DKA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D9DAAC4-F214-C0A9-AD6E-717F938F2F1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29208001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0161B-AFBB-432F-AE2E-E6F6155A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A1BF9C-EFC4-0016-B00A-37FE6C047737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B12D6F-ED1A-2F56-B060-091B7E3852DA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85599B-65FE-26E2-9CA2-5ED023E66B61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0CFB-8F97-E180-30B1-E488EE4E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303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75D0-82F1-F55A-4260-43F9EC235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58F597-4EAD-5DD2-B567-25DF6BB73F2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279" y="3594538"/>
            <a:ext cx="5808108" cy="1623848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4.7 kPa / 35 mm Hg</a:t>
            </a:r>
          </a:p>
          <a:p>
            <a:r>
              <a:rPr lang="en-SE" dirty="0"/>
              <a:t>Hence there is a </a:t>
            </a:r>
            <a:r>
              <a:rPr lang="en-SE" b="1" dirty="0">
                <a:solidFill>
                  <a:srgbClr val="0070C0"/>
                </a:solidFill>
              </a:rPr>
              <a:t>respiratory acidosis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E782095D-7827-8E4B-B991-A35495066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686579"/>
              </p:ext>
            </p:extLst>
          </p:nvPr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2.2 = 3.1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22 = 28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689F37-235A-7B57-EC6F-0947A69784B3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9CB24-B76B-DB7B-87D0-62CFC3AE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884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E3039-4446-D685-A811-6CE35CE7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35A396-F49F-4DE0-9800-6F52D1A25C4A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02139E-BAE5-D9BB-BAFF-B76A6D5DD5E0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41CBD2-A077-D699-8C10-5A662B1100FB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E78554-5AAA-EF2B-B7B8-B71A2FE6DED6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2868C-0A38-4566-264A-FCAD402C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1371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95E1-A65B-5BCE-03E8-CD86618B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F1E71-F6FC-1C2B-1547-2C6C9EBB61C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133 – 95 = 38</a:t>
            </a:r>
          </a:p>
          <a:p>
            <a:r>
              <a:rPr lang="en-SE" dirty="0"/>
              <a:t>Δ (Na – Cl) = 38 – 35 = </a:t>
            </a:r>
            <a:r>
              <a:rPr lang="en-SE" b="1" dirty="0"/>
              <a:t>3</a:t>
            </a:r>
          </a:p>
          <a:p>
            <a:endParaRPr lang="en-SE" dirty="0"/>
          </a:p>
          <a:p>
            <a:r>
              <a:rPr lang="en-SE" dirty="0"/>
              <a:t>Hence the patient has a borderline </a:t>
            </a:r>
            <a:r>
              <a:rPr lang="en-SE" b="1" dirty="0">
                <a:solidFill>
                  <a:srgbClr val="00B050"/>
                </a:solidFill>
              </a:rPr>
              <a:t>metabolic alkalosis</a:t>
            </a:r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8717D-88CC-9769-AC49-45119BE33194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7B7E4-A0D3-4311-40AA-505EDB676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214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20B76-6D72-A509-0EE2-1B09784F7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6AF06A-729E-3164-4143-8C23785DB3B8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D665C5-F6BA-E8CA-26E9-356CA1ADB55B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E6C6E4-D081-F513-F954-2C9481096225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4369EC-B0DB-399B-CCA5-CAE62A498EF7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25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632D9-26C4-A7F4-FD5F-B84D3ADE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99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79EFF-00D7-717C-ABF9-74AA0E1C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14867-034D-9327-5BEC-86557AEE231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3 – (-22) = </a:t>
            </a:r>
            <a:r>
              <a:rPr lang="en-SE" b="1" dirty="0"/>
              <a:t>25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15DBFA-4DD8-AE37-3399-70C149EEE96C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BC3D2-D8A1-F81A-288C-5EB27DC2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0910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AFDF01CE-B2BF-8D2B-0E22-ED9138891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DD7BF79B-E699-6C8B-43AD-17F93C062E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7409" y="599090"/>
            <a:ext cx="5344020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An 82-year-old woman presents to the ED because of abdominal pain</a:t>
            </a:r>
          </a:p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endParaRPr lang="en-GB" dirty="0"/>
          </a:p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She has type 2 diabetes mellitus and takes metformin.</a:t>
            </a:r>
          </a:p>
          <a:p>
            <a:pPr marL="0" lvl="0" indent="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suspect?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4CB3F2-0446-A277-0328-78BBA37B931F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049B0-7917-C1C3-2C43-6235547D8B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9300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BFC9D764-A9A3-72BD-DAEB-4AB53594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87A645C3-5BE1-FAA5-D061-B06DA58402C7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0CC43A62-E9FC-8B57-91D0-65704E721287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5C3C067A-EEAA-75F7-7EDA-2BE3CF7178DA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oogle Shape;971;p70">
            <a:extLst>
              <a:ext uri="{FF2B5EF4-FFF2-40B4-BE49-F238E27FC236}">
                <a16:creationId xmlns:a16="http://schemas.microsoft.com/office/drawing/2014/main" id="{70FBFA7B-5724-DF7E-E835-7ADA053B4D14}"/>
              </a:ext>
            </a:extLst>
          </p:cNvPr>
          <p:cNvGraphicFramePr/>
          <p:nvPr/>
        </p:nvGraphicFramePr>
        <p:xfrm>
          <a:off x="7311824" y="3068960"/>
          <a:ext cx="1993585" cy="35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</a:t>
                      </a:r>
                      <a:r>
                        <a:rPr lang="sv-SE" sz="2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Lactate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40514770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Liver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Acc glycol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Circ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Thiamine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Anaerobic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Ethylene 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980431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Sepsis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21539578"/>
                  </a:ext>
                </a:extLst>
              </a:tr>
            </a:tbl>
          </a:graphicData>
        </a:graphic>
      </p:graphicFrame>
      <p:graphicFrame>
        <p:nvGraphicFramePr>
          <p:cNvPr id="11" name="Google Shape;971;p70">
            <a:extLst>
              <a:ext uri="{FF2B5EF4-FFF2-40B4-BE49-F238E27FC236}">
                <a16:creationId xmlns:a16="http://schemas.microsoft.com/office/drawing/2014/main" id="{C7E0979F-826F-33EA-FC09-11D405598572}"/>
              </a:ext>
            </a:extLst>
          </p:cNvPr>
          <p:cNvGraphicFramePr/>
          <p:nvPr/>
        </p:nvGraphicFramePr>
        <p:xfrm>
          <a:off x="2919335" y="4653136"/>
          <a:ext cx="2232248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17663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Chloride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RTA, r.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Addison, Acet.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Poop &amp; pee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46C1D2EF-240F-A2D9-8CEC-60355C288867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" name="Google Shape;971;p70">
            <a:extLst>
              <a:ext uri="{FF2B5EF4-FFF2-40B4-BE49-F238E27FC236}">
                <a16:creationId xmlns:a16="http://schemas.microsoft.com/office/drawing/2014/main" id="{2541E0AF-DCF4-1A59-3EFE-0772800315DA}"/>
              </a:ext>
            </a:extLst>
          </p:cNvPr>
          <p:cNvGraphicFramePr/>
          <p:nvPr/>
        </p:nvGraphicFramePr>
        <p:xfrm>
          <a:off x="687087" y="4653136"/>
          <a:ext cx="1800200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Acidosis</a:t>
                      </a:r>
                      <a:endParaRPr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816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CNS Drive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Suction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Airway obstr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Alveoli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055530-15B4-3606-46EA-A6C1D905E7A2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06A949-C41D-7F68-5E5D-E3C4CA008FD1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E19003-53CF-7D8D-3ACB-F878BDCA84F4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DF4BD0E-A386-0AB3-33CF-1A2CC07046B1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E9B7FF-8820-2064-89C5-D3D8B2BFA2F4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68191158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36C54A-FFE1-5009-937A-5474B086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316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13B5D-D8BF-5682-1FB6-A27BDBB3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E574-176E-F741-5267-E3A6A865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BD70-52D0-4B72-A07D-BC4FBB0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2: 63-year-old woman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C8A029-B2DE-8672-7FDE-B2C9638B5D4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308941616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B11A2-5C20-1854-2B5C-3E548ECAA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981312-9756-0802-D30C-8D4B0F74ADA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9A226-1AE1-9553-893D-E7BC3B95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5" t="20396" r="47652" b="3304"/>
          <a:stretch>
            <a:fillRect/>
          </a:stretch>
        </p:blipFill>
        <p:spPr>
          <a:xfrm>
            <a:off x="408213" y="310242"/>
            <a:ext cx="545638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473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6CCDB0A8-DC4F-90B0-F4E6-1D2568231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4F085F71-D49B-3CC6-BD4B-E5863E0EB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82-year-old woman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9C1256B3-2BF8-783E-BA15-41890DD43F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70C0"/>
                </a:solidFill>
              </a:rPr>
              <a:t>Respiratory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acidosis</a:t>
            </a:r>
            <a:r>
              <a:rPr lang="sv-SE" dirty="0"/>
              <a:t>: </a:t>
            </a:r>
            <a:r>
              <a:rPr lang="sv-SE" dirty="0" err="1"/>
              <a:t>unclear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the patient is not </a:t>
            </a:r>
            <a:r>
              <a:rPr lang="sv-SE" dirty="0" err="1"/>
              <a:t>able</a:t>
            </a:r>
            <a:r>
              <a:rPr lang="sv-SE" dirty="0"/>
              <a:t> to </a:t>
            </a:r>
            <a:r>
              <a:rPr lang="sv-SE" dirty="0" err="1"/>
              <a:t>mount</a:t>
            </a:r>
            <a:r>
              <a:rPr lang="sv-SE" dirty="0"/>
              <a:t> a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respiratory</a:t>
            </a:r>
            <a:r>
              <a:rPr lang="sv-SE" dirty="0"/>
              <a:t> </a:t>
            </a:r>
            <a:r>
              <a:rPr lang="sv-SE" dirty="0" err="1"/>
              <a:t>compensation</a:t>
            </a:r>
            <a:r>
              <a:rPr lang="sv-SE" dirty="0"/>
              <a:t>. </a:t>
            </a:r>
            <a:r>
              <a:rPr lang="sv-SE" dirty="0" err="1"/>
              <a:t>Decreased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consciousness</a:t>
            </a:r>
            <a:r>
              <a:rPr lang="sv-SE" dirty="0"/>
              <a:t>? </a:t>
            </a:r>
            <a:r>
              <a:rPr lang="sv-SE" dirty="0" err="1"/>
              <a:t>Underlying</a:t>
            </a:r>
            <a:r>
              <a:rPr lang="sv-SE" dirty="0"/>
              <a:t> </a:t>
            </a:r>
            <a:r>
              <a:rPr lang="sv-SE" dirty="0" err="1"/>
              <a:t>lung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due</a:t>
            </a:r>
            <a:r>
              <a:rPr lang="sv-SE" dirty="0"/>
              <a:t> </a:t>
            </a:r>
            <a:r>
              <a:rPr lang="sv-SE" dirty="0" err="1"/>
              <a:t>mainly</a:t>
            </a:r>
            <a:r>
              <a:rPr lang="sv-SE" dirty="0"/>
              <a:t> to </a:t>
            </a:r>
            <a:r>
              <a:rPr lang="sv-SE" dirty="0" err="1"/>
              <a:t>lactate</a:t>
            </a:r>
            <a:r>
              <a:rPr lang="sv-SE" dirty="0"/>
              <a:t>. </a:t>
            </a:r>
            <a:r>
              <a:rPr lang="sv-SE" dirty="0" err="1"/>
              <a:t>Perhaps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ketones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? Or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sulphate</a:t>
            </a:r>
            <a:r>
              <a:rPr lang="sv-SE" dirty="0"/>
              <a:t> and </a:t>
            </a:r>
            <a:r>
              <a:rPr lang="sv-SE" dirty="0" err="1"/>
              <a:t>phosphate</a:t>
            </a:r>
            <a:r>
              <a:rPr lang="sv-SE" dirty="0"/>
              <a:t> from </a:t>
            </a:r>
            <a:r>
              <a:rPr lang="sv-SE" dirty="0" err="1"/>
              <a:t>renal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?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7030A0"/>
                </a:solidFill>
              </a:rPr>
              <a:t>Lactate</a:t>
            </a:r>
            <a:r>
              <a:rPr lang="sv-SE" dirty="0"/>
              <a:t>: the </a:t>
            </a:r>
            <a:r>
              <a:rPr lang="sv-SE" dirty="0" err="1"/>
              <a:t>lactate</a:t>
            </a:r>
            <a:r>
              <a:rPr lang="sv-SE" dirty="0"/>
              <a:t> is </a:t>
            </a:r>
            <a:r>
              <a:rPr lang="sv-SE" dirty="0" err="1"/>
              <a:t>profoundly</a:t>
            </a:r>
            <a:r>
              <a:rPr lang="sv-SE" dirty="0"/>
              <a:t> </a:t>
            </a:r>
            <a:r>
              <a:rPr lang="sv-SE" dirty="0" err="1"/>
              <a:t>elevated</a:t>
            </a:r>
            <a:r>
              <a:rPr lang="sv-SE" dirty="0"/>
              <a:t>, </a:t>
            </a:r>
            <a:r>
              <a:rPr lang="sv-SE" dirty="0" err="1"/>
              <a:t>yet</a:t>
            </a:r>
            <a:r>
              <a:rPr lang="sv-SE" dirty="0"/>
              <a:t> the patient is not </a:t>
            </a:r>
            <a:r>
              <a:rPr lang="sv-SE" dirty="0" err="1"/>
              <a:t>moribund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available</a:t>
            </a:r>
            <a:r>
              <a:rPr lang="sv-SE" dirty="0"/>
              <a:t> information. </a:t>
            </a:r>
            <a:r>
              <a:rPr lang="sv-SE" dirty="0" err="1"/>
              <a:t>This</a:t>
            </a:r>
            <a:r>
              <a:rPr lang="sv-SE" dirty="0"/>
              <a:t> suggests </a:t>
            </a:r>
            <a:r>
              <a:rPr lang="sv-SE" dirty="0" err="1"/>
              <a:t>metformin</a:t>
            </a:r>
            <a:r>
              <a:rPr lang="sv-SE" dirty="0"/>
              <a:t> </a:t>
            </a:r>
            <a:r>
              <a:rPr lang="sv-SE" dirty="0" err="1"/>
              <a:t>toxicity</a:t>
            </a:r>
            <a:r>
              <a:rPr lang="sv-SE" dirty="0"/>
              <a:t>, </a:t>
            </a:r>
            <a:r>
              <a:rPr lang="sv-SE" dirty="0" err="1"/>
              <a:t>consistent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elevated</a:t>
            </a:r>
            <a:r>
              <a:rPr lang="sv-SE" dirty="0"/>
              <a:t> </a:t>
            </a:r>
            <a:r>
              <a:rPr lang="sv-SE" dirty="0" err="1"/>
              <a:t>creatinine</a:t>
            </a:r>
            <a:r>
              <a:rPr lang="sv-SE" dirty="0"/>
              <a:t>.</a:t>
            </a:r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135CD08-6BD9-DE79-2D82-61A18649004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299059039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BDAB7-6CF5-8F23-25CE-B92A9BAD6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8E0D-3B93-7FD3-4417-816C900B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#: X-year-old Y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117BFF-BFAA-1A31-26C8-B216111EC2D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231353773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D8562-EF77-908D-C120-0BE2CAAEA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0;p7" descr="4-Fever 42-year-old TSS BBT.jpg">
            <a:extLst>
              <a:ext uri="{FF2B5EF4-FFF2-40B4-BE49-F238E27FC236}">
                <a16:creationId xmlns:a16="http://schemas.microsoft.com/office/drawing/2014/main" id="{1906A236-2C25-B37D-7A8F-1FC7000A20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4D5A22-DB33-2209-1313-A7E076EB8C8E}"/>
              </a:ext>
            </a:extLst>
          </p:cNvPr>
          <p:cNvSpPr>
            <a:spLocks noChangeAspect="1"/>
          </p:cNvSpPr>
          <p:nvPr/>
        </p:nvSpPr>
        <p:spPr bwMode="auto">
          <a:xfrm>
            <a:off x="7459581" y="252663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7.21 &amp; 6.0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758663-BFC2-ED55-E777-F41FE1CB8AB7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3416965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7.21 &amp; 6.0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1D1A39-1D51-3D21-29E0-18BF0AB1C6EA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4299284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7.21 &amp; 6.0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360233-3E5C-4A9B-3FFA-9D0C82C5F2B2}"/>
              </a:ext>
            </a:extLst>
          </p:cNvPr>
          <p:cNvSpPr>
            <a:spLocks noChangeAspect="1"/>
          </p:cNvSpPr>
          <p:nvPr/>
        </p:nvSpPr>
        <p:spPr bwMode="auto">
          <a:xfrm>
            <a:off x="7435519" y="518160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7.21 &amp; 6.0 kPa / 45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9763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74F42-88FB-3C14-144F-2F8551F4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EED0B-C50C-0817-0735-B3F85393725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8" y="472966"/>
            <a:ext cx="5815725" cy="4824248"/>
          </a:xfrm>
        </p:spPr>
        <p:txBody>
          <a:bodyPr/>
          <a:lstStyle/>
          <a:p>
            <a:r>
              <a:rPr lang="en-SE" dirty="0"/>
              <a:t>Arterial pH = venous pH + 0.03</a:t>
            </a:r>
          </a:p>
          <a:p>
            <a:r>
              <a:rPr lang="en-SE" dirty="0"/>
              <a:t>Arterial pH = 7.37 + 0.03 = </a:t>
            </a:r>
            <a:r>
              <a:rPr lang="en-SE" b="1" dirty="0"/>
              <a:t>7.40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kPa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0.6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5.2 – 0.6 = </a:t>
            </a:r>
            <a:r>
              <a:rPr lang="en-SE" b="1" dirty="0"/>
              <a:t>4.6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mm Hg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5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32 – 5 = </a:t>
            </a:r>
            <a:r>
              <a:rPr lang="en-SE" b="1" dirty="0"/>
              <a:t>27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D76118-889C-EC97-84CA-AF50E8129C7B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9CAA0-9E96-3FA5-9895-2EE663F6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529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6E1CC-01D6-F66B-C3B4-218EAAA8B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0;p7" descr="4-Fever 42-year-old TSS BBT.jpg">
            <a:extLst>
              <a:ext uri="{FF2B5EF4-FFF2-40B4-BE49-F238E27FC236}">
                <a16:creationId xmlns:a16="http://schemas.microsoft.com/office/drawing/2014/main" id="{F32AC76E-7E85-00DB-7514-09F83D7723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42952-1518-F262-82F4-344F5D4A756A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4FA43F-3433-95E4-6D84-EA6CE38FF752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E43289-711C-5754-CB35-43137C8E7B36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ECFFA9-782F-F480-0C76-542DF1C25EB0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882B01-EF78-5F66-BA79-04F037518556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270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2385-B6BC-9754-D734-76B9ACF1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F6F4AC-082B-B534-1E68-AA969C59FA6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A950F-D99E-1CF4-7D46-B3A8DEF2A343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8558050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A03E-ABAC-713B-7A77-AFEA8FE3C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0;p7" descr="4-Fever 42-year-old TSS BBT.jpg">
            <a:extLst>
              <a:ext uri="{FF2B5EF4-FFF2-40B4-BE49-F238E27FC236}">
                <a16:creationId xmlns:a16="http://schemas.microsoft.com/office/drawing/2014/main" id="{D711813F-17B0-1111-9DAE-C4733D9772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C2220E-C486-C347-9F5C-D671C74417DD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0EF0EA-E2A1-081A-327C-E0B00A0C9AD9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24B403-801C-C2B9-500D-269C76BF16CF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1109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0A4DC-2EF1-B857-8EFC-73300982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657D0-6A3A-55A5-E691-18D0169D48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279" y="3594538"/>
            <a:ext cx="5808108" cy="1623848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1.9 kPa / 14 mm Hg</a:t>
            </a:r>
          </a:p>
          <a:p>
            <a:r>
              <a:rPr lang="en-SE" dirty="0"/>
              <a:t>Hence appropriate respiratory compensation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8E469D20-D2D7-333C-823C-C4071130F820}"/>
              </a:ext>
            </a:extLst>
          </p:cNvPr>
          <p:cNvGraphicFramePr/>
          <p:nvPr/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2.9 = 2.4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29 = 11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68110C-68F9-D590-7971-D634F3E9778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271A0-EE7F-9DF8-9F2E-FB5C01F1A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049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855F-BCB5-7164-7685-F2A10BBE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0;p7" descr="4-Fever 42-year-old TSS BBT.jpg">
            <a:extLst>
              <a:ext uri="{FF2B5EF4-FFF2-40B4-BE49-F238E27FC236}">
                <a16:creationId xmlns:a16="http://schemas.microsoft.com/office/drawing/2014/main" id="{91943F76-F4F5-96F4-7820-D8F7D0EB82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367A61-D241-6825-7992-DEDF80840100}"/>
              </a:ext>
            </a:extLst>
          </p:cNvPr>
          <p:cNvSpPr>
            <a:spLocks noChangeAspect="1"/>
          </p:cNvSpPr>
          <p:nvPr/>
        </p:nvSpPr>
        <p:spPr bwMode="auto">
          <a:xfrm>
            <a:off x="7849673" y="2865843"/>
            <a:ext cx="127126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Acute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F80242-A85E-EA88-4AED-C21A0450B9F0}"/>
              </a:ext>
            </a:extLst>
          </p:cNvPr>
          <p:cNvSpPr>
            <a:spLocks noChangeAspect="1"/>
          </p:cNvSpPr>
          <p:nvPr/>
        </p:nvSpPr>
        <p:spPr bwMode="auto">
          <a:xfrm>
            <a:off x="9474652" y="2867370"/>
            <a:ext cx="1279483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Chronic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0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2208-B16B-B07E-9CA0-CE19BD049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BCFA23-87A2-227C-7073-8CCC44687D1B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423200-6A75-551B-2A02-429B62D2A685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D50952-B588-3002-9D36-C4004C2FDBCA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A8FAA8-8B00-83E0-8041-9975743B090C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18630C-3839-373D-701D-3C748CF9F369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1EA71-0B9B-70CA-C881-059B1AC3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324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C937-1516-9124-4C8D-E49138D1A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4F5BC6-F4EB-EB26-2D86-44FF2A15E83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53504" y="204942"/>
            <a:ext cx="5675586" cy="2885099"/>
          </a:xfrm>
        </p:spPr>
        <p:txBody>
          <a:bodyPr/>
          <a:lstStyle/>
          <a:p>
            <a:r>
              <a:rPr lang="en-SE" dirty="0"/>
              <a:t>If acute: expected SBE = 0</a:t>
            </a:r>
          </a:p>
          <a:p>
            <a:endParaRPr lang="en-SE" dirty="0"/>
          </a:p>
          <a:p>
            <a:r>
              <a:rPr lang="en-SE" dirty="0"/>
              <a:t>If chronic: expected SBE is</a:t>
            </a:r>
          </a:p>
          <a:p>
            <a:pPr lvl="1"/>
            <a:r>
              <a:rPr lang="en-SE" dirty="0"/>
              <a:t>3 x </a:t>
            </a:r>
            <a:r>
              <a:rPr lang="en-GB" dirty="0"/>
              <a:t>∆pCO</a:t>
            </a:r>
            <a:r>
              <a:rPr lang="en-GB" baseline="-25000" dirty="0"/>
              <a:t>2</a:t>
            </a:r>
            <a:r>
              <a:rPr lang="en-GB" dirty="0"/>
              <a:t> in kPa</a:t>
            </a:r>
          </a:p>
          <a:p>
            <a:pPr lvl="1"/>
            <a:r>
              <a:rPr lang="en-GB" dirty="0"/>
              <a:t>1/3 x ∆pCO</a:t>
            </a:r>
            <a:r>
              <a:rPr lang="en-GB" baseline="-25000" dirty="0"/>
              <a:t>2</a:t>
            </a:r>
            <a:r>
              <a:rPr lang="en-GB" dirty="0"/>
              <a:t> in mm Hg</a:t>
            </a:r>
          </a:p>
          <a:p>
            <a:pPr marL="533400" lvl="1" indent="0">
              <a:buNone/>
            </a:pPr>
            <a:endParaRPr lang="en-SE" sz="2800" dirty="0"/>
          </a:p>
          <a:p>
            <a:endParaRPr lang="en-SE" dirty="0"/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Actual SBE = 0</a:t>
            </a:r>
          </a:p>
          <a:p>
            <a:r>
              <a:rPr lang="en-SE" dirty="0"/>
              <a:t>Hence acute respiratory disorder</a:t>
            </a:r>
          </a:p>
        </p:txBody>
      </p:sp>
      <p:pic>
        <p:nvPicPr>
          <p:cNvPr id="8" name="Google Shape;230;p7" descr="4-Fever 42-year-old TSS BBT.jpg">
            <a:extLst>
              <a:ext uri="{FF2B5EF4-FFF2-40B4-BE49-F238E27FC236}">
                <a16:creationId xmlns:a16="http://schemas.microsoft.com/office/drawing/2014/main" id="{E479DA85-2B97-5CED-5E69-893784861D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705676-86BD-FE45-59BD-8F3DAEB07BC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graphicFrame>
        <p:nvGraphicFramePr>
          <p:cNvPr id="2" name="Google Shape;1181;p94">
            <a:extLst>
              <a:ext uri="{FF2B5EF4-FFF2-40B4-BE49-F238E27FC236}">
                <a16:creationId xmlns:a16="http://schemas.microsoft.com/office/drawing/2014/main" id="{E192CEFD-6CB0-9B08-3CFA-86096C981FE7}"/>
              </a:ext>
            </a:extLst>
          </p:cNvPr>
          <p:cNvGraphicFramePr/>
          <p:nvPr/>
        </p:nvGraphicFramePr>
        <p:xfrm>
          <a:off x="6856324" y="2613823"/>
          <a:ext cx="4991118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 kPa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mm Hg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SBE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77537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B6822-B421-9877-1F9E-FFBE1D9BC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0;p7" descr="4-Fever 42-year-old TSS BBT.jpg">
            <a:extLst>
              <a:ext uri="{FF2B5EF4-FFF2-40B4-BE49-F238E27FC236}">
                <a16:creationId xmlns:a16="http://schemas.microsoft.com/office/drawing/2014/main" id="{A6824B14-BC4F-84B3-2CF3-62EC8B8C1C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98AAA7-A2D6-7323-5557-2855B33C7D0E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6B03D9-476D-2B8A-F2E4-DFFD2F4C7D51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36E99C-5102-D8EC-75F7-DD1EDE6B2344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CC38B1-6533-651A-70E2-4E50813B4457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2322943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D009-E94E-F7C7-DAFB-DF014EAC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9CC1E-6D02-E930-4E04-D475E112370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141 – 92 = 49</a:t>
            </a:r>
          </a:p>
          <a:p>
            <a:r>
              <a:rPr lang="en-SE" dirty="0"/>
              <a:t>Δ (Na – Cl) = 49 – 35 = </a:t>
            </a:r>
            <a:r>
              <a:rPr lang="en-SE" b="1" dirty="0"/>
              <a:t>14</a:t>
            </a:r>
          </a:p>
          <a:p>
            <a:endParaRPr lang="en-SE" dirty="0"/>
          </a:p>
          <a:p>
            <a:r>
              <a:rPr lang="en-SE" dirty="0"/>
              <a:t>Hence the patient has 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or a compensation for a </a:t>
            </a:r>
            <a:r>
              <a:rPr lang="en-SE" b="1" dirty="0">
                <a:solidFill>
                  <a:srgbClr val="0070C0"/>
                </a:solidFill>
              </a:rPr>
              <a:t>chronic respiratory acidosis</a:t>
            </a: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CFD53B-F21A-0D13-BFE7-FB5A029320F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660AE-7A10-4FB3-F5AC-122FACD8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2693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CE28-C914-36E8-678D-BAFEC541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85C1EF-641A-EBB8-F36F-506C294892D1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88374D-15EA-B103-F8EC-55D6C10381D2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D5CAAD-6845-9A7E-8C40-5CE89C8B23DA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38025F-B09F-8618-DD45-B0BC2865ABCC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396D1-5867-1A77-0B10-6C0CB140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43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16A4B-34BF-25FD-74C0-FE3012D9C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150A0-5F52-1D84-202C-EB49CAAA7EB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14 – (-2) = </a:t>
            </a:r>
            <a:r>
              <a:rPr lang="en-SE" b="1" dirty="0"/>
              <a:t>16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56A4F7-200C-B651-F387-A0E914B30C05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FB48E-479C-DE14-228E-7ACF75AD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982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E7BDE345-4916-C924-1427-EF9D7B690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BE07FBCE-8F19-EF24-80B2-53AD0D76AD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2525" y="599090"/>
            <a:ext cx="6258904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An 82-year-old woman presents to the ED because of abdominal pain</a:t>
            </a:r>
          </a:p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endParaRPr lang="en-GB" dirty="0"/>
          </a:p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She has type 2 diabetes mellitus and takes metformin.</a:t>
            </a:r>
          </a:p>
          <a:p>
            <a:pPr marL="0" lvl="0" indent="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suspect?</a:t>
            </a:r>
          </a:p>
        </p:txBody>
      </p:sp>
      <p:pic>
        <p:nvPicPr>
          <p:cNvPr id="2" name="Google Shape;230;p7" descr="4-Fever 42-year-old TSS BBT.jpg">
            <a:extLst>
              <a:ext uri="{FF2B5EF4-FFF2-40B4-BE49-F238E27FC236}">
                <a16:creationId xmlns:a16="http://schemas.microsoft.com/office/drawing/2014/main" id="{90EA4638-4978-5A2A-A7C7-E31E13C7B8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34EAF1-BBD0-180B-BB69-998E6B544F1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43142647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B4BA4219-E1AA-406A-AF74-731B78E76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4AAC5E73-1EB2-AC72-21C6-A9CF18A3B4AC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FD567309-4BE5-F820-0944-FAA446E1E357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B8C51185-36C7-442C-7E42-B01D99CC8BB2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oogle Shape;971;p70">
            <a:extLst>
              <a:ext uri="{FF2B5EF4-FFF2-40B4-BE49-F238E27FC236}">
                <a16:creationId xmlns:a16="http://schemas.microsoft.com/office/drawing/2014/main" id="{2A2ECEC8-8147-965D-4E34-116FDF3E5BA9}"/>
              </a:ext>
            </a:extLst>
          </p:cNvPr>
          <p:cNvGraphicFramePr/>
          <p:nvPr/>
        </p:nvGraphicFramePr>
        <p:xfrm>
          <a:off x="7311824" y="3068960"/>
          <a:ext cx="1993585" cy="35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</a:t>
                      </a:r>
                      <a:r>
                        <a:rPr lang="sv-SE" sz="2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Lactate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40514770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Liver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Acc glycol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Circ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Thiamine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Anaerobic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Ethylene 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980431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Sepsis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21539578"/>
                  </a:ext>
                </a:extLst>
              </a:tr>
            </a:tbl>
          </a:graphicData>
        </a:graphic>
      </p:graphicFrame>
      <p:graphicFrame>
        <p:nvGraphicFramePr>
          <p:cNvPr id="9" name="Google Shape;971;p70">
            <a:extLst>
              <a:ext uri="{FF2B5EF4-FFF2-40B4-BE49-F238E27FC236}">
                <a16:creationId xmlns:a16="http://schemas.microsoft.com/office/drawing/2014/main" id="{1DCD8832-D577-5D85-E348-98F8954215DD}"/>
              </a:ext>
            </a:extLst>
          </p:cNvPr>
          <p:cNvGraphicFramePr/>
          <p:nvPr/>
        </p:nvGraphicFramePr>
        <p:xfrm>
          <a:off x="5583632" y="188640"/>
          <a:ext cx="2592287" cy="2377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Anion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Gap</a:t>
                      </a:r>
                      <a:endParaRPr sz="2000" b="1" dirty="0">
                        <a:solidFill>
                          <a:srgbClr val="9452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842856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Li, Low Albumin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Iodide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Myeloma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B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Bromide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Salicylates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72411909"/>
                  </a:ext>
                </a:extLst>
              </a:tr>
            </a:tbl>
          </a:graphicData>
        </a:graphic>
      </p:graphicFrame>
      <p:graphicFrame>
        <p:nvGraphicFramePr>
          <p:cNvPr id="11" name="Google Shape;971;p70">
            <a:extLst>
              <a:ext uri="{FF2B5EF4-FFF2-40B4-BE49-F238E27FC236}">
                <a16:creationId xmlns:a16="http://schemas.microsoft.com/office/drawing/2014/main" id="{F98A273E-8FB9-772E-867F-8099B9E5A17C}"/>
              </a:ext>
            </a:extLst>
          </p:cNvPr>
          <p:cNvGraphicFramePr/>
          <p:nvPr/>
        </p:nvGraphicFramePr>
        <p:xfrm>
          <a:off x="2919335" y="4653136"/>
          <a:ext cx="2232248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17663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Chloride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RTA, r.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Addison, Acet.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Poop &amp; pee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oogle Shape;971;p70">
            <a:extLst>
              <a:ext uri="{FF2B5EF4-FFF2-40B4-BE49-F238E27FC236}">
                <a16:creationId xmlns:a16="http://schemas.microsoft.com/office/drawing/2014/main" id="{FF6FC4A6-B4F7-2DA9-1A7B-A4C5CD06DBF1}"/>
              </a:ext>
            </a:extLst>
          </p:cNvPr>
          <p:cNvGraphicFramePr/>
          <p:nvPr/>
        </p:nvGraphicFramePr>
        <p:xfrm>
          <a:off x="2919335" y="188640"/>
          <a:ext cx="2232248" cy="2773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sv-SE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01971364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Diuretics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RAS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Insuff arterial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Vomiting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Conn, Cushing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Licorice, Lax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45D306EC-E89C-3A88-E533-624923FE7756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" name="Google Shape;971;p70">
            <a:extLst>
              <a:ext uri="{FF2B5EF4-FFF2-40B4-BE49-F238E27FC236}">
                <a16:creationId xmlns:a16="http://schemas.microsoft.com/office/drawing/2014/main" id="{B11194CC-682D-C1DF-B118-8C5FD6A8732B}"/>
              </a:ext>
            </a:extLst>
          </p:cNvPr>
          <p:cNvGraphicFramePr/>
          <p:nvPr/>
        </p:nvGraphicFramePr>
        <p:xfrm>
          <a:off x="687087" y="4653136"/>
          <a:ext cx="1800200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Acidosis</a:t>
                      </a:r>
                      <a:endParaRPr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816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CNS Drive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Suction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Airway obstr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Alveoli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C4EB5A41-042E-3229-1C4E-5A07D023CB50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8379E1-B907-F19F-1867-78CDA36FAA46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AFB848-6CE3-2C35-3451-B969EA6B4F54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11DC0C8-2DAA-0EC3-BAF9-F77043BA0509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9C84D99-3B96-71EC-4CDC-A550D474EE4A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0A92A-4860-BB82-741D-C27983C1BAEB}"/>
              </a:ext>
            </a:extLst>
          </p:cNvPr>
          <p:cNvSpPr txBox="1"/>
          <p:nvPr/>
        </p:nvSpPr>
        <p:spPr>
          <a:xfrm>
            <a:off x="1047128" y="409855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5.7 / 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ED8AF-D64E-A0D9-40E0-CBA44852E2E0}"/>
              </a:ext>
            </a:extLst>
          </p:cNvPr>
          <p:cNvSpPr txBox="1"/>
          <p:nvPr/>
        </p:nvSpPr>
        <p:spPr>
          <a:xfrm>
            <a:off x="3541103" y="313331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D70BF-87D5-C981-D1E7-738879CE9A03}"/>
              </a:ext>
            </a:extLst>
          </p:cNvPr>
          <p:cNvSpPr txBox="1"/>
          <p:nvPr/>
        </p:nvSpPr>
        <p:spPr>
          <a:xfrm>
            <a:off x="3511960" y="40484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D47321-D7FD-26AC-9B2B-B9791F910499}"/>
              </a:ext>
            </a:extLst>
          </p:cNvPr>
          <p:cNvSpPr txBox="1"/>
          <p:nvPr/>
        </p:nvSpPr>
        <p:spPr>
          <a:xfrm>
            <a:off x="6303711" y="309044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1785A9-5483-6BD3-7234-0BAC58D6DFB3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91EAED-78CC-5FA2-B1C3-D14D0246EEAB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599336" y="2169890"/>
            <a:ext cx="1835465" cy="20877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F96744-657B-46EB-AC63-0B0B73F74A79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587187" y="3332262"/>
            <a:ext cx="1882482" cy="1320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5A5D738-9C2D-50E3-2B20-4F17D678BC81}"/>
              </a:ext>
            </a:extLst>
          </p:cNvPr>
          <p:cNvCxnSpPr>
            <a:cxnSpLocks/>
          </p:cNvCxnSpPr>
          <p:nvPr/>
        </p:nvCxnSpPr>
        <p:spPr>
          <a:xfrm flipV="1">
            <a:off x="2063202" y="3143251"/>
            <a:ext cx="1414463" cy="101441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2E4896-7F27-9AE2-7566-E01816A853BF}"/>
              </a:ext>
            </a:extLst>
          </p:cNvPr>
          <p:cNvCxnSpPr>
            <a:cxnSpLocks/>
          </p:cNvCxnSpPr>
          <p:nvPr/>
        </p:nvCxnSpPr>
        <p:spPr>
          <a:xfrm>
            <a:off x="2034627" y="3357564"/>
            <a:ext cx="1057275" cy="11572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A878C4-5B4F-7709-5B85-2B5314455D9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23570780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F9C8-4531-BF08-592B-FF327585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0;p7" descr="4-Fever 42-year-old TSS BBT.jpg">
            <a:extLst>
              <a:ext uri="{FF2B5EF4-FFF2-40B4-BE49-F238E27FC236}">
                <a16:creationId xmlns:a16="http://schemas.microsoft.com/office/drawing/2014/main" id="{F4D46B9F-941B-5489-4CB5-86CC990678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257" t="29942" r="37691" b="19753"/>
          <a:stretch/>
        </p:blipFill>
        <p:spPr>
          <a:xfrm>
            <a:off x="75921" y="188640"/>
            <a:ext cx="4496079" cy="64904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EF3008-64DD-D5E0-E27B-009F038A5A0C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20248715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747B6478-ACA1-39F6-AE3D-60921E6C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2F223AFD-0FD0-0BA2-79F5-6D8BAEBA7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82-year-old woman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EF43C1DD-64F7-3338-D855-23D74EA72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unclear</a:t>
            </a:r>
            <a:r>
              <a:rPr lang="sv-SE" dirty="0"/>
              <a:t> </a:t>
            </a:r>
            <a:r>
              <a:rPr lang="sv-SE" dirty="0" err="1"/>
              <a:t>etiology</a:t>
            </a:r>
            <a:r>
              <a:rPr lang="sv-SE" dirty="0"/>
              <a:t>. An </a:t>
            </a:r>
            <a:r>
              <a:rPr lang="sv-SE" dirty="0" err="1"/>
              <a:t>infection</a:t>
            </a:r>
            <a:r>
              <a:rPr lang="sv-SE" dirty="0"/>
              <a:t> (sepsis, </a:t>
            </a:r>
            <a:r>
              <a:rPr lang="sv-SE" dirty="0" err="1"/>
              <a:t>pneumonia</a:t>
            </a:r>
            <a:r>
              <a:rPr lang="sv-SE" dirty="0"/>
              <a:t>) </a:t>
            </a:r>
            <a:r>
              <a:rPr lang="sv-SE" dirty="0" err="1"/>
              <a:t>might</a:t>
            </a:r>
            <a:r>
              <a:rPr lang="sv-SE" dirty="0"/>
              <a:t> be the trigger </a:t>
            </a:r>
            <a:r>
              <a:rPr lang="sv-SE" dirty="0" err="1"/>
              <a:t>of</a:t>
            </a:r>
            <a:r>
              <a:rPr lang="sv-SE" dirty="0"/>
              <a:t> the DKA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diabetic</a:t>
            </a:r>
            <a:r>
              <a:rPr lang="sv-SE" dirty="0"/>
              <a:t> </a:t>
            </a:r>
            <a:r>
              <a:rPr lang="sv-SE" dirty="0" err="1"/>
              <a:t>ketoacidosis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B050"/>
                </a:solidFill>
              </a:rPr>
              <a:t>Metabolic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b="1" dirty="0" err="1">
                <a:solidFill>
                  <a:srgbClr val="00B050"/>
                </a:solidFill>
              </a:rPr>
              <a:t>alkalosis</a:t>
            </a:r>
            <a:r>
              <a:rPr lang="sv-SE" dirty="0"/>
              <a:t>: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dirty="0" err="1"/>
              <a:t>due</a:t>
            </a:r>
            <a:r>
              <a:rPr lang="sv-SE" dirty="0"/>
              <a:t> to the </a:t>
            </a:r>
            <a:r>
              <a:rPr lang="sv-SE" dirty="0" err="1"/>
              <a:t>diuretic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hyperglycemia</a:t>
            </a:r>
            <a:r>
              <a:rPr lang="sv-SE" dirty="0"/>
              <a:t> and </a:t>
            </a:r>
            <a:r>
              <a:rPr lang="sv-SE" dirty="0" err="1"/>
              <a:t>intravascular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depletion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 err="1"/>
              <a:t>Treated</a:t>
            </a:r>
            <a:r>
              <a:rPr lang="sv-SE" dirty="0"/>
              <a:t> as DKA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C3FDF62-FD4D-8647-3775-2D98A34FADB4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119361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55F5-592A-13EA-7ACE-250698CE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Case Menu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9F478-67FF-DE62-205F-51CBA9297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SE" sz="3200" dirty="0">
                <a:hlinkClick r:id="rId2" action="ppaction://hlinksldjump"/>
              </a:rPr>
              <a:t>Case 1: 26-year-old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3" action="ppaction://hlinksldjump"/>
              </a:rPr>
              <a:t>Case 2: 63-year-old woman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4" action="ppaction://hlinksldjump"/>
              </a:rPr>
              <a:t>Case 3: 82-year-old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5" action="ppaction://hlinksldjump"/>
              </a:rPr>
              <a:t>Case 4: 54-year-old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6" action="ppaction://hlinksldjump"/>
              </a:rPr>
              <a:t>Case 5: 21-month-old boy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7" action="ppaction://hlinksldjump"/>
              </a:rPr>
              <a:t>Case 6: 82-year-old man</a:t>
            </a:r>
            <a:endParaRPr lang="en-SE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6F51-8788-B4FD-5437-470643347F5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SE" sz="3200" dirty="0">
                <a:hlinkClick r:id="rId8" action="ppaction://hlinksldjump"/>
              </a:rPr>
              <a:t>Case 7: 57-year-old woman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9" action="ppaction://hlinksldjump"/>
              </a:rPr>
              <a:t>Case 8: 54-year-old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10" action="ppaction://hlinksldjump"/>
              </a:rPr>
              <a:t>Case 9: 46-year-old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11" action="ppaction://hlinksldjump"/>
              </a:rPr>
              <a:t>Case 10: 60-year-old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12" action="ppaction://hlinksldjump"/>
              </a:rPr>
              <a:t>Case 11: 52-year-old man</a:t>
            </a:r>
            <a:endParaRPr lang="en-SE" sz="3200" dirty="0"/>
          </a:p>
          <a:p>
            <a:pPr marL="50800" indent="0">
              <a:buNone/>
            </a:pPr>
            <a:r>
              <a:rPr lang="en-SE" sz="3200" dirty="0">
                <a:hlinkClick r:id="rId13" action="ppaction://hlinksldjump"/>
              </a:rPr>
              <a:t>Case 12: 82-year-old woman</a:t>
            </a:r>
            <a:endParaRPr lang="en-SE" sz="320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5927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4EBB6-7826-CAD9-8632-995E5A92B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3D58B7-13CE-76ED-31D6-888C5AE0C0E4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8DE8-34FB-A54B-0B38-4DB3FC7D8FC2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66511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529F2-C8E6-A849-A019-8CFCBAF8E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D122A1-DC80-F152-5D59-68CEDD8D8A20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D892FB-8A35-DA2E-3E69-CC4AF749DFB4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1DA96D-4BCE-ABE2-7123-9A14D996F8DA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BA280-1CF0-D9C6-B0BA-9884AC0B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6BA88-CB46-CBDF-A9FA-B2E674846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9E19A-FDEB-E450-54C7-9AF2CFA119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279" y="3608606"/>
            <a:ext cx="5808108" cy="1877794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1.9 kPa / 14 mm Hg</a:t>
            </a:r>
          </a:p>
          <a:p>
            <a:r>
              <a:rPr lang="en-SE" dirty="0"/>
              <a:t>The respiratory compensation is appropriate. There is no apparent respiratory disorder.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08C2DD66-6823-D957-F5FA-117CF510F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711557"/>
              </p:ext>
            </p:extLst>
          </p:nvPr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2.9 = 2.4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29 = 11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0FD041-96EE-D877-0A84-399581BC458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566F9-C663-6F96-6A1D-7B420889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BA2CA-9FD6-24C8-B23C-8A7F1C9CD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374533-A61E-7696-873F-DFCF04471A78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- 5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A1D0A0-2A20-67E9-96B7-62CCF6275222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0C4EEC-96D9-44B6-04E8-D88F797831A7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5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AAA349-9A2D-93F1-6511-AAE41100DA84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9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C79B9-9694-F60B-1E4E-E12C8A5B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8C36-0A9A-4EC8-B0F9-3DA38F30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1EEC3-3232-F3E0-3D06-B38A0A190F7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132 – 96 = 36</a:t>
            </a:r>
          </a:p>
          <a:p>
            <a:r>
              <a:rPr lang="en-SE" dirty="0"/>
              <a:t>Δ (Na – Cl) = 36 – 35 = </a:t>
            </a:r>
            <a:r>
              <a:rPr lang="en-SE" b="1" dirty="0"/>
              <a:t>1</a:t>
            </a:r>
          </a:p>
          <a:p>
            <a:endParaRPr lang="en-SE" dirty="0"/>
          </a:p>
          <a:p>
            <a:r>
              <a:rPr lang="en-SE" dirty="0"/>
              <a:t>Hence the patient has neither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nor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32703C-C41E-1D1F-1966-07650E04128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F0029-AB35-6AFA-5B28-7F9DB75C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396C-D260-7295-FEDA-408166099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B0E2E3-E632-4955-11B5-B36325FC815F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A782C-026B-F65E-F6D7-14F968425533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E3C3AA-FCF5-872B-16EB-537DAF84AE4A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5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C4CB51-2663-E169-8E4B-7901A5A698C0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871AC0-8129-BB53-DA58-37FDE510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FEED-A07C-E46A-A161-AE0A31BE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288BF-A5C5-F6C8-4806-85140BC003F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11 – (-29) = </a:t>
            </a:r>
            <a:r>
              <a:rPr lang="en-SE" b="1" dirty="0"/>
              <a:t>30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00B252-15AE-1EE6-70C7-F9A34FB5130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371F8E-558F-9860-F5C2-60FC47E8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1D9CA8CD-5F24-BF15-3918-59CDCA40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8491A26F-1928-F361-47A9-9B5091D5B1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63477" y="373804"/>
            <a:ext cx="5907951" cy="54439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chemeClr val="tx1"/>
              </a:buClr>
              <a:buSzPts val="2800"/>
            </a:pPr>
            <a:r>
              <a:rPr lang="en-GB" dirty="0"/>
              <a:t>A 63-year-old woman who was found unconscious is brought to the ED via ambulance.</a:t>
            </a:r>
          </a:p>
          <a:p>
            <a:pPr indent="-457200">
              <a:spcBef>
                <a:spcPts val="0"/>
              </a:spcBef>
              <a:buClr>
                <a:schemeClr val="tx1"/>
              </a:buClr>
              <a:buSzPts val="2800"/>
            </a:pPr>
            <a:endParaRPr lang="en-GB" dirty="0"/>
          </a:p>
          <a:p>
            <a:pPr indent="-457200">
              <a:spcBef>
                <a:spcPts val="560"/>
              </a:spcBef>
              <a:buClr>
                <a:schemeClr val="tx1"/>
              </a:buClr>
              <a:buSzPts val="2800"/>
            </a:pPr>
            <a:r>
              <a:rPr lang="en-GB" dirty="0"/>
              <a:t>The patient has previously suffered from alcohol over-consumption and  she has had a gastric bypass.</a:t>
            </a:r>
          </a:p>
          <a:p>
            <a:pPr indent="-457200">
              <a:spcBef>
                <a:spcPts val="560"/>
              </a:spcBef>
              <a:buClr>
                <a:schemeClr val="tx1"/>
              </a:buClr>
              <a:buSzPts val="2800"/>
            </a:pPr>
            <a:endParaRPr lang="en-GB" dirty="0"/>
          </a:p>
          <a:p>
            <a:pPr indent="-457200">
              <a:spcBef>
                <a:spcPts val="560"/>
              </a:spcBef>
              <a:buClr>
                <a:schemeClr val="tx1"/>
              </a:buClr>
              <a:buSzPts val="2800"/>
            </a:pPr>
            <a:r>
              <a:rPr lang="en-GB" dirty="0"/>
              <a:t>A neighbour found the patient lying unconscious on the floor of her apartment. According to the neighbour, the patient was in her usual state of health yesterday.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9DD253-E76D-706F-BA08-F33EDE7C7D5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99741-8D0A-B4ED-40D6-4A40A4FBD5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0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451EB4C3-7990-75E8-9FA7-D9263D04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5014E135-0735-1F7D-3EE2-A9A23314E4BD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6282D29D-1B73-8756-7894-4669E3D79DCF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53CA53F9-1E1D-92C1-2CA6-B52CD4E0D6D6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oogle Shape;971;p70">
            <a:extLst>
              <a:ext uri="{FF2B5EF4-FFF2-40B4-BE49-F238E27FC236}">
                <a16:creationId xmlns:a16="http://schemas.microsoft.com/office/drawing/2014/main" id="{D5F4F396-3094-4F99-82C7-51D229C5A136}"/>
              </a:ext>
            </a:extLst>
          </p:cNvPr>
          <p:cNvGraphicFramePr/>
          <p:nvPr/>
        </p:nvGraphicFramePr>
        <p:xfrm>
          <a:off x="7311824" y="3068960"/>
          <a:ext cx="1993585" cy="356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</a:t>
                      </a:r>
                      <a:r>
                        <a:rPr lang="sv-SE" sz="2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Lactate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40514770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Liver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Acc glycol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Circ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Thiamine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Anaerobic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Ethylene 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980431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Sepsis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821539578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A3D2EE43-9F84-CD36-8ED9-46560F2B394A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79B3F2-47BD-5F60-EC55-A50FE0663A38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731392-2961-4A21-088B-541962F0B26A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091CE1-71C9-6426-216C-395CDE5712C8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E534F42-8391-2D55-5398-9DF6C3C065D0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74508-E011-56AF-31BD-0418AB60726C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5C711D-6C42-944E-CD11-07710D911C5B}"/>
              </a:ext>
            </a:extLst>
          </p:cNvPr>
          <p:cNvCxnSpPr>
            <a:cxnSpLocks/>
          </p:cNvCxnSpPr>
          <p:nvPr/>
        </p:nvCxnSpPr>
        <p:spPr>
          <a:xfrm>
            <a:off x="2034627" y="3357564"/>
            <a:ext cx="1057275" cy="11572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630986-E7CD-9141-BD9B-ED5F0C3E301E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280449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91A1E-FB90-91CD-0BB5-13915B26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F4D7A-8685-15C7-A000-725F7C03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0066-9994-8997-736A-0DBAA8B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1: 26-year-old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DBEBF0-BC27-1F5A-D198-33F6CB174312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90809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C82B4-BA5E-553B-95C6-F89E94F2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2" t="4078" r="38743" b="4964"/>
          <a:stretch>
            <a:fillRect/>
          </a:stretch>
        </p:blipFill>
        <p:spPr>
          <a:xfrm>
            <a:off x="238539" y="198781"/>
            <a:ext cx="5645426" cy="63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9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245BFAF6-1B37-354A-73F8-64FE1AA1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24CF748D-A68A-9272-401E-6D27A75F8F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63-year-old woman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9D0B437F-762D-1C9E-2C5E-861FF4EEC4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likely</a:t>
            </a:r>
            <a:r>
              <a:rPr lang="sv-SE" dirty="0"/>
              <a:t> </a:t>
            </a:r>
            <a:r>
              <a:rPr lang="sv-SE" dirty="0" err="1"/>
              <a:t>caused</a:t>
            </a:r>
            <a:r>
              <a:rPr lang="sv-SE" dirty="0"/>
              <a:t> by a toxin (</a:t>
            </a:r>
            <a:r>
              <a:rPr lang="sv-SE" dirty="0" err="1"/>
              <a:t>toxic</a:t>
            </a:r>
            <a:r>
              <a:rPr lang="sv-SE" dirty="0"/>
              <a:t> </a:t>
            </a:r>
            <a:r>
              <a:rPr lang="sv-SE" dirty="0" err="1"/>
              <a:t>alcohol</a:t>
            </a:r>
            <a:r>
              <a:rPr lang="sv-SE" dirty="0"/>
              <a:t> or </a:t>
            </a:r>
            <a:r>
              <a:rPr lang="sv-SE" dirty="0" err="1"/>
              <a:t>salicylate</a:t>
            </a:r>
            <a:r>
              <a:rPr lang="sv-SE" dirty="0"/>
              <a:t> </a:t>
            </a:r>
            <a:r>
              <a:rPr lang="sv-SE" dirty="0" err="1"/>
              <a:t>poisoning</a:t>
            </a:r>
            <a:r>
              <a:rPr lang="sv-SE" dirty="0"/>
              <a:t>)</a:t>
            </a:r>
          </a:p>
          <a:p>
            <a:pPr indent="-457200">
              <a:spcBef>
                <a:spcPts val="0"/>
              </a:spcBef>
              <a:buSzPts val="2800"/>
            </a:pPr>
            <a:endParaRPr lang="sv-SE" dirty="0"/>
          </a:p>
          <a:p>
            <a:pPr indent="-457200">
              <a:spcBef>
                <a:spcPts val="0"/>
              </a:spcBef>
              <a:buSzPts val="2800"/>
            </a:pPr>
            <a:r>
              <a:rPr lang="sv-SE" dirty="0"/>
              <a:t>Patient </a:t>
            </a:r>
            <a:r>
              <a:rPr lang="sv-SE" dirty="0" err="1"/>
              <a:t>received</a:t>
            </a:r>
            <a:r>
              <a:rPr lang="sv-SE" dirty="0"/>
              <a:t> </a:t>
            </a:r>
            <a:r>
              <a:rPr lang="sv-SE" dirty="0" err="1"/>
              <a:t>dialysis</a:t>
            </a:r>
            <a:r>
              <a:rPr lang="sv-SE" dirty="0"/>
              <a:t> to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toxic</a:t>
            </a:r>
            <a:r>
              <a:rPr lang="sv-SE" dirty="0"/>
              <a:t> </a:t>
            </a:r>
            <a:r>
              <a:rPr lang="sv-SE" dirty="0" err="1"/>
              <a:t>metabolites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presumed</a:t>
            </a:r>
            <a:r>
              <a:rPr lang="sv-SE" dirty="0"/>
              <a:t> </a:t>
            </a:r>
            <a:r>
              <a:rPr lang="sv-SE" dirty="0" err="1"/>
              <a:t>methanol</a:t>
            </a:r>
            <a:r>
              <a:rPr lang="sv-SE" dirty="0"/>
              <a:t>, </a:t>
            </a:r>
            <a:r>
              <a:rPr lang="sv-SE" dirty="0" err="1"/>
              <a:t>ethylene</a:t>
            </a:r>
            <a:r>
              <a:rPr lang="sv-SE" dirty="0"/>
              <a:t> </a:t>
            </a:r>
            <a:r>
              <a:rPr lang="sv-SE" dirty="0" err="1"/>
              <a:t>glycol</a:t>
            </a:r>
            <a:r>
              <a:rPr lang="sv-SE" dirty="0"/>
              <a:t> or </a:t>
            </a:r>
            <a:r>
              <a:rPr lang="sv-SE" dirty="0" err="1"/>
              <a:t>salicylate</a:t>
            </a:r>
            <a:r>
              <a:rPr lang="sv-SE" dirty="0"/>
              <a:t> </a:t>
            </a:r>
            <a:r>
              <a:rPr lang="sv-SE" dirty="0" err="1"/>
              <a:t>poisoning</a:t>
            </a:r>
            <a:r>
              <a:rPr lang="sv-SE" dirty="0"/>
              <a:t>.</a:t>
            </a:r>
          </a:p>
          <a:p>
            <a:pPr indent="-457200">
              <a:spcBef>
                <a:spcPts val="0"/>
              </a:spcBef>
              <a:buSzPts val="2800"/>
            </a:pPr>
            <a:endParaRPr lang="sv-SE" dirty="0"/>
          </a:p>
          <a:p>
            <a:pPr indent="-457200">
              <a:spcBef>
                <a:spcPts val="0"/>
              </a:spcBef>
              <a:buSzPts val="2800"/>
            </a:pPr>
            <a:r>
              <a:rPr lang="sv-SE" dirty="0"/>
              <a:t>Tests later </a:t>
            </a:r>
            <a:r>
              <a:rPr lang="sv-SE" dirty="0" err="1"/>
              <a:t>revealed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patient has </a:t>
            </a:r>
            <a:r>
              <a:rPr lang="sv-SE" dirty="0" err="1"/>
              <a:t>overdosed</a:t>
            </a:r>
            <a:r>
              <a:rPr lang="sv-SE" dirty="0"/>
              <a:t> on </a:t>
            </a:r>
            <a:r>
              <a:rPr lang="sv-SE" dirty="0" err="1"/>
              <a:t>ethylene</a:t>
            </a:r>
            <a:r>
              <a:rPr lang="sv-SE" dirty="0"/>
              <a:t> </a:t>
            </a:r>
            <a:r>
              <a:rPr lang="sv-SE" dirty="0" err="1"/>
              <a:t>glycol</a:t>
            </a:r>
            <a:r>
              <a:rPr lang="sv-SE" dirty="0"/>
              <a:t>. Note the </a:t>
            </a:r>
            <a:r>
              <a:rPr lang="sv-SE" dirty="0" err="1"/>
              <a:t>hypocalcemia</a:t>
            </a:r>
            <a:r>
              <a:rPr lang="sv-SE" dirty="0"/>
              <a:t>.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55DF8C1-CA0A-77CE-C2F0-390B950F541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92806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29E3-4C50-58D3-86A1-50A74458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62DF-6534-247B-3834-784288D8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3: 82-year-old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DBE86E-ABA0-B1B2-D3C8-89D35E7CE19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770188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1726B-197F-6B61-B624-36BB6FBE1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66F42A-E290-672B-1E28-CEC34835E135}"/>
              </a:ext>
            </a:extLst>
          </p:cNvPr>
          <p:cNvSpPr>
            <a:spLocks noChangeAspect="1"/>
          </p:cNvSpPr>
          <p:nvPr/>
        </p:nvSpPr>
        <p:spPr bwMode="auto">
          <a:xfrm>
            <a:off x="7459581" y="252663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7.34 &amp; 3.9 kPa / 28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815C36-063F-BF11-9F64-49E8B78F9AF8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3416965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7.40 &amp; 3.9 kPa / 28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0BB2B8-D81F-35BD-2947-731A745AA40F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4299284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7.34 &amp; 4.7 kPa / 35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9A44AD-6ED9-B6D7-A4AD-B935AAD8473E}"/>
              </a:ext>
            </a:extLst>
          </p:cNvPr>
          <p:cNvSpPr>
            <a:spLocks noChangeAspect="1"/>
          </p:cNvSpPr>
          <p:nvPr/>
        </p:nvSpPr>
        <p:spPr bwMode="auto">
          <a:xfrm>
            <a:off x="7435519" y="518160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7.40 &amp; 4.7 kPa / 35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9512D-8C00-AACA-140A-20ECD8FA73EF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67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C11DA-4ACF-119D-3947-9825EC3B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B4CF8-DD48-E09D-8DA3-A7C86CC5E55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8" y="472966"/>
            <a:ext cx="5815725" cy="4824248"/>
          </a:xfrm>
        </p:spPr>
        <p:txBody>
          <a:bodyPr/>
          <a:lstStyle/>
          <a:p>
            <a:r>
              <a:rPr lang="en-SE" dirty="0"/>
              <a:t>Arterial pH = venous pH + 0.03</a:t>
            </a:r>
          </a:p>
          <a:p>
            <a:r>
              <a:rPr lang="en-SE" dirty="0"/>
              <a:t>Arterial pH = 7.37 + 0.03 = </a:t>
            </a:r>
            <a:r>
              <a:rPr lang="en-SE" b="1" dirty="0"/>
              <a:t>7.40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kPa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0.6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4.5 – 0.6 = </a:t>
            </a:r>
            <a:r>
              <a:rPr lang="en-SE" b="1" dirty="0"/>
              <a:t>3.9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mm Hg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5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33 – 5 = </a:t>
            </a:r>
            <a:r>
              <a:rPr lang="en-SE" b="1" dirty="0"/>
              <a:t>28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544C5B-BE1F-C779-35CD-66B2303AA15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8CFCE-CDF6-53A0-2588-A730C5FBF4F9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017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A9B3-3C27-F6A3-4C98-F97D643A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EC58E2-82D0-6739-F055-0E33FD4E03FE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3878AC-B0BC-234A-D2D1-1B13DB399677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CB2806-146D-33A8-060D-BA207B8126E6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4D62EB-6A3B-78F8-9C64-E2B4ADB2E33D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0DD3B8-CD78-13D7-14A8-B06EC40CCA02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B99D9-1DED-48D0-C34D-471DE8D8C514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150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AC77D-F91C-F5C2-72B4-8E67E31D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EF8E1A-B8A1-1C49-3F87-DE67EB459D4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836F7-F23E-A12D-6064-8FC2C50C669A}"/>
              </a:ext>
            </a:extLst>
          </p:cNvPr>
          <p:cNvSpPr txBox="1"/>
          <p:nvPr/>
        </p:nvSpPr>
        <p:spPr>
          <a:xfrm>
            <a:off x="530087" y="520263"/>
            <a:ext cx="11131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is normal so there is no “dominant disorder”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&lt; 5.0 kPa / 37 mm Hg so there is a </a:t>
            </a:r>
            <a:r>
              <a:rPr lang="en-SE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alkalosis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must hence be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  <a:r>
              <a:rPr lang="en-SE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result in a normal 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pH is normal, there is no “compensation” </a:t>
            </a:r>
            <a:endParaRPr lang="en-S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9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3338-D0E3-7C12-E7E9-497BE0C3E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350405-0527-D88A-07F9-CE03A4DA0A64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- 10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3D4AB9-622A-A288-981F-739F5FC8D282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- 5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AB874-AA86-E45B-4717-A417BEDB01A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5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5E77B0-B4F0-E416-5596-CD3A917C1784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C22BF-CE00-EFBA-DCAF-4C78DA95F0BC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249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78C90-26A8-D9F3-D163-B610766F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4E957-7AB5-81D7-0A36-DA2154A955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141 – 116 = 25</a:t>
            </a:r>
          </a:p>
          <a:p>
            <a:r>
              <a:rPr lang="en-SE" dirty="0"/>
              <a:t>Δ (Na – Cl) = 25 – 35 = </a:t>
            </a:r>
            <a:r>
              <a:rPr lang="en-SE" b="1" dirty="0"/>
              <a:t>-10</a:t>
            </a:r>
          </a:p>
          <a:p>
            <a:endParaRPr lang="en-SE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33C233-6D75-4239-14DC-FC5075BE58BB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6857-D782-F39A-0A53-CFBB35A9A1C3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745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81E20-0FA8-367F-FC90-4E77E9B6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59D7B9-11D2-CC67-DEA6-21EA53EFB952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FE0FE4-B9BE-25E5-C475-FC21496C6773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0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D18651-B34B-E11A-599D-EA42AF649E62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FB8FD-0B24-C84E-34B3-D54D4A7FA13B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8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1190A-057D-EC3F-3FAF-84B557721100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22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BD347-F7A0-51BD-5038-9CF58973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4E2F7F-4289-B825-8D8C-9765F615AA4A}"/>
              </a:ext>
            </a:extLst>
          </p:cNvPr>
          <p:cNvSpPr>
            <a:spLocks noChangeAspect="1"/>
          </p:cNvSpPr>
          <p:nvPr/>
        </p:nvSpPr>
        <p:spPr bwMode="auto">
          <a:xfrm>
            <a:off x="7459581" y="252663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7.40 &amp; 4.6 kPa / 27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F1B2E4-A7A4-952C-DAFD-D1C42E622766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3416965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7.40 &amp; 5.8 kPa / 37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784308-BC14-2CB8-9BA3-5E1DB866FCFE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4299284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7.34 &amp; 4.6 kPa / 27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0A75EE-0B1F-8C82-FE0F-B1064ED4552B}"/>
              </a:ext>
            </a:extLst>
          </p:cNvPr>
          <p:cNvSpPr>
            <a:spLocks noChangeAspect="1"/>
          </p:cNvSpPr>
          <p:nvPr/>
        </p:nvSpPr>
        <p:spPr bwMode="auto">
          <a:xfrm>
            <a:off x="7435519" y="518160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7.34 &amp; 5.8 kPa / 37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65D1B-A376-180B-07B2-C6543F6C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66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EE693-2C72-E775-C1BA-900E688C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4327-87F0-82B4-80C8-3FE6A7A5B4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6 – 10 = </a:t>
            </a:r>
            <a:r>
              <a:rPr lang="en-SE" b="1" dirty="0"/>
              <a:t>-4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945200"/>
                </a:solidFill>
              </a:rPr>
              <a:t>low AG</a:t>
            </a:r>
            <a:endParaRPr lang="en-SE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55EDB-1F72-D667-188A-6110DC0709E5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9827F-C4C2-1D30-E749-2EE31FF1356E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305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E8A5572D-E71A-2D8E-1420-85F3F2E63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1B7DD9E5-BCD1-6772-37B2-58C4D01AB7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2525" y="599090"/>
            <a:ext cx="6258904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An 82-year-old man presents because of vomiting and </a:t>
            </a:r>
            <a:r>
              <a:rPr lang="en-GB" dirty="0" err="1"/>
              <a:t>diarrhea</a:t>
            </a:r>
            <a:endParaRPr lang="en-GB" dirty="0"/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He has malignant melanoma with metastases to the liver, lung, adrenal glands, bone and brain. 10 days ago, he was treated with checkpoint inhibitor (Ipilimumab-Nivolumab). Developed vomiting and </a:t>
            </a:r>
            <a:r>
              <a:rPr lang="en-GB" dirty="0" err="1"/>
              <a:t>diarrhea</a:t>
            </a:r>
            <a:r>
              <a:rPr lang="en-GB" dirty="0"/>
              <a:t> three days ago.</a:t>
            </a:r>
          </a:p>
          <a:p>
            <a:pPr marL="0" lvl="0" indent="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suspect?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3B9679-3C2E-C5BC-1FFC-6DD33635732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3D808-9C52-5747-4448-60474277252E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617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4EC38F27-C7BF-514A-5F5A-982C39AD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F7DF497A-E234-8D60-0318-AB1F56B81326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DD983ECA-DE31-F8C1-0866-07826DB0B3E0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Google Shape;971;p70">
            <a:extLst>
              <a:ext uri="{FF2B5EF4-FFF2-40B4-BE49-F238E27FC236}">
                <a16:creationId xmlns:a16="http://schemas.microsoft.com/office/drawing/2014/main" id="{0B5E912F-7BB6-86D4-B714-96980CE243EF}"/>
              </a:ext>
            </a:extLst>
          </p:cNvPr>
          <p:cNvGraphicFramePr/>
          <p:nvPr/>
        </p:nvGraphicFramePr>
        <p:xfrm>
          <a:off x="5583632" y="188640"/>
          <a:ext cx="2592287" cy="2377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Anion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Gap</a:t>
                      </a:r>
                      <a:endParaRPr sz="2000" b="1" dirty="0">
                        <a:solidFill>
                          <a:srgbClr val="9452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842856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Li, Low Albumin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Iodide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Myeloma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B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Bromide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Salicylates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72411909"/>
                  </a:ext>
                </a:extLst>
              </a:tr>
            </a:tbl>
          </a:graphicData>
        </a:graphic>
      </p:graphicFrame>
      <p:graphicFrame>
        <p:nvGraphicFramePr>
          <p:cNvPr id="11" name="Google Shape;971;p70">
            <a:extLst>
              <a:ext uri="{FF2B5EF4-FFF2-40B4-BE49-F238E27FC236}">
                <a16:creationId xmlns:a16="http://schemas.microsoft.com/office/drawing/2014/main" id="{5F256105-E1AC-B602-DB1B-38465831A0A7}"/>
              </a:ext>
            </a:extLst>
          </p:cNvPr>
          <p:cNvGraphicFramePr/>
          <p:nvPr/>
        </p:nvGraphicFramePr>
        <p:xfrm>
          <a:off x="2919335" y="4653136"/>
          <a:ext cx="2232248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17663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Chloride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RTA, r.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Addison, Acet.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Poop &amp; pee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BB28AF61-8A28-BB64-88F9-CDBEDABB3632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0B0C1BEE-558E-9D8B-3896-A25BB3AB98F7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F9B60A-FEA9-22ED-708B-DE07942F585C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53D247-DDAC-91AB-F6E6-17CE789C22FF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9C9EF4-6050-3AAF-F8FB-A9343F8D64F9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8649776-A4D3-5C64-DF66-78849841CBBC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D3B658-2FAF-7C2F-A8EA-8564F66DB28F}"/>
              </a:ext>
            </a:extLst>
          </p:cNvPr>
          <p:cNvSpPr txBox="1"/>
          <p:nvPr/>
        </p:nvSpPr>
        <p:spPr>
          <a:xfrm>
            <a:off x="3511960" y="40484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C5680-6424-7FA6-1825-B68F839AA57F}"/>
              </a:ext>
            </a:extLst>
          </p:cNvPr>
          <p:cNvSpPr txBox="1"/>
          <p:nvPr/>
        </p:nvSpPr>
        <p:spPr>
          <a:xfrm>
            <a:off x="6303711" y="309044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85F59-5B33-3A1D-BABB-40906F3482B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348429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A4644-B3BD-0A84-DAED-3CE0190EA4F3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840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B7F4D3-0F15-D351-C26F-812639D332BD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595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A482E-1115-5657-539B-3D2B8C110086}"/>
              </a:ext>
            </a:extLst>
          </p:cNvPr>
          <p:cNvSpPr txBox="1"/>
          <p:nvPr/>
        </p:nvSpPr>
        <p:spPr>
          <a:xfrm>
            <a:off x="318977" y="382772"/>
            <a:ext cx="56990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7.37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4.46	kPa	33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3.07	kPa	23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-5.3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P,st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	19.1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32.3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133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0.9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0.2	%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141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4.3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1.11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169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2.7	mmol/L	24.3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209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2.35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909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58992041-70B8-9A3B-265F-54CE7024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4FAA117F-A700-45B5-CC09-40E1A77C9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82-year-old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ED4D27C0-0131-A55D-5E53-7DB3DBD11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unclear</a:t>
            </a:r>
            <a:r>
              <a:rPr lang="sv-SE" dirty="0"/>
              <a:t> </a:t>
            </a:r>
            <a:r>
              <a:rPr lang="sv-SE" dirty="0" err="1"/>
              <a:t>etiology</a:t>
            </a:r>
            <a:r>
              <a:rPr lang="sv-SE" dirty="0"/>
              <a:t>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NAGMA</a:t>
            </a:r>
            <a:r>
              <a:rPr lang="sv-SE" dirty="0"/>
              <a:t>: </a:t>
            </a:r>
            <a:r>
              <a:rPr lang="sv-SE" dirty="0" err="1"/>
              <a:t>due</a:t>
            </a:r>
            <a:r>
              <a:rPr lang="sv-SE" dirty="0"/>
              <a:t> to immune </a:t>
            </a:r>
            <a:r>
              <a:rPr lang="sv-SE" dirty="0" err="1"/>
              <a:t>checkpoint</a:t>
            </a:r>
            <a:r>
              <a:rPr lang="sv-SE" dirty="0"/>
              <a:t> inhibitor (ICI)-</a:t>
            </a:r>
            <a:r>
              <a:rPr lang="sv-SE" dirty="0" err="1"/>
              <a:t>induced</a:t>
            </a:r>
            <a:r>
              <a:rPr lang="sv-SE" dirty="0"/>
              <a:t> </a:t>
            </a:r>
            <a:r>
              <a:rPr lang="sv-SE" dirty="0" err="1"/>
              <a:t>colitis</a:t>
            </a:r>
            <a:r>
              <a:rPr lang="sv-SE" dirty="0"/>
              <a:t> </a:t>
            </a:r>
            <a:r>
              <a:rPr lang="sv-SE" dirty="0" err="1"/>
              <a:t>resulting</a:t>
            </a:r>
            <a:r>
              <a:rPr lang="sv-SE" dirty="0"/>
              <a:t> in </a:t>
            </a:r>
            <a:r>
              <a:rPr lang="sv-SE" dirty="0" err="1"/>
              <a:t>diarrhea</a:t>
            </a:r>
            <a:r>
              <a:rPr lang="sv-SE" dirty="0"/>
              <a:t>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7030A0"/>
                </a:solidFill>
              </a:rPr>
              <a:t>Low</a:t>
            </a:r>
            <a:r>
              <a:rPr lang="sv-SE" b="1" dirty="0">
                <a:solidFill>
                  <a:srgbClr val="7030A0"/>
                </a:solidFill>
              </a:rPr>
              <a:t> </a:t>
            </a:r>
            <a:r>
              <a:rPr lang="sv-SE" b="1" dirty="0" err="1">
                <a:solidFill>
                  <a:srgbClr val="7030A0"/>
                </a:solidFill>
              </a:rPr>
              <a:t>anion</a:t>
            </a:r>
            <a:r>
              <a:rPr lang="sv-SE" b="1" dirty="0">
                <a:solidFill>
                  <a:srgbClr val="7030A0"/>
                </a:solidFill>
              </a:rPr>
              <a:t> gap</a:t>
            </a:r>
            <a:r>
              <a:rPr lang="sv-SE" dirty="0"/>
              <a:t>: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dirty="0" err="1"/>
              <a:t>due</a:t>
            </a:r>
            <a:r>
              <a:rPr lang="sv-SE" dirty="0"/>
              <a:t> to </a:t>
            </a:r>
            <a:r>
              <a:rPr lang="sv-SE" dirty="0" err="1"/>
              <a:t>hypoalbuminemia</a:t>
            </a:r>
            <a:r>
              <a:rPr lang="sv-SE" dirty="0"/>
              <a:t> (albumin 28 g/L).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Treated with </a:t>
            </a:r>
            <a:r>
              <a:rPr lang="en-GB" dirty="0" err="1"/>
              <a:t>Cortison</a:t>
            </a:r>
            <a:r>
              <a:rPr lang="en-GB" dirty="0"/>
              <a:t> and Infliximab. Follow-up gastroscopy suggestive of immune-therapy related gastritis and duodenitis.</a:t>
            </a:r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64AFACB-C923-8352-FDCC-4044A236593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2954990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BD4CE-71F2-452C-B47A-5FF2B528B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8DA6-FD51-B64F-FBFB-705A69F7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4: 54-year-old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17E245-CBBA-A078-ED52-2BC2FBD0D66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1488054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E77F4-6299-EA36-BB1A-DCEAC713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CCB7E2-D5B4-FB92-8114-0E9F78831818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CBA2BB-EC82-84E6-4B93-9E24876C1A93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518571-4166-E621-9615-2F42B8AA22FF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440BEC-A28A-FBA6-103E-DF572110FBB3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55F5A4-FEAD-6950-4A64-171E65CDC6D4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BAC3B-565B-BDD8-5225-253DCD34CC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4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94FCD-CA1E-8AD1-419F-40EC46502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351518-1008-8437-4506-347B7769D34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1D3AE-B283-F7AA-52AA-745FC82D909A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148510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3E38D-BD86-7BDA-2E49-6F32A7C4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6FFBC-8AEC-593F-437F-2072667FFE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8" y="472966"/>
            <a:ext cx="5815725" cy="4824248"/>
          </a:xfrm>
        </p:spPr>
        <p:txBody>
          <a:bodyPr/>
          <a:lstStyle/>
          <a:p>
            <a:r>
              <a:rPr lang="en-SE" dirty="0"/>
              <a:t>Arterial pH = venous pH + 0.03</a:t>
            </a:r>
          </a:p>
          <a:p>
            <a:r>
              <a:rPr lang="en-SE" dirty="0"/>
              <a:t>Arterial pH = 7.37 + 0.03 = </a:t>
            </a:r>
            <a:r>
              <a:rPr lang="en-SE" b="1" dirty="0"/>
              <a:t>7.40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kPa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0.6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5.2 – 0.6 = </a:t>
            </a:r>
            <a:r>
              <a:rPr lang="en-SE" b="1" dirty="0"/>
              <a:t>4.6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mm Hg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5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32 – 5 = </a:t>
            </a:r>
            <a:r>
              <a:rPr lang="en-SE" b="1" dirty="0"/>
              <a:t>27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97A593-8C38-AAC5-9B4B-CB73F75989E3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13194-A195-0296-FF03-BFE05F7F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5593-6406-E497-56A5-B22E7C70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FCA654-9CB9-EB86-6370-D26CD4063EA0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C57C12-430D-2196-6103-76502037DEE1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65DB4A-93E5-D949-CCD6-DFCA9DCA7DD7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740A4-CC35-9C21-E2FF-2018F05D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94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70BAF-DB66-0A0C-E410-0DF75DB9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431EB-12B6-A082-8C07-AEE93A54DB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83679" y="3594537"/>
            <a:ext cx="5492707" cy="1863727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5.3 kPa / 40 mm Hg</a:t>
            </a:r>
          </a:p>
          <a:p>
            <a:r>
              <a:rPr lang="en-SE" dirty="0"/>
              <a:t>Borderline respiratory acidosis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284B137F-D54D-9D31-CD89-56FBF82F6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04954"/>
              </p:ext>
            </p:extLst>
          </p:nvPr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-0.8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0.8 = 4.5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8 = 32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D635F1-DACE-8BFD-0D79-F9C13006097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75CFE-B11A-7C40-874C-5DB566783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1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110EC-CA51-D5D9-9ECE-4B93C9C5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696178-BD4A-B46E-6A15-920467325A54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C57692-6D50-38DF-565C-46AFB7E51EE2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914C55-F0C2-86CB-5BFD-D6094E90C1C9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15FB8F-DD17-EFCD-5620-2664952BD4D2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EED78-0C57-4F19-72D0-53AF1799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04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D2067-4859-3491-4324-5CC5FEDE5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12FDD-ABB3-E120-3668-D82BE7D907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123 – 107 = 16</a:t>
            </a:r>
          </a:p>
          <a:p>
            <a:r>
              <a:rPr lang="en-SE" dirty="0"/>
              <a:t>Δ (Na – Cl) = 16 – 35 = </a:t>
            </a:r>
            <a:r>
              <a:rPr lang="en-SE" b="1" dirty="0"/>
              <a:t>-19</a:t>
            </a:r>
          </a:p>
          <a:p>
            <a:endParaRPr lang="en-SE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462AC0-408E-890B-91BC-A784456B1DBF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036A0-FC75-D2C4-BFB5-5EF472F5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8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19641-AB5E-784D-3F86-0034E51B9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0943F9-208B-B50A-F1B1-D325DCFCA657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- 11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43939E-2DB3-647C-0F28-374F2D7E4CF1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369756-480D-7CF6-69C1-70BA9B3E2694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958468-7FD5-59B2-428C-3A3AB8F8778F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E80E0-397B-EE9C-3686-B2C26490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75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EEBD-ACE4-1809-336F-5E9759A35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19FA8-6CD2-D04D-E292-DDEAD4A510E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-19 – (-8) = </a:t>
            </a:r>
            <a:r>
              <a:rPr lang="en-SE" b="1" dirty="0"/>
              <a:t>-11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945200"/>
                </a:solidFill>
              </a:rPr>
              <a:t>Low Anion Gap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C94FD-D1E3-510D-E9E5-A8BFFD7E91BE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2BDF3-44FB-6BC6-3A41-0D0466E3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12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8C63169E-FBEB-1C4B-D7AA-F724F703D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808B9E49-E138-07B5-9735-307C355BCC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1861" y="599090"/>
            <a:ext cx="5099568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 54-year-old man is found unconscious lying on the floor of his apartment by his relatives.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He suffers from severe depression, for which he takes amitriptyline, lithium and a benzodiazepine.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suspect?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B687F7-805B-8467-8323-DEE6FDAA1DF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F9031-77D2-722F-CCBC-05B6B487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8481BA11-7FB5-FFE5-5121-E4D8B838C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F2D0588F-8899-C339-87E1-E4439B4ABF4A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6AEC488F-9F05-69EC-0F19-90B3626C5C05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9" name="Google Shape;971;p70">
            <a:extLst>
              <a:ext uri="{FF2B5EF4-FFF2-40B4-BE49-F238E27FC236}">
                <a16:creationId xmlns:a16="http://schemas.microsoft.com/office/drawing/2014/main" id="{690641FE-55C7-B77A-4A31-5161002BDD3C}"/>
              </a:ext>
            </a:extLst>
          </p:cNvPr>
          <p:cNvGraphicFramePr/>
          <p:nvPr/>
        </p:nvGraphicFramePr>
        <p:xfrm>
          <a:off x="5583632" y="188640"/>
          <a:ext cx="2592287" cy="2377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Anion</a:t>
                      </a:r>
                      <a:r>
                        <a:rPr lang="sv-SE" sz="2000" b="1" dirty="0">
                          <a:solidFill>
                            <a:srgbClr val="9452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Gap</a:t>
                      </a:r>
                      <a:endParaRPr sz="2000" b="1" dirty="0">
                        <a:solidFill>
                          <a:srgbClr val="9452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842856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Li, Low Albumin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Iodide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Myeloma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B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Bromide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Salicylates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72411909"/>
                  </a:ext>
                </a:extLst>
              </a:tr>
            </a:tbl>
          </a:graphicData>
        </a:graphic>
      </p:graphicFrame>
      <p:graphicFrame>
        <p:nvGraphicFramePr>
          <p:cNvPr id="11" name="Google Shape;971;p70">
            <a:extLst>
              <a:ext uri="{FF2B5EF4-FFF2-40B4-BE49-F238E27FC236}">
                <a16:creationId xmlns:a16="http://schemas.microsoft.com/office/drawing/2014/main" id="{0D4B3118-AE67-C447-AB70-7EAD628179FE}"/>
              </a:ext>
            </a:extLst>
          </p:cNvPr>
          <p:cNvGraphicFramePr/>
          <p:nvPr/>
        </p:nvGraphicFramePr>
        <p:xfrm>
          <a:off x="2919335" y="4653136"/>
          <a:ext cx="2232248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17663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Chloride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RTA, r. failure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Addison, Acet.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P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Poop &amp; pee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BEFF13AD-6665-9013-B3A0-88772ADD5735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" name="Google Shape;971;p70">
            <a:extLst>
              <a:ext uri="{FF2B5EF4-FFF2-40B4-BE49-F238E27FC236}">
                <a16:creationId xmlns:a16="http://schemas.microsoft.com/office/drawing/2014/main" id="{688BC0F6-056E-0E48-23D2-EF770C6BE314}"/>
              </a:ext>
            </a:extLst>
          </p:cNvPr>
          <p:cNvGraphicFramePr/>
          <p:nvPr/>
        </p:nvGraphicFramePr>
        <p:xfrm>
          <a:off x="687087" y="4653136"/>
          <a:ext cx="1800200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Acidosis</a:t>
                      </a:r>
                      <a:endParaRPr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816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CNS Drive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Suction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Airway obstr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Alveoli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B32074-41CD-77BF-E7D3-C349FD9F63BC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6C343-3A25-A28E-E4AD-B8D60C0CEC2D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1E8EC9-5FC6-7099-21C8-8B62B744F9C0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4346A72-A295-E8F5-B3FC-21F7DE68781E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792B8-890E-1E86-5EC6-E7B492D89008}"/>
              </a:ext>
            </a:extLst>
          </p:cNvPr>
          <p:cNvSpPr txBox="1"/>
          <p:nvPr/>
        </p:nvSpPr>
        <p:spPr>
          <a:xfrm>
            <a:off x="1047128" y="409855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5.7 / 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827CBC-49B3-7052-56D1-080336EFF063}"/>
              </a:ext>
            </a:extLst>
          </p:cNvPr>
          <p:cNvSpPr txBox="1"/>
          <p:nvPr/>
        </p:nvSpPr>
        <p:spPr>
          <a:xfrm>
            <a:off x="3511960" y="40484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AB2E8D-699A-B359-ED20-6A03BD5430DC}"/>
              </a:ext>
            </a:extLst>
          </p:cNvPr>
          <p:cNvSpPr txBox="1"/>
          <p:nvPr/>
        </p:nvSpPr>
        <p:spPr>
          <a:xfrm>
            <a:off x="6303711" y="309044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AA0F4-2A1E-AD28-7269-EE1FA6BE2020}"/>
              </a:ext>
            </a:extLst>
          </p:cNvPr>
          <p:cNvCxnSpPr>
            <a:cxnSpLocks/>
          </p:cNvCxnSpPr>
          <p:nvPr/>
        </p:nvCxnSpPr>
        <p:spPr>
          <a:xfrm>
            <a:off x="2034627" y="3357564"/>
            <a:ext cx="1057275" cy="11572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3FB8E0-F561-D6EE-F29C-0838078BA2D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2846856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F2E5B-D6E5-2D68-6E8C-26DA2A7F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25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330FB-9FA3-7C8F-F6CC-5FCB20F9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BE30-6378-F705-BE7C-20BECC22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55AA58-BBF9-A488-2C73-E21C11048492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D486D1-2E86-4A5B-7280-74E37F108F99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AA6F31-E74E-51BF-68BF-1C5D141158BA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AD694C-F9DC-E350-C350-491BB3B8715C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235326-8D1D-06FF-C818-DE72CAB80061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DA299-53D4-D8AF-62A2-81217AC2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4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F86EB-C5DD-34AB-CBD7-26D1EF3C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56" t="11811" r="26131" b="55778"/>
          <a:stretch>
            <a:fillRect/>
          </a:stretch>
        </p:blipFill>
        <p:spPr>
          <a:xfrm>
            <a:off x="126502" y="610478"/>
            <a:ext cx="6493091" cy="56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6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7B3B474D-D261-66E0-1127-4965ED00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D7E7CD41-BD4C-87B2-9688-DB06DE76C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54-year-old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4DA1F295-A71F-D667-940C-31DE37EA8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559168"/>
            <a:ext cx="10363200" cy="43633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70C0"/>
                </a:solidFill>
              </a:rPr>
              <a:t>Respiratory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acidosis</a:t>
            </a:r>
            <a:r>
              <a:rPr lang="sv-SE" dirty="0"/>
              <a:t>: </a:t>
            </a:r>
            <a:r>
              <a:rPr lang="sv-SE" dirty="0" err="1"/>
              <a:t>presumbly</a:t>
            </a:r>
            <a:r>
              <a:rPr lang="sv-SE" dirty="0"/>
              <a:t>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poisoning</a:t>
            </a:r>
            <a:r>
              <a:rPr lang="sv-SE" dirty="0"/>
              <a:t> and </a:t>
            </a:r>
            <a:r>
              <a:rPr lang="sv-SE" dirty="0" err="1"/>
              <a:t>decreased</a:t>
            </a:r>
            <a:r>
              <a:rPr lang="sv-SE" dirty="0"/>
              <a:t> </a:t>
            </a:r>
            <a:r>
              <a:rPr lang="sv-SE" dirty="0" err="1"/>
              <a:t>respiratory</a:t>
            </a:r>
            <a:r>
              <a:rPr lang="sv-SE" dirty="0"/>
              <a:t> drive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NAGMA</a:t>
            </a:r>
            <a:r>
              <a:rPr lang="sv-SE" dirty="0"/>
              <a:t>: </a:t>
            </a:r>
            <a:r>
              <a:rPr lang="sv-SE" dirty="0" err="1"/>
              <a:t>lithium</a:t>
            </a:r>
            <a:r>
              <a:rPr lang="sv-SE" dirty="0"/>
              <a:t> </a:t>
            </a:r>
            <a:r>
              <a:rPr lang="sv-SE" dirty="0" err="1"/>
              <a:t>toxicity</a:t>
            </a:r>
            <a:r>
              <a:rPr lang="sv-SE" dirty="0"/>
              <a:t> </a:t>
            </a:r>
            <a:r>
              <a:rPr lang="sv-SE" dirty="0" err="1"/>
              <a:t>decreases</a:t>
            </a:r>
            <a:r>
              <a:rPr lang="sv-SE" dirty="0"/>
              <a:t> the Na-</a:t>
            </a:r>
            <a:r>
              <a:rPr lang="sv-SE" dirty="0" err="1"/>
              <a:t>Cl</a:t>
            </a:r>
            <a:r>
              <a:rPr lang="sv-SE" dirty="0"/>
              <a:t> gap </a:t>
            </a:r>
            <a:r>
              <a:rPr lang="sv-SE" dirty="0" err="1"/>
              <a:t>according</a:t>
            </a:r>
            <a:r>
              <a:rPr lang="sv-SE" dirty="0"/>
              <a:t> to AI </a:t>
            </a:r>
            <a:r>
              <a:rPr lang="sv-SE" dirty="0" err="1"/>
              <a:t>but</a:t>
            </a:r>
            <a:r>
              <a:rPr lang="sv-SE" dirty="0"/>
              <a:t> I </a:t>
            </a:r>
            <a:r>
              <a:rPr lang="sv-SE" dirty="0" err="1"/>
              <a:t>don’t</a:t>
            </a:r>
            <a:r>
              <a:rPr lang="sv-SE" dirty="0"/>
              <a:t> understand the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provided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945200"/>
                </a:solidFill>
              </a:rPr>
              <a:t>Low</a:t>
            </a:r>
            <a:r>
              <a:rPr lang="sv-SE" b="1" dirty="0">
                <a:solidFill>
                  <a:srgbClr val="945200"/>
                </a:solidFill>
              </a:rPr>
              <a:t> AG</a:t>
            </a:r>
            <a:r>
              <a:rPr lang="sv-SE" dirty="0"/>
              <a:t>: the AG is </a:t>
            </a:r>
            <a:r>
              <a:rPr lang="sv-SE" dirty="0" err="1"/>
              <a:t>remarkably</a:t>
            </a:r>
            <a:r>
              <a:rPr lang="sv-SE" dirty="0"/>
              <a:t> </a:t>
            </a:r>
            <a:r>
              <a:rPr lang="sv-SE" dirty="0" err="1"/>
              <a:t>low</a:t>
            </a:r>
            <a:r>
              <a:rPr lang="sv-SE" dirty="0"/>
              <a:t> (- 11 </a:t>
            </a:r>
            <a:r>
              <a:rPr lang="sv-SE" dirty="0" err="1"/>
              <a:t>mmol</a:t>
            </a:r>
            <a:r>
              <a:rPr lang="sv-SE" dirty="0"/>
              <a:t>/L).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cannot</a:t>
            </a:r>
            <a:r>
              <a:rPr lang="sv-SE" dirty="0"/>
              <a:t> be </a:t>
            </a:r>
            <a:r>
              <a:rPr lang="sv-SE" dirty="0" err="1"/>
              <a:t>accounted</a:t>
            </a:r>
            <a:r>
              <a:rPr lang="sv-SE" dirty="0"/>
              <a:t> for by </a:t>
            </a:r>
            <a:r>
              <a:rPr lang="sv-SE" dirty="0" err="1"/>
              <a:t>low</a:t>
            </a:r>
            <a:r>
              <a:rPr lang="sv-SE" dirty="0"/>
              <a:t> albumin. </a:t>
            </a:r>
            <a:r>
              <a:rPr lang="sv-SE" dirty="0" err="1"/>
              <a:t>Presumed</a:t>
            </a:r>
            <a:r>
              <a:rPr lang="sv-SE" dirty="0"/>
              <a:t> to be </a:t>
            </a:r>
            <a:r>
              <a:rPr lang="sv-SE" dirty="0" err="1"/>
              <a:t>because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lithium</a:t>
            </a:r>
            <a:r>
              <a:rPr lang="sv-SE" dirty="0"/>
              <a:t> </a:t>
            </a:r>
            <a:r>
              <a:rPr lang="sv-SE" dirty="0" err="1"/>
              <a:t>overdose</a:t>
            </a:r>
            <a:r>
              <a:rPr lang="sv-SE" dirty="0"/>
              <a:t>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/>
              <a:t>The </a:t>
            </a:r>
            <a:r>
              <a:rPr lang="sv-SE" dirty="0" err="1"/>
              <a:t>measured</a:t>
            </a:r>
            <a:r>
              <a:rPr lang="sv-SE" dirty="0"/>
              <a:t> </a:t>
            </a:r>
            <a:r>
              <a:rPr lang="sv-SE" dirty="0" err="1"/>
              <a:t>lithium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11.9 </a:t>
            </a:r>
            <a:r>
              <a:rPr lang="sv-SE" dirty="0" err="1"/>
              <a:t>mmol</a:t>
            </a:r>
            <a:r>
              <a:rPr lang="sv-SE" dirty="0"/>
              <a:t>/L (</a:t>
            </a:r>
            <a:r>
              <a:rPr lang="sv-SE" dirty="0" err="1"/>
              <a:t>therapeutic</a:t>
            </a:r>
            <a:r>
              <a:rPr lang="sv-SE" dirty="0"/>
              <a:t> </a:t>
            </a:r>
            <a:r>
              <a:rPr lang="sv-SE" dirty="0" err="1"/>
              <a:t>range</a:t>
            </a:r>
            <a:r>
              <a:rPr lang="sv-SE" dirty="0"/>
              <a:t> </a:t>
            </a:r>
            <a:r>
              <a:rPr lang="en-SE" dirty="0"/>
              <a:t>0.4 - 0.9 mmol/L)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F54BE056-04F6-36CA-FD89-79AB4EB0399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2286967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3BB66-AF0F-7884-0814-A7EF1C4C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E224-63B9-1C31-6A75-8BACC831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5: 21-month-old boy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18B278-7766-DFC7-4A59-46C218BAB8D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1600663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DCF5-7C95-24C0-A6B9-3BA90FADB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FE3E75-FA8A-8D26-E776-521BEAA9BECC}"/>
              </a:ext>
            </a:extLst>
          </p:cNvPr>
          <p:cNvSpPr>
            <a:spLocks noChangeAspect="1"/>
          </p:cNvSpPr>
          <p:nvPr/>
        </p:nvSpPr>
        <p:spPr bwMode="auto">
          <a:xfrm>
            <a:off x="7459581" y="252663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7.30 &amp; 1.8 kPa / 13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D1A0FC-D494-743C-105C-228813892B7F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3416965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7.30 &amp; 3.0 kPa / 23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CE116C-926F-0E07-04C4-249823BEDF8D}"/>
              </a:ext>
            </a:extLst>
          </p:cNvPr>
          <p:cNvSpPr>
            <a:spLocks noChangeAspect="1"/>
          </p:cNvSpPr>
          <p:nvPr/>
        </p:nvSpPr>
        <p:spPr bwMode="auto">
          <a:xfrm>
            <a:off x="7451561" y="4299284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7.36 &amp; 1.8 kPa / 13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6CDFA9-FB7A-CAF6-4C57-ED65D4238F1D}"/>
              </a:ext>
            </a:extLst>
          </p:cNvPr>
          <p:cNvSpPr>
            <a:spLocks noChangeAspect="1"/>
          </p:cNvSpPr>
          <p:nvPr/>
        </p:nvSpPr>
        <p:spPr bwMode="auto">
          <a:xfrm>
            <a:off x="7435519" y="518160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7.36 &amp; 3.0 kPa / 23 mm Hg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6E4B7-F609-2638-E586-BBFA58182F09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010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7E86-8924-4426-179D-94EC48294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D275F-7956-64E0-8588-AC6BED7EE56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97598" y="472966"/>
            <a:ext cx="5815725" cy="4824248"/>
          </a:xfrm>
        </p:spPr>
        <p:txBody>
          <a:bodyPr/>
          <a:lstStyle/>
          <a:p>
            <a:r>
              <a:rPr lang="en-SE" dirty="0"/>
              <a:t>Arterial pH = venous pH + 0.03</a:t>
            </a:r>
          </a:p>
          <a:p>
            <a:r>
              <a:rPr lang="en-SE" dirty="0"/>
              <a:t>Arterial pH = 7.33 + 0.03 = </a:t>
            </a:r>
            <a:r>
              <a:rPr lang="en-SE" b="1" dirty="0"/>
              <a:t>7.36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kPa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0.6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2.4 – 0.6 = </a:t>
            </a:r>
            <a:r>
              <a:rPr lang="en-SE" b="1" dirty="0"/>
              <a:t>1.8</a:t>
            </a:r>
          </a:p>
          <a:p>
            <a:pPr marL="50800" indent="0">
              <a:buNone/>
            </a:pPr>
            <a:endParaRPr lang="en-SE" dirty="0"/>
          </a:p>
          <a:p>
            <a:pPr marL="50800" indent="0" algn="ctr">
              <a:buNone/>
            </a:pPr>
            <a:r>
              <a:rPr lang="en-SE" b="1" dirty="0"/>
              <a:t>mm Hg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venous pCO</a:t>
            </a:r>
            <a:r>
              <a:rPr lang="en-SE" baseline="-25000" dirty="0"/>
              <a:t>2</a:t>
            </a:r>
            <a:r>
              <a:rPr lang="en-SE" dirty="0"/>
              <a:t> – 5</a:t>
            </a:r>
          </a:p>
          <a:p>
            <a:r>
              <a:rPr lang="en-SE" dirty="0"/>
              <a:t>Arterial pCO</a:t>
            </a:r>
            <a:r>
              <a:rPr lang="en-SE" baseline="-25000" dirty="0"/>
              <a:t>2</a:t>
            </a:r>
            <a:r>
              <a:rPr lang="en-SE" dirty="0"/>
              <a:t> = 18 – 5 = </a:t>
            </a:r>
            <a:r>
              <a:rPr lang="en-SE" b="1" dirty="0"/>
              <a:t>13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706B2F-CD6E-1381-C169-D11B48B6D60B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8917A-1BEA-76FB-5329-0E5F2EE2181B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2917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0E74-625E-4A5D-FF39-41305E956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F1DD38-91D0-D96F-EB9F-102D03895E9D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D30B49-E493-0949-14E2-93C363A4F677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BCA97C-786B-94F1-AEDC-78B6A7DB1308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EF54A9-76D6-00D5-7F1F-50089207E53F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64FB34-3C9F-8BDD-27D2-2219E05155A3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9B078-4ACC-BF3C-FFDB-EFF99F280B40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885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F1C6-5211-67BA-1964-C0C069D83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FB4B9E-3257-2201-BBC9-B8B7FF7BC0DB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6BD9-E165-FA41-5DF1-247AE95D88AC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</a:p>
        </p:txBody>
      </p:sp>
    </p:spTree>
    <p:extLst>
      <p:ext uri="{BB962C8B-B14F-4D97-AF65-F5344CB8AC3E}">
        <p14:creationId xmlns:p14="http://schemas.microsoft.com/office/powerpoint/2010/main" val="21187494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BB108-E111-0639-D91C-1D9894D0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61AA6B-0223-77C9-9CFF-5E8A4454B263}"/>
              </a:ext>
            </a:extLst>
          </p:cNvPr>
          <p:cNvSpPr>
            <a:spLocks noChangeAspect="1"/>
          </p:cNvSpPr>
          <p:nvPr/>
        </p:nvSpPr>
        <p:spPr bwMode="auto">
          <a:xfrm>
            <a:off x="7754542" y="2910090"/>
            <a:ext cx="262831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Yes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AC5C61-9CAD-2FD4-0BB2-D01BC62DF8EC}"/>
              </a:ext>
            </a:extLst>
          </p:cNvPr>
          <p:cNvSpPr>
            <a:spLocks noChangeAspect="1"/>
          </p:cNvSpPr>
          <p:nvPr/>
        </p:nvSpPr>
        <p:spPr bwMode="auto">
          <a:xfrm>
            <a:off x="7746522" y="3800424"/>
            <a:ext cx="2636337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acidosis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25F77F-3865-1D8C-4ED0-3B3073D7D585}"/>
              </a:ext>
            </a:extLst>
          </p:cNvPr>
          <p:cNvSpPr>
            <a:spLocks noChangeAspect="1"/>
          </p:cNvSpPr>
          <p:nvPr/>
        </p:nvSpPr>
        <p:spPr bwMode="auto">
          <a:xfrm>
            <a:off x="7751442" y="5147444"/>
            <a:ext cx="2646165" cy="9780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No. A respiratory alkalosis is present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EEBD3-08A1-72A6-B8F7-6A7F51CCD25F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915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8DEC7-8EC3-B8EF-A886-DA48157F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2F496D-6FD5-5525-8F84-D0BC7AB032D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8279" y="3594538"/>
            <a:ext cx="5808108" cy="1623848"/>
          </a:xfrm>
        </p:spPr>
        <p:txBody>
          <a:bodyPr/>
          <a:lstStyle/>
          <a:p>
            <a:r>
              <a:rPr lang="en-SE" dirty="0"/>
              <a:t>Actual pCO</a:t>
            </a:r>
            <a:r>
              <a:rPr lang="en-SE" baseline="-25000" dirty="0"/>
              <a:t>2</a:t>
            </a:r>
            <a:r>
              <a:rPr lang="en-SE" dirty="0"/>
              <a:t> is 1.8 kPa / 13 mm Hg</a:t>
            </a:r>
          </a:p>
          <a:p>
            <a:r>
              <a:rPr lang="en-SE" dirty="0"/>
              <a:t>Hence the patient also has a  </a:t>
            </a:r>
            <a:r>
              <a:rPr lang="en-SE" b="1" dirty="0">
                <a:solidFill>
                  <a:srgbClr val="FF9300"/>
                </a:solidFill>
              </a:rPr>
              <a:t>respiratory alkalosis</a:t>
            </a:r>
          </a:p>
          <a:p>
            <a:pPr marL="50800" indent="0">
              <a:buNone/>
            </a:pPr>
            <a:endParaRPr lang="en-SE" dirty="0"/>
          </a:p>
        </p:txBody>
      </p:sp>
      <p:graphicFrame>
        <p:nvGraphicFramePr>
          <p:cNvPr id="7" name="Google Shape;958;p68">
            <a:extLst>
              <a:ext uri="{FF2B5EF4-FFF2-40B4-BE49-F238E27FC236}">
                <a16:creationId xmlns:a16="http://schemas.microsoft.com/office/drawing/2014/main" id="{FCD443DF-3D11-0480-58BE-7768E4408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339214"/>
              </p:ext>
            </p:extLst>
          </p:nvPr>
        </p:nvGraphicFramePr>
        <p:xfrm>
          <a:off x="6612833" y="772046"/>
          <a:ext cx="5274365" cy="2286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0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2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kPa</a:t>
                      </a:r>
                      <a:endPara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Hg</a:t>
                      </a: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GB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0.1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SBE x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1394888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pCO</a:t>
                      </a:r>
                      <a:r>
                        <a:rPr lang="en-SE" sz="2400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– 1.4 = 3.9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14 = 26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+/- 5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89753507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7BD3B7-8D0C-C1AE-DF62-30640344A2E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DFE85-D964-8929-BE27-4C255A6EC153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6493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31BF0-58CC-B4FC-D821-5E7AE5AA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B99121-F235-00A8-E9E5-0949A59478F1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7F7537-27D9-1C3B-7A55-68F98BF830A0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809BF3-58F0-0DE8-F4F2-BB938EFEDAA7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F153D7-E073-90F5-F760-AA3E5373645E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3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6104D-0624-2B14-F83A-7EB5B73E5F26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82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EDE01-66E3-F23C-33F3-FE3B52B5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32BB22-1D63-02A2-0082-D7B29C8FB0C5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B1980-D3B2-FBAC-FEB2-468B1F0F0EC0}"/>
              </a:ext>
            </a:extLst>
          </p:cNvPr>
          <p:cNvSpPr txBox="1"/>
          <p:nvPr/>
        </p:nvSpPr>
        <p:spPr>
          <a:xfrm>
            <a:off x="530087" y="520263"/>
            <a:ext cx="11131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is normal so there is no “dominant disorder”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&lt; 5.0 kPa / 37 mm Hg so there is a </a:t>
            </a:r>
            <a:r>
              <a:rPr lang="en-SE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alkalosis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must hence be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  <a:r>
              <a:rPr lang="en-SE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result in a normal 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pH is normal, there is no “compensation” </a:t>
            </a:r>
            <a:endParaRPr lang="en-S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64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33932-F912-0118-4E3A-709E3D1B6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3241-4696-FC56-86E0-3573F8C615C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326296"/>
          </a:xfrm>
        </p:spPr>
        <p:txBody>
          <a:bodyPr/>
          <a:lstStyle/>
          <a:p>
            <a:r>
              <a:rPr lang="en-SE" dirty="0"/>
              <a:t>(Na – Cl) = 139 – 105 = 34</a:t>
            </a:r>
          </a:p>
          <a:p>
            <a:r>
              <a:rPr lang="en-SE" dirty="0"/>
              <a:t>Δ (Na – Cl) = 34 – 35 = </a:t>
            </a:r>
            <a:r>
              <a:rPr lang="en-SE" b="1" dirty="0"/>
              <a:t>-1</a:t>
            </a:r>
          </a:p>
          <a:p>
            <a:endParaRPr lang="en-SE" dirty="0"/>
          </a:p>
          <a:p>
            <a:r>
              <a:rPr lang="en-SE" dirty="0"/>
              <a:t>Hence the patient has neither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nor a </a:t>
            </a:r>
            <a:r>
              <a:rPr lang="en-SE" b="1" dirty="0">
                <a:solidFill>
                  <a:srgbClr val="7030A0"/>
                </a:solidFill>
              </a:rPr>
              <a:t>NAGMA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989373-38B9-F05B-3528-7E36999FFC49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1B2E73-8BAF-FCC3-2CF4-900A9F9F05DD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119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D758-5CE9-4B2A-9678-9E441C8C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6D33DD-521E-BC13-227E-3BF4375B295F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89C088-BDCD-AA52-1C67-0B4A2C65BBDE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0A5F9D-000B-AD31-08CB-4881C0A296CA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DC40C1-6FB7-8A1C-FFA1-B5A2D6BD49BC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16994-1DA6-7743-8739-37515EB4EDBB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921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64B3-11FA-5086-2015-0365AEE21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85399-9188-BAC9-18D6-8104A61D55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24 – 10 = </a:t>
            </a:r>
            <a:r>
              <a:rPr lang="en-SE" b="1" dirty="0"/>
              <a:t>14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F7E578-FB90-A513-200A-A5CD46F2C205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A8A57-38FC-6622-B46B-5D66D6C58E72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739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2397B3BD-A425-3D17-A6A3-C19E7B7DB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714EACE4-85B7-D3B3-DDBD-12F1714001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2525" y="599089"/>
            <a:ext cx="6258904" cy="5536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en-CA" sz="2400" dirty="0"/>
              <a:t>A 21-month-old boy is being brought to the Emergency Department by ambulance because of lethargy, respiratory distress, and abdominal distension.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en-CA" sz="2400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en-CA" sz="2400" dirty="0"/>
              <a:t>Yesterday morning, the boy started to vomit, had diarrhea and decreased oral intake. He was taken to the ED, diagnosed with gastroenteritis, given IV fluids and ondansetron, and then discharged.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en-SE" sz="2400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en-CA" sz="2400" dirty="0"/>
              <a:t>Yesterday evening, he developed laboured breathing and somnolence.  This morning, he was difficult to arouse and had frequent vomiting, prompting the parents to call an ambulance.</a:t>
            </a:r>
            <a:r>
              <a:rPr lang="en-SE" sz="2400" dirty="0"/>
              <a:t> </a:t>
            </a:r>
            <a:endParaRPr lang="en-US" sz="2400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en-SE" dirty="0"/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5C8FD4-8401-14A1-2076-4BB49B3A4F7E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0D5F2-CF02-60CF-69E4-B306B79C54F5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9711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4EAB445F-E186-E56F-A705-4303DADB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3BC9C499-139D-7FA2-9C36-AC57159EE5E8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4B84C573-39E0-B5A4-826D-0CB36553223A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31E98FE8-746C-E6FB-6113-3A1C9523EC26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803799F2-20FC-4D22-4A20-B2F1A5947DA9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" name="Google Shape;971;p70">
            <a:extLst>
              <a:ext uri="{FF2B5EF4-FFF2-40B4-BE49-F238E27FC236}">
                <a16:creationId xmlns:a16="http://schemas.microsoft.com/office/drawing/2014/main" id="{85C29450-77BD-4422-E359-EFAC660EAFFD}"/>
              </a:ext>
            </a:extLst>
          </p:cNvPr>
          <p:cNvGraphicFramePr/>
          <p:nvPr/>
        </p:nvGraphicFramePr>
        <p:xfrm>
          <a:off x="687088" y="188640"/>
          <a:ext cx="1824497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2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FF9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FF9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0672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Hypoxemia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Drugs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Pain/anxiety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775029-68F7-1303-FF93-78B5490A6FB0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F30EFA-2EEA-368C-A7A8-0A78189A5E81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937201-13BC-766A-94A3-F3D7B44A9D97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629ABD-3A53-6C86-6011-C66A007526A3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3BD3D9-9DFF-016A-CAF1-25D76A51B941}"/>
              </a:ext>
            </a:extLst>
          </p:cNvPr>
          <p:cNvSpPr txBox="1"/>
          <p:nvPr/>
        </p:nvSpPr>
        <p:spPr>
          <a:xfrm>
            <a:off x="6303711" y="309044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-3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7BFF6A-A4E0-1DF3-CC12-4FC820276A65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2B2B4D-73CE-8725-4582-3B0D340F7EC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26805740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A8D5F-A51E-6423-3652-9DC9B48D90B0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6734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4D5DD-85E8-D28E-456C-90DC84211AEF}"/>
              </a:ext>
            </a:extLst>
          </p:cNvPr>
          <p:cNvSpPr txBox="1"/>
          <p:nvPr/>
        </p:nvSpPr>
        <p:spPr>
          <a:xfrm>
            <a:off x="242777" y="718052"/>
            <a:ext cx="56990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pH	7.33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	kPa	18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4.7	kPa	35	mm Hg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Base(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-13.6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HCO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ctHb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118	g/L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Electrolyte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139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</a:t>
            </a:r>
            <a:r>
              <a:rPr lang="en-SE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2.9	mmol/L</a:t>
            </a: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1.22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</a:t>
            </a:r>
            <a:r>
              <a:rPr lang="en-CA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105	mmol/L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Glucose	9.4	mmol/L	170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Lactate	1.6	mmol/L	14.4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CA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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	0.42	mg/dl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</a:t>
            </a:r>
            <a:endParaRPr lang="en-S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07963" algn="l"/>
                <a:tab pos="603250" algn="l"/>
                <a:tab pos="2039938" algn="l"/>
                <a:tab pos="2747963" algn="l"/>
                <a:tab pos="3767138" algn="l"/>
                <a:tab pos="4392613" algn="l"/>
              </a:tabLst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Anion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	mmol/L</a:t>
            </a:r>
            <a:r>
              <a:rPr lang="en-S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8112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842D21A8-04F2-42A2-C5A5-54350FDA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35E67E20-4C5F-29E4-7653-3FE0F9368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21-month-old body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2AAD74DF-0768-CAB4-D380-1D094C66CE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008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/>
              <a:t>The </a:t>
            </a:r>
            <a:r>
              <a:rPr lang="sv-SE" dirty="0" err="1"/>
              <a:t>boy’s</a:t>
            </a:r>
            <a:r>
              <a:rPr lang="sv-SE" dirty="0"/>
              <a:t> 4-year-old </a:t>
            </a:r>
            <a:r>
              <a:rPr lang="sv-SE" dirty="0" err="1"/>
              <a:t>brother</a:t>
            </a:r>
            <a:r>
              <a:rPr lang="sv-SE" dirty="0"/>
              <a:t> </a:t>
            </a:r>
            <a:r>
              <a:rPr lang="sv-SE" dirty="0" err="1"/>
              <a:t>had</a:t>
            </a:r>
            <a:r>
              <a:rPr lang="sv-SE" dirty="0"/>
              <a:t> given the patient </a:t>
            </a:r>
            <a:r>
              <a:rPr lang="sv-SE" dirty="0" err="1"/>
              <a:t>tablets</a:t>
            </a:r>
            <a:r>
              <a:rPr lang="sv-SE" dirty="0"/>
              <a:t> </a:t>
            </a:r>
            <a:r>
              <a:rPr lang="sv-SE" dirty="0" err="1"/>
              <a:t>containing</a:t>
            </a:r>
            <a:r>
              <a:rPr lang="sv-SE" dirty="0"/>
              <a:t> </a:t>
            </a:r>
            <a:r>
              <a:rPr lang="sv-SE" dirty="0" err="1"/>
              <a:t>acetylsalicylic</a:t>
            </a:r>
            <a:r>
              <a:rPr lang="sv-SE" dirty="0"/>
              <a:t> </a:t>
            </a:r>
            <a:r>
              <a:rPr lang="sv-SE" dirty="0" err="1"/>
              <a:t>acid</a:t>
            </a:r>
            <a:r>
              <a:rPr lang="sv-SE" dirty="0"/>
              <a:t> (aspirin, ASA).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b="1" dirty="0">
              <a:solidFill>
                <a:srgbClr val="FF9300"/>
              </a:solidFill>
            </a:endParaRP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FF9300"/>
                </a:solidFill>
              </a:rPr>
              <a:t>Respiratory</a:t>
            </a:r>
            <a:r>
              <a:rPr lang="sv-SE" b="1" dirty="0">
                <a:solidFill>
                  <a:srgbClr val="FF9300"/>
                </a:solidFill>
              </a:rPr>
              <a:t> </a:t>
            </a:r>
            <a:r>
              <a:rPr lang="sv-SE" b="1" dirty="0" err="1">
                <a:solidFill>
                  <a:srgbClr val="FF9300"/>
                </a:solidFill>
              </a:rPr>
              <a:t>alkalosis</a:t>
            </a:r>
            <a:r>
              <a:rPr lang="sv-SE" dirty="0"/>
              <a:t>: </a:t>
            </a:r>
            <a:r>
              <a:rPr lang="sv-SE" dirty="0" err="1"/>
              <a:t>caused</a:t>
            </a:r>
            <a:r>
              <a:rPr lang="sv-SE" dirty="0"/>
              <a:t> by </a:t>
            </a:r>
            <a:r>
              <a:rPr lang="sv-SE" dirty="0" err="1"/>
              <a:t>acetylsalicylic</a:t>
            </a:r>
            <a:r>
              <a:rPr lang="sv-SE" dirty="0"/>
              <a:t> </a:t>
            </a:r>
            <a:r>
              <a:rPr lang="sv-SE" dirty="0" err="1"/>
              <a:t>poisoning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 </a:t>
            </a:r>
            <a:r>
              <a:rPr lang="sv-SE" dirty="0" err="1"/>
              <a:t>caused</a:t>
            </a:r>
            <a:r>
              <a:rPr lang="sv-SE" dirty="0"/>
              <a:t> by </a:t>
            </a:r>
            <a:r>
              <a:rPr lang="sv-SE" dirty="0" err="1"/>
              <a:t>acetylsalicylic</a:t>
            </a:r>
            <a:r>
              <a:rPr lang="sv-SE" dirty="0"/>
              <a:t> </a:t>
            </a:r>
            <a:r>
              <a:rPr lang="sv-SE" dirty="0" err="1"/>
              <a:t>poisoning</a:t>
            </a:r>
            <a:endParaRPr lang="sv-SE" dirty="0"/>
          </a:p>
          <a:p>
            <a:pPr marL="0" indent="0">
              <a:spcBef>
                <a:spcPts val="0"/>
              </a:spcBef>
              <a:buSzPts val="2800"/>
              <a:buNone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 err="1"/>
              <a:t>Acute</a:t>
            </a:r>
            <a:r>
              <a:rPr lang="sv-SE" dirty="0"/>
              <a:t> management is </a:t>
            </a:r>
            <a:r>
              <a:rPr lang="sv-SE" dirty="0" err="1"/>
              <a:t>alkalinization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blood</a:t>
            </a:r>
            <a:r>
              <a:rPr lang="sv-SE" dirty="0"/>
              <a:t> to ”</a:t>
            </a:r>
            <a:r>
              <a:rPr lang="sv-SE" dirty="0" err="1"/>
              <a:t>trap</a:t>
            </a:r>
            <a:r>
              <a:rPr lang="sv-SE" dirty="0"/>
              <a:t>” the </a:t>
            </a:r>
            <a:r>
              <a:rPr lang="sv-SE" dirty="0" err="1"/>
              <a:t>acetylsalicylic</a:t>
            </a:r>
            <a:r>
              <a:rPr lang="sv-SE" dirty="0"/>
              <a:t> </a:t>
            </a:r>
            <a:r>
              <a:rPr lang="sv-SE" dirty="0" err="1"/>
              <a:t>acid</a:t>
            </a:r>
            <a:r>
              <a:rPr lang="sv-SE" dirty="0"/>
              <a:t> in the </a:t>
            </a:r>
            <a:r>
              <a:rPr lang="sv-SE" dirty="0" err="1"/>
              <a:t>blood</a:t>
            </a:r>
            <a:r>
              <a:rPr lang="sv-SE" dirty="0"/>
              <a:t> and </a:t>
            </a:r>
            <a:r>
              <a:rPr lang="sv-SE" dirty="0" err="1"/>
              <a:t>prevent</a:t>
            </a:r>
            <a:r>
              <a:rPr lang="sv-SE" dirty="0"/>
              <a:t> it from </a:t>
            </a:r>
            <a:r>
              <a:rPr lang="sv-SE" dirty="0" err="1"/>
              <a:t>entering</a:t>
            </a:r>
            <a:r>
              <a:rPr lang="sv-SE" dirty="0"/>
              <a:t> the </a:t>
            </a:r>
            <a:r>
              <a:rPr lang="sv-SE" dirty="0" err="1"/>
              <a:t>brain</a:t>
            </a:r>
            <a:r>
              <a:rPr lang="sv-SE" dirty="0"/>
              <a:t>.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whether</a:t>
            </a:r>
            <a:r>
              <a:rPr lang="sv-SE" dirty="0"/>
              <a:t> </a:t>
            </a:r>
            <a:r>
              <a:rPr lang="sv-SE" dirty="0" err="1"/>
              <a:t>dialysis</a:t>
            </a:r>
            <a:r>
              <a:rPr lang="sv-SE" dirty="0"/>
              <a:t> is </a:t>
            </a:r>
            <a:r>
              <a:rPr lang="sv-SE" dirty="0" err="1"/>
              <a:t>indicated</a:t>
            </a:r>
            <a:r>
              <a:rPr lang="sv-SE" dirty="0"/>
              <a:t>.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D9FEC5B-9F31-D761-31AE-4836A75DA9C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14434796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ADE7-FE9D-8AE9-4F87-2D38900E4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159A-55F1-8217-379D-DCD9B34C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6: 82-year-old 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52DE26-FFFD-E06D-293F-91A2566900C6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18327434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6304-ABFA-2A74-F610-05E94C3AF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54FF2A-CB1B-CA8A-E503-9A0C4C3733C7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00D64B-FDD4-6DC3-478B-784B2DD3F342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5335A8-543C-14D7-583D-90628D55C7B8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EB22C9-4E70-E15A-C7F7-16F8E85F3C76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92696BA-8D5B-1FFC-8E95-867381327D11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7E765-D2B8-85C4-F68E-33407770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7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ADFF-B440-DA90-0597-BB90B043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A24BD2-13DA-BF8A-D8CC-BCB288116046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E979F8-5EF3-093A-8B32-1480F514990E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3A4502-CDEA-8AE1-4500-02606BE2A374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3F7B42-61B7-7C2B-5C16-7190507E8AAF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24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AD276-BCB5-89BD-D2ED-16BD1C5E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82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3FCEC-0BF7-B256-0AE4-3C416EBD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976E14-A931-FECF-B191-6414FA37414C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2F5C4-B497-FC07-0AE7-C532123C7224}"/>
              </a:ext>
            </a:extLst>
          </p:cNvPr>
          <p:cNvSpPr txBox="1"/>
          <p:nvPr/>
        </p:nvSpPr>
        <p:spPr>
          <a:xfrm>
            <a:off x="472965" y="520263"/>
            <a:ext cx="821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disorder is a </a:t>
            </a:r>
            <a:r>
              <a:rPr lang="en-S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acidosis</a:t>
            </a:r>
          </a:p>
        </p:txBody>
      </p:sp>
    </p:spTree>
    <p:extLst>
      <p:ext uri="{BB962C8B-B14F-4D97-AF65-F5344CB8AC3E}">
        <p14:creationId xmlns:p14="http://schemas.microsoft.com/office/powerpoint/2010/main" val="3530782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20D8-856C-8B33-F67C-5C6082CE4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3BDA73-FEFA-3F38-12C8-0E6CE67814FB}"/>
              </a:ext>
            </a:extLst>
          </p:cNvPr>
          <p:cNvSpPr>
            <a:spLocks noChangeAspect="1"/>
          </p:cNvSpPr>
          <p:nvPr/>
        </p:nvSpPr>
        <p:spPr bwMode="auto">
          <a:xfrm>
            <a:off x="7849673" y="2865843"/>
            <a:ext cx="127126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Acute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8507C5-EE85-8A40-F798-A5A53F66629E}"/>
              </a:ext>
            </a:extLst>
          </p:cNvPr>
          <p:cNvSpPr>
            <a:spLocks noChangeAspect="1"/>
          </p:cNvSpPr>
          <p:nvPr/>
        </p:nvSpPr>
        <p:spPr bwMode="auto">
          <a:xfrm>
            <a:off x="9474652" y="2867370"/>
            <a:ext cx="1279483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Chronic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B2C6F-C4E0-39FA-05AE-6478A22D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95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D681-1498-D88C-7B1A-F3E56A4E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8B4A0F-0084-04D2-1B9B-4A3D6D2E065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53504" y="204942"/>
            <a:ext cx="5675586" cy="2885099"/>
          </a:xfrm>
        </p:spPr>
        <p:txBody>
          <a:bodyPr/>
          <a:lstStyle/>
          <a:p>
            <a:r>
              <a:rPr lang="en-SE" dirty="0"/>
              <a:t>If acute: expected SBE = 0</a:t>
            </a:r>
          </a:p>
          <a:p>
            <a:endParaRPr lang="en-SE" dirty="0"/>
          </a:p>
          <a:p>
            <a:r>
              <a:rPr lang="en-SE" dirty="0"/>
              <a:t>If chronic: expected SBE is</a:t>
            </a:r>
          </a:p>
          <a:p>
            <a:pPr lvl="1"/>
            <a:r>
              <a:rPr lang="en-SE" dirty="0"/>
              <a:t>3 x </a:t>
            </a:r>
            <a:r>
              <a:rPr lang="en-GB" dirty="0"/>
              <a:t>∆pCO</a:t>
            </a:r>
            <a:r>
              <a:rPr lang="en-GB" baseline="-25000" dirty="0"/>
              <a:t>2</a:t>
            </a:r>
            <a:r>
              <a:rPr lang="en-GB" dirty="0"/>
              <a:t> in kPa</a:t>
            </a:r>
          </a:p>
          <a:p>
            <a:pPr lvl="1"/>
            <a:r>
              <a:rPr lang="en-GB" dirty="0"/>
              <a:t>1/3 x ∆pCO</a:t>
            </a:r>
            <a:r>
              <a:rPr lang="en-GB" baseline="-25000" dirty="0"/>
              <a:t>2</a:t>
            </a:r>
            <a:r>
              <a:rPr lang="en-GB" dirty="0"/>
              <a:t> in mm Hg</a:t>
            </a:r>
          </a:p>
          <a:p>
            <a:pPr marL="533400" lvl="1" indent="0">
              <a:buNone/>
            </a:pPr>
            <a:endParaRPr lang="en-SE" sz="2800" dirty="0"/>
          </a:p>
          <a:p>
            <a:endParaRPr lang="en-SE" dirty="0"/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Actual SBE = 8</a:t>
            </a:r>
          </a:p>
          <a:p>
            <a:r>
              <a:rPr lang="en-SE" dirty="0"/>
              <a:t>Suggests that the respiratory disorder is more likely </a:t>
            </a:r>
            <a:r>
              <a:rPr lang="en-SE" b="1" dirty="0"/>
              <a:t>chronic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4FB215-5C4D-2D9D-143C-DAE1BED15E4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graphicFrame>
        <p:nvGraphicFramePr>
          <p:cNvPr id="2" name="Google Shape;1181;p94">
            <a:extLst>
              <a:ext uri="{FF2B5EF4-FFF2-40B4-BE49-F238E27FC236}">
                <a16:creationId xmlns:a16="http://schemas.microsoft.com/office/drawing/2014/main" id="{ACF12ED2-219A-9785-D081-FE86C8394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122837"/>
              </p:ext>
            </p:extLst>
          </p:nvPr>
        </p:nvGraphicFramePr>
        <p:xfrm>
          <a:off x="6856324" y="2613823"/>
          <a:ext cx="4991118" cy="914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∆pCO</a:t>
                      </a:r>
                      <a:r>
                        <a:rPr lang="en-SE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kPa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mm Hg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SBE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1A2E419-92DC-7D30-5401-E5BF2585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82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EF46C-05ED-C260-207D-A81CE82C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9A3C93-EDAD-AD77-6E2B-75453BA287EB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EA5F63-85A8-ACC3-BE17-DA97201C3AA4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60CF14-97B1-E72B-BBC2-4C298429D819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33CC71-21FE-B167-5587-B2398B08C5B1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3F981-9025-BFAC-3EA6-96C7A3FE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584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33BDF-6CF3-DD0B-74DA-4A5BBEAA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0936D-58F7-3961-2974-DAD5C27C6F1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6"/>
            <a:ext cx="5080000" cy="3907148"/>
          </a:xfrm>
        </p:spPr>
        <p:txBody>
          <a:bodyPr/>
          <a:lstStyle/>
          <a:p>
            <a:r>
              <a:rPr lang="en-SE" dirty="0"/>
              <a:t>(Na – Cl) = 145 – 98 = 47</a:t>
            </a:r>
          </a:p>
          <a:p>
            <a:r>
              <a:rPr lang="en-SE" dirty="0"/>
              <a:t>Δ (Na – Cl) = 47 – 35 = </a:t>
            </a:r>
            <a:r>
              <a:rPr lang="en-SE" b="1" dirty="0"/>
              <a:t>12</a:t>
            </a:r>
          </a:p>
          <a:p>
            <a:endParaRPr lang="en-SE" dirty="0"/>
          </a:p>
          <a:p>
            <a:r>
              <a:rPr lang="en-SE" dirty="0"/>
              <a:t>Hence the patient has 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or a compensation for a </a:t>
            </a:r>
            <a:r>
              <a:rPr lang="en-SE" b="1" dirty="0">
                <a:solidFill>
                  <a:srgbClr val="0070C0"/>
                </a:solidFill>
              </a:rPr>
              <a:t>chronic respiratory acidosis. </a:t>
            </a:r>
            <a:r>
              <a:rPr lang="en-SE" dirty="0"/>
              <a:t>Chronic respiratory acidosis is a plausible cause given the pCO</a:t>
            </a:r>
            <a:r>
              <a:rPr lang="en-SE" baseline="-25000" dirty="0"/>
              <a:t>2</a:t>
            </a:r>
            <a:r>
              <a:rPr lang="en-SE" dirty="0"/>
              <a:t>.</a:t>
            </a:r>
            <a:endParaRPr lang="en-SE" b="1" dirty="0">
              <a:solidFill>
                <a:srgbClr val="0070C0"/>
              </a:solidFill>
            </a:endParaRP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20E2A3-4029-A06A-8B5E-9AE8F14B4E0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779AD-D894-FA11-DD6E-51ACD18F3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83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9919A-CE35-5FB2-9D33-652BF01DF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4C4D02-A198-1D92-370E-5AF26AEDF98A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FBC077-AD32-9312-1267-391D6B3DDEF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D26A3FE-4405-F2B6-72E5-F81441257C2A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C3393E-F82A-60D9-6B6D-0E4963A8E8CD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73F1D-4CCF-F5F9-9B9C-515303C3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02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C69DC-DA44-9EC3-EC84-8E76B0357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38E81-763E-861A-C1FE-C998A05897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12 – 8 = </a:t>
            </a:r>
            <a:r>
              <a:rPr lang="en-SE" b="1" dirty="0"/>
              <a:t>4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68C055-220A-FBAA-E231-C717B05AD50C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C2A21-99E2-C90A-9DDF-52D1D138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88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1C06F1E7-1453-109B-EC33-E33F293B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956BA377-137F-4051-83F4-4AA05F6AB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12525" y="599090"/>
            <a:ext cx="6258904" cy="5197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An 80-year-old man has been brought to the ED by ambulance because he is no longer able to function at home.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No other information is currently available.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What do you interpret the blood gas?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BFB670-30B0-0122-8768-7BA6B02849C6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ACEF3-136D-772F-CBE1-9B3507AC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01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>
          <a:extLst>
            <a:ext uri="{FF2B5EF4-FFF2-40B4-BE49-F238E27FC236}">
              <a16:creationId xmlns:a16="http://schemas.microsoft.com/office/drawing/2014/main" id="{19F73198-7AB0-3A51-30AF-696DA5DF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0">
            <a:extLst>
              <a:ext uri="{FF2B5EF4-FFF2-40B4-BE49-F238E27FC236}">
                <a16:creationId xmlns:a16="http://schemas.microsoft.com/office/drawing/2014/main" id="{A80C614D-9EDE-DE16-FB4D-9DB79EA3931F}"/>
              </a:ext>
            </a:extLst>
          </p:cNvPr>
          <p:cNvSpPr/>
          <p:nvPr/>
        </p:nvSpPr>
        <p:spPr>
          <a:xfrm>
            <a:off x="3207367" y="3501008"/>
            <a:ext cx="1728193" cy="504056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 - Cl)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2" name="Google Shape;742;p60">
            <a:extLst>
              <a:ext uri="{FF2B5EF4-FFF2-40B4-BE49-F238E27FC236}">
                <a16:creationId xmlns:a16="http://schemas.microsoft.com/office/drawing/2014/main" id="{595DF59F-D6DB-BCA4-8C2E-6780D907D701}"/>
              </a:ext>
            </a:extLst>
          </p:cNvPr>
          <p:cNvSpPr/>
          <p:nvPr/>
        </p:nvSpPr>
        <p:spPr>
          <a:xfrm>
            <a:off x="6087687" y="3501008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en-SE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 </a:t>
            </a:r>
            <a:r>
              <a:rPr lang="en-SE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" name="Google Shape;971;p70">
            <a:extLst>
              <a:ext uri="{FF2B5EF4-FFF2-40B4-BE49-F238E27FC236}">
                <a16:creationId xmlns:a16="http://schemas.microsoft.com/office/drawing/2014/main" id="{86483108-4B58-C9AC-79C9-B0834E8A4720}"/>
              </a:ext>
            </a:extLst>
          </p:cNvPr>
          <p:cNvGraphicFramePr/>
          <p:nvPr/>
        </p:nvGraphicFramePr>
        <p:xfrm>
          <a:off x="5583632" y="4653136"/>
          <a:ext cx="1373159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HAGMA</a:t>
                      </a:r>
                      <a:endParaRPr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18609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Ketones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Uremia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Lactate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Toxins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oogle Shape;971;p70">
            <a:extLst>
              <a:ext uri="{FF2B5EF4-FFF2-40B4-BE49-F238E27FC236}">
                <a16:creationId xmlns:a16="http://schemas.microsoft.com/office/drawing/2014/main" id="{006919D3-2FF4-8466-CF62-CABB26359A5B}"/>
              </a:ext>
            </a:extLst>
          </p:cNvPr>
          <p:cNvGraphicFramePr/>
          <p:nvPr/>
        </p:nvGraphicFramePr>
        <p:xfrm>
          <a:off x="2919335" y="188640"/>
          <a:ext cx="2232248" cy="2773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3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sv-SE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Alkalosis</a:t>
                      </a:r>
                      <a:endParaRPr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01971364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Diuretics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RAS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Insuff arterial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Vomiting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Conn, Cushing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92350291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Licorice, Lax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316077525"/>
                  </a:ext>
                </a:extLst>
              </a:tr>
            </a:tbl>
          </a:graphicData>
        </a:graphic>
      </p:graphicFrame>
      <p:sp>
        <p:nvSpPr>
          <p:cNvPr id="13" name="Google Shape;742;p60">
            <a:extLst>
              <a:ext uri="{FF2B5EF4-FFF2-40B4-BE49-F238E27FC236}">
                <a16:creationId xmlns:a16="http://schemas.microsoft.com/office/drawing/2014/main" id="{4597023B-833A-E678-F5A1-68401DB2F713}"/>
              </a:ext>
            </a:extLst>
          </p:cNvPr>
          <p:cNvSpPr/>
          <p:nvPr/>
        </p:nvSpPr>
        <p:spPr>
          <a:xfrm>
            <a:off x="1055077" y="3501008"/>
            <a:ext cx="1008112" cy="504056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SE" sz="2400" dirty="0"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SE" sz="24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" name="Google Shape;971;p70">
            <a:extLst>
              <a:ext uri="{FF2B5EF4-FFF2-40B4-BE49-F238E27FC236}">
                <a16:creationId xmlns:a16="http://schemas.microsoft.com/office/drawing/2014/main" id="{6AA328F6-6A06-45E3-9A9A-A2E9548CE20E}"/>
              </a:ext>
            </a:extLst>
          </p:cNvPr>
          <p:cNvGraphicFramePr/>
          <p:nvPr/>
        </p:nvGraphicFramePr>
        <p:xfrm>
          <a:off x="687087" y="4653136"/>
          <a:ext cx="1800200" cy="1981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</a:t>
                      </a:r>
                      <a:r>
                        <a:rPr lang="sv-SE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Acidosis</a:t>
                      </a:r>
                      <a:endParaRPr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6816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CNS Drive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↓ Suction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E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Airway obstr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Alveoli</a:t>
                      </a:r>
                      <a:endParaRPr lang="en-GB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1CBA30-6B77-411B-218A-B0E5D13033D1}"/>
              </a:ext>
            </a:extLst>
          </p:cNvPr>
          <p:cNvCxnSpPr/>
          <p:nvPr/>
        </p:nvCxnSpPr>
        <p:spPr>
          <a:xfrm>
            <a:off x="489156" y="4052505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B7DDECE-506F-B362-9105-E251E2F066A0}"/>
              </a:ext>
            </a:extLst>
          </p:cNvPr>
          <p:cNvSpPr txBox="1"/>
          <p:nvPr/>
        </p:nvSpPr>
        <p:spPr>
          <a:xfrm>
            <a:off x="291551" y="35434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9940E-E5BB-33A3-35BD-C8045E5A94D7}"/>
              </a:ext>
            </a:extLst>
          </p:cNvPr>
          <p:cNvCxnSpPr>
            <a:cxnSpLocks/>
          </p:cNvCxnSpPr>
          <p:nvPr/>
        </p:nvCxnSpPr>
        <p:spPr>
          <a:xfrm flipV="1">
            <a:off x="479121" y="1672208"/>
            <a:ext cx="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5D0D70-741A-D5F2-A4EC-1A12DAC26173}"/>
              </a:ext>
            </a:extLst>
          </p:cNvPr>
          <p:cNvSpPr txBox="1"/>
          <p:nvPr/>
        </p:nvSpPr>
        <p:spPr>
          <a:xfrm>
            <a:off x="1047128" y="306896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5.0 / 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DB1C9-A136-4E57-2626-AA05B3031743}"/>
              </a:ext>
            </a:extLst>
          </p:cNvPr>
          <p:cNvSpPr txBox="1"/>
          <p:nvPr/>
        </p:nvSpPr>
        <p:spPr>
          <a:xfrm>
            <a:off x="1047128" y="409855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5.7 / 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6B9B65-F02E-A5AF-A74F-26A29BE7E097}"/>
              </a:ext>
            </a:extLst>
          </p:cNvPr>
          <p:cNvSpPr txBox="1"/>
          <p:nvPr/>
        </p:nvSpPr>
        <p:spPr>
          <a:xfrm>
            <a:off x="3541103" y="313331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BD6E88-B25D-0A2C-25EC-EF7A03CD9271}"/>
              </a:ext>
            </a:extLst>
          </p:cNvPr>
          <p:cNvSpPr txBox="1"/>
          <p:nvPr/>
        </p:nvSpPr>
        <p:spPr>
          <a:xfrm>
            <a:off x="6323212" y="407707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F3CF3C-B2BD-2CCD-4759-DDFF7B3BDE28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587187" y="3332262"/>
            <a:ext cx="1882482" cy="1320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3E6A76-E6DF-320E-F9DD-EA519B2D3CA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8321712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2037C-7C85-3654-A2C9-34F92E33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D4DB-72E3-39BD-E7A6-4AF8564F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5DF27-2D48-DBEC-4D0D-033935E470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5"/>
            <a:ext cx="5080000" cy="3864945"/>
          </a:xfrm>
        </p:spPr>
        <p:txBody>
          <a:bodyPr/>
          <a:lstStyle/>
          <a:p>
            <a:r>
              <a:rPr lang="en-SE" dirty="0"/>
              <a:t>(Na – Cl) = 141 – 92 = 49</a:t>
            </a:r>
          </a:p>
          <a:p>
            <a:r>
              <a:rPr lang="en-SE" dirty="0"/>
              <a:t>Δ (Na – Cl) = 49 – 35 = </a:t>
            </a:r>
            <a:r>
              <a:rPr lang="en-SE" b="1" dirty="0"/>
              <a:t>14</a:t>
            </a:r>
          </a:p>
          <a:p>
            <a:endParaRPr lang="en-SE" dirty="0"/>
          </a:p>
          <a:p>
            <a:r>
              <a:rPr lang="en-SE" dirty="0"/>
              <a:t>Hence the patient has 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or a compensation for a </a:t>
            </a:r>
            <a:r>
              <a:rPr lang="en-SE" b="1" dirty="0">
                <a:solidFill>
                  <a:srgbClr val="0070C0"/>
                </a:solidFill>
              </a:rPr>
              <a:t>chronic respiratory acidosis</a:t>
            </a:r>
            <a:r>
              <a:rPr lang="en-SE" b="1" dirty="0"/>
              <a:t>. </a:t>
            </a:r>
            <a:r>
              <a:rPr lang="en-SE" dirty="0"/>
              <a:t>Chronic respiratory acidosis unlikely given the low pCO</a:t>
            </a:r>
            <a:r>
              <a:rPr lang="en-SE" baseline="-25000" dirty="0"/>
              <a:t>2</a:t>
            </a:r>
            <a:r>
              <a:rPr lang="en-SE" dirty="0"/>
              <a:t>.</a:t>
            </a:r>
            <a:endParaRPr lang="en-SE" b="1" dirty="0">
              <a:solidFill>
                <a:srgbClr val="0070C0"/>
              </a:solidFill>
            </a:endParaRP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AE78C2-7C06-39EC-2B49-FFB96D9EF801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25207-DDF1-BE67-8F35-FC23BBCE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7" t="5559" r="38922"/>
          <a:stretch>
            <a:fillRect/>
          </a:stretch>
        </p:blipFill>
        <p:spPr>
          <a:xfrm>
            <a:off x="265044" y="238538"/>
            <a:ext cx="5208104" cy="6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194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285C0-74A7-1F06-877C-77D76848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175"/>
          <a:stretch>
            <a:fillRect/>
          </a:stretch>
        </p:blipFill>
        <p:spPr>
          <a:xfrm>
            <a:off x="121480" y="104087"/>
            <a:ext cx="5192643" cy="66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61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44519541-6439-9A47-F2DE-1F2EF8BEC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>
            <a:extLst>
              <a:ext uri="{FF2B5EF4-FFF2-40B4-BE49-F238E27FC236}">
                <a16:creationId xmlns:a16="http://schemas.microsoft.com/office/drawing/2014/main" id="{5EAF2161-FC78-D07A-FFE9-5E38A507C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SE" dirty="0"/>
              <a:t> 82-year-old man</a:t>
            </a:r>
            <a:endParaRPr dirty="0"/>
          </a:p>
        </p:txBody>
      </p:sp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FFE24A03-48A2-10DF-C3D7-DA23703E93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35449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>
                <a:solidFill>
                  <a:srgbClr val="0070C0"/>
                </a:solidFill>
              </a:rPr>
              <a:t>Respiratory</a:t>
            </a:r>
            <a:r>
              <a:rPr lang="sv-SE" b="1" dirty="0">
                <a:solidFill>
                  <a:srgbClr val="0070C0"/>
                </a:solidFill>
              </a:rPr>
              <a:t> </a:t>
            </a:r>
            <a:r>
              <a:rPr lang="sv-SE" b="1" dirty="0" err="1">
                <a:solidFill>
                  <a:srgbClr val="0070C0"/>
                </a:solidFill>
              </a:rPr>
              <a:t>acidosis</a:t>
            </a:r>
            <a:r>
              <a:rPr lang="sv-SE" dirty="0"/>
              <a:t>: </a:t>
            </a:r>
            <a:r>
              <a:rPr lang="sv-SE" dirty="0" err="1"/>
              <a:t>presumed</a:t>
            </a:r>
            <a:r>
              <a:rPr lang="sv-SE" dirty="0"/>
              <a:t> COPD.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 err="1"/>
              <a:t>Δ</a:t>
            </a:r>
            <a:r>
              <a:rPr lang="sv-SE" b="1" dirty="0"/>
              <a:t> (Na-</a:t>
            </a:r>
            <a:r>
              <a:rPr lang="sv-SE" b="1" dirty="0" err="1"/>
              <a:t>Cl</a:t>
            </a:r>
            <a:r>
              <a:rPr lang="sv-SE" b="1" dirty="0"/>
              <a:t>)</a:t>
            </a:r>
            <a:r>
              <a:rPr lang="sv-SE" dirty="0"/>
              <a:t>: the </a:t>
            </a:r>
            <a:r>
              <a:rPr lang="sv-SE" dirty="0" err="1"/>
              <a:t>elevated</a:t>
            </a:r>
            <a:r>
              <a:rPr lang="sv-SE" dirty="0"/>
              <a:t> </a:t>
            </a:r>
            <a:r>
              <a:rPr lang="sv-SE" dirty="0" err="1"/>
              <a:t>Δ</a:t>
            </a:r>
            <a:r>
              <a:rPr lang="sv-SE" dirty="0"/>
              <a:t> (Na-</a:t>
            </a:r>
            <a:r>
              <a:rPr lang="sv-SE" dirty="0" err="1"/>
              <a:t>Cl</a:t>
            </a:r>
            <a:r>
              <a:rPr lang="sv-SE" dirty="0"/>
              <a:t>)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interpreted</a:t>
            </a:r>
            <a:r>
              <a:rPr lang="sv-SE" dirty="0"/>
              <a:t> as a </a:t>
            </a:r>
            <a:r>
              <a:rPr lang="sv-SE" dirty="0" err="1"/>
              <a:t>metabolic</a:t>
            </a:r>
            <a:r>
              <a:rPr lang="sv-SE" dirty="0"/>
              <a:t> </a:t>
            </a:r>
            <a:r>
              <a:rPr lang="sv-SE" dirty="0" err="1"/>
              <a:t>compensation</a:t>
            </a:r>
            <a:r>
              <a:rPr lang="sv-SE" dirty="0"/>
              <a:t> for </a:t>
            </a:r>
            <a:r>
              <a:rPr lang="sv-SE" dirty="0" err="1"/>
              <a:t>chronic</a:t>
            </a:r>
            <a:r>
              <a:rPr lang="sv-SE" dirty="0"/>
              <a:t> </a:t>
            </a:r>
            <a:r>
              <a:rPr lang="sv-SE" dirty="0" err="1"/>
              <a:t>hypoventilation</a:t>
            </a: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b="1" dirty="0">
                <a:solidFill>
                  <a:srgbClr val="7030A0"/>
                </a:solidFill>
              </a:rPr>
              <a:t>HAGMA</a:t>
            </a:r>
            <a:r>
              <a:rPr lang="sv-SE" dirty="0"/>
              <a:t>:</a:t>
            </a:r>
            <a:r>
              <a:rPr lang="sv-SE" b="1" dirty="0">
                <a:solidFill>
                  <a:srgbClr val="00B050"/>
                </a:solidFill>
              </a:rPr>
              <a:t> </a:t>
            </a:r>
            <a:r>
              <a:rPr lang="sv-SE" dirty="0" err="1"/>
              <a:t>presumed</a:t>
            </a:r>
            <a:r>
              <a:rPr lang="sv-SE" dirty="0"/>
              <a:t> to be </a:t>
            </a:r>
            <a:r>
              <a:rPr lang="sv-SE" dirty="0" err="1"/>
              <a:t>due</a:t>
            </a:r>
            <a:r>
              <a:rPr lang="sv-SE" dirty="0"/>
              <a:t> to fasting (</a:t>
            </a:r>
            <a:r>
              <a:rPr lang="sv-SE" dirty="0" err="1"/>
              <a:t>starvation</a:t>
            </a:r>
            <a:r>
              <a:rPr lang="sv-SE" dirty="0"/>
              <a:t>) </a:t>
            </a:r>
            <a:r>
              <a:rPr lang="sv-SE" dirty="0" err="1"/>
              <a:t>ketoacidosis</a:t>
            </a:r>
            <a:r>
              <a:rPr lang="sv-SE" dirty="0"/>
              <a:t>. The </a:t>
            </a:r>
            <a:r>
              <a:rPr lang="sv-SE" dirty="0" err="1"/>
              <a:t>creatinine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suggest</a:t>
            </a:r>
            <a:r>
              <a:rPr lang="sv-SE" dirty="0"/>
              <a:t> a </a:t>
            </a:r>
            <a:r>
              <a:rPr lang="sv-SE" dirty="0" err="1"/>
              <a:t>sufficiently</a:t>
            </a:r>
            <a:r>
              <a:rPr lang="sv-SE" dirty="0"/>
              <a:t> </a:t>
            </a:r>
            <a:r>
              <a:rPr lang="sv-SE" dirty="0" err="1"/>
              <a:t>severe</a:t>
            </a:r>
            <a:r>
              <a:rPr lang="sv-SE" dirty="0"/>
              <a:t> </a:t>
            </a:r>
            <a:r>
              <a:rPr lang="sv-SE" dirty="0" err="1"/>
              <a:t>renal</a:t>
            </a:r>
            <a:r>
              <a:rPr lang="sv-SE" dirty="0"/>
              <a:t> </a:t>
            </a:r>
            <a:r>
              <a:rPr lang="sv-SE" dirty="0" err="1"/>
              <a:t>failure</a:t>
            </a:r>
            <a:r>
              <a:rPr lang="sv-SE" dirty="0"/>
              <a:t> to </a:t>
            </a:r>
            <a:r>
              <a:rPr lang="sv-SE" dirty="0" err="1"/>
              <a:t>account</a:t>
            </a:r>
            <a:r>
              <a:rPr lang="sv-SE" dirty="0"/>
              <a:t> for the </a:t>
            </a:r>
            <a:r>
              <a:rPr lang="sv-SE" dirty="0" err="1"/>
              <a:t>unmeasured</a:t>
            </a:r>
            <a:r>
              <a:rPr lang="sv-SE" dirty="0"/>
              <a:t> </a:t>
            </a:r>
            <a:r>
              <a:rPr lang="sv-SE" dirty="0" err="1"/>
              <a:t>anions</a:t>
            </a:r>
            <a:r>
              <a:rPr lang="sv-SE" dirty="0"/>
              <a:t>.</a:t>
            </a:r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endParaRPr lang="sv-SE" dirty="0"/>
          </a:p>
          <a:p>
            <a:pPr marL="342900">
              <a:spcBef>
                <a:spcPts val="0"/>
              </a:spcBef>
              <a:buSzPts val="2800"/>
              <a:buFont typeface="Times"/>
              <a:buChar char="•"/>
            </a:pPr>
            <a:r>
              <a:rPr lang="sv-SE" dirty="0" err="1"/>
              <a:t>Treated</a:t>
            </a:r>
            <a:r>
              <a:rPr lang="sv-SE" dirty="0"/>
              <a:t> as a COPD </a:t>
            </a:r>
            <a:r>
              <a:rPr lang="sv-SE" dirty="0" err="1"/>
              <a:t>exacerbation</a:t>
            </a:r>
            <a:r>
              <a:rPr lang="sv-SE" dirty="0"/>
              <a:t>.</a:t>
            </a:r>
            <a:endParaRPr dirty="0"/>
          </a:p>
        </p:txBody>
      </p:sp>
      <p:sp>
        <p:nvSpPr>
          <p:cNvPr id="3" name="Rounded 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AF1993C-3EAC-E1B7-7CC5-37715B7E8FDE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Case</a:t>
            </a:r>
          </a:p>
        </p:txBody>
      </p:sp>
    </p:spTree>
    <p:extLst>
      <p:ext uri="{BB962C8B-B14F-4D97-AF65-F5344CB8AC3E}">
        <p14:creationId xmlns:p14="http://schemas.microsoft.com/office/powerpoint/2010/main" val="23849882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99DF2-2E26-24B9-1C0C-8879B674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086F-8E81-55A7-B22D-FF7A92A8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SE" dirty="0">
                <a:solidFill>
                  <a:srgbClr val="00B050"/>
                </a:solidFill>
              </a:rPr>
              <a:t>Case 7: 57-year-old woman</a:t>
            </a:r>
          </a:p>
        </p:txBody>
      </p:sp>
      <p:sp>
        <p:nvSpPr>
          <p:cNvPr id="4" name="Rounded 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AD4B9C-9D61-81EB-BE51-60BA5F8CD507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42150657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5D89-D82F-347B-4C13-BEB70C29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3B75BE-4C7A-4F5A-8376-EF3EC7FA1177}"/>
              </a:ext>
            </a:extLst>
          </p:cNvPr>
          <p:cNvSpPr>
            <a:spLocks noChangeAspect="1"/>
          </p:cNvSpPr>
          <p:nvPr/>
        </p:nvSpPr>
        <p:spPr bwMode="auto">
          <a:xfrm>
            <a:off x="7548069" y="203993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263CE5-5494-1848-1DB2-4CF6723B2C0A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2930271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Metabolic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31201C-462F-6378-1ED3-43936BE07F70}"/>
              </a:ext>
            </a:extLst>
          </p:cNvPr>
          <p:cNvSpPr>
            <a:spLocks noChangeAspect="1"/>
          </p:cNvSpPr>
          <p:nvPr/>
        </p:nvSpPr>
        <p:spPr bwMode="auto">
          <a:xfrm>
            <a:off x="7540049" y="3812590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acidosis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7EB89F-9FFE-863F-26E1-0B531ABB7E6F}"/>
              </a:ext>
            </a:extLst>
          </p:cNvPr>
          <p:cNvSpPr>
            <a:spLocks noChangeAspect="1"/>
          </p:cNvSpPr>
          <p:nvPr/>
        </p:nvSpPr>
        <p:spPr bwMode="auto">
          <a:xfrm>
            <a:off x="7524007" y="4694906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Respiratory alkalosis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7B815F-92D4-52B7-A296-19625AFD9B02}"/>
              </a:ext>
            </a:extLst>
          </p:cNvPr>
          <p:cNvSpPr>
            <a:spLocks noChangeAspect="1"/>
          </p:cNvSpPr>
          <p:nvPr/>
        </p:nvSpPr>
        <p:spPr bwMode="auto">
          <a:xfrm>
            <a:off x="7508247" y="5572517"/>
            <a:ext cx="3753851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Other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9036A-C8D7-6E60-2979-2B70CBA2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521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A4D4A-7F8D-A9D1-6FD3-CDE55B17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6A0B68-CF7D-0671-783F-60D082A889A8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F083F-2B1A-E54D-36D9-CCB7E16B2D15}"/>
              </a:ext>
            </a:extLst>
          </p:cNvPr>
          <p:cNvSpPr txBox="1"/>
          <p:nvPr/>
        </p:nvSpPr>
        <p:spPr>
          <a:xfrm>
            <a:off x="530087" y="520263"/>
            <a:ext cx="11131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is normal so there is no “dominant disorder”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pCO</a:t>
            </a:r>
            <a:r>
              <a:rPr lang="en-S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&lt; 5.0 kPa / 37 mm Hg so there is a </a:t>
            </a:r>
            <a:r>
              <a:rPr lang="en-SE" sz="2800" b="1" dirty="0">
                <a:solidFill>
                  <a:srgbClr val="FF9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alkalosis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must hence be a </a:t>
            </a:r>
            <a:r>
              <a:rPr lang="en-SE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  <a:r>
              <a:rPr lang="en-SE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result in a normal 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pH is normal, there is no “compensation” </a:t>
            </a:r>
            <a:endParaRPr lang="en-S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601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C02C4-19D6-84F0-1240-7B5B135A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2BE451-9EA7-1454-6E90-847E6F87DAD1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- 12</a:t>
            </a:r>
          </a:p>
        </p:txBody>
      </p:sp>
      <p:sp>
        <p:nvSpPr>
          <p:cNvPr id="12" name="Rounded Rectangl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1569F9-1779-A7A1-9193-ED20790ECC23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C8113E-2E5F-12AA-7586-FD2760160CF0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Rounded 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709DE8-BE11-0263-9815-C436D1E71835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0B5D9-D170-8DCF-9079-AD7E458D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45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C8661-98ED-003C-D121-7DF44D49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9C3BD-EE62-734F-2023-022C1F3BCA1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1311965"/>
            <a:ext cx="5080000" cy="3935283"/>
          </a:xfrm>
        </p:spPr>
        <p:txBody>
          <a:bodyPr/>
          <a:lstStyle/>
          <a:p>
            <a:r>
              <a:rPr lang="en-SE" dirty="0"/>
              <a:t>(Na – Cl) = 128 – 79 = 49</a:t>
            </a:r>
          </a:p>
          <a:p>
            <a:r>
              <a:rPr lang="en-SE" dirty="0"/>
              <a:t>Δ (Na – Cl) = 49 – 35 = </a:t>
            </a:r>
            <a:r>
              <a:rPr lang="en-SE" b="1" dirty="0"/>
              <a:t>14</a:t>
            </a:r>
          </a:p>
          <a:p>
            <a:endParaRPr lang="en-SE" dirty="0"/>
          </a:p>
          <a:p>
            <a:r>
              <a:rPr lang="en-SE" dirty="0"/>
              <a:t>Hence the patient has either a </a:t>
            </a:r>
            <a:r>
              <a:rPr lang="en-SE" b="1" dirty="0">
                <a:solidFill>
                  <a:srgbClr val="00B050"/>
                </a:solidFill>
              </a:rPr>
              <a:t>metabolic alkalosis </a:t>
            </a:r>
            <a:r>
              <a:rPr lang="en-SE" dirty="0"/>
              <a:t>(or a compensation for a </a:t>
            </a:r>
            <a:r>
              <a:rPr lang="en-SE" b="1" dirty="0">
                <a:solidFill>
                  <a:srgbClr val="0070C0"/>
                </a:solidFill>
              </a:rPr>
              <a:t>chronic respiratory acidosis </a:t>
            </a:r>
            <a:r>
              <a:rPr lang="en-SE" dirty="0"/>
              <a:t>but this is unlikely given the low pCO</a:t>
            </a:r>
            <a:r>
              <a:rPr lang="en-SE" baseline="-25000" dirty="0"/>
              <a:t>2</a:t>
            </a:r>
            <a:r>
              <a:rPr lang="en-SE" dirty="0"/>
              <a:t>)</a:t>
            </a:r>
            <a:endParaRPr lang="en-SE" b="1" dirty="0">
              <a:solidFill>
                <a:srgbClr val="0070C0"/>
              </a:solidFill>
            </a:endParaRPr>
          </a:p>
          <a:p>
            <a:endParaRPr lang="en-SE" dirty="0"/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346C8DA-53F5-1224-EEB5-DFCBAB4EDBFD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7A84A-BEE3-4A3B-D813-65B76D3993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70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1FC1D-01AC-61A9-760F-82E6BC3B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D6E23B-B91F-83D0-782F-7E84F2B99295}"/>
              </a:ext>
            </a:extLst>
          </p:cNvPr>
          <p:cNvSpPr>
            <a:spLocks noChangeAspect="1"/>
          </p:cNvSpPr>
          <p:nvPr/>
        </p:nvSpPr>
        <p:spPr bwMode="auto">
          <a:xfrm>
            <a:off x="8020023" y="2300491"/>
            <a:ext cx="77941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8" name="Rounded 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E2E28C-EA28-CE40-B579-EB76AB0B09D1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3190825"/>
            <a:ext cx="774187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BDAD72-510A-5381-DC65-F460444BC5BF}"/>
              </a:ext>
            </a:extLst>
          </p:cNvPr>
          <p:cNvSpPr>
            <a:spLocks noChangeAspect="1"/>
          </p:cNvSpPr>
          <p:nvPr/>
        </p:nvSpPr>
        <p:spPr bwMode="auto">
          <a:xfrm>
            <a:off x="8012003" y="4073144"/>
            <a:ext cx="787439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" name="Rounded 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D5DC9-7B6F-6D63-6AB1-F986B350ADA9}"/>
              </a:ext>
            </a:extLst>
          </p:cNvPr>
          <p:cNvSpPr>
            <a:spLocks noChangeAspect="1"/>
          </p:cNvSpPr>
          <p:nvPr/>
        </p:nvSpPr>
        <p:spPr bwMode="auto">
          <a:xfrm>
            <a:off x="7995961" y="4955460"/>
            <a:ext cx="803482" cy="553453"/>
          </a:xfrm>
          <a:prstGeom prst="roundRect">
            <a:avLst/>
          </a:prstGeom>
          <a:solidFill>
            <a:schemeClr val="bg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9A24F-9226-E75D-D1F8-27EC40A6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14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5B7FC-A3E4-65F0-A429-308FEE0E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7CC2E-0AB5-392C-C449-B7D3D63EB63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65166" y="861847"/>
            <a:ext cx="5148538" cy="3895683"/>
          </a:xfrm>
        </p:spPr>
        <p:txBody>
          <a:bodyPr/>
          <a:lstStyle/>
          <a:p>
            <a:r>
              <a:rPr lang="en-SE" dirty="0"/>
              <a:t>There are two ways to calculate the Δ AG:</a:t>
            </a:r>
          </a:p>
          <a:p>
            <a:pPr lvl="1"/>
            <a:r>
              <a:rPr lang="en-SE" dirty="0"/>
              <a:t>Δ AG = AG – 10</a:t>
            </a:r>
          </a:p>
          <a:p>
            <a:pPr lvl="1"/>
            <a:r>
              <a:rPr lang="en-SE" dirty="0"/>
              <a:t>Δ AG = Δ (Na – Cl) – SBE</a:t>
            </a:r>
          </a:p>
          <a:p>
            <a:pPr marL="50800" indent="0">
              <a:buNone/>
            </a:pPr>
            <a:endParaRPr lang="en-SE" dirty="0"/>
          </a:p>
          <a:p>
            <a:r>
              <a:rPr lang="en-SE" dirty="0"/>
              <a:t>Δ AG = 14 – (-2) = </a:t>
            </a:r>
            <a:r>
              <a:rPr lang="en-SE" b="1" dirty="0"/>
              <a:t>16</a:t>
            </a:r>
          </a:p>
          <a:p>
            <a:endParaRPr lang="en-SE" b="1" dirty="0"/>
          </a:p>
          <a:p>
            <a:r>
              <a:rPr lang="en-SE" dirty="0"/>
              <a:t>Hence the patient has a </a:t>
            </a:r>
            <a:r>
              <a:rPr lang="en-SE" b="1" dirty="0">
                <a:solidFill>
                  <a:srgbClr val="7030A0"/>
                </a:solidFill>
              </a:rPr>
              <a:t>HAGMA</a:t>
            </a:r>
          </a:p>
        </p:txBody>
      </p:sp>
      <p:sp>
        <p:nvSpPr>
          <p:cNvPr id="7" name="Rounded 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192B98-0E6C-54AF-46A8-3AD634A7C12A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39C65-7A93-D930-E5F1-2D6E13B4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135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>
          <a:extLst>
            <a:ext uri="{FF2B5EF4-FFF2-40B4-BE49-F238E27FC236}">
              <a16:creationId xmlns:a16="http://schemas.microsoft.com/office/drawing/2014/main" id="{B38DB55F-51A8-3B2E-6A15-DF9A361AF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82">
            <a:extLst>
              <a:ext uri="{FF2B5EF4-FFF2-40B4-BE49-F238E27FC236}">
                <a16:creationId xmlns:a16="http://schemas.microsoft.com/office/drawing/2014/main" id="{CD2BA4CD-6B87-7F09-598D-CD6A98A511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29300" y="345867"/>
            <a:ext cx="6042129" cy="58439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Font typeface="Times"/>
              <a:buChar char="•"/>
            </a:pPr>
            <a:r>
              <a:rPr lang="en-GB" dirty="0"/>
              <a:t>A 57-year-old woman is transported to the ED via ambulance. She has presumably been physically abused by her boyfriend.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According to the patient’s journal, she suffers from chronic alcohol abuse. She is awake and in no apparent distress. She responds appropriately to your questions but appears to be inebriated.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GB" dirty="0"/>
          </a:p>
          <a:p>
            <a:pPr marL="342900" lvl="0">
              <a:spcBef>
                <a:spcPts val="560"/>
              </a:spcBef>
              <a:buSzPts val="2800"/>
              <a:buFont typeface="Times"/>
              <a:buChar char="•"/>
            </a:pPr>
            <a:r>
              <a:rPr lang="en-GB" dirty="0"/>
              <a:t>How do you explain the blood gas results?</a:t>
            </a:r>
          </a:p>
        </p:txBody>
      </p:sp>
      <p:sp>
        <p:nvSpPr>
          <p:cNvPr id="5" name="Rounded 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CC1829-F083-9608-2A44-29B312D8C2E0}"/>
              </a:ext>
            </a:extLst>
          </p:cNvPr>
          <p:cNvSpPr/>
          <p:nvPr/>
        </p:nvSpPr>
        <p:spPr>
          <a:xfrm>
            <a:off x="9833811" y="5887453"/>
            <a:ext cx="2037347" cy="70585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60CB1-075F-FEF7-0B49-5389333789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75" t="18869" r="46991"/>
          <a:stretch>
            <a:fillRect/>
          </a:stretch>
        </p:blipFill>
        <p:spPr>
          <a:xfrm>
            <a:off x="212271" y="310242"/>
            <a:ext cx="5323115" cy="6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</TotalTime>
  <Words>11362</Words>
  <Application>Microsoft Macintosh PowerPoint</Application>
  <PresentationFormat>Widescreen</PresentationFormat>
  <Paragraphs>2118</Paragraphs>
  <Slides>198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198</vt:i4>
      </vt:variant>
    </vt:vector>
  </HeadingPairs>
  <TitlesOfParts>
    <vt:vector size="203" baseType="lpstr">
      <vt:lpstr>Aptos</vt:lpstr>
      <vt:lpstr>Arial</vt:lpstr>
      <vt:lpstr>Times</vt:lpstr>
      <vt:lpstr>Times New Roman</vt:lpstr>
      <vt:lpstr>Office Theme</vt:lpstr>
      <vt:lpstr>Acid-Base Quiz</vt:lpstr>
      <vt:lpstr>Case Menu</vt:lpstr>
      <vt:lpstr>Case 1: 26-year-old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26-year-old man</vt:lpstr>
      <vt:lpstr>Case 2: 63-year-old woman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63-year-old woman</vt:lpstr>
      <vt:lpstr>Case 3: 82-year-old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82-year-old man</vt:lpstr>
      <vt:lpstr>Case 4: 54-year-old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54-year-old man</vt:lpstr>
      <vt:lpstr>Case 5: 21-month-old boy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21-month-old body</vt:lpstr>
      <vt:lpstr>Case 6: 82-year-old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82-year-old man</vt:lpstr>
      <vt:lpstr>Case 7: 57-year-old woman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57-year-old woman</vt:lpstr>
      <vt:lpstr>Case 8: 54-year-old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54-year-old man</vt:lpstr>
      <vt:lpstr>Case 9: 46-year-old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46-year-old man</vt:lpstr>
      <vt:lpstr>Case 10: 60-year-old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60-year-old man</vt:lpstr>
      <vt:lpstr>Case 11: 52-year-old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52-year-old man</vt:lpstr>
      <vt:lpstr>Case 12: 82-year-old woman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82-year-old woman</vt:lpstr>
      <vt:lpstr>Case #: X-year-old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82-year-old woman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Dryver</dc:creator>
  <cp:lastModifiedBy>Eric Dryver</cp:lastModifiedBy>
  <cp:revision>193</cp:revision>
  <dcterms:created xsi:type="dcterms:W3CDTF">2026-05-24T09:46:55Z</dcterms:created>
  <dcterms:modified xsi:type="dcterms:W3CDTF">2026-05-26T19:44:46Z</dcterms:modified>
</cp:coreProperties>
</file>