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36" r:id="rId2"/>
    <p:sldId id="352" r:id="rId3"/>
    <p:sldId id="353" r:id="rId4"/>
    <p:sldId id="355" r:id="rId5"/>
    <p:sldId id="1163" r:id="rId6"/>
    <p:sldId id="343" r:id="rId7"/>
    <p:sldId id="348" r:id="rId8"/>
    <p:sldId id="1146" r:id="rId9"/>
    <p:sldId id="1147" r:id="rId10"/>
  </p:sldIdLst>
  <p:sldSz cx="9144000" cy="6858000" type="screen4x3"/>
  <p:notesSz cx="6805613" cy="9939338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3">
          <p15:clr>
            <a:srgbClr val="A4A3A4"/>
          </p15:clr>
        </p15:guide>
        <p15:guide id="2" pos="44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just forma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1359"/>
    <p:restoredTop sz="75814"/>
  </p:normalViewPr>
  <p:slideViewPr>
    <p:cSldViewPr>
      <p:cViewPr varScale="1">
        <p:scale>
          <a:sx n="83" d="100"/>
          <a:sy n="83" d="100"/>
        </p:scale>
        <p:origin x="1576" y="184"/>
      </p:cViewPr>
      <p:guideLst>
        <p:guide orient="horz" pos="2313"/>
        <p:guide pos="44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2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A153E9C8-52FB-D3CC-EB1B-C152CD861D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AA03906-A636-F731-954C-FFDB3FB1C8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34480D7-A7DD-B249-8906-41DB81D2FD1A}" type="datetimeFigureOut">
              <a:rPr lang="sv-SE" altLang="en-SE"/>
              <a:pPr>
                <a:defRPr/>
              </a:pPr>
              <a:t>2025-09-24</a:t>
            </a:fld>
            <a:endParaRPr lang="sv-SE" altLang="en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6F4015B-333D-41EA-CB13-440CD5FBF5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F7D4855-49DC-9581-1027-5DBD3DFC5F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A8D4BA2-1294-4D42-848C-6AD7F2EF6E3A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ED3702B2-3554-B0F4-7391-F572B985B99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D1BD03A0-E4D0-F1EC-A2FA-FED0A010987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8" y="0"/>
            <a:ext cx="294957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AA539C7E-B8B4-A1A2-30BF-82B65AA041E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5700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BCE42D80-E7A4-5D94-454C-351262D2069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21225"/>
            <a:ext cx="4989513" cy="44719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SE" noProof="0"/>
              <a:t>Klicka här för att ändra format på bakgrundstexten</a:t>
            </a:r>
          </a:p>
          <a:p>
            <a:pPr lvl="1"/>
            <a:r>
              <a:rPr lang="sv-SE" altLang="en-SE" noProof="0"/>
              <a:t>Nivå två</a:t>
            </a:r>
          </a:p>
          <a:p>
            <a:pPr lvl="2"/>
            <a:r>
              <a:rPr lang="sv-SE" altLang="en-SE" noProof="0"/>
              <a:t>Nivå tre</a:t>
            </a:r>
          </a:p>
          <a:p>
            <a:pPr lvl="3"/>
            <a:r>
              <a:rPr lang="sv-SE" altLang="en-SE" noProof="0"/>
              <a:t>Nivå fyra</a:t>
            </a:r>
          </a:p>
          <a:p>
            <a:pPr lvl="4"/>
            <a:r>
              <a:rPr lang="sv-SE" altLang="en-SE" noProof="0"/>
              <a:t>Nivå fem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066261D2-C05A-128B-06BD-D8526E95CA5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450"/>
            <a:ext cx="294957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6C12FAA4-6B1D-63F5-A6F3-76B356B04E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8" y="9442450"/>
            <a:ext cx="294957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F7E9FBC-6053-D747-9C30-4BAC97CDF43C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87-year-old presents with chest pain</a:t>
            </a:r>
          </a:p>
          <a:p>
            <a:endParaRPr lang="en-SE" dirty="0"/>
          </a:p>
          <a:p>
            <a:r>
              <a:rPr lang="en-SE" dirty="0"/>
              <a:t>Paper speed for the complexes is 50 mm/sec</a:t>
            </a:r>
          </a:p>
          <a:p>
            <a:r>
              <a:rPr lang="en-SE" dirty="0"/>
              <a:t>Paper speed for the rhythm strip is 25 mm/sec</a:t>
            </a:r>
          </a:p>
          <a:p>
            <a:endParaRPr lang="en-SE" dirty="0"/>
          </a:p>
          <a:p>
            <a:r>
              <a:rPr lang="en-SE" dirty="0"/>
              <a:t>The patient has LBBB.</a:t>
            </a:r>
          </a:p>
          <a:p>
            <a:endParaRPr lang="en-SE" dirty="0"/>
          </a:p>
          <a:p>
            <a:r>
              <a:rPr lang="en-SE" dirty="0"/>
              <a:t>The most obvious Sgarbossa criteria in lead II.</a:t>
            </a:r>
          </a:p>
          <a:p>
            <a:r>
              <a:rPr lang="en-SE" dirty="0"/>
              <a:t>Also has a Barcelona in aVL</a:t>
            </a:r>
          </a:p>
          <a:p>
            <a:endParaRPr lang="en-SE" dirty="0"/>
          </a:p>
          <a:p>
            <a:r>
              <a:rPr lang="en-SE" dirty="0"/>
              <a:t>Unfortunately, a format of this EKG with a uniform paper speed of 25 mm/sec is not available.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1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377241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Normally in LBBB, QRS and ST go in opposite directions (“discordance”)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2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4221373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B1D1AFA3-2D8A-BFEE-FA4D-CB8879827F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57591CE6-C394-4D83-C9AF-55676C06C2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SE" dirty="0"/>
              <a:t>Concordant ST-elevation present in II, V5 and V6.</a:t>
            </a:r>
          </a:p>
          <a:p>
            <a:endParaRPr lang="en-SE" dirty="0"/>
          </a:p>
          <a:p>
            <a:r>
              <a:rPr lang="en-SE" dirty="0"/>
              <a:t>Discordant ST-elevation &gt;25% of S wave in III</a:t>
            </a:r>
            <a:endParaRPr lang="en-SE" altLang="en-SE" dirty="0">
              <a:latin typeface="Times" pitchFamily="2" charset="0"/>
            </a:endParaRP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F571B8E7-416E-E518-68F9-CD0D26269B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36612089-6C86-E84D-90FA-5476062DD717}" type="slidenum">
              <a:rPr lang="sv-SE" altLang="en-SE" sz="1200" smtClean="0"/>
              <a:pPr/>
              <a:t>3</a:t>
            </a:fld>
            <a:endParaRPr lang="sv-SE" altLang="en-SE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Concordant ST-elevation present in II, V5 and V6.</a:t>
            </a:r>
          </a:p>
          <a:p>
            <a:endParaRPr lang="en-SE" dirty="0"/>
          </a:p>
          <a:p>
            <a:r>
              <a:rPr lang="en-SE" dirty="0"/>
              <a:t>R wave in aVL = 6 mm and ST-depression &gt; 1 mm</a:t>
            </a:r>
          </a:p>
          <a:p>
            <a:r>
              <a:rPr lang="en-SE" dirty="0"/>
              <a:t>S wave in aVF and III &lt; 6 mm and ST-elevation &gt; 1 mm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4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674195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Ambulance EKG at 16.28</a:t>
            </a:r>
          </a:p>
          <a:p>
            <a:r>
              <a:rPr lang="en-SE" dirty="0"/>
              <a:t>Sgarbossa in II</a:t>
            </a:r>
          </a:p>
          <a:p>
            <a:r>
              <a:rPr lang="en-SE" dirty="0"/>
              <a:t>Note the hyperacute T waves in the inferior leads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5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3434675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Complexes:  paper speed of 50 mm/sec</a:t>
            </a:r>
          </a:p>
          <a:p>
            <a:r>
              <a:rPr lang="en-SE" dirty="0"/>
              <a:t>Rhythm: paper speed of 25 mm/sec</a:t>
            </a:r>
          </a:p>
          <a:p>
            <a:endParaRPr lang="en-SE" dirty="0"/>
          </a:p>
          <a:p>
            <a:endParaRPr lang="en-SE" dirty="0"/>
          </a:p>
          <a:p>
            <a:r>
              <a:rPr lang="en-SE" dirty="0"/>
              <a:t>18:55:  patient is crashing. Has all 3 modified Sgarbossa criteria</a:t>
            </a:r>
          </a:p>
          <a:p>
            <a:r>
              <a:rPr lang="en-SE" dirty="0"/>
              <a:t>Taking to PCI, opened RCA. Cardiac arrest on angio table but survived.</a:t>
            </a:r>
          </a:p>
          <a:p>
            <a:endParaRPr lang="en-SE" dirty="0"/>
          </a:p>
          <a:p>
            <a:r>
              <a:rPr lang="en-SE" dirty="0"/>
              <a:t>Unfortunately, a version of this EKG with a uniform paper speed of 25 mm/sec is not available.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6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4130981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Platshållare för bildobjekt 1">
            <a:extLst>
              <a:ext uri="{FF2B5EF4-FFF2-40B4-BE49-F238E27FC236}">
                <a16:creationId xmlns:a16="http://schemas.microsoft.com/office/drawing/2014/main" id="{23C4F714-71E5-0DE5-3A3E-346B0D5B98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Platshållare för anteckningar 2">
            <a:extLst>
              <a:ext uri="{FF2B5EF4-FFF2-40B4-BE49-F238E27FC236}">
                <a16:creationId xmlns:a16="http://schemas.microsoft.com/office/drawing/2014/main" id="{2AC6B828-BB38-CC71-DA4F-A87DDAE4A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 altLang="en-SE" dirty="0">
                <a:latin typeface="Times" pitchFamily="2" charset="0"/>
              </a:rPr>
              <a:t>EKG from Peter </a:t>
            </a:r>
            <a:r>
              <a:rPr lang="sv-SE" altLang="en-SE" dirty="0" err="1">
                <a:latin typeface="Times" pitchFamily="2" charset="0"/>
              </a:rPr>
              <a:t>Sawatiuk</a:t>
            </a:r>
            <a:r>
              <a:rPr lang="sv-SE" altLang="en-SE" dirty="0">
                <a:latin typeface="Times" pitchFamily="2" charset="0"/>
              </a:rPr>
              <a:t>:  85-year-old </a:t>
            </a:r>
            <a:r>
              <a:rPr lang="sv-SE" altLang="en-SE" dirty="0" err="1">
                <a:latin typeface="Times" pitchFamily="2" charset="0"/>
              </a:rPr>
              <a:t>woman</a:t>
            </a:r>
            <a:r>
              <a:rPr lang="sv-SE" altLang="en-SE" dirty="0">
                <a:latin typeface="Times" pitchFamily="2" charset="0"/>
              </a:rPr>
              <a:t> </a:t>
            </a:r>
            <a:r>
              <a:rPr lang="sv-SE" altLang="en-SE" dirty="0" err="1">
                <a:latin typeface="Times" pitchFamily="2" charset="0"/>
              </a:rPr>
              <a:t>with</a:t>
            </a:r>
            <a:r>
              <a:rPr lang="sv-SE" altLang="en-SE" dirty="0">
                <a:latin typeface="Times" pitchFamily="2" charset="0"/>
              </a:rPr>
              <a:t> </a:t>
            </a:r>
            <a:r>
              <a:rPr lang="sv-SE" altLang="en-SE" dirty="0" err="1">
                <a:latin typeface="Times" pitchFamily="2" charset="0"/>
              </a:rPr>
              <a:t>tachypnea</a:t>
            </a:r>
            <a:r>
              <a:rPr lang="sv-SE" altLang="en-SE" dirty="0">
                <a:latin typeface="Times" pitchFamily="2" charset="0"/>
              </a:rPr>
              <a:t>, </a:t>
            </a:r>
            <a:r>
              <a:rPr lang="sv-SE" altLang="en-SE" dirty="0" err="1">
                <a:latin typeface="Times" pitchFamily="2" charset="0"/>
              </a:rPr>
              <a:t>desaturation</a:t>
            </a:r>
            <a:r>
              <a:rPr lang="sv-SE" altLang="en-SE" dirty="0">
                <a:latin typeface="Times" pitchFamily="2" charset="0"/>
              </a:rPr>
              <a:t>, </a:t>
            </a:r>
            <a:r>
              <a:rPr lang="sv-SE" altLang="en-SE" dirty="0" err="1">
                <a:latin typeface="Times" pitchFamily="2" charset="0"/>
              </a:rPr>
              <a:t>hypotension</a:t>
            </a:r>
            <a:r>
              <a:rPr lang="sv-SE" altLang="en-SE" dirty="0">
                <a:latin typeface="Times" pitchFamily="2" charset="0"/>
              </a:rPr>
              <a:t>. </a:t>
            </a:r>
            <a:r>
              <a:rPr lang="sv-SE" altLang="en-SE" dirty="0" err="1">
                <a:latin typeface="Times" pitchFamily="2" charset="0"/>
              </a:rPr>
              <a:t>TnT</a:t>
            </a:r>
            <a:r>
              <a:rPr lang="sv-SE" altLang="en-SE" dirty="0">
                <a:latin typeface="Times" pitchFamily="2" charset="0"/>
              </a:rPr>
              <a:t> 4500 </a:t>
            </a:r>
            <a:r>
              <a:rPr lang="sv-SE" altLang="en-SE" dirty="0" err="1">
                <a:latin typeface="Times" pitchFamily="2" charset="0"/>
              </a:rPr>
              <a:t>proBNP</a:t>
            </a:r>
            <a:r>
              <a:rPr lang="sv-SE" altLang="en-SE" dirty="0">
                <a:latin typeface="Times" pitchFamily="2" charset="0"/>
              </a:rPr>
              <a:t> 6500.</a:t>
            </a:r>
          </a:p>
          <a:p>
            <a:endParaRPr lang="sv-SE" altLang="en-SE" dirty="0">
              <a:latin typeface="Times" pitchFamily="2" charset="0"/>
            </a:endParaRPr>
          </a:p>
          <a:p>
            <a:r>
              <a:rPr lang="sv-SE" altLang="en-SE" dirty="0">
                <a:latin typeface="Times" pitchFamily="2" charset="0"/>
              </a:rPr>
              <a:t>Pacemaker and LBBB </a:t>
            </a:r>
            <a:r>
              <a:rPr lang="sv-SE" altLang="en-SE" dirty="0" err="1">
                <a:latin typeface="Times" pitchFamily="2" charset="0"/>
              </a:rPr>
              <a:t>pattern</a:t>
            </a:r>
            <a:r>
              <a:rPr lang="sv-SE" altLang="en-SE" dirty="0">
                <a:latin typeface="Times" pitchFamily="2" charset="0"/>
              </a:rPr>
              <a:t>.</a:t>
            </a:r>
          </a:p>
          <a:p>
            <a:endParaRPr lang="sv-SE" altLang="en-SE" dirty="0">
              <a:latin typeface="Times" pitchFamily="2" charset="0"/>
            </a:endParaRPr>
          </a:p>
          <a:p>
            <a:r>
              <a:rPr lang="sv-SE" altLang="en-SE" dirty="0" err="1">
                <a:latin typeface="Times" pitchFamily="2" charset="0"/>
              </a:rPr>
              <a:t>Sgarbossa</a:t>
            </a:r>
            <a:r>
              <a:rPr lang="sv-SE" altLang="en-SE" dirty="0">
                <a:latin typeface="Times" pitchFamily="2" charset="0"/>
              </a:rPr>
              <a:t> in V2 and III.</a:t>
            </a:r>
          </a:p>
        </p:txBody>
      </p:sp>
      <p:sp>
        <p:nvSpPr>
          <p:cNvPr id="34819" name="Platshållare för bildnummer 3">
            <a:extLst>
              <a:ext uri="{FF2B5EF4-FFF2-40B4-BE49-F238E27FC236}">
                <a16:creationId xmlns:a16="http://schemas.microsoft.com/office/drawing/2014/main" id="{6B471F20-4467-7250-B102-888F1B00A8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92F860D9-B313-D549-A275-9D51BF433CC2}" type="slidenum">
              <a:rPr lang="sv-SE" altLang="en-SE" sz="1200" smtClean="0"/>
              <a:pPr/>
              <a:t>7</a:t>
            </a:fld>
            <a:endParaRPr lang="sv-SE" altLang="en-SE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1FB1BA-34FB-D53A-BCE2-ECBD7F245D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523A60-F1BC-74F0-A905-5FF19830E1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D1D6AB-027B-6464-4395-FE7202D14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3ACCA-D645-8E4A-A225-2EDF7E645970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2150780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D4B26A-DF2F-1973-FA3D-6131DFE84D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49940C-EFA6-2951-1F48-BCDF37F6C4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29FC98-632B-9E8C-6633-0A523890D4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4BCFE-D9F4-EE4F-837C-C814D490A064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341809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0F5D6C-8239-CE31-4A4E-ADEC5DCCD4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D50882-1AD4-9408-BAA1-2E4C348EE5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21ADF2-D3DD-2115-302F-76968E2CF7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92DA6-2AD6-664F-84D8-C28742524840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4164695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Rubrik och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abell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sv-SE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750962-C0CE-2D0A-9FF0-CB4BF97DE4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7C3320-B1F7-3A39-1514-CE4DBC82FD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28F4B0-9D8D-8A70-86D4-A1326C6D88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3454C-3DB8-4349-B399-74F53158F9CA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289854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Rubrik, innehåll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A69B84-0BE0-212E-AAD7-FAA389AF83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B23E5B-4BAD-E070-5241-34606F2517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AFA8DC-2422-8C71-ABCC-F0926C77BF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E6C2B-7FC1-D746-81F9-ACD0B9D224D7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209940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BE79D6-9AFC-72E0-DEF2-0AD89B0A4D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28D10F-8B11-2FB4-46C7-745F9C129F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18E03D-2844-52B9-7AD0-09C2D3BE54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62D16-7D77-E049-AA84-866CD3D10100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404160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1B5A5C-240F-EB7D-378A-9BAD418FEC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06D0A2-5677-5AE8-3A1E-417649F475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C762FB-1181-2580-F3ED-AB83EEFFF0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BC210-636D-5942-9799-D0E1559B5DF0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133267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006464-9DFD-052D-6856-D1B1EEB791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EA856E-6590-69DB-B4F5-06288A9062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715900-E980-4220-38ED-7E8C8CA1E9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8B573-A5EF-E942-9F7F-38FE6C85FE58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6406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87FBEF9-9129-7BFB-0387-91D6A6B2DE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E7D499B-46EA-9027-9861-94E907BE08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013930-C286-941A-A324-4A79D2C3E9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99415-4E20-7F42-BD11-0B0E5C48A588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2837544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C9489BD-BDC7-139B-66B6-72BAAE5EDA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B9A85F9-A546-86C7-8F5A-73A5F62919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160786C-034A-A502-1B25-AE450A95A3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1C94F-EF92-AD4F-B2B7-AFD599AB9C5F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96591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5E5DE5C-3451-300D-0001-86334FA3F2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323CAFE-899B-C3A4-3CBC-CF370CC477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A663782-CF05-D4EB-2A34-7BE99BE8EB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FE10D-01C1-704A-9A5D-980E86C2386D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2120341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13D7DB-2F67-0239-A29C-DCD46954D7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4EFCCF-617D-E902-9915-47AC96DEF6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AA2D1D-9FA7-C03E-C285-9B086B5C23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C6961-9542-8349-9D5E-911B58291C9A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8199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1C0F7F-C26F-064C-4DB4-8560D8B9DB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EFFB99-D6CE-7173-FCBA-2D2E9708B4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37E5F1-26F9-D638-0136-22B20F37A2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63A2B-539A-C646-8CE0-2A39B00E3437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2064255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2A1E0EE-2770-3EA2-BC19-EF35E17D57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SE"/>
              <a:t>Klicka här för att ändra format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48FE1C9-C31B-925C-FC76-311F83925D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SE"/>
              <a:t>Klicka här för att ändra format på bakgrundstexten</a:t>
            </a:r>
          </a:p>
          <a:p>
            <a:pPr lvl="1"/>
            <a:r>
              <a:rPr lang="sv-SE" altLang="en-SE"/>
              <a:t>Nivå två</a:t>
            </a:r>
          </a:p>
          <a:p>
            <a:pPr lvl="2"/>
            <a:r>
              <a:rPr lang="sv-SE" altLang="en-SE"/>
              <a:t>Nivå tre</a:t>
            </a:r>
          </a:p>
          <a:p>
            <a:pPr lvl="3"/>
            <a:r>
              <a:rPr lang="sv-SE" altLang="en-SE"/>
              <a:t>Nivå fyra</a:t>
            </a:r>
          </a:p>
          <a:p>
            <a:pPr lvl="4"/>
            <a:r>
              <a:rPr lang="sv-SE" altLang="en-SE"/>
              <a:t>Nivå fem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60E7ABD-C84A-5597-7EFA-52B97DBFD81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BF6B9A9-879E-97C3-2595-90CE789E479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98AA0ED-1C29-39E9-3A3D-CAC14654881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663AE64-0BBB-4E44-8834-9F22E8F7AADE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  <p:pic>
        <p:nvPicPr>
          <p:cNvPr id="1031" name="Bildobjekt 1">
            <a:extLst>
              <a:ext uri="{FF2B5EF4-FFF2-40B4-BE49-F238E27FC236}">
                <a16:creationId xmlns:a16="http://schemas.microsoft.com/office/drawing/2014/main" id="{AEEF2CE2-9D0D-8349-E45A-C8FBE4E1142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-73025"/>
            <a:ext cx="12842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emf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Bildobjekt 1" descr="0b-Chest pain 87-year-old EKG.jpg">
            <a:extLst>
              <a:ext uri="{FF2B5EF4-FFF2-40B4-BE49-F238E27FC236}">
                <a16:creationId xmlns:a16="http://schemas.microsoft.com/office/drawing/2014/main" id="{038E8639-2D5D-0A65-23FE-F4C0F57A5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" t="4860" r="7338" b="9726"/>
          <a:stretch>
            <a:fillRect/>
          </a:stretch>
        </p:blipFill>
        <p:spPr bwMode="auto">
          <a:xfrm>
            <a:off x="251395" y="903175"/>
            <a:ext cx="8569077" cy="576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DC713AB-DBC9-B625-14EC-FD3847966133}"/>
              </a:ext>
            </a:extLst>
          </p:cNvPr>
          <p:cNvSpPr txBox="1">
            <a:spLocks noChangeArrowheads="1"/>
          </p:cNvSpPr>
          <p:nvPr/>
        </p:nvSpPr>
        <p:spPr>
          <a:xfrm>
            <a:off x="35497" y="260648"/>
            <a:ext cx="8784975" cy="72008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en-SE" sz="4400" kern="0" dirty="0"/>
              <a:t>87-Year-Old Woman with Chest Pain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121334CF-D35A-F5D5-FE2F-585A8E20A9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504" y="436588"/>
            <a:ext cx="8297863" cy="1192212"/>
          </a:xfrm>
        </p:spPr>
        <p:txBody>
          <a:bodyPr/>
          <a:lstStyle/>
          <a:p>
            <a:r>
              <a:rPr lang="en-SE" altLang="en-SE" dirty="0"/>
              <a:t>Discordance between </a:t>
            </a:r>
            <a:r>
              <a:rPr lang="en-SE" altLang="en-SE" dirty="0">
                <a:solidFill>
                  <a:srgbClr val="0070C0"/>
                </a:solidFill>
              </a:rPr>
              <a:t>QRS</a:t>
            </a:r>
            <a:r>
              <a:rPr lang="en-SE" altLang="en-SE" dirty="0"/>
              <a:t> and </a:t>
            </a:r>
            <a:r>
              <a:rPr lang="en-SE" altLang="en-SE" dirty="0">
                <a:solidFill>
                  <a:srgbClr val="00B050"/>
                </a:solidFill>
              </a:rPr>
              <a:t>ST</a:t>
            </a:r>
            <a:br>
              <a:rPr lang="en-SE" altLang="en-SE" dirty="0">
                <a:solidFill>
                  <a:srgbClr val="00B050"/>
                </a:solidFill>
              </a:rPr>
            </a:br>
            <a:r>
              <a:rPr lang="en-SE" altLang="en-SE" dirty="0"/>
              <a:t>is Normal with LBBB</a:t>
            </a:r>
            <a:endParaRPr lang="en-SE" altLang="en-SE" sz="5400" dirty="0"/>
          </a:p>
        </p:txBody>
      </p:sp>
      <p:pic>
        <p:nvPicPr>
          <p:cNvPr id="23554" name="Bildobjekt 1" descr="3-Chest pain 87-year-old EKG prior.jpg">
            <a:extLst>
              <a:ext uri="{FF2B5EF4-FFF2-40B4-BE49-F238E27FC236}">
                <a16:creationId xmlns:a16="http://schemas.microsoft.com/office/drawing/2014/main" id="{FD3196BE-F54C-9FEF-E58C-295E0CAB7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7" t="19260" r="63390" b="62730"/>
          <a:stretch>
            <a:fillRect/>
          </a:stretch>
        </p:blipFill>
        <p:spPr bwMode="auto">
          <a:xfrm>
            <a:off x="488950" y="2444750"/>
            <a:ext cx="3938588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Down Arrow 3">
            <a:extLst>
              <a:ext uri="{FF2B5EF4-FFF2-40B4-BE49-F238E27FC236}">
                <a16:creationId xmlns:a16="http://schemas.microsoft.com/office/drawing/2014/main" id="{DE79D82E-CB72-F9BA-9ADC-B0C4DEC1E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3668713"/>
            <a:ext cx="179387" cy="1439862"/>
          </a:xfrm>
          <a:prstGeom prst="downArrow">
            <a:avLst>
              <a:gd name="adj1" fmla="val 50000"/>
              <a:gd name="adj2" fmla="val 50166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SE" altLang="en-SE" sz="2400">
              <a:solidFill>
                <a:srgbClr val="000000"/>
              </a:solidFill>
            </a:endParaRPr>
          </a:p>
        </p:txBody>
      </p:sp>
      <p:sp>
        <p:nvSpPr>
          <p:cNvPr id="23556" name="Down Arrow 4">
            <a:extLst>
              <a:ext uri="{FF2B5EF4-FFF2-40B4-BE49-F238E27FC236}">
                <a16:creationId xmlns:a16="http://schemas.microsoft.com/office/drawing/2014/main" id="{E95C02AB-2AE8-9605-2B32-7FEAB2835FDB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076575" y="3451225"/>
            <a:ext cx="179388" cy="223838"/>
          </a:xfrm>
          <a:prstGeom prst="downArrow">
            <a:avLst>
              <a:gd name="adj1" fmla="val 50000"/>
              <a:gd name="adj2" fmla="val 50160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SE" altLang="en-SE" sz="2400">
              <a:solidFill>
                <a:srgbClr val="000000"/>
              </a:solidFill>
            </a:endParaRPr>
          </a:p>
        </p:txBody>
      </p:sp>
      <p:pic>
        <p:nvPicPr>
          <p:cNvPr id="23557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C1CA58F2-5368-51D1-5936-24FC9EF04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39" t="57350" r="32529" b="26900"/>
          <a:stretch>
            <a:fillRect/>
          </a:stretch>
        </p:blipFill>
        <p:spPr bwMode="auto">
          <a:xfrm rot="5400000">
            <a:off x="5892007" y="2012156"/>
            <a:ext cx="2057400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Down Arrow 8">
            <a:extLst>
              <a:ext uri="{FF2B5EF4-FFF2-40B4-BE49-F238E27FC236}">
                <a16:creationId xmlns:a16="http://schemas.microsoft.com/office/drawing/2014/main" id="{A6B5D5B6-F97F-EB40-951F-4966D2E87A6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950075" y="3114675"/>
            <a:ext cx="179388" cy="728663"/>
          </a:xfrm>
          <a:prstGeom prst="downArrow">
            <a:avLst>
              <a:gd name="adj1" fmla="val 50000"/>
              <a:gd name="adj2" fmla="val 49872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SE" altLang="en-SE" sz="2400">
              <a:solidFill>
                <a:srgbClr val="000000"/>
              </a:solidFill>
            </a:endParaRPr>
          </a:p>
        </p:txBody>
      </p:sp>
      <p:sp>
        <p:nvSpPr>
          <p:cNvPr id="23559" name="Down Arrow 13">
            <a:extLst>
              <a:ext uri="{FF2B5EF4-FFF2-40B4-BE49-F238E27FC236}">
                <a16:creationId xmlns:a16="http://schemas.microsoft.com/office/drawing/2014/main" id="{E375D57E-F253-D518-23E6-04B5FF29E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0288" y="3843338"/>
            <a:ext cx="179387" cy="306387"/>
          </a:xfrm>
          <a:prstGeom prst="downArrow">
            <a:avLst>
              <a:gd name="adj1" fmla="val 50000"/>
              <a:gd name="adj2" fmla="val 50172"/>
            </a:avLst>
          </a:prstGeom>
          <a:solidFill>
            <a:srgbClr val="00B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SE" altLang="en-SE" sz="24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B03B773C-E83B-2ACE-A14D-9DD73841CE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88640"/>
            <a:ext cx="7772400" cy="1143000"/>
          </a:xfrm>
        </p:spPr>
        <p:txBody>
          <a:bodyPr/>
          <a:lstStyle/>
          <a:p>
            <a:r>
              <a:rPr lang="en-SE" altLang="en-SE" sz="4000" dirty="0"/>
              <a:t>Modified Sgarbossa</a:t>
            </a:r>
          </a:p>
        </p:txBody>
      </p:sp>
      <p:sp>
        <p:nvSpPr>
          <p:cNvPr id="24578" name="Content Placeholder 2">
            <a:extLst>
              <a:ext uri="{FF2B5EF4-FFF2-40B4-BE49-F238E27FC236}">
                <a16:creationId xmlns:a16="http://schemas.microsoft.com/office/drawing/2014/main" id="{24B97326-5637-CDC0-B518-291D44D10965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2627784" y="1340768"/>
            <a:ext cx="3203848" cy="5046105"/>
          </a:xfrm>
        </p:spPr>
        <p:txBody>
          <a:bodyPr/>
          <a:lstStyle/>
          <a:p>
            <a:r>
              <a:rPr lang="en-SE" altLang="en-SE" sz="2400" dirty="0"/>
              <a:t>Concordant ST elevation &gt; 1 mm anywhere</a:t>
            </a:r>
          </a:p>
          <a:p>
            <a:pPr marL="0" indent="0">
              <a:buNone/>
            </a:pPr>
            <a:endParaRPr lang="en-SE" altLang="en-SE" sz="2400" dirty="0"/>
          </a:p>
          <a:p>
            <a:r>
              <a:rPr lang="en-SE" altLang="en-SE" sz="2400" dirty="0"/>
              <a:t>Concordant ST depression &gt; 1 mm in V1-V2-V3</a:t>
            </a:r>
          </a:p>
          <a:p>
            <a:pPr marL="0" indent="0">
              <a:buNone/>
            </a:pPr>
            <a:endParaRPr lang="en-SE" altLang="en-SE" sz="2400" dirty="0"/>
          </a:p>
          <a:p>
            <a:pPr marL="0" indent="0">
              <a:buNone/>
            </a:pPr>
            <a:endParaRPr lang="en-SE" altLang="en-SE" sz="2400" dirty="0"/>
          </a:p>
          <a:p>
            <a:r>
              <a:rPr lang="en-SE" altLang="en-SE" sz="2400" dirty="0"/>
              <a:t>Discordant ST elevation &gt; 1 mm and &gt; 25% S wave</a:t>
            </a:r>
          </a:p>
        </p:txBody>
      </p:sp>
      <p:pic>
        <p:nvPicPr>
          <p:cNvPr id="24579" name="Bildobjekt 1" descr="2-Chest pain 87-year-old EKG-2.jpg">
            <a:extLst>
              <a:ext uri="{FF2B5EF4-FFF2-40B4-BE49-F238E27FC236}">
                <a16:creationId xmlns:a16="http://schemas.microsoft.com/office/drawing/2014/main" id="{09950FC7-FD2D-57CA-D0AA-4B6F700FB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4" t="20872" r="64793" b="62360"/>
          <a:stretch>
            <a:fillRect/>
          </a:stretch>
        </p:blipFill>
        <p:spPr bwMode="auto">
          <a:xfrm>
            <a:off x="367978" y="2745329"/>
            <a:ext cx="2124075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Bildobjekt 1" descr="0b-Chest pain 87-year-old EKG.jpg">
            <a:extLst>
              <a:ext uri="{FF2B5EF4-FFF2-40B4-BE49-F238E27FC236}">
                <a16:creationId xmlns:a16="http://schemas.microsoft.com/office/drawing/2014/main" id="{1F2C8544-1F89-CCC1-AE5B-063BC4859D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41306" r="81197" b="46196"/>
          <a:stretch>
            <a:fillRect/>
          </a:stretch>
        </p:blipFill>
        <p:spPr bwMode="auto">
          <a:xfrm>
            <a:off x="323528" y="1295045"/>
            <a:ext cx="2168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Content Placeholder 5">
            <a:extLst>
              <a:ext uri="{FF2B5EF4-FFF2-40B4-BE49-F238E27FC236}">
                <a16:creationId xmlns:a16="http://schemas.microsoft.com/office/drawing/2014/main" id="{8A209857-6999-07CF-4A77-6E2FF52EA9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7" t="44789" r="76402" b="40936"/>
          <a:stretch>
            <a:fillRect/>
          </a:stretch>
        </p:blipFill>
        <p:spPr bwMode="auto">
          <a:xfrm>
            <a:off x="323527" y="4657576"/>
            <a:ext cx="216852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1" descr="0b-Chest pain 87-year-old EKG.jpg">
            <a:extLst>
              <a:ext uri="{FF2B5EF4-FFF2-40B4-BE49-F238E27FC236}">
                <a16:creationId xmlns:a16="http://schemas.microsoft.com/office/drawing/2014/main" id="{25C0183A-D545-A02B-D7D3-4434A77C4D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" t="4860" r="64254" b="20409"/>
          <a:stretch/>
        </p:blipFill>
        <p:spPr bwMode="auto">
          <a:xfrm>
            <a:off x="5796136" y="1196752"/>
            <a:ext cx="3203848" cy="504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E0D837A5-AF00-13CC-BA43-B8136210D9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80320" y="188640"/>
            <a:ext cx="4932040" cy="658813"/>
          </a:xfrm>
        </p:spPr>
        <p:txBody>
          <a:bodyPr/>
          <a:lstStyle/>
          <a:p>
            <a:r>
              <a:rPr lang="en-SE" altLang="en-SE" sz="4000" dirty="0"/>
              <a:t>BARCELONA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83E9BD92-312F-F9C8-D8CB-A15937F9AE9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255699" y="1093908"/>
            <a:ext cx="3263895" cy="4639348"/>
          </a:xfrm>
        </p:spPr>
        <p:txBody>
          <a:bodyPr/>
          <a:lstStyle/>
          <a:p>
            <a:r>
              <a:rPr lang="en-CA" altLang="en-SE" sz="2400" dirty="0"/>
              <a:t>ST deviation &gt; 1 mm concordant with QRS (anywhere)</a:t>
            </a:r>
            <a:endParaRPr lang="en-SE" altLang="en-SE" sz="2400" dirty="0"/>
          </a:p>
          <a:p>
            <a:endParaRPr lang="en-SE" altLang="en-SE" sz="2400" dirty="0"/>
          </a:p>
          <a:p>
            <a:endParaRPr lang="en-SE" altLang="en-SE" sz="2400" dirty="0"/>
          </a:p>
          <a:p>
            <a:endParaRPr lang="en-SE" altLang="en-SE" sz="2400" dirty="0"/>
          </a:p>
          <a:p>
            <a:pPr marL="0" indent="0">
              <a:buNone/>
            </a:pPr>
            <a:endParaRPr lang="en-SE" altLang="en-SE" sz="2400" dirty="0"/>
          </a:p>
          <a:p>
            <a:r>
              <a:rPr lang="en-CA" altLang="en-SE" sz="2400" dirty="0"/>
              <a:t>ST deviation &gt; 1 mm discordant with QRS in leads with max R or S ≤ 6 mm*</a:t>
            </a:r>
            <a:endParaRPr lang="en-SE" altLang="en-SE" sz="2000" dirty="0"/>
          </a:p>
        </p:txBody>
      </p:sp>
      <p:pic>
        <p:nvPicPr>
          <p:cNvPr id="26627" name="Bildobjekt 1" descr="2-Chest pain 87-year-old EKG-2.jpg">
            <a:extLst>
              <a:ext uri="{FF2B5EF4-FFF2-40B4-BE49-F238E27FC236}">
                <a16:creationId xmlns:a16="http://schemas.microsoft.com/office/drawing/2014/main" id="{2BAA17B1-3443-70B9-9312-73F85FFAE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4" t="20872" r="64793" b="62360"/>
          <a:stretch>
            <a:fillRect/>
          </a:stretch>
        </p:blipFill>
        <p:spPr bwMode="auto">
          <a:xfrm>
            <a:off x="196851" y="1514476"/>
            <a:ext cx="1909130" cy="1528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Bildobjekt 1" descr="0b-Chest pain 87-year-old EKG.jpg">
            <a:extLst>
              <a:ext uri="{FF2B5EF4-FFF2-40B4-BE49-F238E27FC236}">
                <a16:creationId xmlns:a16="http://schemas.microsoft.com/office/drawing/2014/main" id="{02C38AF9-E2B1-5E27-E363-3E857639E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41306" r="81197" b="46196"/>
          <a:stretch>
            <a:fillRect/>
          </a:stretch>
        </p:blipFill>
        <p:spPr bwMode="auto">
          <a:xfrm>
            <a:off x="175419" y="84414"/>
            <a:ext cx="1918468" cy="109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3">
            <a:extLst>
              <a:ext uri="{FF2B5EF4-FFF2-40B4-BE49-F238E27FC236}">
                <a16:creationId xmlns:a16="http://schemas.microsoft.com/office/drawing/2014/main" id="{C28BFB93-3069-7C3D-4C8D-ACE602CC3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6065" y="6246575"/>
            <a:ext cx="66262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SE" altLang="en-SE" sz="2400" dirty="0"/>
              <a:t>*</a:t>
            </a:r>
            <a:r>
              <a:rPr lang="en-GB" altLang="en-SE" sz="2400" dirty="0"/>
              <a:t>Note that this is not peak-to-peak QRS amplitude</a:t>
            </a:r>
          </a:p>
        </p:txBody>
      </p:sp>
      <p:pic>
        <p:nvPicPr>
          <p:cNvPr id="26630" name="Picture 8">
            <a:extLst>
              <a:ext uri="{FF2B5EF4-FFF2-40B4-BE49-F238E27FC236}">
                <a16:creationId xmlns:a16="http://schemas.microsoft.com/office/drawing/2014/main" id="{62E296A9-F3CC-2411-AE2D-A343252181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8" t="5901" r="6161" b="73100"/>
          <a:stretch>
            <a:fillRect/>
          </a:stretch>
        </p:blipFill>
        <p:spPr bwMode="auto">
          <a:xfrm>
            <a:off x="391710" y="4887914"/>
            <a:ext cx="1975597" cy="1975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9">
            <a:extLst>
              <a:ext uri="{FF2B5EF4-FFF2-40B4-BE49-F238E27FC236}">
                <a16:creationId xmlns:a16="http://schemas.microsoft.com/office/drawing/2014/main" id="{A45CE7BD-9789-8D6E-B274-8A29C40C6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38" t="26250" r="4788" b="55251"/>
          <a:stretch>
            <a:fillRect/>
          </a:stretch>
        </p:blipFill>
        <p:spPr bwMode="auto">
          <a:xfrm>
            <a:off x="391710" y="3375026"/>
            <a:ext cx="2024631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objekt 1" descr="0b-Chest pain 87-year-old EKG.jpg">
            <a:extLst>
              <a:ext uri="{FF2B5EF4-FFF2-40B4-BE49-F238E27FC236}">
                <a16:creationId xmlns:a16="http://schemas.microsoft.com/office/drawing/2014/main" id="{48C5CDE0-C3F0-BFAA-F31E-D81405360E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" t="4860" r="64254" b="20409"/>
          <a:stretch/>
        </p:blipFill>
        <p:spPr bwMode="auto">
          <a:xfrm>
            <a:off x="5796136" y="1196752"/>
            <a:ext cx="3203848" cy="5046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448A1B-794E-D338-F30C-F43C3AD6D5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348" b="32530"/>
          <a:stretch/>
        </p:blipFill>
        <p:spPr>
          <a:xfrm>
            <a:off x="197514" y="1628800"/>
            <a:ext cx="8910990" cy="45365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C6397E-CF5F-08D9-D00D-D677C9216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/>
              <a:t>EKG at 16:28</a:t>
            </a:r>
          </a:p>
        </p:txBody>
      </p:sp>
    </p:spTree>
    <p:extLst>
      <p:ext uri="{BB962C8B-B14F-4D97-AF65-F5344CB8AC3E}">
        <p14:creationId xmlns:p14="http://schemas.microsoft.com/office/powerpoint/2010/main" val="1063584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Bildobjekt 1" descr="2-Chest pain 87-year-old EKG-2.jpg">
            <a:extLst>
              <a:ext uri="{FF2B5EF4-FFF2-40B4-BE49-F238E27FC236}">
                <a16:creationId xmlns:a16="http://schemas.microsoft.com/office/drawing/2014/main" id="{618720DF-7B2B-1940-F0B5-28D1B3A231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t="8604" r="64035" b="18344"/>
          <a:stretch/>
        </p:blipFill>
        <p:spPr bwMode="auto">
          <a:xfrm>
            <a:off x="5076056" y="1556792"/>
            <a:ext cx="3096022" cy="501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B344CA9F-6854-2392-A08A-355724803E9F}"/>
              </a:ext>
            </a:extLst>
          </p:cNvPr>
          <p:cNvSpPr txBox="1">
            <a:spLocks noChangeArrowheads="1"/>
          </p:cNvSpPr>
          <p:nvPr/>
        </p:nvSpPr>
        <p:spPr>
          <a:xfrm>
            <a:off x="5543947" y="572426"/>
            <a:ext cx="2160240" cy="10081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altLang="en-SE" sz="4400" kern="0" dirty="0"/>
              <a:t>18:55</a:t>
            </a:r>
          </a:p>
          <a:p>
            <a:pPr marL="0" indent="0" algn="ctr">
              <a:buNone/>
            </a:pPr>
            <a:endParaRPr lang="en-US" altLang="en-SE" sz="4400" kern="0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AC3A49E-F2A8-120B-7287-A9517EF146E6}"/>
              </a:ext>
            </a:extLst>
          </p:cNvPr>
          <p:cNvSpPr txBox="1">
            <a:spLocks noChangeArrowheads="1"/>
          </p:cNvSpPr>
          <p:nvPr/>
        </p:nvSpPr>
        <p:spPr>
          <a:xfrm>
            <a:off x="1187784" y="572426"/>
            <a:ext cx="2160240" cy="10081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altLang="en-SE" sz="4400" kern="0" dirty="0"/>
              <a:t>17:07</a:t>
            </a:r>
          </a:p>
          <a:p>
            <a:pPr marL="0" indent="0" algn="ctr">
              <a:buNone/>
            </a:pPr>
            <a:endParaRPr lang="en-US" altLang="en-SE" sz="4400" kern="0" dirty="0"/>
          </a:p>
        </p:txBody>
      </p:sp>
      <p:pic>
        <p:nvPicPr>
          <p:cNvPr id="4" name="Bildobjekt 1" descr="0b-Chest pain 87-year-old EKG.jpg">
            <a:extLst>
              <a:ext uri="{FF2B5EF4-FFF2-40B4-BE49-F238E27FC236}">
                <a16:creationId xmlns:a16="http://schemas.microsoft.com/office/drawing/2014/main" id="{E51BD748-FA70-5FDE-E063-340E8858DD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" t="4860" r="65398" b="20804"/>
          <a:stretch/>
        </p:blipFill>
        <p:spPr bwMode="auto">
          <a:xfrm>
            <a:off x="719893" y="1556791"/>
            <a:ext cx="3096023" cy="501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Content Placeholder 5">
            <a:extLst>
              <a:ext uri="{FF2B5EF4-FFF2-40B4-BE49-F238E27FC236}">
                <a16:creationId xmlns:a16="http://schemas.microsoft.com/office/drawing/2014/main" id="{44BA49EE-4C93-4F27-56B0-A36F01218B8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4" t="9467" r="26619" b="30478"/>
          <a:stretch/>
        </p:blipFill>
        <p:spPr>
          <a:xfrm>
            <a:off x="85738" y="1556792"/>
            <a:ext cx="9094774" cy="4896544"/>
          </a:xfrm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8807526B-F0D4-AF7F-09ED-B603653DFA6A}"/>
              </a:ext>
            </a:extLst>
          </p:cNvPr>
          <p:cNvSpPr txBox="1">
            <a:spLocks/>
          </p:cNvSpPr>
          <p:nvPr/>
        </p:nvSpPr>
        <p:spPr>
          <a:xfrm>
            <a:off x="685800" y="260648"/>
            <a:ext cx="7772400" cy="144016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SE" kern="0" dirty="0"/>
              <a:t>85-Year-Old Woman with</a:t>
            </a:r>
            <a:br>
              <a:rPr lang="en-SE" kern="0" dirty="0"/>
            </a:br>
            <a:r>
              <a:rPr lang="en-SE" kern="0" dirty="0"/>
              <a:t>Chest Pain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document, receipt&#10;&#10;Description automatically generated">
            <a:extLst>
              <a:ext uri="{FF2B5EF4-FFF2-40B4-BE49-F238E27FC236}">
                <a16:creationId xmlns:a16="http://schemas.microsoft.com/office/drawing/2014/main" id="{5F00160D-10CA-D4C4-53D9-594B27053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268760"/>
            <a:ext cx="9080953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58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0AB144A-8D1F-6159-B758-2D691AE978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24" y="184234"/>
            <a:ext cx="7772400" cy="648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45841"/>
      </p:ext>
    </p:extLst>
  </p:cSld>
  <p:clrMapOvr>
    <a:masterClrMapping/>
  </p:clrMapOvr>
</p:sld>
</file>

<file path=ppt/theme/theme1.xml><?xml version="1.0" encoding="utf-8"?>
<a:theme xmlns:a="http://schemas.openxmlformats.org/drawingml/2006/main" name="Tom presentation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Tom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23187</TotalTime>
  <Words>351</Words>
  <Application>Microsoft Macintosh PowerPoint</Application>
  <PresentationFormat>On-screen Show (4:3)</PresentationFormat>
  <Paragraphs>63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Times</vt:lpstr>
      <vt:lpstr>Tom presentation</vt:lpstr>
      <vt:lpstr>PowerPoint Presentation</vt:lpstr>
      <vt:lpstr>Discordance between QRS and ST is Normal with LBBB</vt:lpstr>
      <vt:lpstr>Modified Sgarbossa</vt:lpstr>
      <vt:lpstr>BARCELONA</vt:lpstr>
      <vt:lpstr>EKG at 16:28</vt:lpstr>
      <vt:lpstr>PowerPoint Presentation</vt:lpstr>
      <vt:lpstr>PowerPoint Presentation</vt:lpstr>
      <vt:lpstr>PowerPoint Presentation</vt:lpstr>
      <vt:lpstr>PowerPoint Presentation</vt:lpstr>
    </vt:vector>
  </TitlesOfParts>
  <Company>뿿_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 av intoxikation</dc:title>
  <dc:creator>helena jernström</dc:creator>
  <cp:lastModifiedBy>eric Dryver</cp:lastModifiedBy>
  <cp:revision>1981</cp:revision>
  <cp:lastPrinted>2017-10-19T21:27:52Z</cp:lastPrinted>
  <dcterms:created xsi:type="dcterms:W3CDTF">2004-05-02T18:25:10Z</dcterms:created>
  <dcterms:modified xsi:type="dcterms:W3CDTF">2025-09-24T08:43:26Z</dcterms:modified>
</cp:coreProperties>
</file>