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1533" r:id="rId3"/>
    <p:sldId id="1514" r:id="rId4"/>
    <p:sldId id="1355" r:id="rId5"/>
    <p:sldId id="1363" r:id="rId6"/>
    <p:sldId id="1040" r:id="rId7"/>
    <p:sldId id="1364" r:id="rId8"/>
    <p:sldId id="1366" r:id="rId9"/>
    <p:sldId id="1367" r:id="rId10"/>
    <p:sldId id="268" r:id="rId11"/>
    <p:sldId id="269" r:id="rId12"/>
    <p:sldId id="903" r:id="rId13"/>
    <p:sldId id="1371" r:id="rId14"/>
    <p:sldId id="1369" r:id="rId15"/>
    <p:sldId id="985" r:id="rId16"/>
    <p:sldId id="1381" r:id="rId17"/>
    <p:sldId id="1534" r:id="rId18"/>
    <p:sldId id="1359" r:id="rId19"/>
    <p:sldId id="1378" r:id="rId20"/>
    <p:sldId id="1052" r:id="rId21"/>
    <p:sldId id="1535" r:id="rId22"/>
    <p:sldId id="1063" r:id="rId23"/>
    <p:sldId id="1065" r:id="rId24"/>
    <p:sldId id="1536" r:id="rId25"/>
    <p:sldId id="1086" r:id="rId26"/>
    <p:sldId id="1361" r:id="rId27"/>
    <p:sldId id="1374" r:id="rId28"/>
    <p:sldId id="1088" r:id="rId29"/>
    <p:sldId id="1537" r:id="rId30"/>
    <p:sldId id="1316" r:id="rId31"/>
    <p:sldId id="1375" r:id="rId32"/>
    <p:sldId id="1538" r:id="rId33"/>
    <p:sldId id="1064" r:id="rId34"/>
    <p:sldId id="1382" r:id="rId35"/>
  </p:sldIdLst>
  <p:sldSz cx="9144000" cy="6858000" type="screen4x3"/>
  <p:notesSz cx="6805613" cy="99393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3">
          <p15:clr>
            <a:srgbClr val="A4A3A4"/>
          </p15:clr>
        </p15:guide>
        <p15:guide id="2" pos="44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69798"/>
  </p:normalViewPr>
  <p:slideViewPr>
    <p:cSldViewPr snapToGrid="0">
      <p:cViewPr varScale="1">
        <p:scale>
          <a:sx n="71" d="100"/>
          <a:sy n="71" d="100"/>
        </p:scale>
        <p:origin x="1600" y="176"/>
      </p:cViewPr>
      <p:guideLst>
        <p:guide orient="horz" pos="2313"/>
        <p:guide pos="4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A153E9C8-52FB-D3CC-EB1B-C152CD861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AA03906-A636-F731-954C-FFDB3FB1C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4480D7-A7DD-B249-8906-41DB81D2FD1A}" type="datetimeFigureOut">
              <a:rPr lang="sv-SE" altLang="en-SE"/>
              <a:pPr>
                <a:defRPr/>
              </a:pPr>
              <a:t>2025-11-26</a:t>
            </a:fld>
            <a:endParaRPr lang="sv-SE" alt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F4015B-333D-41EA-CB13-440CD5FBF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7D4855-49DC-9581-1027-5DBD3DFC5F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8D4BA2-1294-4D42-848C-6AD7F2EF6E3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D3702B2-3554-B0F4-7391-F572B985B9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1BD03A0-E4D0-F1EC-A2FA-FED0A01098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A539C7E-B8B4-A1A2-30BF-82B65AA041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CE42D80-E7A4-5D94-454C-351262D2069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89513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 noProof="0"/>
              <a:t>Klicka här för att ändra format på bakgrundstexten</a:t>
            </a:r>
          </a:p>
          <a:p>
            <a:pPr lvl="1"/>
            <a:r>
              <a:rPr lang="sv-SE" altLang="en-SE" noProof="0"/>
              <a:t>Nivå två</a:t>
            </a:r>
          </a:p>
          <a:p>
            <a:pPr lvl="2"/>
            <a:r>
              <a:rPr lang="sv-SE" altLang="en-SE" noProof="0"/>
              <a:t>Nivå tre</a:t>
            </a:r>
          </a:p>
          <a:p>
            <a:pPr lvl="3"/>
            <a:r>
              <a:rPr lang="sv-SE" altLang="en-SE" noProof="0"/>
              <a:t>Nivå fyra</a:t>
            </a:r>
          </a:p>
          <a:p>
            <a:pPr lvl="4"/>
            <a:r>
              <a:rPr lang="sv-SE" altLang="en-SE" noProof="0"/>
              <a:t>Nivå fem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66261D2-C05A-128B-06BD-D8526E95CA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6C12FAA4-6B1D-63F5-A6F3-76B356B04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7E9FBC-6053-D747-9C30-4BAC97CDF43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sldNum" idx="12"/>
          </p:nvPr>
        </p:nvSpPr>
        <p:spPr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E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580421-191229-TN</a:t>
            </a:r>
            <a:endParaRPr lang="en-SE" dirty="0"/>
          </a:p>
          <a:p>
            <a:endParaRPr lang="en-SE" dirty="0"/>
          </a:p>
          <a:p>
            <a:r>
              <a:rPr lang="en-SE" dirty="0"/>
              <a:t>Massive PE, presumably got his DVT during flight home.  Thrombolysis. Discharged with additional diagnosis of alcohol-induced hepatitis.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15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529365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431227-201221-BG</a:t>
            </a:r>
            <a:endParaRPr lang="en-SE" dirty="0"/>
          </a:p>
          <a:p>
            <a:endParaRPr lang="en-SE" dirty="0"/>
          </a:p>
          <a:p>
            <a:r>
              <a:rPr lang="en-SE" dirty="0"/>
              <a:t>Here the negative T waves are not limited to V1-V4, not max in V1-V2.</a:t>
            </a:r>
          </a:p>
          <a:p>
            <a:endParaRPr lang="en-SE" dirty="0"/>
          </a:p>
          <a:p>
            <a:r>
              <a:rPr lang="en-SE" dirty="0"/>
              <a:t>The T wave in III is negative but there is not this gradient where the T wave becomes increasingly negative as the vector progresses from II through aVF to III.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18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157610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Wellen’s T wave suggests critical LAD stenosis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19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17454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660431-210103-JP</a:t>
            </a:r>
            <a:endParaRPr lang="en-S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25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85115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660431-210103-JP</a:t>
            </a:r>
            <a:endParaRPr lang="en-S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SE" sz="1200" kern="1200" dirty="0">
              <a:solidFill>
                <a:schemeClr val="tx1"/>
              </a:solidFill>
              <a:effectLst/>
              <a:ea typeface="MS PGothic" panose="020B0600070205080204" pitchFamily="34" charset="-128"/>
            </a:endParaRPr>
          </a:p>
          <a:p>
            <a:r>
              <a:rPr lang="en-SE" dirty="0"/>
              <a:t>in acute coronary occlusion:</a:t>
            </a:r>
          </a:p>
          <a:p>
            <a:r>
              <a:rPr lang="en-SE" dirty="0"/>
              <a:t>1-The first sign on EKG is QT prolongation (</a:t>
            </a:r>
            <a:r>
              <a:rPr lang="en-GB" dirty="0"/>
              <a:t>https://</a:t>
            </a:r>
            <a:r>
              <a:rPr lang="en-GB" dirty="0" err="1"/>
              <a:t>pubmed.ncbi.nlm.nih.gov</a:t>
            </a:r>
            <a:r>
              <a:rPr lang="en-GB" dirty="0"/>
              <a:t>/17394962/)</a:t>
            </a:r>
            <a:endParaRPr lang="en-SE" dirty="0"/>
          </a:p>
          <a:p>
            <a:r>
              <a:rPr lang="en-SE" dirty="0"/>
              <a:t>2-Then come the hyperacute T-waves</a:t>
            </a:r>
          </a:p>
          <a:p>
            <a:r>
              <a:rPr lang="en-SE" dirty="0"/>
              <a:t>3-Then come the ST-elevations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26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767348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Från Nikolas Sbyrakis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Previously healthy, no regular medications, no allergies. Smoker 30-pack-years.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Sudden onset severe chest pain 2 hours ago, associated pallor and diaphoresis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RR 20/min, SpO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97%, HR 77/min, BP 148/94 mmHg, T 36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ECG done at triage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Example of De Winter Pattern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7FF714-0163-7643-A315-C8662D71F1D7}" type="slidenum">
              <a:rPr lang="sv-SE" altLang="en-SE" smtClean="0"/>
              <a:pPr>
                <a:defRPr/>
              </a:pPr>
              <a:t>30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06835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271219-150406-TL</a:t>
            </a:r>
            <a:endParaRPr lang="en-S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SE" dirty="0"/>
          </a:p>
          <a:p>
            <a:r>
              <a:rPr lang="en-SE" dirty="0"/>
              <a:t>Patient with prior heart attack, stroke, epilepsi</a:t>
            </a:r>
          </a:p>
          <a:p>
            <a:r>
              <a:rPr lang="en-SE" dirty="0"/>
              <a:t>Sent to the ED because of decreased level of functioning, decreased appetite, increased frequency of absence episodes</a:t>
            </a:r>
          </a:p>
          <a:p>
            <a:endParaRPr lang="en-SE" dirty="0"/>
          </a:p>
          <a:p>
            <a:r>
              <a:rPr lang="en-SE" dirty="0"/>
              <a:t>Complexes: paper speed 50 mm/sec</a:t>
            </a:r>
          </a:p>
          <a:p>
            <a:r>
              <a:rPr lang="en-SE" dirty="0"/>
              <a:t>Rhythm: paper speed 25 mm/sec</a:t>
            </a:r>
          </a:p>
          <a:p>
            <a:r>
              <a:rPr lang="en-SE" dirty="0"/>
              <a:t>Unfortunately, no uniform paper speed 25 mm/sec available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33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351658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As the potassium rises:</a:t>
            </a:r>
          </a:p>
          <a:p>
            <a:r>
              <a:rPr lang="en-SE" dirty="0"/>
              <a:t>1-The T wave peaks</a:t>
            </a:r>
          </a:p>
          <a:p>
            <a:r>
              <a:rPr lang="en-SE" dirty="0"/>
              <a:t>2-Then the EKG is drawn out length wise:  the PQ gets longer and the P wave disappears; the QRS gets 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34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689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Complexes:  50 mm/sec</a:t>
            </a:r>
          </a:p>
          <a:p>
            <a:r>
              <a:rPr lang="en-SE" dirty="0"/>
              <a:t>Rhythm: 25 mm/sec</a:t>
            </a:r>
          </a:p>
          <a:p>
            <a:endParaRPr lang="en-SE" dirty="0"/>
          </a:p>
          <a:p>
            <a:r>
              <a:rPr lang="en-SE" dirty="0"/>
              <a:t>45-year-old woman presenting to the ED because of chest pain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SE" dirty="0"/>
              <a:t>The chest pain and shortness of breath started a couple of months ago and occur when she walks, never at rest.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SE" dirty="0"/>
              <a:t>The pain and shortness of breath have gotten gradually worse and she can now barely walk to the subway stop without have to take a break.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4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81075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If the negative T waves in V1-V4 were due to LAD pathology, you would not expect negative T wave in lead III (usually RCA).</a:t>
            </a:r>
          </a:p>
          <a:p>
            <a:endParaRPr lang="en-SE" dirty="0"/>
          </a:p>
          <a:p>
            <a:r>
              <a:rPr lang="en-SE" dirty="0"/>
              <a:t>Lead III points to the right.  The RV is located under electrodes V1-V3.  The combination of negative T waves in V1-V3 + III suggests RV strain.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6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6815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Complexes:  50 mm/sec</a:t>
            </a:r>
          </a:p>
          <a:p>
            <a:r>
              <a:rPr lang="en-SE" dirty="0"/>
              <a:t>Rhythm: 25 mm/sec</a:t>
            </a:r>
          </a:p>
          <a:p>
            <a:endParaRPr lang="en-SE" dirty="0"/>
          </a:p>
          <a:p>
            <a:r>
              <a:rPr lang="en-SE" dirty="0"/>
              <a:t>45-year-old woman presenting to the ED because of chest pain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SE" dirty="0"/>
              <a:t>The chest pain and shortness of breath started a couple of months ago and occur when she walks, never at rest.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altLang="en-SE" dirty="0"/>
              <a:t>The pain and shortness of breath have gotten gradually worse and she can now barely walk to the subway stop without have to take a break.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7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024271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908050" y="4721225"/>
            <a:ext cx="4989512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dirty="0"/>
              <a:t>Source: 440324-251104-KE (Ystad)</a:t>
            </a:r>
            <a:endParaRPr dirty="0"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908050" y="4721225"/>
            <a:ext cx="4989512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available</a:t>
            </a:r>
            <a:r>
              <a:rPr lang="sv-SE" dirty="0"/>
              <a:t> for the </a:t>
            </a:r>
            <a:r>
              <a:rPr lang="sv-SE" dirty="0" err="1"/>
              <a:t>most</a:t>
            </a:r>
            <a:r>
              <a:rPr lang="sv-SE" dirty="0"/>
              <a:t> recent prior EKG.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v-SE" dirty="0" err="1"/>
              <a:t>Delete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unavailable</a:t>
            </a:r>
            <a:r>
              <a:rPr lang="sv-SE" dirty="0"/>
              <a:t> or irrelevant.</a:t>
            </a:r>
            <a:endParaRPr dirty="0"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Source: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580421-191229-TN</a:t>
            </a:r>
            <a:endParaRPr lang="en-SE" dirty="0"/>
          </a:p>
          <a:p>
            <a:endParaRPr lang="en-SE" dirty="0"/>
          </a:p>
          <a:p>
            <a:r>
              <a:rPr lang="en-SE" dirty="0"/>
              <a:t>1-On holiday in Thailand.  Drinks lots of alcohol.  Wife upset.  Promises to stop drinking upon return to Sweden</a:t>
            </a:r>
          </a:p>
          <a:p>
            <a:r>
              <a:rPr lang="en-SE" dirty="0"/>
              <a:t>2-Flies back from Thailand 5 days ago.  Felt like crap since then.</a:t>
            </a:r>
          </a:p>
          <a:p>
            <a:r>
              <a:rPr lang="en-SE" dirty="0"/>
              <a:t>3-”Seizure” today, wife calls ambulance</a:t>
            </a:r>
          </a:p>
          <a:p>
            <a:r>
              <a:rPr lang="en-SE" dirty="0"/>
              <a:t>4-”Seizure” again in the ED, neurologist administers 5 mg Diazepam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37E02D-CD42-2040-9B01-FC49B6110B00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862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580421-191229-TN</a:t>
            </a:r>
            <a:endParaRPr lang="en-SE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13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632558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Initially suspected alcohol-withdrawal seizure.  But:</a:t>
            </a:r>
          </a:p>
          <a:p>
            <a:r>
              <a:rPr lang="en-SE" dirty="0"/>
              <a:t>1-Timing is wrong</a:t>
            </a:r>
          </a:p>
          <a:p>
            <a:r>
              <a:rPr lang="en-SE" dirty="0"/>
              <a:t>2-Doesn’t explain the low SpO2</a:t>
            </a:r>
          </a:p>
          <a:p>
            <a:r>
              <a:rPr lang="en-SE" dirty="0"/>
              <a:t>3-With alcohol withdrawal you wound expect high blood pressure</a:t>
            </a:r>
          </a:p>
          <a:p>
            <a:r>
              <a:rPr lang="en-SE" dirty="0"/>
              <a:t>4-The EKG shows since of RV 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F27B67-B3A6-6E48-B547-E43344DFF91D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7776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1FB1BA-34FB-D53A-BCE2-ECBD7F245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23A60-F1BC-74F0-A905-5FF19830E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D1D6AB-027B-6464-4395-FE7202D14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3ACCA-D645-8E4A-A225-2EDF7E64597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5078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D4B26A-DF2F-1973-FA3D-6131DFE84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49940C-EFA6-2951-1F48-BCDF37F6C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29FC98-632B-9E8C-6633-0A523890D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4BCFE-D9F4-EE4F-837C-C814D490A064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4180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F5D6C-8239-CE31-4A4E-ADEC5DCCD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50882-1AD4-9408-BAA1-2E4C348EE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21ADF2-D3DD-2115-302F-76968E2CF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2DA6-2AD6-664F-84D8-C2874252484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1646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750962-C0CE-2D0A-9FF0-CB4BF97DE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7C3320-B1F7-3A39-1514-CE4DBC82F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28F4B0-9D8D-8A70-86D4-A1326C6D8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3454C-3DB8-4349-B399-74F53158F9C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28985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69B84-0BE0-212E-AAD7-FAA389AF8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23E5B-4BAD-E070-5241-34606F251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FA8DC-2422-8C71-ABCC-F0926C77BF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E6C2B-7FC1-D746-81F9-ACD0B9D224D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9940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tabell" type="tbl">
  <p:cSld name="1_Rubrik och tabel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70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BE79D6-9AFC-72E0-DEF2-0AD89B0A4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8D10F-8B11-2FB4-46C7-745F9C129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8E03D-2844-52B9-7AD0-09C2D3BE5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2D16-7D77-E049-AA84-866CD3D1010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40416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1B5A5C-240F-EB7D-378A-9BAD418FE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06D0A2-5677-5AE8-3A1E-417649F47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762FB-1181-2580-F3ED-AB83EEFFF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C210-636D-5942-9799-D0E1559B5DF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1332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06464-9DFD-052D-6856-D1B1EEB79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A856E-6590-69DB-B4F5-06288A906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15900-E980-4220-38ED-7E8C8CA1E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B573-A5EF-E942-9F7F-38FE6C85FE5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6406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7FBEF9-9129-7BFB-0387-91D6A6B2D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7D499B-46EA-9027-9861-94E907BE0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013930-C286-941A-A324-4A79D2C3E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9415-4E20-7F42-BD11-0B0E5C48A58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83754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9489BD-BDC7-139B-66B6-72BAAE5ED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9A85F9-A546-86C7-8F5A-73A5F6291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60786C-034A-A502-1B25-AE450A95A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C94F-EF92-AD4F-B2B7-AFD599AB9C5F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6591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E5DE5C-3451-300D-0001-86334FA3F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23CAFE-899B-C3A4-3CBC-CF370CC47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663782-CF05-D4EB-2A34-7BE99BE8E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FE10D-01C1-704A-9A5D-980E86C2386D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2034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3D7DB-2F67-0239-A29C-DCD46954D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EFCCF-617D-E902-9915-47AC96DEF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A2D1D-9FA7-C03E-C285-9B086B5C2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6961-9542-8349-9D5E-911B58291C9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19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C0F7F-C26F-064C-4DB4-8560D8B9D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FFB99-D6CE-7173-FCBA-2D2E9708B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7E5F1-26F9-D638-0136-22B20F37A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3A2B-539A-C646-8CE0-2A39B00E343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6425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A1E0EE-2770-3EA2-BC19-EF35E17D5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8FE1C9-C31B-925C-FC76-311F83925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 på bakgrundstexten</a:t>
            </a:r>
          </a:p>
          <a:p>
            <a:pPr lvl="1"/>
            <a:r>
              <a:rPr lang="sv-SE" altLang="en-SE"/>
              <a:t>Nivå två</a:t>
            </a:r>
          </a:p>
          <a:p>
            <a:pPr lvl="2"/>
            <a:r>
              <a:rPr lang="sv-SE" altLang="en-SE"/>
              <a:t>Nivå tre</a:t>
            </a:r>
          </a:p>
          <a:p>
            <a:pPr lvl="3"/>
            <a:r>
              <a:rPr lang="sv-SE" altLang="en-SE"/>
              <a:t>Nivå fyra</a:t>
            </a:r>
          </a:p>
          <a:p>
            <a:pPr lvl="4"/>
            <a:r>
              <a:rPr lang="sv-SE" altLang="en-SE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0E7ABD-C84A-5597-7EFA-52B97DBFD8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F6B9A9-879E-97C3-2595-90CE789E47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8AA0ED-1C29-39E9-3A3D-CAC1465488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63AE64-0BBB-4E44-8834-9F22E8F7AADE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  <p:pic>
        <p:nvPicPr>
          <p:cNvPr id="1031" name="Bildobjekt 1">
            <a:extLst>
              <a:ext uri="{FF2B5EF4-FFF2-40B4-BE49-F238E27FC236}">
                <a16:creationId xmlns:a16="http://schemas.microsoft.com/office/drawing/2014/main" id="{AEEF2CE2-9D0D-8349-E45A-C8FBE4E114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-73025"/>
            <a:ext cx="12842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3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24.xml"/><Relationship Id="rId4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ctrTitle"/>
          </p:nvPr>
        </p:nvSpPr>
        <p:spPr>
          <a:xfrm>
            <a:off x="316706" y="2857500"/>
            <a:ext cx="85105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 dirty="0"/>
              <a:t>T-Wave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0" y="5080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0" i="0" u="none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81-year-old man with cardiac arrest</a:t>
            </a:r>
            <a:endParaRPr dirty="0"/>
          </a:p>
        </p:txBody>
      </p: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2D4F1EE-A08C-E796-3833-D8E231200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26" t="13217" r="21350"/>
          <a:stretch>
            <a:fillRect/>
          </a:stretch>
        </p:blipFill>
        <p:spPr>
          <a:xfrm>
            <a:off x="253999" y="1100667"/>
            <a:ext cx="8652934" cy="517699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11CF88-E8DB-F4FD-C3AC-1C4D3D73CF7B}"/>
              </a:ext>
            </a:extLst>
          </p:cNvPr>
          <p:cNvCxnSpPr>
            <a:cxnSpLocks/>
          </p:cNvCxnSpPr>
          <p:nvPr/>
        </p:nvCxnSpPr>
        <p:spPr bwMode="auto">
          <a:xfrm>
            <a:off x="1583292" y="1340768"/>
            <a:ext cx="0" cy="4550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685800" y="92764"/>
            <a:ext cx="7772400" cy="94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sz="4400" b="0" i="0" u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Prior EKG</a:t>
            </a:r>
            <a:endParaRPr dirty="0"/>
          </a:p>
        </p:txBody>
      </p:sp>
      <p:pic>
        <p:nvPicPr>
          <p:cNvPr id="3" name="Picture 2" descr="A graph of a heart rate&#10;&#10;AI-generated content may be incorrect.">
            <a:extLst>
              <a:ext uri="{FF2B5EF4-FFF2-40B4-BE49-F238E27FC236}">
                <a16:creationId xmlns:a16="http://schemas.microsoft.com/office/drawing/2014/main" id="{4840BF2C-B16F-0125-04DF-7F3646CD4A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6" t="12740" r="21995"/>
          <a:stretch>
            <a:fillRect/>
          </a:stretch>
        </p:blipFill>
        <p:spPr>
          <a:xfrm>
            <a:off x="159025" y="1470990"/>
            <a:ext cx="8726402" cy="52478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CC3A264-3271-5794-76EF-154BF2BDA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89" y="1255202"/>
            <a:ext cx="2344687" cy="2882900"/>
          </a:xfrm>
          <a:prstGeom prst="rect">
            <a:avLst/>
          </a:prstGeom>
        </p:spPr>
      </p:pic>
      <p:pic>
        <p:nvPicPr>
          <p:cNvPr id="11" name="Picture 10" descr="A picture containing text, gear&#10;&#10;Description automatically generated">
            <a:extLst>
              <a:ext uri="{FF2B5EF4-FFF2-40B4-BE49-F238E27FC236}">
                <a16:creationId xmlns:a16="http://schemas.microsoft.com/office/drawing/2014/main" id="{23ED2C4C-99D5-C2D2-457D-3A808C6D2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413" y="1255202"/>
            <a:ext cx="2140499" cy="28829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4BFE359-C8E6-35D8-0134-A9484EC9B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413" y="4800601"/>
            <a:ext cx="951986" cy="1119693"/>
          </a:xfrm>
          <a:prstGeom prst="rect">
            <a:avLst/>
          </a:prstGeom>
        </p:spPr>
      </p:pic>
      <p:pic>
        <p:nvPicPr>
          <p:cNvPr id="15" name="Picture 14" descr="A group of bottles and cans&#10;&#10;Description automatically generated with low confidence">
            <a:extLst>
              <a:ext uri="{FF2B5EF4-FFF2-40B4-BE49-F238E27FC236}">
                <a16:creationId xmlns:a16="http://schemas.microsoft.com/office/drawing/2014/main" id="{98BC7033-249A-612F-C63D-3843DEBAE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89" y="4354025"/>
            <a:ext cx="2344687" cy="204823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E15F55-827D-7FD5-FEA0-3369C37339B4}"/>
              </a:ext>
            </a:extLst>
          </p:cNvPr>
          <p:cNvCxnSpPr/>
          <p:nvPr/>
        </p:nvCxnSpPr>
        <p:spPr bwMode="auto">
          <a:xfrm>
            <a:off x="2866292" y="2696652"/>
            <a:ext cx="773723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47E8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3818D64-0BB9-0BF7-1339-C58309B8A06C}"/>
              </a:ext>
            </a:extLst>
          </p:cNvPr>
          <p:cNvSpPr txBox="1"/>
          <p:nvPr/>
        </p:nvSpPr>
        <p:spPr>
          <a:xfrm>
            <a:off x="2630408" y="2861992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b="1" dirty="0">
                <a:solidFill>
                  <a:srgbClr val="047E81"/>
                </a:solidFill>
              </a:rPr>
              <a:t>-5 dagar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EBE139-2788-717E-0CC4-AC935573000F}"/>
              </a:ext>
            </a:extLst>
          </p:cNvPr>
          <p:cNvCxnSpPr>
            <a:cxnSpLocks/>
          </p:cNvCxnSpPr>
          <p:nvPr/>
        </p:nvCxnSpPr>
        <p:spPr bwMode="auto">
          <a:xfrm>
            <a:off x="7692357" y="2952145"/>
            <a:ext cx="0" cy="62700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47E8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29BDD524-A2F3-3F9B-8EF6-EA55243A9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5310" y="3583874"/>
            <a:ext cx="2959167" cy="552378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5971DCDB-197E-E922-B663-B722EC718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8620" y="4354025"/>
            <a:ext cx="2131661" cy="204823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433CDA7-8747-303F-F7F3-0BAECF55A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431" y="92297"/>
            <a:ext cx="7591138" cy="972543"/>
          </a:xfrm>
        </p:spPr>
        <p:txBody>
          <a:bodyPr/>
          <a:lstStyle/>
          <a:p>
            <a:r>
              <a:rPr lang="en-SE" dirty="0"/>
              <a:t>61-year-old man with seizure</a:t>
            </a:r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169662F5-5BF8-45C3-CD1E-621119FDCA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3765" y="4800601"/>
            <a:ext cx="1083340" cy="111969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ADDD5FB-B929-99DC-9A34-F30C02365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432" y="825264"/>
            <a:ext cx="2135850" cy="20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5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139030-C5FE-F20F-7675-06E9AC2E3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971" b="28066"/>
          <a:stretch/>
        </p:blipFill>
        <p:spPr>
          <a:xfrm>
            <a:off x="179511" y="1772816"/>
            <a:ext cx="8924367" cy="48245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0FF048-330F-E554-2133-09A20EB50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SE" dirty="0"/>
              <a:t>61-year-old man with seizure</a:t>
            </a:r>
          </a:p>
        </p:txBody>
      </p:sp>
    </p:spTree>
    <p:extLst>
      <p:ext uri="{BB962C8B-B14F-4D97-AF65-F5344CB8AC3E}">
        <p14:creationId xmlns:p14="http://schemas.microsoft.com/office/powerpoint/2010/main" val="401057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id="{6C58B25C-CAD0-EE4E-9765-532F454D3BD2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4996490" y="1524219"/>
          <a:ext cx="3582199" cy="1426380"/>
        </p:xfrm>
        <a:graphic>
          <a:graphicData uri="http://schemas.openxmlformats.org/drawingml/2006/table">
            <a:tbl>
              <a:tblPr/>
              <a:tblGrid>
                <a:gridCol w="17363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4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RR 30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SpO2 92%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4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HR 120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BP 105/77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46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GCS 15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4572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4572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2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altLang="en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Times New Roman" panose="02020603050405020304" pitchFamily="18" charset="0"/>
                        </a:rPr>
                        <a:t>Temp 36.8</a:t>
                      </a:r>
                    </a:p>
                  </a:txBody>
                  <a:tcPr marL="68588" marR="68588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9654" name="Picture 2">
            <a:extLst>
              <a:ext uri="{FF2B5EF4-FFF2-40B4-BE49-F238E27FC236}">
                <a16:creationId xmlns:a16="http://schemas.microsoft.com/office/drawing/2014/main" id="{D01CAF54-1C8C-5E4A-A95C-01971496C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12845" r="41022" b="52856"/>
          <a:stretch/>
        </p:blipFill>
        <p:spPr bwMode="auto">
          <a:xfrm>
            <a:off x="395536" y="584684"/>
            <a:ext cx="3991645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F816C404-56AE-40DA-7488-60FBA0B3F3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7521951"/>
              </p:ext>
            </p:extLst>
          </p:nvPr>
        </p:nvGraphicFramePr>
        <p:xfrm>
          <a:off x="5004048" y="3956796"/>
          <a:ext cx="3744416" cy="1920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1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2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119">
                <a:tc>
                  <a:txBody>
                    <a:bodyPr/>
                    <a:lstStyle/>
                    <a:p>
                      <a:r>
                        <a:rPr lang="en-SE" sz="2000" b="1" dirty="0">
                          <a:solidFill>
                            <a:srgbClr val="FF9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96" marR="68596" marT="34295" marB="34295"/>
                </a:tc>
                <a:tc>
                  <a:txBody>
                    <a:bodyPr/>
                    <a:lstStyle/>
                    <a:p>
                      <a:r>
                        <a:rPr lang="en-SE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Pulmonary embolism?</a:t>
                      </a:r>
                    </a:p>
                  </a:txBody>
                  <a:tcPr marL="68596" marR="68596" marT="34295" marB="3429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119">
                <a:tc>
                  <a:txBody>
                    <a:bodyPr/>
                    <a:lstStyle/>
                    <a:p>
                      <a:r>
                        <a:rPr lang="en-SE" sz="2000" b="1" dirty="0">
                          <a:solidFill>
                            <a:srgbClr val="FF9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96" marR="68596" marT="34295" marB="34295"/>
                </a:tc>
                <a:tc>
                  <a:txBody>
                    <a:bodyPr/>
                    <a:lstStyle/>
                    <a:p>
                      <a:r>
                        <a:rPr lang="en-SE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Alcohol withdrawal?</a:t>
                      </a:r>
                    </a:p>
                  </a:txBody>
                  <a:tcPr marL="68596" marR="68596" marT="34295" marB="3429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119">
                <a:tc>
                  <a:txBody>
                    <a:bodyPr/>
                    <a:lstStyle/>
                    <a:p>
                      <a:r>
                        <a:rPr lang="en-SE" sz="2000" b="1" dirty="0">
                          <a:solidFill>
                            <a:srgbClr val="FF9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96" marR="68596" marT="34295" marB="34295"/>
                </a:tc>
                <a:tc>
                  <a:txBody>
                    <a:bodyPr/>
                    <a:lstStyle/>
                    <a:p>
                      <a:r>
                        <a:rPr lang="en-SE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Ischemia-driven arrhythmia?</a:t>
                      </a:r>
                    </a:p>
                  </a:txBody>
                  <a:tcPr marL="68596" marR="68596" marT="34295" marB="342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119">
                <a:tc>
                  <a:txBody>
                    <a:bodyPr/>
                    <a:lstStyle/>
                    <a:p>
                      <a:r>
                        <a:rPr lang="en-SE" sz="2000" b="1" dirty="0">
                          <a:solidFill>
                            <a:srgbClr val="FF9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96" marR="68596" marT="34295" marB="34295"/>
                </a:tc>
                <a:tc>
                  <a:txBody>
                    <a:bodyPr/>
                    <a:lstStyle/>
                    <a:p>
                      <a:r>
                        <a:rPr lang="en-SE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Hypertrophic cardiomyopathy?</a:t>
                      </a:r>
                    </a:p>
                  </a:txBody>
                  <a:tcPr marL="68596" marR="68596" marT="34295" marB="342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184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">
            <a:hlinkClick r:id="" action="ppaction://media"/>
            <a:extLst>
              <a:ext uri="{FF2B5EF4-FFF2-40B4-BE49-F238E27FC236}">
                <a16:creationId xmlns:a16="http://schemas.microsoft.com/office/drawing/2014/main" id="{85B1A0C9-DB52-7E30-65E9-54FFD21914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9144000" cy="59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F42C-1BBB-EA7A-55B7-2A47DDCD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F82C9-87F4-1297-88DA-C41DC8B7D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Treated with rt-Pa</a:t>
            </a:r>
          </a:p>
          <a:p>
            <a:r>
              <a:rPr lang="en-SE" dirty="0"/>
              <a:t>Discharged on Xarelto</a:t>
            </a:r>
          </a:p>
        </p:txBody>
      </p:sp>
    </p:spTree>
    <p:extLst>
      <p:ext uri="{BB962C8B-B14F-4D97-AF65-F5344CB8AC3E}">
        <p14:creationId xmlns:p14="http://schemas.microsoft.com/office/powerpoint/2010/main" val="3385114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6C8EA3-CA45-3AD5-88D5-24356C528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0B677-C234-15C3-6F81-B1205C4D9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Wellen’s T-Waves</a:t>
            </a:r>
          </a:p>
        </p:txBody>
      </p:sp>
    </p:spTree>
    <p:extLst>
      <p:ext uri="{BB962C8B-B14F-4D97-AF65-F5344CB8AC3E}">
        <p14:creationId xmlns:p14="http://schemas.microsoft.com/office/powerpoint/2010/main" val="3537967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>
            <a:extLst>
              <a:ext uri="{FF2B5EF4-FFF2-40B4-BE49-F238E27FC236}">
                <a16:creationId xmlns:a16="http://schemas.microsoft.com/office/drawing/2014/main" id="{9ADE2E9C-D350-CED6-9E59-A444CF189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r="33323" b="3721"/>
          <a:stretch/>
        </p:blipFill>
        <p:spPr bwMode="auto">
          <a:xfrm rot="5400000">
            <a:off x="2307918" y="-779298"/>
            <a:ext cx="4536504" cy="877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2FB4702-1487-57C2-DEC2-5356689986A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609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altLang="en-SE" sz="4000" kern="0" dirty="0"/>
              <a:t>76-year-old man with chest pain</a:t>
            </a:r>
          </a:p>
        </p:txBody>
      </p:sp>
    </p:spTree>
    <p:extLst>
      <p:ext uri="{BB962C8B-B14F-4D97-AF65-F5344CB8AC3E}">
        <p14:creationId xmlns:p14="http://schemas.microsoft.com/office/powerpoint/2010/main" val="1603628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CC118663-C581-BBDF-3BB0-226B78398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9545" r="66707" b="70087"/>
          <a:stretch/>
        </p:blipFill>
        <p:spPr bwMode="auto">
          <a:xfrm>
            <a:off x="251520" y="2296029"/>
            <a:ext cx="4249424" cy="37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272414-3782-5F3C-4D5F-70876A213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kern="0" dirty="0">
                <a:solidFill>
                  <a:srgbClr val="FF0000"/>
                </a:solidFill>
              </a:rPr>
              <a:t>Wellen’s T-Waves</a:t>
            </a:r>
            <a:endParaRPr lang="en-SE" dirty="0"/>
          </a:p>
        </p:txBody>
      </p:sp>
      <p:pic>
        <p:nvPicPr>
          <p:cNvPr id="4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0C0B4958-314A-B2B3-67AB-F977D2B39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t="34971" r="66707" b="42650"/>
          <a:stretch/>
        </p:blipFill>
        <p:spPr bwMode="auto">
          <a:xfrm>
            <a:off x="5077008" y="2108829"/>
            <a:ext cx="4031496" cy="3883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24B2F7-6551-DF18-2006-E3BF0FED0130}"/>
              </a:ext>
            </a:extLst>
          </p:cNvPr>
          <p:cNvSpPr txBox="1"/>
          <p:nvPr/>
        </p:nvSpPr>
        <p:spPr>
          <a:xfrm>
            <a:off x="3490614" y="6115843"/>
            <a:ext cx="2162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dirty="0"/>
              <a:t>lifeinthefastlane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CAC4-596F-6324-263D-24BC8C8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20080"/>
          </a:xfrm>
        </p:spPr>
        <p:txBody>
          <a:bodyPr/>
          <a:lstStyle/>
          <a:p>
            <a:r>
              <a:rPr lang="en-SE" dirty="0">
                <a:solidFill>
                  <a:srgbClr val="00B050"/>
                </a:solidFill>
              </a:rPr>
              <a:t>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E5F51-D57C-990D-D255-2AC78CEA9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80728"/>
            <a:ext cx="7772400" cy="5688632"/>
          </a:xfrm>
        </p:spPr>
        <p:txBody>
          <a:bodyPr/>
          <a:lstStyle/>
          <a:p>
            <a:r>
              <a:rPr lang="en-SE" dirty="0">
                <a:hlinkClick r:id="rId2" action="ppaction://hlinksldjump"/>
              </a:rPr>
              <a:t>RV-Strain &amp; -Injury</a:t>
            </a:r>
            <a:endParaRPr lang="en-SE" dirty="0"/>
          </a:p>
          <a:p>
            <a:r>
              <a:rPr lang="en-SE" dirty="0">
                <a:hlinkClick r:id="rId3" action="ppaction://hlinksldjump"/>
              </a:rPr>
              <a:t>Wellen’s T-Waves</a:t>
            </a:r>
            <a:endParaRPr lang="en-SE" dirty="0"/>
          </a:p>
          <a:p>
            <a:r>
              <a:rPr lang="en-SE" dirty="0">
                <a:hlinkClick r:id="rId4" action="ppaction://hlinksldjump"/>
              </a:rPr>
              <a:t>Cerebral T-Waves</a:t>
            </a:r>
            <a:endParaRPr lang="en-SE" dirty="0"/>
          </a:p>
          <a:p>
            <a:r>
              <a:rPr lang="en-SE" dirty="0">
                <a:hlinkClick r:id="rId5" action="ppaction://hlinksldjump"/>
              </a:rPr>
              <a:t>Hyperacute T-Waves</a:t>
            </a:r>
            <a:endParaRPr lang="en-SE" dirty="0"/>
          </a:p>
          <a:p>
            <a:r>
              <a:rPr lang="en-SE" dirty="0">
                <a:hlinkClick r:id="rId6" action="ppaction://hlinksldjump"/>
              </a:rPr>
              <a:t>De Winter Pattern</a:t>
            </a:r>
            <a:endParaRPr lang="en-SE" dirty="0"/>
          </a:p>
          <a:p>
            <a:r>
              <a:rPr lang="en-SE" dirty="0">
                <a:hlinkClick r:id="rId7" action="ppaction://hlinksldjump"/>
              </a:rPr>
              <a:t>Hyperkalemia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0115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30DD95DB-CB5E-42F9-BB27-CDEC582C85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SE" altLang="en-SE"/>
              <a:t>Course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A919171A-053D-B7A1-334E-709BD88220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981200"/>
            <a:ext cx="8280400" cy="3124200"/>
          </a:xfrm>
        </p:spPr>
        <p:txBody>
          <a:bodyPr/>
          <a:lstStyle/>
          <a:p>
            <a:r>
              <a:rPr lang="en-SE" altLang="en-SE" sz="2800" dirty="0"/>
              <a:t>Cardiology resident suspects PE, refers patient to ED</a:t>
            </a:r>
          </a:p>
          <a:p>
            <a:r>
              <a:rPr lang="en-SE" altLang="en-SE" sz="2800" dirty="0"/>
              <a:t>In ED, given ASA 300 mg + Heparin 5000 E</a:t>
            </a:r>
          </a:p>
          <a:p>
            <a:r>
              <a:rPr lang="en-SE" altLang="en-SE" sz="2800" dirty="0"/>
              <a:t>After contact w</a:t>
            </a:r>
            <a:r>
              <a:rPr lang="en-GB" altLang="en-SE" sz="2800" dirty="0"/>
              <a:t>it</a:t>
            </a:r>
            <a:r>
              <a:rPr lang="en-SE" altLang="en-SE" sz="2800" dirty="0"/>
              <a:t>h cardiologist, acute CT (no PE)</a:t>
            </a:r>
          </a:p>
          <a:p>
            <a:r>
              <a:rPr lang="en-SE" altLang="en-SE" sz="2800" dirty="0"/>
              <a:t>Angio: severe stenosis LAD/D1 and 80% stenosis Cx</a:t>
            </a:r>
          </a:p>
          <a:p>
            <a:r>
              <a:rPr lang="en-SE" altLang="en-SE" sz="2800" dirty="0"/>
              <a:t>PCI LAD/D1 and Cx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EDBA66A-3964-C333-7731-C76FA6CE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468D-215E-E295-769D-50B83C8D6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Cerebral T-Waves</a:t>
            </a:r>
          </a:p>
        </p:txBody>
      </p:sp>
    </p:spTree>
    <p:extLst>
      <p:ext uri="{BB962C8B-B14F-4D97-AF65-F5344CB8AC3E}">
        <p14:creationId xmlns:p14="http://schemas.microsoft.com/office/powerpoint/2010/main" val="1646067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39DEC-4F42-53C5-5DB5-6670EF6CBA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4" t="31923" r="15593" b="47974"/>
          <a:stretch/>
        </p:blipFill>
        <p:spPr>
          <a:xfrm>
            <a:off x="93103" y="2045405"/>
            <a:ext cx="8943393" cy="318379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3CE4C8E-9E03-1598-556E-5AC91B596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1784"/>
            <a:ext cx="9144000" cy="1143000"/>
          </a:xfrm>
        </p:spPr>
        <p:txBody>
          <a:bodyPr/>
          <a:lstStyle/>
          <a:p>
            <a:r>
              <a:rPr lang="en-SE" sz="4000" dirty="0"/>
              <a:t>81-year-old woman</a:t>
            </a:r>
            <a:br>
              <a:rPr lang="en-SE" sz="4000" dirty="0"/>
            </a:br>
            <a:r>
              <a:rPr lang="en-SE" sz="4000" dirty="0"/>
              <a:t>with altered mental status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54601-232F-2CBB-6877-113B984BA0FC}"/>
              </a:ext>
            </a:extLst>
          </p:cNvPr>
          <p:cNvSpPr txBox="1"/>
          <p:nvPr/>
        </p:nvSpPr>
        <p:spPr>
          <a:xfrm>
            <a:off x="467544" y="5517232"/>
            <a:ext cx="7983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Vomited, trouble understanding words, unable to move left arm</a:t>
            </a:r>
          </a:p>
        </p:txBody>
      </p:sp>
    </p:spTree>
    <p:extLst>
      <p:ext uri="{BB962C8B-B14F-4D97-AF65-F5344CB8AC3E}">
        <p14:creationId xmlns:p14="http://schemas.microsoft.com/office/powerpoint/2010/main" val="1043744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4103-29D8-0A43-9A97-8DDCCFDD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1143000"/>
          </a:xfrm>
        </p:spPr>
        <p:txBody>
          <a:bodyPr/>
          <a:lstStyle/>
          <a:p>
            <a:r>
              <a:rPr lang="en-SE" dirty="0">
                <a:solidFill>
                  <a:srgbClr val="FF0000"/>
                </a:solidFill>
              </a:rPr>
              <a:t>Cerebral T-Waves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0D2DF-BD8A-1F9C-45B4-A84840163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4" t="30327" r="18182" b="27581"/>
          <a:stretch/>
        </p:blipFill>
        <p:spPr>
          <a:xfrm>
            <a:off x="1619672" y="1452379"/>
            <a:ext cx="5832648" cy="521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4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983738-205F-9684-29D6-1572E12DB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DDE38-9CDF-E0B7-7A26-4B72D0969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Hyperacute T-Waves</a:t>
            </a:r>
          </a:p>
        </p:txBody>
      </p:sp>
    </p:spTree>
    <p:extLst>
      <p:ext uri="{BB962C8B-B14F-4D97-AF65-F5344CB8AC3E}">
        <p14:creationId xmlns:p14="http://schemas.microsoft.com/office/powerpoint/2010/main" val="4174665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>
            <a:extLst>
              <a:ext uri="{FF2B5EF4-FFF2-40B4-BE49-F238E27FC236}">
                <a16:creationId xmlns:a16="http://schemas.microsoft.com/office/drawing/2014/main" id="{1CF60ED2-1C92-033B-3C0A-9AC5B66D3E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" r="32758" b="3493"/>
          <a:stretch/>
        </p:blipFill>
        <p:spPr bwMode="auto">
          <a:xfrm rot="5400000">
            <a:off x="2228410" y="-498766"/>
            <a:ext cx="4680520" cy="90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149116-AFEB-4172-BE84-3A7D6DB68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SE" altLang="en-SE" dirty="0"/>
              <a:t>54-year-old man with chest pain</a:t>
            </a:r>
            <a:br>
              <a:rPr lang="en-SE" altLang="en-SE" sz="4000" dirty="0"/>
            </a:br>
            <a:r>
              <a:rPr lang="en-SE" altLang="en-SE" sz="4000" dirty="0"/>
              <a:t>EKG 06:57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8B7E1E15-6D75-FD4D-A0CF-0547A969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" r="33711" b="4110"/>
          <a:stretch/>
        </p:blipFill>
        <p:spPr bwMode="auto">
          <a:xfrm rot="5400000">
            <a:off x="2216263" y="-659473"/>
            <a:ext cx="4680521" cy="911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4094F1FB-79A9-550C-67A6-0BDAD4F9A087}"/>
              </a:ext>
            </a:extLst>
          </p:cNvPr>
          <p:cNvSpPr txBox="1">
            <a:spLocks/>
          </p:cNvSpPr>
          <p:nvPr/>
        </p:nvSpPr>
        <p:spPr>
          <a:xfrm>
            <a:off x="0" y="358594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altLang="en-SE" kern="0" dirty="0"/>
              <a:t>54-year-old man with chest pain</a:t>
            </a:r>
            <a:br>
              <a:rPr lang="en-SE" altLang="en-SE" sz="4000" kern="0" dirty="0"/>
            </a:br>
            <a:r>
              <a:rPr lang="en-SE" altLang="en-SE" sz="4000" kern="0" dirty="0"/>
              <a:t>EKG 08:13</a:t>
            </a:r>
            <a:endParaRPr lang="en-SE" sz="4000" kern="0" dirty="0"/>
          </a:p>
        </p:txBody>
      </p:sp>
    </p:spTree>
    <p:extLst>
      <p:ext uri="{BB962C8B-B14F-4D97-AF65-F5344CB8AC3E}">
        <p14:creationId xmlns:p14="http://schemas.microsoft.com/office/powerpoint/2010/main" val="75677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F04888-B288-CCC7-F776-4FD482375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kern="0" dirty="0">
                <a:solidFill>
                  <a:srgbClr val="FF0000"/>
                </a:solidFill>
              </a:rPr>
              <a:t>Hyperacute T-Wave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09184-E1D0-7DE1-3AC9-1EE0452E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sz="2800" dirty="0"/>
              <a:t>Wide base</a:t>
            </a:r>
          </a:p>
          <a:p>
            <a:r>
              <a:rPr lang="en-SE" sz="2800" dirty="0"/>
              <a:t>Round peak</a:t>
            </a:r>
          </a:p>
          <a:p>
            <a:r>
              <a:rPr lang="en-SE" sz="2800" dirty="0"/>
              <a:t>Large in relation to preceding QRS-complex</a:t>
            </a:r>
          </a:p>
          <a:p>
            <a:r>
              <a:rPr lang="en-SE" sz="2800" dirty="0"/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2968612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">
            <a:extLst>
              <a:ext uri="{FF2B5EF4-FFF2-40B4-BE49-F238E27FC236}">
                <a16:creationId xmlns:a16="http://schemas.microsoft.com/office/drawing/2014/main" id="{075F2E89-C1EA-BEE4-C5FF-281C84C24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SE" altLang="en-SE"/>
              <a:t>Course</a:t>
            </a:r>
          </a:p>
        </p:txBody>
      </p:sp>
      <p:sp>
        <p:nvSpPr>
          <p:cNvPr id="28674" name="Content Placeholder 3">
            <a:extLst>
              <a:ext uri="{FF2B5EF4-FFF2-40B4-BE49-F238E27FC236}">
                <a16:creationId xmlns:a16="http://schemas.microsoft.com/office/drawing/2014/main" id="{6B5FD493-F068-6D7E-25F0-849F7E123D3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79712" y="1925959"/>
            <a:ext cx="5184576" cy="1143001"/>
          </a:xfrm>
        </p:spPr>
        <p:txBody>
          <a:bodyPr/>
          <a:lstStyle/>
          <a:p>
            <a:r>
              <a:rPr lang="en-SE" altLang="en-SE" dirty="0"/>
              <a:t>ASA 500 mg PO in ambulance</a:t>
            </a:r>
          </a:p>
          <a:p>
            <a:r>
              <a:rPr lang="en-SE" altLang="en-SE" dirty="0"/>
              <a:t>Heparin 5000 E IV in 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8D8E92-34FE-256A-186B-4406F8427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00"/>
          <a:stretch/>
        </p:blipFill>
        <p:spPr>
          <a:xfrm>
            <a:off x="230131" y="3421894"/>
            <a:ext cx="4832206" cy="3131891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51F695F-7C6C-78C0-68E3-B4AD0D712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2434" y="4376604"/>
            <a:ext cx="3861435" cy="164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SE" altLang="en-SE" kern="0" dirty="0"/>
              <a:t>Coronary angio: LAD stenosis right after D2</a:t>
            </a:r>
          </a:p>
          <a:p>
            <a:r>
              <a:rPr lang="en-SE" altLang="en-SE" kern="0" dirty="0"/>
              <a:t>PCI mid-LAD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7637EB9-EBAD-3EDC-B025-3F22F880D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06E71-19C8-CADB-5375-BDA3E5E93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De Winter Pattern</a:t>
            </a:r>
          </a:p>
        </p:txBody>
      </p:sp>
    </p:spTree>
    <p:extLst>
      <p:ext uri="{BB962C8B-B14F-4D97-AF65-F5344CB8AC3E}">
        <p14:creationId xmlns:p14="http://schemas.microsoft.com/office/powerpoint/2010/main" val="2748862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7871-4446-3C8B-5A0A-AA12129EB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RV-Strain &amp; -Injury</a:t>
            </a:r>
          </a:p>
        </p:txBody>
      </p:sp>
    </p:spTree>
    <p:extLst>
      <p:ext uri="{BB962C8B-B14F-4D97-AF65-F5344CB8AC3E}">
        <p14:creationId xmlns:p14="http://schemas.microsoft.com/office/powerpoint/2010/main" val="49397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0AC91A-1F6A-9565-C15A-DDA93CCFA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841624"/>
            <a:ext cx="8572500" cy="4107656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B0B6502-FE75-4EF0-5F08-3769A3736DC8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kern="0">
                <a:latin typeface="Times New Roman" panose="02020603050405020304" pitchFamily="18" charset="0"/>
                <a:cs typeface="Times New Roman" panose="02020603050405020304" pitchFamily="18" charset="0"/>
              </a:rPr>
              <a:t>48-year-old man with chest pain</a:t>
            </a:r>
            <a:endParaRPr lang="el-GR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0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F04888-B288-CCC7-F776-4FD482375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kern="0" dirty="0">
                <a:solidFill>
                  <a:srgbClr val="FF0000"/>
                </a:solidFill>
              </a:rPr>
              <a:t>De Winter ECG Pattern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9CB9C-467F-A319-6123-575C169D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977752"/>
            <a:ext cx="5976664" cy="3899520"/>
          </a:xfrm>
        </p:spPr>
        <p:txBody>
          <a:bodyPr/>
          <a:lstStyle/>
          <a:p>
            <a:r>
              <a:rPr lang="en-US" sz="2800" kern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V2-V6</a:t>
            </a:r>
          </a:p>
          <a:p>
            <a:r>
              <a:rPr lang="en-US" sz="2800" kern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Peaked, symmetric T wave</a:t>
            </a:r>
          </a:p>
          <a:p>
            <a:r>
              <a:rPr lang="en-US" sz="2800" kern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Ascending limb of T wave starts below the isoelectric baseline</a:t>
            </a:r>
          </a:p>
          <a:p>
            <a:r>
              <a:rPr lang="en-US" sz="2800" kern="12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ST-segment depression &gt; 1 mm</a:t>
            </a:r>
            <a:endParaRPr lang="sv-SE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SE" sz="2800" dirty="0"/>
          </a:p>
          <a:p>
            <a:r>
              <a:rPr lang="en-SE" sz="2800" dirty="0"/>
              <a:t>Hyperacute T-wave variant</a:t>
            </a:r>
          </a:p>
          <a:p>
            <a:r>
              <a:rPr lang="en-SE" sz="2800" dirty="0"/>
              <a:t>Suggests acute LAD occlusion</a:t>
            </a:r>
            <a:endParaRPr lang="en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BA759-D249-8432-C330-3BCACF3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347" y="2708920"/>
            <a:ext cx="2313125" cy="21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49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8AD12C-C4F2-A999-051D-06FF9BE4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0B033-219C-C80A-E356-24B49A615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SE" sz="4800" dirty="0">
                <a:solidFill>
                  <a:srgbClr val="00B050"/>
                </a:solidFill>
              </a:rPr>
              <a:t>Hyperkalemia</a:t>
            </a:r>
          </a:p>
        </p:txBody>
      </p:sp>
    </p:spTree>
    <p:extLst>
      <p:ext uri="{BB962C8B-B14F-4D97-AF65-F5344CB8AC3E}">
        <p14:creationId xmlns:p14="http://schemas.microsoft.com/office/powerpoint/2010/main" val="969889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4E9D6-2609-1F86-5879-11FB2A603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" t="5609" r="10784" b="10180"/>
          <a:stretch/>
        </p:blipFill>
        <p:spPr>
          <a:xfrm>
            <a:off x="539552" y="1052736"/>
            <a:ext cx="8136904" cy="5673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5A743E-05BE-4750-4AA0-88938CDBA1E6}"/>
              </a:ext>
            </a:extLst>
          </p:cNvPr>
          <p:cNvSpPr txBox="1"/>
          <p:nvPr/>
        </p:nvSpPr>
        <p:spPr>
          <a:xfrm>
            <a:off x="5292080" y="3212976"/>
            <a:ext cx="1925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Hyperkalemia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BD947-DA30-BC30-9A9E-792702DED779}"/>
              </a:ext>
            </a:extLst>
          </p:cNvPr>
          <p:cNvSpPr txBox="1"/>
          <p:nvPr/>
        </p:nvSpPr>
        <p:spPr>
          <a:xfrm>
            <a:off x="647721" y="188640"/>
            <a:ext cx="78485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E" sz="4400" dirty="0"/>
              <a:t>87-year-old woman who is unwell</a:t>
            </a:r>
          </a:p>
        </p:txBody>
      </p:sp>
    </p:spTree>
    <p:extLst>
      <p:ext uri="{BB962C8B-B14F-4D97-AF65-F5344CB8AC3E}">
        <p14:creationId xmlns:p14="http://schemas.microsoft.com/office/powerpoint/2010/main" val="35516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Bildobjekt 1" descr="1-Hyperkalemia &amp; EKG changes.pdf">
            <a:extLst>
              <a:ext uri="{FF2B5EF4-FFF2-40B4-BE49-F238E27FC236}">
                <a16:creationId xmlns:a16="http://schemas.microsoft.com/office/drawing/2014/main" id="{9F466388-EC42-7AC2-03AE-F02BB157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8" t="17571" r="38144" b="70519"/>
          <a:stretch>
            <a:fillRect/>
          </a:stretch>
        </p:blipFill>
        <p:spPr bwMode="auto">
          <a:xfrm rot="5400000">
            <a:off x="-250111" y="3536791"/>
            <a:ext cx="2117688" cy="140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45C911-C722-51DD-BC61-4C7725F9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solidFill>
                  <a:srgbClr val="FF0000"/>
                </a:solidFill>
              </a:rPr>
              <a:t>Hyperkalemia</a:t>
            </a:r>
          </a:p>
        </p:txBody>
      </p:sp>
      <p:pic>
        <p:nvPicPr>
          <p:cNvPr id="3" name="Bildobjekt 1" descr="1-Hyperkalemia &amp; EKG changes.pdf">
            <a:extLst>
              <a:ext uri="{FF2B5EF4-FFF2-40B4-BE49-F238E27FC236}">
                <a16:creationId xmlns:a16="http://schemas.microsoft.com/office/drawing/2014/main" id="{B21A481B-79FC-43F6-0120-34A685C5D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9" t="29462" r="40261" b="57799"/>
          <a:stretch>
            <a:fillRect/>
          </a:stretch>
        </p:blipFill>
        <p:spPr bwMode="auto">
          <a:xfrm rot="5400000">
            <a:off x="1096113" y="3382606"/>
            <a:ext cx="2084071" cy="16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1" descr="1-Hyperkalemia &amp; EKG changes.pdf">
            <a:extLst>
              <a:ext uri="{FF2B5EF4-FFF2-40B4-BE49-F238E27FC236}">
                <a16:creationId xmlns:a16="http://schemas.microsoft.com/office/drawing/2014/main" id="{29C4D7DA-0D07-CEDA-3B51-06AAF4FFC6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8" t="53648" r="39458" b="32518"/>
          <a:stretch>
            <a:fillRect/>
          </a:stretch>
        </p:blipFill>
        <p:spPr bwMode="auto">
          <a:xfrm rot="5400000">
            <a:off x="5076047" y="3395207"/>
            <a:ext cx="2050025" cy="19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objekt 1" descr="1-Hyperkalemia &amp; EKG changes.pdf">
            <a:extLst>
              <a:ext uri="{FF2B5EF4-FFF2-40B4-BE49-F238E27FC236}">
                <a16:creationId xmlns:a16="http://schemas.microsoft.com/office/drawing/2014/main" id="{ADB8F912-5B01-C919-7C12-20361E06A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5" t="67027" r="38692" b="19378"/>
          <a:stretch>
            <a:fillRect/>
          </a:stretch>
        </p:blipFill>
        <p:spPr bwMode="auto">
          <a:xfrm rot="5400000">
            <a:off x="6959545" y="3311909"/>
            <a:ext cx="2138514" cy="18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D5FDA5-7C59-1CF9-42CF-199D1409C5AB}"/>
              </a:ext>
            </a:extLst>
          </p:cNvPr>
          <p:cNvCxnSpPr>
            <a:cxnSpLocks/>
          </p:cNvCxnSpPr>
          <p:nvPr/>
        </p:nvCxnSpPr>
        <p:spPr bwMode="auto">
          <a:xfrm>
            <a:off x="539552" y="5805264"/>
            <a:ext cx="8208912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830F182-464E-D003-1B6E-C2F743C7DDBB}"/>
              </a:ext>
            </a:extLst>
          </p:cNvPr>
          <p:cNvSpPr txBox="1"/>
          <p:nvPr/>
        </p:nvSpPr>
        <p:spPr>
          <a:xfrm>
            <a:off x="219399" y="5157192"/>
            <a:ext cx="8705204" cy="1133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E" dirty="0"/>
              <a:t>Increasing hyperkalemia:</a:t>
            </a:r>
          </a:p>
          <a:p>
            <a:pPr algn="ctr">
              <a:lnSpc>
                <a:spcPct val="150000"/>
              </a:lnSpc>
            </a:pPr>
            <a:r>
              <a:rPr lang="en-SE" dirty="0"/>
              <a:t>T-wave peaking; P-wave flattening; PR-prolongation; QRS-widening</a:t>
            </a:r>
          </a:p>
        </p:txBody>
      </p:sp>
      <p:pic>
        <p:nvPicPr>
          <p:cNvPr id="12" name="Bildobjekt 1" descr="0b-Fatigue 78-year-old EKG.jpg">
            <a:extLst>
              <a:ext uri="{FF2B5EF4-FFF2-40B4-BE49-F238E27FC236}">
                <a16:creationId xmlns:a16="http://schemas.microsoft.com/office/drawing/2014/main" id="{D31CDE77-B3CC-0C5E-5F81-862EA1CFEA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7" t="73079" r="64905" b="15699"/>
          <a:stretch>
            <a:fillRect/>
          </a:stretch>
        </p:blipFill>
        <p:spPr bwMode="auto">
          <a:xfrm>
            <a:off x="2964829" y="3484109"/>
            <a:ext cx="1905993" cy="172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9D88DC-6F00-C49E-6377-E6CCAF693CF9}"/>
              </a:ext>
            </a:extLst>
          </p:cNvPr>
          <p:cNvSpPr txBox="1"/>
          <p:nvPr/>
        </p:nvSpPr>
        <p:spPr>
          <a:xfrm>
            <a:off x="255326" y="1409109"/>
            <a:ext cx="8493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dirty="0"/>
              <a:t>Peaked T-waves: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Tall, narrow, symmetrical, most prominent in precordial leads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SE" dirty="0"/>
              <a:t>Not as regional as hyperacute T-waves, no STD as in De Winter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C670B57-82BF-EF24-EF9F-1F68BCFF2AAE}"/>
              </a:ext>
            </a:extLst>
          </p:cNvPr>
          <p:cNvCxnSpPr>
            <a:cxnSpLocks/>
          </p:cNvCxnSpPr>
          <p:nvPr/>
        </p:nvCxnSpPr>
        <p:spPr bwMode="auto">
          <a:xfrm>
            <a:off x="2126539" y="2552109"/>
            <a:ext cx="323613" cy="828092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67D11-3A05-1B92-55F6-FECCEBD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7173" b="30944"/>
          <a:stretch/>
        </p:blipFill>
        <p:spPr>
          <a:xfrm>
            <a:off x="216023" y="1638352"/>
            <a:ext cx="8748465" cy="4598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A6ACD4-1571-7A7C-EDF2-1D133A0CE155}"/>
              </a:ext>
            </a:extLst>
          </p:cNvPr>
          <p:cNvSpPr txBox="1">
            <a:spLocks/>
          </p:cNvSpPr>
          <p:nvPr/>
        </p:nvSpPr>
        <p:spPr>
          <a:xfrm>
            <a:off x="685800" y="404664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kern="0" dirty="0"/>
              <a:t>45-year-old woman with</a:t>
            </a:r>
            <a:br>
              <a:rPr lang="en-SE" kern="0" dirty="0"/>
            </a:br>
            <a:r>
              <a:rPr lang="en-SE" kern="0" dirty="0"/>
              <a:t>chest pain on exertion</a:t>
            </a:r>
          </a:p>
        </p:txBody>
      </p:sp>
    </p:spTree>
    <p:extLst>
      <p:ext uri="{BB962C8B-B14F-4D97-AF65-F5344CB8AC3E}">
        <p14:creationId xmlns:p14="http://schemas.microsoft.com/office/powerpoint/2010/main" val="255750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B9A02-AC67-2737-1490-D6331A9035E5}"/>
              </a:ext>
            </a:extLst>
          </p:cNvPr>
          <p:cNvSpPr txBox="1"/>
          <p:nvPr/>
        </p:nvSpPr>
        <p:spPr>
          <a:xfrm>
            <a:off x="1036898" y="6021288"/>
            <a:ext cx="7070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dirty="0"/>
              <a:t>Kosuge. Eur Heart J Acute Cardiovasc Care 2012;1:349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49318-19EA-F528-6F28-83C04CC1B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Negative T-waves V1-V4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2207FA1-1F46-1F63-9D2C-0DCFE3947C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SE" sz="3600" dirty="0"/>
              <a:t>Negative T-wave in III: 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923F58-ECFB-F146-9CA7-8D5EA6C8F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898" y="1981200"/>
            <a:ext cx="3611302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SE" sz="3600" dirty="0"/>
              <a:t>Positive T-wave in III: LAD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ildobjekt 1" descr="2-Coronary arteries anatomy.tiff">
            <a:extLst>
              <a:ext uri="{FF2B5EF4-FFF2-40B4-BE49-F238E27FC236}">
                <a16:creationId xmlns:a16="http://schemas.microsoft.com/office/drawing/2014/main" id="{61F1F041-2967-20A8-5B95-843801CB9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8170862" cy="605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67D11-3A05-1B92-55F6-FECCEBD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" r="7173" b="30944"/>
          <a:stretch/>
        </p:blipFill>
        <p:spPr>
          <a:xfrm>
            <a:off x="216023" y="1638352"/>
            <a:ext cx="8748465" cy="4598960"/>
          </a:xfrm>
          <a:prstGeom prst="rect">
            <a:avLst/>
          </a:prstGeom>
        </p:spPr>
      </p:pic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FBD173E1-ECC0-9F3F-686F-DA964B82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44624"/>
            <a:ext cx="878522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CA" altLang="en-SE" sz="4400" kern="0" dirty="0"/>
              <a:t>CT pulmonary angiogram:</a:t>
            </a:r>
          </a:p>
          <a:p>
            <a:pPr marL="0" indent="0" algn="ctr">
              <a:buFontTx/>
              <a:buNone/>
            </a:pPr>
            <a:r>
              <a:rPr lang="en-CA" altLang="en-SE" sz="4400" kern="0" dirty="0"/>
              <a:t>65% pulmonary embolism</a:t>
            </a:r>
          </a:p>
        </p:txBody>
      </p:sp>
    </p:spTree>
    <p:extLst>
      <p:ext uri="{BB962C8B-B14F-4D97-AF65-F5344CB8AC3E}">
        <p14:creationId xmlns:p14="http://schemas.microsoft.com/office/powerpoint/2010/main" val="115322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972F03E1-7AA3-26CB-5FF6-706EA6889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SE" altLang="en-SE" dirty="0">
                <a:solidFill>
                  <a:srgbClr val="FF0000"/>
                </a:solidFill>
              </a:rPr>
              <a:t>RV-Strain in PE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64F3D66B-5BC4-41AD-1C21-5DE018AD13A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23850" y="2413248"/>
            <a:ext cx="4536182" cy="2167880"/>
          </a:xfrm>
        </p:spPr>
        <p:txBody>
          <a:bodyPr/>
          <a:lstStyle/>
          <a:p>
            <a:r>
              <a:rPr lang="en-SE" altLang="en-SE" sz="2400" dirty="0"/>
              <a:t>Chest leads:</a:t>
            </a:r>
          </a:p>
          <a:p>
            <a:pPr lvl="1"/>
            <a:r>
              <a:rPr lang="en-SE" altLang="en-SE" sz="2000" dirty="0"/>
              <a:t>Peak T-wave inversion in V1 + V2</a:t>
            </a:r>
          </a:p>
          <a:p>
            <a:endParaRPr lang="en-SE" altLang="en-SE" sz="2400" dirty="0"/>
          </a:p>
          <a:p>
            <a:r>
              <a:rPr lang="en-SE" altLang="en-SE" sz="2400" dirty="0"/>
              <a:t>Limb leads:</a:t>
            </a:r>
          </a:p>
          <a:p>
            <a:pPr lvl="1"/>
            <a:r>
              <a:rPr lang="en-SE" altLang="en-SE" sz="2000" dirty="0"/>
              <a:t>Peak T-wave inversion in III</a:t>
            </a:r>
          </a:p>
        </p:txBody>
      </p:sp>
      <p:pic>
        <p:nvPicPr>
          <p:cNvPr id="33795" name="Picture 5" descr="A diagram of a heart&#10;&#10;Description automatically generated">
            <a:extLst>
              <a:ext uri="{FF2B5EF4-FFF2-40B4-BE49-F238E27FC236}">
                <a16:creationId xmlns:a16="http://schemas.microsoft.com/office/drawing/2014/main" id="{D661C89B-3865-5B86-3BE9-A4D576815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>
            <a:fillRect/>
          </a:stretch>
        </p:blipFill>
        <p:spPr bwMode="auto">
          <a:xfrm>
            <a:off x="4745038" y="1628775"/>
            <a:ext cx="414813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E74A669-9ACC-B772-937C-F965FF611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595" y="6093296"/>
            <a:ext cx="67528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SE" sz="1800" dirty="0"/>
              <a:t>https://</a:t>
            </a:r>
            <a:r>
              <a:rPr lang="en-GB" altLang="en-SE" sz="1800" dirty="0" err="1"/>
              <a:t>emcrit.org</a:t>
            </a:r>
            <a:r>
              <a:rPr lang="en-GB" altLang="en-SE" sz="1800" dirty="0"/>
              <a:t>/</a:t>
            </a:r>
            <a:r>
              <a:rPr lang="en-GB" altLang="en-SE" sz="1800" dirty="0" err="1"/>
              <a:t>pulmcrit</a:t>
            </a:r>
            <a:r>
              <a:rPr lang="en-GB" altLang="en-SE" sz="1800" dirty="0"/>
              <a:t>/two-</a:t>
            </a:r>
            <a:r>
              <a:rPr lang="en-GB" altLang="en-SE" sz="1800" dirty="0" err="1"/>
              <a:t>ekg</a:t>
            </a:r>
            <a:r>
              <a:rPr lang="en-GB" altLang="en-SE" sz="1800" dirty="0"/>
              <a:t>-patterns-of-pulmonary-embolism</a:t>
            </a:r>
            <a:endParaRPr lang="en-SE" altLang="en-SE" sz="1800" dirty="0"/>
          </a:p>
        </p:txBody>
      </p:sp>
    </p:spTree>
    <p:extLst>
      <p:ext uri="{BB962C8B-B14F-4D97-AF65-F5344CB8AC3E}">
        <p14:creationId xmlns:p14="http://schemas.microsoft.com/office/powerpoint/2010/main" val="153702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511F4DF0-456E-DEEE-0688-D6D5F4F39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SE" altLang="en-SE" dirty="0">
                <a:solidFill>
                  <a:srgbClr val="FF0000"/>
                </a:solidFill>
              </a:rPr>
              <a:t>RV-Injury in PE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957B263C-0A20-29DC-9E7A-7C95C3C72EF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59011" y="1556792"/>
            <a:ext cx="8651907" cy="4546376"/>
          </a:xfrm>
        </p:spPr>
        <p:txBody>
          <a:bodyPr/>
          <a:lstStyle/>
          <a:p>
            <a:r>
              <a:rPr lang="en-SE" altLang="en-SE" sz="2400" dirty="0"/>
              <a:t>Ischemia sufficient to cause STE &amp; reciprocal STD</a:t>
            </a:r>
          </a:p>
          <a:p>
            <a:endParaRPr lang="en-SE" altLang="en-SE" sz="2400" dirty="0"/>
          </a:p>
          <a:p>
            <a:r>
              <a:rPr lang="en-SE" altLang="en-SE" sz="2400" dirty="0"/>
              <a:t>Chest leads:</a:t>
            </a:r>
          </a:p>
          <a:p>
            <a:pPr lvl="1"/>
            <a:r>
              <a:rPr lang="en-SE" altLang="en-SE" sz="2000" dirty="0"/>
              <a:t>STE V1-V2</a:t>
            </a:r>
          </a:p>
          <a:p>
            <a:pPr lvl="1"/>
            <a:r>
              <a:rPr lang="en-SE" altLang="en-SE" sz="2000" dirty="0"/>
              <a:t>STD V4-V6</a:t>
            </a:r>
          </a:p>
          <a:p>
            <a:endParaRPr lang="en-SE" altLang="en-SE" sz="2400" dirty="0"/>
          </a:p>
          <a:p>
            <a:r>
              <a:rPr lang="en-SE" altLang="en-SE" sz="2400" dirty="0"/>
              <a:t>Limb leads:</a:t>
            </a:r>
          </a:p>
          <a:p>
            <a:pPr lvl="1"/>
            <a:r>
              <a:rPr lang="en-SE" altLang="en-SE" sz="2000" dirty="0"/>
              <a:t>STE III</a:t>
            </a:r>
          </a:p>
          <a:p>
            <a:pPr lvl="1"/>
            <a:r>
              <a:rPr lang="en-SE" altLang="en-SE" sz="2000" dirty="0"/>
              <a:t>STD I - aVL</a:t>
            </a:r>
          </a:p>
        </p:txBody>
      </p:sp>
      <p:pic>
        <p:nvPicPr>
          <p:cNvPr id="34820" name="Picture 5" descr="A diagram of a heart&#10;&#10;Description automatically generated">
            <a:extLst>
              <a:ext uri="{FF2B5EF4-FFF2-40B4-BE49-F238E27FC236}">
                <a16:creationId xmlns:a16="http://schemas.microsoft.com/office/drawing/2014/main" id="{5B8AF136-DA5A-EBAD-EEE5-80244A4D2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2"/>
          <a:stretch>
            <a:fillRect/>
          </a:stretch>
        </p:blipFill>
        <p:spPr bwMode="auto">
          <a:xfrm>
            <a:off x="4888359" y="2348383"/>
            <a:ext cx="414813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EEB32621-BF79-55B1-05F7-854531C5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6093296"/>
            <a:ext cx="658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GB" altLang="en-SE" sz="1800" dirty="0"/>
              <a:t>https://</a:t>
            </a:r>
            <a:r>
              <a:rPr lang="en-GB" altLang="en-SE" sz="1800" dirty="0" err="1"/>
              <a:t>emcrit.org</a:t>
            </a:r>
            <a:r>
              <a:rPr lang="en-GB" altLang="en-SE" sz="1800" dirty="0"/>
              <a:t>/</a:t>
            </a:r>
            <a:r>
              <a:rPr lang="en-GB" altLang="en-SE" sz="1800" dirty="0" err="1"/>
              <a:t>pulmcrit</a:t>
            </a:r>
            <a:r>
              <a:rPr lang="en-GB" altLang="en-SE" sz="1800" dirty="0"/>
              <a:t>/two-</a:t>
            </a:r>
            <a:r>
              <a:rPr lang="en-GB" altLang="en-SE" sz="1800" dirty="0" err="1"/>
              <a:t>ekg</a:t>
            </a:r>
            <a:r>
              <a:rPr lang="en-GB" altLang="en-SE" sz="1800" dirty="0"/>
              <a:t>-patterns-of-pulmonary-embolism</a:t>
            </a:r>
            <a:endParaRPr lang="en-SE" altLang="en-SE" sz="1800" dirty="0"/>
          </a:p>
        </p:txBody>
      </p:sp>
    </p:spTree>
    <p:extLst>
      <p:ext uri="{BB962C8B-B14F-4D97-AF65-F5344CB8AC3E}">
        <p14:creationId xmlns:p14="http://schemas.microsoft.com/office/powerpoint/2010/main" val="2093181614"/>
      </p:ext>
    </p:extLst>
  </p:cSld>
  <p:clrMapOvr>
    <a:masterClrMapping/>
  </p:clrMapOvr>
</p:sld>
</file>

<file path=ppt/theme/theme1.xml><?xml version="1.0" encoding="utf-8"?>
<a:theme xmlns:a="http://schemas.openxmlformats.org/drawingml/2006/main" name="Tom presentatio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om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22410</TotalTime>
  <Words>1012</Words>
  <Application>Microsoft Macintosh PowerPoint</Application>
  <PresentationFormat>On-screen Show (4:3)</PresentationFormat>
  <Paragraphs>181</Paragraphs>
  <Slides>34</Slides>
  <Notes>17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MS PGothic</vt:lpstr>
      <vt:lpstr>Arial</vt:lpstr>
      <vt:lpstr>Times</vt:lpstr>
      <vt:lpstr>Times New Roman</vt:lpstr>
      <vt:lpstr>Tom presentation</vt:lpstr>
      <vt:lpstr>T-Wave</vt:lpstr>
      <vt:lpstr>Index</vt:lpstr>
      <vt:lpstr>RV-Strain &amp; -Injury</vt:lpstr>
      <vt:lpstr>PowerPoint Presentation</vt:lpstr>
      <vt:lpstr>Negative T-waves V1-V4</vt:lpstr>
      <vt:lpstr>PowerPoint Presentation</vt:lpstr>
      <vt:lpstr>PowerPoint Presentation</vt:lpstr>
      <vt:lpstr>RV-Strain in PE</vt:lpstr>
      <vt:lpstr>RV-Injury in PE</vt:lpstr>
      <vt:lpstr>81-year-old man with cardiac arrest</vt:lpstr>
      <vt:lpstr>Prior EKG</vt:lpstr>
      <vt:lpstr>61-year-old man with seizure</vt:lpstr>
      <vt:lpstr>61-year-old man with seizure</vt:lpstr>
      <vt:lpstr>PowerPoint Presentation</vt:lpstr>
      <vt:lpstr>PowerPoint Presentation</vt:lpstr>
      <vt:lpstr>Course</vt:lpstr>
      <vt:lpstr>Wellen’s T-Waves</vt:lpstr>
      <vt:lpstr>PowerPoint Presentation</vt:lpstr>
      <vt:lpstr>Wellen’s T-Waves</vt:lpstr>
      <vt:lpstr>Course</vt:lpstr>
      <vt:lpstr>Cerebral T-Waves</vt:lpstr>
      <vt:lpstr>81-year-old woman with altered mental status</vt:lpstr>
      <vt:lpstr>Cerebral T-Waves</vt:lpstr>
      <vt:lpstr>Hyperacute T-Waves</vt:lpstr>
      <vt:lpstr>54-year-old man with chest pain EKG 06:57</vt:lpstr>
      <vt:lpstr>PowerPoint Presentation</vt:lpstr>
      <vt:lpstr>Hyperacute T-Wave</vt:lpstr>
      <vt:lpstr>Course</vt:lpstr>
      <vt:lpstr>De Winter Pattern</vt:lpstr>
      <vt:lpstr>PowerPoint Presentation</vt:lpstr>
      <vt:lpstr>De Winter ECG Pattern</vt:lpstr>
      <vt:lpstr>Hyperkalemia</vt:lpstr>
      <vt:lpstr>PowerPoint Presentation</vt:lpstr>
      <vt:lpstr>Hyperkalemia</vt:lpstr>
    </vt:vector>
  </TitlesOfParts>
  <Company>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 av intoxikation</dc:title>
  <dc:creator>helena jernström</dc:creator>
  <cp:lastModifiedBy>eric Dryver</cp:lastModifiedBy>
  <cp:revision>2035</cp:revision>
  <cp:lastPrinted>2017-10-19T21:27:52Z</cp:lastPrinted>
  <dcterms:created xsi:type="dcterms:W3CDTF">2004-05-02T18:25:10Z</dcterms:created>
  <dcterms:modified xsi:type="dcterms:W3CDTF">2025-11-26T19:48:53Z</dcterms:modified>
</cp:coreProperties>
</file>