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65"/>
  </p:notesMasterIdLst>
  <p:handoutMasterIdLst>
    <p:handoutMasterId r:id="rId66"/>
  </p:handoutMasterIdLst>
  <p:sldIdLst>
    <p:sldId id="256" r:id="rId2"/>
    <p:sldId id="1533" r:id="rId3"/>
    <p:sldId id="1514" r:id="rId4"/>
    <p:sldId id="1551" r:id="rId5"/>
    <p:sldId id="1550" r:id="rId6"/>
    <p:sldId id="1536" r:id="rId7"/>
    <p:sldId id="1549" r:id="rId8"/>
    <p:sldId id="1441" r:id="rId9"/>
    <p:sldId id="1083" r:id="rId10"/>
    <p:sldId id="1084" r:id="rId11"/>
    <p:sldId id="1416" r:id="rId12"/>
    <p:sldId id="1515" r:id="rId13"/>
    <p:sldId id="1418" r:id="rId14"/>
    <p:sldId id="1215" r:id="rId15"/>
    <p:sldId id="1516" r:id="rId16"/>
    <p:sldId id="1474" r:id="rId17"/>
    <p:sldId id="1531" r:id="rId18"/>
    <p:sldId id="1422" r:id="rId19"/>
    <p:sldId id="1333" r:id="rId20"/>
    <p:sldId id="1341" r:id="rId21"/>
    <p:sldId id="1339" r:id="rId22"/>
    <p:sldId id="1340" r:id="rId23"/>
    <p:sldId id="1335" r:id="rId24"/>
    <p:sldId id="1336" r:id="rId25"/>
    <p:sldId id="1337" r:id="rId26"/>
    <p:sldId id="1425" r:id="rId27"/>
    <p:sldId id="1520" r:id="rId28"/>
    <p:sldId id="1221" r:id="rId29"/>
    <p:sldId id="1489" r:id="rId30"/>
    <p:sldId id="1405" r:id="rId31"/>
    <p:sldId id="1104" r:id="rId32"/>
    <p:sldId id="1522" r:id="rId33"/>
    <p:sldId id="1523" r:id="rId34"/>
    <p:sldId id="1490" r:id="rId35"/>
    <p:sldId id="1450" r:id="rId36"/>
    <p:sldId id="1462" r:id="rId37"/>
    <p:sldId id="1524" r:id="rId38"/>
    <p:sldId id="268" r:id="rId39"/>
    <p:sldId id="1532" r:id="rId40"/>
    <p:sldId id="1428" r:id="rId41"/>
    <p:sldId id="1430" r:id="rId42"/>
    <p:sldId id="1431" r:id="rId43"/>
    <p:sldId id="1427" r:id="rId44"/>
    <p:sldId id="1470" r:id="rId45"/>
    <p:sldId id="1411" r:id="rId46"/>
    <p:sldId id="1527" r:id="rId47"/>
    <p:sldId id="1508" r:id="rId48"/>
    <p:sldId id="1534" r:id="rId49"/>
    <p:sldId id="1509" r:id="rId50"/>
    <p:sldId id="1528" r:id="rId51"/>
    <p:sldId id="1452" r:id="rId52"/>
    <p:sldId id="1535" r:id="rId53"/>
    <p:sldId id="1433" r:id="rId54"/>
    <p:sldId id="1434" r:id="rId55"/>
    <p:sldId id="1437" r:id="rId56"/>
    <p:sldId id="1529" r:id="rId57"/>
    <p:sldId id="1493" r:id="rId58"/>
    <p:sldId id="1098" r:id="rId59"/>
    <p:sldId id="1409" r:id="rId60"/>
    <p:sldId id="1530" r:id="rId61"/>
    <p:sldId id="1500" r:id="rId62"/>
    <p:sldId id="1495" r:id="rId63"/>
    <p:sldId id="1497" r:id="rId64"/>
  </p:sldIdLst>
  <p:sldSz cx="9144000" cy="6858000" type="screen4x3"/>
  <p:notesSz cx="6805613" cy="9939338"/>
  <p:defaultTextStyle>
    <a:defPPr>
      <a:defRPr lang="sv-SE"/>
    </a:defPPr>
    <a:lvl1pPr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Times" pitchFamily="2"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Times" pitchFamily="2"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Times" pitchFamily="2"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Times" pitchFamily="2"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313">
          <p15:clr>
            <a:srgbClr val="A4A3A4"/>
          </p15:clr>
        </p15:guide>
        <p15:guide id="2" pos="447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3" frameSlides="1"/>
  <p:clrMru>
    <a:srgbClr val="FF9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just format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057"/>
    <p:restoredTop sz="82737"/>
  </p:normalViewPr>
  <p:slideViewPr>
    <p:cSldViewPr>
      <p:cViewPr>
        <p:scale>
          <a:sx n="87" d="100"/>
          <a:sy n="87" d="100"/>
        </p:scale>
        <p:origin x="384" y="184"/>
      </p:cViewPr>
      <p:guideLst>
        <p:guide orient="horz" pos="2313"/>
        <p:guide pos="447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1" d="100"/>
        <a:sy n="81" d="100"/>
      </p:scale>
      <p:origin x="0" y="293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A153E9C8-52FB-D3CC-EB1B-C152CD861D4A}"/>
              </a:ext>
            </a:extLst>
          </p:cNvPr>
          <p:cNvSpPr>
            <a:spLocks noGrp="1"/>
          </p:cNvSpPr>
          <p:nvPr>
            <p:ph type="hdr" sz="quarter"/>
          </p:nvPr>
        </p:nvSpPr>
        <p:spPr>
          <a:xfrm>
            <a:off x="0" y="0"/>
            <a:ext cx="2949575" cy="496888"/>
          </a:xfrm>
          <a:prstGeom prst="rect">
            <a:avLst/>
          </a:prstGeom>
        </p:spPr>
        <p:txBody>
          <a:bodyPr vert="horz" lIns="91440" tIns="45720" rIns="91440" bIns="45720" rtlCol="0"/>
          <a:lstStyle>
            <a:lvl1pPr algn="l">
              <a:defRPr sz="1200">
                <a:latin typeface="Times" charset="0"/>
                <a:ea typeface="ＭＳ Ｐゴシック" charset="0"/>
                <a:cs typeface="ＭＳ Ｐゴシック" charset="0"/>
              </a:defRPr>
            </a:lvl1pPr>
          </a:lstStyle>
          <a:p>
            <a:pPr>
              <a:defRPr/>
            </a:pPr>
            <a:endParaRPr lang="sv-SE"/>
          </a:p>
        </p:txBody>
      </p:sp>
      <p:sp>
        <p:nvSpPr>
          <p:cNvPr id="3" name="Platshållare för datum 2">
            <a:extLst>
              <a:ext uri="{FF2B5EF4-FFF2-40B4-BE49-F238E27FC236}">
                <a16:creationId xmlns:a16="http://schemas.microsoft.com/office/drawing/2014/main" id="{FAA03906-A636-F731-954C-FFDB3FB1C880}"/>
              </a:ext>
            </a:extLst>
          </p:cNvPr>
          <p:cNvSpPr>
            <a:spLocks noGrp="1"/>
          </p:cNvSpPr>
          <p:nvPr>
            <p:ph type="dt" sz="quarter" idx="1"/>
          </p:nvPr>
        </p:nvSpPr>
        <p:spPr>
          <a:xfrm>
            <a:off x="3854450" y="0"/>
            <a:ext cx="2949575" cy="496888"/>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034480D7-A7DD-B249-8906-41DB81D2FD1A}" type="datetimeFigureOut">
              <a:rPr lang="sv-SE" altLang="en-SE"/>
              <a:pPr>
                <a:defRPr/>
              </a:pPr>
              <a:t>2025-11-27</a:t>
            </a:fld>
            <a:endParaRPr lang="sv-SE" altLang="en-SE"/>
          </a:p>
        </p:txBody>
      </p:sp>
      <p:sp>
        <p:nvSpPr>
          <p:cNvPr id="4" name="Platshållare för sidfot 3">
            <a:extLst>
              <a:ext uri="{FF2B5EF4-FFF2-40B4-BE49-F238E27FC236}">
                <a16:creationId xmlns:a16="http://schemas.microsoft.com/office/drawing/2014/main" id="{E6F4015B-333D-41EA-CB13-440CD5FBF579}"/>
              </a:ext>
            </a:extLst>
          </p:cNvPr>
          <p:cNvSpPr>
            <a:spLocks noGrp="1"/>
          </p:cNvSpPr>
          <p:nvPr>
            <p:ph type="ftr" sz="quarter" idx="2"/>
          </p:nvPr>
        </p:nvSpPr>
        <p:spPr>
          <a:xfrm>
            <a:off x="0" y="9440863"/>
            <a:ext cx="2949575" cy="496887"/>
          </a:xfrm>
          <a:prstGeom prst="rect">
            <a:avLst/>
          </a:prstGeom>
        </p:spPr>
        <p:txBody>
          <a:bodyPr vert="horz" lIns="91440" tIns="45720" rIns="91440" bIns="45720" rtlCol="0" anchor="b"/>
          <a:lstStyle>
            <a:lvl1pPr algn="l">
              <a:defRPr sz="1200">
                <a:latin typeface="Times" charset="0"/>
                <a:ea typeface="ＭＳ Ｐゴシック" charset="0"/>
                <a:cs typeface="ＭＳ Ｐゴシック" charset="0"/>
              </a:defRPr>
            </a:lvl1pPr>
          </a:lstStyle>
          <a:p>
            <a:pPr>
              <a:defRPr/>
            </a:pPr>
            <a:endParaRPr lang="sv-SE"/>
          </a:p>
        </p:txBody>
      </p:sp>
      <p:sp>
        <p:nvSpPr>
          <p:cNvPr id="5" name="Platshållare för bildnummer 4">
            <a:extLst>
              <a:ext uri="{FF2B5EF4-FFF2-40B4-BE49-F238E27FC236}">
                <a16:creationId xmlns:a16="http://schemas.microsoft.com/office/drawing/2014/main" id="{8F7D4855-49DC-9581-1027-5DBD3DFC5F5E}"/>
              </a:ext>
            </a:extLst>
          </p:cNvPr>
          <p:cNvSpPr>
            <a:spLocks noGrp="1"/>
          </p:cNvSpPr>
          <p:nvPr>
            <p:ph type="sldNum" sz="quarter" idx="3"/>
          </p:nvPr>
        </p:nvSpPr>
        <p:spPr>
          <a:xfrm>
            <a:off x="3854450" y="9440863"/>
            <a:ext cx="2949575" cy="4968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2A8D4BA2-1294-4D42-848C-6AD7F2EF6E3A}" type="slidenum">
              <a:rPr lang="sv-SE" altLang="en-SE"/>
              <a:pPr>
                <a:defRPr/>
              </a:pPr>
              <a:t>‹#›</a:t>
            </a:fld>
            <a:endParaRPr lang="sv-SE" altLang="en-SE"/>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ED3702B2-3554-B0F4-7391-F572B985B99B}"/>
              </a:ext>
            </a:extLst>
          </p:cNvPr>
          <p:cNvSpPr>
            <a:spLocks noGrp="1" noChangeArrowheads="1"/>
          </p:cNvSpPr>
          <p:nvPr>
            <p:ph type="hdr" sz="quarter"/>
          </p:nvPr>
        </p:nvSpPr>
        <p:spPr bwMode="auto">
          <a:xfrm>
            <a:off x="0" y="0"/>
            <a:ext cx="2949575" cy="496888"/>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200">
                <a:latin typeface="Times" charset="0"/>
                <a:ea typeface="ＭＳ Ｐゴシック" charset="0"/>
                <a:cs typeface="+mn-cs"/>
              </a:defRPr>
            </a:lvl1pPr>
          </a:lstStyle>
          <a:p>
            <a:pPr>
              <a:defRPr/>
            </a:pPr>
            <a:endParaRPr lang="sv-SE"/>
          </a:p>
        </p:txBody>
      </p:sp>
      <p:sp>
        <p:nvSpPr>
          <p:cNvPr id="8195" name="Rectangle 3">
            <a:extLst>
              <a:ext uri="{FF2B5EF4-FFF2-40B4-BE49-F238E27FC236}">
                <a16:creationId xmlns:a16="http://schemas.microsoft.com/office/drawing/2014/main" id="{D1BD03A0-E4D0-F1EC-A2FA-FED0A0109871}"/>
              </a:ext>
            </a:extLst>
          </p:cNvPr>
          <p:cNvSpPr>
            <a:spLocks noGrp="1" noChangeArrowheads="1"/>
          </p:cNvSpPr>
          <p:nvPr>
            <p:ph type="dt" idx="1"/>
          </p:nvPr>
        </p:nvSpPr>
        <p:spPr bwMode="auto">
          <a:xfrm>
            <a:off x="3856038" y="0"/>
            <a:ext cx="2949575" cy="496888"/>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200">
                <a:latin typeface="Times" charset="0"/>
                <a:ea typeface="ＭＳ Ｐゴシック" charset="0"/>
                <a:cs typeface="+mn-cs"/>
              </a:defRPr>
            </a:lvl1pPr>
          </a:lstStyle>
          <a:p>
            <a:pPr>
              <a:defRPr/>
            </a:pPr>
            <a:endParaRPr lang="sv-SE"/>
          </a:p>
        </p:txBody>
      </p:sp>
      <p:sp>
        <p:nvSpPr>
          <p:cNvPr id="15364" name="Rectangle 4">
            <a:extLst>
              <a:ext uri="{FF2B5EF4-FFF2-40B4-BE49-F238E27FC236}">
                <a16:creationId xmlns:a16="http://schemas.microsoft.com/office/drawing/2014/main" id="{AA539C7E-B8B4-A1A2-30BF-82B65AA041EE}"/>
              </a:ext>
            </a:extLst>
          </p:cNvPr>
          <p:cNvSpPr>
            <a:spLocks noGrp="1" noRot="1" noChangeAspect="1" noChangeArrowheads="1" noTextEdit="1"/>
          </p:cNvSpPr>
          <p:nvPr>
            <p:ph type="sldImg" idx="2"/>
          </p:nvPr>
        </p:nvSpPr>
        <p:spPr bwMode="auto">
          <a:xfrm>
            <a:off x="920750" y="746125"/>
            <a:ext cx="4965700" cy="37258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7" name="Rectangle 5">
            <a:extLst>
              <a:ext uri="{FF2B5EF4-FFF2-40B4-BE49-F238E27FC236}">
                <a16:creationId xmlns:a16="http://schemas.microsoft.com/office/drawing/2014/main" id="{BCE42D80-E7A4-5D94-454C-351262D20690}"/>
              </a:ext>
            </a:extLst>
          </p:cNvPr>
          <p:cNvSpPr>
            <a:spLocks noGrp="1" noChangeArrowheads="1"/>
          </p:cNvSpPr>
          <p:nvPr>
            <p:ph type="body" sz="quarter" idx="3"/>
          </p:nvPr>
        </p:nvSpPr>
        <p:spPr bwMode="auto">
          <a:xfrm>
            <a:off x="908050" y="4721225"/>
            <a:ext cx="4989513" cy="4471988"/>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sv-SE" altLang="en-SE" noProof="0"/>
              <a:t>Klicka här för att ändra format på bakgrundstexten</a:t>
            </a:r>
          </a:p>
          <a:p>
            <a:pPr lvl="1"/>
            <a:r>
              <a:rPr lang="sv-SE" altLang="en-SE" noProof="0"/>
              <a:t>Nivå två</a:t>
            </a:r>
          </a:p>
          <a:p>
            <a:pPr lvl="2"/>
            <a:r>
              <a:rPr lang="sv-SE" altLang="en-SE" noProof="0"/>
              <a:t>Nivå tre</a:t>
            </a:r>
          </a:p>
          <a:p>
            <a:pPr lvl="3"/>
            <a:r>
              <a:rPr lang="sv-SE" altLang="en-SE" noProof="0"/>
              <a:t>Nivå fyra</a:t>
            </a:r>
          </a:p>
          <a:p>
            <a:pPr lvl="4"/>
            <a:r>
              <a:rPr lang="sv-SE" altLang="en-SE" noProof="0"/>
              <a:t>Nivå fem</a:t>
            </a:r>
          </a:p>
        </p:txBody>
      </p:sp>
      <p:sp>
        <p:nvSpPr>
          <p:cNvPr id="8198" name="Rectangle 6">
            <a:extLst>
              <a:ext uri="{FF2B5EF4-FFF2-40B4-BE49-F238E27FC236}">
                <a16:creationId xmlns:a16="http://schemas.microsoft.com/office/drawing/2014/main" id="{066261D2-C05A-128B-06BD-D8526E95CA5E}"/>
              </a:ext>
            </a:extLst>
          </p:cNvPr>
          <p:cNvSpPr>
            <a:spLocks noGrp="1" noChangeArrowheads="1"/>
          </p:cNvSpPr>
          <p:nvPr>
            <p:ph type="ftr" sz="quarter" idx="4"/>
          </p:nvPr>
        </p:nvSpPr>
        <p:spPr bwMode="auto">
          <a:xfrm>
            <a:off x="0" y="9442450"/>
            <a:ext cx="2949575" cy="496888"/>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latin typeface="Times" charset="0"/>
                <a:ea typeface="ＭＳ Ｐゴシック" charset="0"/>
                <a:cs typeface="+mn-cs"/>
              </a:defRPr>
            </a:lvl1pPr>
          </a:lstStyle>
          <a:p>
            <a:pPr>
              <a:defRPr/>
            </a:pPr>
            <a:endParaRPr lang="sv-SE"/>
          </a:p>
        </p:txBody>
      </p:sp>
      <p:sp>
        <p:nvSpPr>
          <p:cNvPr id="8199" name="Rectangle 7">
            <a:extLst>
              <a:ext uri="{FF2B5EF4-FFF2-40B4-BE49-F238E27FC236}">
                <a16:creationId xmlns:a16="http://schemas.microsoft.com/office/drawing/2014/main" id="{6C12FAA4-6B1D-63F5-A6F3-76B356B04EB0}"/>
              </a:ext>
            </a:extLst>
          </p:cNvPr>
          <p:cNvSpPr>
            <a:spLocks noGrp="1" noChangeArrowheads="1"/>
          </p:cNvSpPr>
          <p:nvPr>
            <p:ph type="sldNum" sz="quarter" idx="5"/>
          </p:nvPr>
        </p:nvSpPr>
        <p:spPr bwMode="auto">
          <a:xfrm>
            <a:off x="3856038" y="9442450"/>
            <a:ext cx="2949575" cy="496888"/>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9F7E9FBC-6053-D747-9C30-4BAC97CDF43C}" type="slidenum">
              <a:rPr lang="sv-SE" altLang="en-SE"/>
              <a:pPr>
                <a:defRPr/>
              </a:pPr>
              <a:t>‹#›</a:t>
            </a:fld>
            <a:endParaRPr lang="sv-SE" altLang="en-S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MS PGothic" panose="020B0600070205080204"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Times" charset="0"/>
        <a:ea typeface="MS PGothic" panose="020B0600070205080204"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Times" charset="0"/>
        <a:ea typeface="MS PGothic" panose="020B0600070205080204"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Times" charset="0"/>
        <a:ea typeface="MS PGothic" panose="020B0600070205080204"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Times" charset="0"/>
        <a:ea typeface="MS PGothic" panose="020B0600070205080204"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1:notes"/>
          <p:cNvSpPr txBox="1">
            <a:spLocks noGrp="1"/>
          </p:cNvSpPr>
          <p:nvPr>
            <p:ph type="sldNum" idx="12"/>
          </p:nvPr>
        </p:nvSpPr>
        <p:spPr>
          <a:xfrm>
            <a:off x="3856038" y="9442450"/>
            <a:ext cx="2949575" cy="49688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SE" sz="1200" b="0" i="0" u="none" strike="noStrike" cap="none">
                <a:solidFill>
                  <a:schemeClr val="dk1"/>
                </a:solidFill>
                <a:latin typeface="Times"/>
                <a:ea typeface="Times"/>
                <a:cs typeface="Times"/>
                <a:sym typeface="Times"/>
              </a:rPr>
              <a:t>1</a:t>
            </a:fld>
            <a:endParaRPr sz="1200" b="0" i="0" u="none" strike="noStrike" cap="none">
              <a:solidFill>
                <a:schemeClr val="dk1"/>
              </a:solidFill>
              <a:latin typeface="Times"/>
              <a:ea typeface="Times"/>
              <a:cs typeface="Times"/>
              <a:sym typeface="Times"/>
            </a:endParaRPr>
          </a:p>
        </p:txBody>
      </p:sp>
      <p:sp>
        <p:nvSpPr>
          <p:cNvPr id="187" name="Google Shape;187;p1:notes"/>
          <p:cNvSpPr>
            <a:spLocks noGrp="1" noRot="1" noChangeAspect="1"/>
          </p:cNvSpPr>
          <p:nvPr>
            <p:ph type="sldImg" idx="2"/>
          </p:nvPr>
        </p:nvSpPr>
        <p:spPr>
          <a:xfrm>
            <a:off x="920750" y="746125"/>
            <a:ext cx="4965700" cy="3725863"/>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188" name="Google Shape;188;p1:notes"/>
          <p:cNvSpPr txBox="1">
            <a:spLocks noGrp="1"/>
          </p:cNvSpPr>
          <p:nvPr>
            <p:ph type="body" idx="1"/>
          </p:nvPr>
        </p:nvSpPr>
        <p:spPr>
          <a:xfrm>
            <a:off x="908050" y="4721225"/>
            <a:ext cx="4989513" cy="4471988"/>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E" dirty="0"/>
              <a:t>But STEMI-criteria are 25% false positive and 25% false negative for ACO.</a:t>
            </a:r>
          </a:p>
          <a:p>
            <a:endParaRPr lang="en-SE" dirty="0"/>
          </a:p>
          <a:p>
            <a:r>
              <a:rPr lang="en-SE" dirty="0"/>
              <a:t>The point of promoting the “OMI” terminology is to highlight the fact that the STEMI-criteria are 25% false positive and 25% false negative, and to learn addditional EKG criteria to reduce these false assessments.</a:t>
            </a:r>
          </a:p>
        </p:txBody>
      </p:sp>
      <p:sp>
        <p:nvSpPr>
          <p:cNvPr id="4" name="Slide Number Placeholder 3"/>
          <p:cNvSpPr>
            <a:spLocks noGrp="1"/>
          </p:cNvSpPr>
          <p:nvPr>
            <p:ph type="sldNum" sz="quarter" idx="5"/>
          </p:nvPr>
        </p:nvSpPr>
        <p:spPr/>
        <p:txBody>
          <a:bodyPr/>
          <a:lstStyle/>
          <a:p>
            <a:pPr>
              <a:defRPr/>
            </a:pPr>
            <a:fld id="{9F7E9FBC-6053-D747-9C30-4BAC97CDF43C}" type="slidenum">
              <a:rPr lang="sv-SE" altLang="en-SE" smtClean="0"/>
              <a:pPr>
                <a:defRPr/>
              </a:pPr>
              <a:t>14</a:t>
            </a:fld>
            <a:endParaRPr lang="sv-SE" altLang="en-SE"/>
          </a:p>
        </p:txBody>
      </p:sp>
    </p:spTree>
    <p:extLst>
      <p:ext uri="{BB962C8B-B14F-4D97-AF65-F5344CB8AC3E}">
        <p14:creationId xmlns:p14="http://schemas.microsoft.com/office/powerpoint/2010/main" val="28319640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Times" charset="0"/>
                <a:ea typeface="MS PGothic" panose="020B0600070205080204" pitchFamily="34" charset="-128"/>
                <a:cs typeface="MS PGothic" charset="0"/>
              </a:rPr>
              <a:t>550117-230204-CH</a:t>
            </a:r>
            <a:endParaRPr lang="en-SE" sz="1200" kern="1200" dirty="0">
              <a:solidFill>
                <a:schemeClr val="tx1"/>
              </a:solidFill>
              <a:effectLst/>
              <a:latin typeface="Times" charset="0"/>
              <a:ea typeface="MS PGothic" panose="020B0600070205080204" pitchFamily="34" charset="-128"/>
              <a:cs typeface="MS PGothic" charset="0"/>
            </a:endParaRPr>
          </a:p>
          <a:p>
            <a:endParaRPr lang="en-SE" sz="1200" kern="1200" dirty="0">
              <a:solidFill>
                <a:schemeClr val="tx1"/>
              </a:solidFill>
              <a:effectLst/>
              <a:ea typeface="MS PGothic" panose="020B0600070205080204" pitchFamily="34" charset="-128"/>
            </a:endParaRPr>
          </a:p>
          <a:p>
            <a:r>
              <a:rPr lang="en-SE" dirty="0"/>
              <a:t>Note how there now is ST-elevation in lead III and reciprocal ST-depression in aVL.</a:t>
            </a:r>
          </a:p>
          <a:p>
            <a:endParaRPr lang="en-SE" dirty="0"/>
          </a:p>
          <a:p>
            <a:r>
              <a:rPr lang="en-SE" dirty="0"/>
              <a:t>The paper speed on the right is 12.5 mm/sec.  So heart rate is 150/4 = 38 bpm</a:t>
            </a:r>
          </a:p>
        </p:txBody>
      </p:sp>
      <p:sp>
        <p:nvSpPr>
          <p:cNvPr id="4" name="Slide Number Placeholder 3"/>
          <p:cNvSpPr>
            <a:spLocks noGrp="1"/>
          </p:cNvSpPr>
          <p:nvPr>
            <p:ph type="sldNum" sz="quarter" idx="5"/>
          </p:nvPr>
        </p:nvSpPr>
        <p:spPr/>
        <p:txBody>
          <a:bodyPr/>
          <a:lstStyle/>
          <a:p>
            <a:pPr>
              <a:defRPr/>
            </a:pPr>
            <a:fld id="{027FF714-0163-7643-A315-C8662D71F1D7}" type="slidenum">
              <a:rPr lang="sv-SE" altLang="en-SE" smtClean="0"/>
              <a:pPr>
                <a:defRPr/>
              </a:pPr>
              <a:t>16</a:t>
            </a:fld>
            <a:endParaRPr lang="sv-SE" altLang="en-SE"/>
          </a:p>
        </p:txBody>
      </p:sp>
    </p:spTree>
    <p:extLst>
      <p:ext uri="{BB962C8B-B14F-4D97-AF65-F5344CB8AC3E}">
        <p14:creationId xmlns:p14="http://schemas.microsoft.com/office/powerpoint/2010/main" val="35784040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pPr>
              <a:defRPr/>
            </a:pPr>
            <a:fld id="{9F7E9FBC-6053-D747-9C30-4BAC97CDF43C}" type="slidenum">
              <a:rPr lang="sv-SE" altLang="en-SE" smtClean="0"/>
              <a:pPr>
                <a:defRPr/>
              </a:pPr>
              <a:t>18</a:t>
            </a:fld>
            <a:endParaRPr lang="sv-SE" altLang="en-SE"/>
          </a:p>
        </p:txBody>
      </p:sp>
    </p:spTree>
    <p:extLst>
      <p:ext uri="{BB962C8B-B14F-4D97-AF65-F5344CB8AC3E}">
        <p14:creationId xmlns:p14="http://schemas.microsoft.com/office/powerpoint/2010/main" val="34497919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E" dirty="0"/>
              <a:t>Same EKG, different format</a:t>
            </a:r>
          </a:p>
        </p:txBody>
      </p:sp>
      <p:sp>
        <p:nvSpPr>
          <p:cNvPr id="4" name="Slide Number Placeholder 3"/>
          <p:cNvSpPr>
            <a:spLocks noGrp="1"/>
          </p:cNvSpPr>
          <p:nvPr>
            <p:ph type="sldNum" sz="quarter" idx="5"/>
          </p:nvPr>
        </p:nvSpPr>
        <p:spPr/>
        <p:txBody>
          <a:bodyPr/>
          <a:lstStyle/>
          <a:p>
            <a:pPr>
              <a:defRPr/>
            </a:pPr>
            <a:fld id="{9F7E9FBC-6053-D747-9C30-4BAC97CDF43C}" type="slidenum">
              <a:rPr lang="sv-SE" altLang="en-SE" smtClean="0"/>
              <a:pPr>
                <a:defRPr/>
              </a:pPr>
              <a:t>19</a:t>
            </a:fld>
            <a:endParaRPr lang="sv-SE" altLang="en-SE"/>
          </a:p>
        </p:txBody>
      </p:sp>
    </p:spTree>
    <p:extLst>
      <p:ext uri="{BB962C8B-B14F-4D97-AF65-F5344CB8AC3E}">
        <p14:creationId xmlns:p14="http://schemas.microsoft.com/office/powerpoint/2010/main" val="19864609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E" dirty="0"/>
              <a:t>So the main diagnoses to consider are PE and myocardial ischemia</a:t>
            </a:r>
          </a:p>
        </p:txBody>
      </p:sp>
      <p:sp>
        <p:nvSpPr>
          <p:cNvPr id="4" name="Slide Number Placeholder 3"/>
          <p:cNvSpPr>
            <a:spLocks noGrp="1"/>
          </p:cNvSpPr>
          <p:nvPr>
            <p:ph type="sldNum" sz="quarter" idx="5"/>
          </p:nvPr>
        </p:nvSpPr>
        <p:spPr/>
        <p:txBody>
          <a:bodyPr/>
          <a:lstStyle/>
          <a:p>
            <a:pPr>
              <a:defRPr/>
            </a:pPr>
            <a:fld id="{9F7E9FBC-6053-D747-9C30-4BAC97CDF43C}" type="slidenum">
              <a:rPr lang="sv-SE" altLang="en-SE" smtClean="0"/>
              <a:pPr>
                <a:defRPr/>
              </a:pPr>
              <a:t>22</a:t>
            </a:fld>
            <a:endParaRPr lang="sv-SE" altLang="en-SE"/>
          </a:p>
        </p:txBody>
      </p:sp>
    </p:spTree>
    <p:extLst>
      <p:ext uri="{BB962C8B-B14F-4D97-AF65-F5344CB8AC3E}">
        <p14:creationId xmlns:p14="http://schemas.microsoft.com/office/powerpoint/2010/main" val="7103666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E" dirty="0"/>
              <a:t>SCLAX.  No RV dilation</a:t>
            </a:r>
          </a:p>
        </p:txBody>
      </p:sp>
      <p:sp>
        <p:nvSpPr>
          <p:cNvPr id="4" name="Slide Number Placeholder 3"/>
          <p:cNvSpPr>
            <a:spLocks noGrp="1"/>
          </p:cNvSpPr>
          <p:nvPr>
            <p:ph type="sldNum" sz="quarter" idx="5"/>
          </p:nvPr>
        </p:nvSpPr>
        <p:spPr/>
        <p:txBody>
          <a:bodyPr/>
          <a:lstStyle/>
          <a:p>
            <a:pPr>
              <a:defRPr/>
            </a:pPr>
            <a:fld id="{9F7E9FBC-6053-D747-9C30-4BAC97CDF43C}" type="slidenum">
              <a:rPr lang="sv-SE" altLang="en-SE" smtClean="0"/>
              <a:pPr>
                <a:defRPr/>
              </a:pPr>
              <a:t>23</a:t>
            </a:fld>
            <a:endParaRPr lang="sv-SE" altLang="en-SE"/>
          </a:p>
        </p:txBody>
      </p:sp>
    </p:spTree>
    <p:extLst>
      <p:ext uri="{BB962C8B-B14F-4D97-AF65-F5344CB8AC3E}">
        <p14:creationId xmlns:p14="http://schemas.microsoft.com/office/powerpoint/2010/main" val="36084912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E" dirty="0"/>
              <a:t>IVC not big fat and juicy</a:t>
            </a:r>
          </a:p>
        </p:txBody>
      </p:sp>
      <p:sp>
        <p:nvSpPr>
          <p:cNvPr id="4" name="Slide Number Placeholder 3"/>
          <p:cNvSpPr>
            <a:spLocks noGrp="1"/>
          </p:cNvSpPr>
          <p:nvPr>
            <p:ph type="sldNum" sz="quarter" idx="5"/>
          </p:nvPr>
        </p:nvSpPr>
        <p:spPr/>
        <p:txBody>
          <a:bodyPr/>
          <a:lstStyle/>
          <a:p>
            <a:pPr>
              <a:defRPr/>
            </a:pPr>
            <a:fld id="{9F7E9FBC-6053-D747-9C30-4BAC97CDF43C}" type="slidenum">
              <a:rPr lang="sv-SE" altLang="en-SE" smtClean="0"/>
              <a:pPr>
                <a:defRPr/>
              </a:pPr>
              <a:t>24</a:t>
            </a:fld>
            <a:endParaRPr lang="sv-SE" altLang="en-SE"/>
          </a:p>
        </p:txBody>
      </p:sp>
    </p:spTree>
    <p:extLst>
      <p:ext uri="{BB962C8B-B14F-4D97-AF65-F5344CB8AC3E}">
        <p14:creationId xmlns:p14="http://schemas.microsoft.com/office/powerpoint/2010/main" val="28052128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E" dirty="0"/>
              <a:t>A4C.  No septum deviation into the LV.  Free wall of RV is moving.  So no evidence of massive PE.</a:t>
            </a:r>
          </a:p>
        </p:txBody>
      </p:sp>
      <p:sp>
        <p:nvSpPr>
          <p:cNvPr id="4" name="Slide Number Placeholder 3"/>
          <p:cNvSpPr>
            <a:spLocks noGrp="1"/>
          </p:cNvSpPr>
          <p:nvPr>
            <p:ph type="sldNum" sz="quarter" idx="5"/>
          </p:nvPr>
        </p:nvSpPr>
        <p:spPr/>
        <p:txBody>
          <a:bodyPr/>
          <a:lstStyle/>
          <a:p>
            <a:pPr>
              <a:defRPr/>
            </a:pPr>
            <a:fld id="{9F7E9FBC-6053-D747-9C30-4BAC97CDF43C}" type="slidenum">
              <a:rPr lang="sv-SE" altLang="en-SE" smtClean="0"/>
              <a:pPr>
                <a:defRPr/>
              </a:pPr>
              <a:t>25</a:t>
            </a:fld>
            <a:endParaRPr lang="sv-SE" altLang="en-SE"/>
          </a:p>
        </p:txBody>
      </p:sp>
    </p:spTree>
    <p:extLst>
      <p:ext uri="{BB962C8B-B14F-4D97-AF65-F5344CB8AC3E}">
        <p14:creationId xmlns:p14="http://schemas.microsoft.com/office/powerpoint/2010/main" val="31858624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E" dirty="0"/>
              <a:t>OM: </a:t>
            </a:r>
            <a:r>
              <a:rPr lang="en-GB" sz="1200" b="0" i="0" u="none" strike="noStrike" kern="1200" dirty="0">
                <a:solidFill>
                  <a:schemeClr val="tx1"/>
                </a:solidFill>
                <a:effectLst/>
                <a:latin typeface="Times" charset="0"/>
                <a:ea typeface="MS PGothic" panose="020B0600070205080204" pitchFamily="34" charset="-128"/>
                <a:cs typeface="MS PGothic" charset="0"/>
              </a:rPr>
              <a:t>The obtuse marginal artery (OMA), also known as the left marginal branch, is a branch of the circumflex artery that supplies blood to the lateral wall of the left ventricle. </a:t>
            </a:r>
          </a:p>
          <a:p>
            <a:r>
              <a:rPr lang="en-GB" sz="1200" b="0" i="0" u="none" strike="noStrike" kern="1200" dirty="0">
                <a:solidFill>
                  <a:schemeClr val="tx1"/>
                </a:solidFill>
                <a:effectLst/>
                <a:latin typeface="Times" charset="0"/>
                <a:ea typeface="MS PGothic" panose="020B0600070205080204" pitchFamily="34" charset="-128"/>
              </a:rPr>
              <a:t>There are usually 2, sometimes three obtuse marginal arteries. Here on this diagram M1 and M2 depict two obtuse marginal arteries.</a:t>
            </a:r>
            <a:endParaRPr lang="en-SE" dirty="0"/>
          </a:p>
        </p:txBody>
      </p:sp>
      <p:sp>
        <p:nvSpPr>
          <p:cNvPr id="4" name="Slide Number Placeholder 3"/>
          <p:cNvSpPr>
            <a:spLocks noGrp="1"/>
          </p:cNvSpPr>
          <p:nvPr>
            <p:ph type="sldNum" sz="quarter" idx="5"/>
          </p:nvPr>
        </p:nvSpPr>
        <p:spPr/>
        <p:txBody>
          <a:bodyPr/>
          <a:lstStyle/>
          <a:p>
            <a:pPr>
              <a:defRPr/>
            </a:pPr>
            <a:fld id="{9F7E9FBC-6053-D747-9C30-4BAC97CDF43C}" type="slidenum">
              <a:rPr lang="sv-SE" altLang="en-SE" smtClean="0"/>
              <a:pPr>
                <a:defRPr/>
              </a:pPr>
              <a:t>31</a:t>
            </a:fld>
            <a:endParaRPr lang="sv-SE" altLang="en-SE"/>
          </a:p>
        </p:txBody>
      </p:sp>
    </p:spTree>
    <p:extLst>
      <p:ext uri="{BB962C8B-B14F-4D97-AF65-F5344CB8AC3E}">
        <p14:creationId xmlns:p14="http://schemas.microsoft.com/office/powerpoint/2010/main" val="24814505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E" dirty="0"/>
              <a:t>SP 92% for OMI if:</a:t>
            </a:r>
          </a:p>
          <a:p>
            <a:r>
              <a:rPr lang="en-SE" dirty="0"/>
              <a:t>1-Narrow QRS with no LVH</a:t>
            </a:r>
          </a:p>
          <a:p>
            <a:r>
              <a:rPr lang="en-SE" dirty="0"/>
              <a:t>2-STE V1 and/or V2</a:t>
            </a:r>
          </a:p>
          <a:p>
            <a:r>
              <a:rPr lang="en-SE" dirty="0"/>
              <a:t>3-STD V5 and/or V6</a:t>
            </a:r>
          </a:p>
          <a:p>
            <a:endParaRPr lang="en-SE" dirty="0"/>
          </a:p>
          <a:p>
            <a:r>
              <a:rPr lang="en-SE" dirty="0"/>
              <a:t>83% had LAD occlusion</a:t>
            </a:r>
          </a:p>
        </p:txBody>
      </p:sp>
      <p:sp>
        <p:nvSpPr>
          <p:cNvPr id="4" name="Slide Number Placeholder 3"/>
          <p:cNvSpPr>
            <a:spLocks noGrp="1"/>
          </p:cNvSpPr>
          <p:nvPr>
            <p:ph type="sldNum" sz="quarter" idx="5"/>
          </p:nvPr>
        </p:nvSpPr>
        <p:spPr/>
        <p:txBody>
          <a:bodyPr/>
          <a:lstStyle/>
          <a:p>
            <a:pPr>
              <a:defRPr/>
            </a:pPr>
            <a:fld id="{9F7E9FBC-6053-D747-9C30-4BAC97CDF43C}" type="slidenum">
              <a:rPr lang="sv-SE" altLang="en-SE" smtClean="0"/>
              <a:pPr>
                <a:defRPr/>
              </a:pPr>
              <a:t>35</a:t>
            </a:fld>
            <a:endParaRPr lang="sv-SE" altLang="en-SE"/>
          </a:p>
        </p:txBody>
      </p:sp>
    </p:spTree>
    <p:extLst>
      <p:ext uri="{BB962C8B-B14F-4D97-AF65-F5344CB8AC3E}">
        <p14:creationId xmlns:p14="http://schemas.microsoft.com/office/powerpoint/2010/main" val="41268541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D8F8ED-E42E-2CA4-A970-A005541779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C455C2-4EB5-7E00-DF77-B6A9D599CD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7DDBA1-197E-3720-B065-955EF3F0B3CE}"/>
              </a:ext>
            </a:extLst>
          </p:cNvPr>
          <p:cNvSpPr>
            <a:spLocks noGrp="1"/>
          </p:cNvSpPr>
          <p:nvPr>
            <p:ph type="body" idx="1"/>
          </p:nvPr>
        </p:nvSpPr>
        <p:spPr/>
        <p:txBody>
          <a:bodyPr/>
          <a:lstStyle/>
          <a:p>
            <a:r>
              <a:rPr lang="en-SE" dirty="0"/>
              <a:t>EKG at 18:23 showing VT (in cardiac arrest)</a:t>
            </a:r>
          </a:p>
        </p:txBody>
      </p:sp>
      <p:sp>
        <p:nvSpPr>
          <p:cNvPr id="4" name="Slide Number Placeholder 3">
            <a:extLst>
              <a:ext uri="{FF2B5EF4-FFF2-40B4-BE49-F238E27FC236}">
                <a16:creationId xmlns:a16="http://schemas.microsoft.com/office/drawing/2014/main" id="{4C5BE89C-A99D-2C3D-C856-1310E9272F4E}"/>
              </a:ext>
            </a:extLst>
          </p:cNvPr>
          <p:cNvSpPr>
            <a:spLocks noGrp="1"/>
          </p:cNvSpPr>
          <p:nvPr>
            <p:ph type="sldNum" sz="quarter" idx="5"/>
          </p:nvPr>
        </p:nvSpPr>
        <p:spPr/>
        <p:txBody>
          <a:bodyPr/>
          <a:lstStyle/>
          <a:p>
            <a:pPr>
              <a:defRPr/>
            </a:pPr>
            <a:fld id="{9F7E9FBC-6053-D747-9C30-4BAC97CDF43C}" type="slidenum">
              <a:rPr lang="sv-SE" altLang="en-SE" smtClean="0"/>
              <a:pPr>
                <a:defRPr/>
              </a:pPr>
              <a:t>4</a:t>
            </a:fld>
            <a:endParaRPr lang="sv-SE" altLang="en-SE"/>
          </a:p>
        </p:txBody>
      </p:sp>
    </p:spTree>
    <p:extLst>
      <p:ext uri="{BB962C8B-B14F-4D97-AF65-F5344CB8AC3E}">
        <p14:creationId xmlns:p14="http://schemas.microsoft.com/office/powerpoint/2010/main" val="41831438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E" dirty="0"/>
              <a:t>Specificity 92%</a:t>
            </a:r>
          </a:p>
        </p:txBody>
      </p:sp>
      <p:sp>
        <p:nvSpPr>
          <p:cNvPr id="4" name="Slide Number Placeholder 3"/>
          <p:cNvSpPr>
            <a:spLocks noGrp="1"/>
          </p:cNvSpPr>
          <p:nvPr>
            <p:ph type="sldNum" sz="quarter" idx="5"/>
          </p:nvPr>
        </p:nvSpPr>
        <p:spPr/>
        <p:txBody>
          <a:bodyPr/>
          <a:lstStyle/>
          <a:p>
            <a:pPr>
              <a:defRPr/>
            </a:pPr>
            <a:fld id="{9F7E9FBC-6053-D747-9C30-4BAC97CDF43C}" type="slidenum">
              <a:rPr lang="sv-SE" altLang="en-SE" smtClean="0"/>
              <a:pPr>
                <a:defRPr/>
              </a:pPr>
              <a:t>36</a:t>
            </a:fld>
            <a:endParaRPr lang="sv-SE" altLang="en-SE"/>
          </a:p>
        </p:txBody>
      </p:sp>
    </p:spTree>
    <p:extLst>
      <p:ext uri="{BB962C8B-B14F-4D97-AF65-F5344CB8AC3E}">
        <p14:creationId xmlns:p14="http://schemas.microsoft.com/office/powerpoint/2010/main" val="23773569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13:notes"/>
          <p:cNvSpPr txBox="1">
            <a:spLocks noGrp="1"/>
          </p:cNvSpPr>
          <p:nvPr>
            <p:ph type="body" idx="1"/>
          </p:nvPr>
        </p:nvSpPr>
        <p:spPr>
          <a:xfrm>
            <a:off x="908050" y="4721225"/>
            <a:ext cx="4989512" cy="4471987"/>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i="0" dirty="0"/>
              <a:t>SOURCE: </a:t>
            </a:r>
            <a:r>
              <a:rPr lang="en-US" i="0" dirty="0"/>
              <a:t>410618-250221 (HSB)-LET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i="0" dirty="0"/>
          </a:p>
          <a:p>
            <a:pPr rtl="0" fontAlgn="base"/>
            <a:r>
              <a:rPr lang="en-GB" sz="1200" b="0" i="0" kern="1200" dirty="0">
                <a:solidFill>
                  <a:schemeClr val="tx1"/>
                </a:solidFill>
                <a:effectLst/>
                <a:latin typeface="Times" charset="0"/>
                <a:ea typeface="MS PGothic" panose="020B0600070205080204" pitchFamily="34" charset="-128"/>
                <a:cs typeface="MS PGothic" charset="0"/>
              </a:rPr>
              <a:t>This was interpreted as a posterior OMI in the setting of a RBBB</a:t>
            </a:r>
          </a:p>
          <a:p>
            <a:pPr marL="171450" indent="-171450" rtl="0" fontAlgn="base">
              <a:buFont typeface="Arial" panose="020B0604020202020204" pitchFamily="34" charset="0"/>
              <a:buChar char="•"/>
            </a:pPr>
            <a:r>
              <a:rPr lang="en-GB" sz="1200" b="0" i="0" kern="1200" dirty="0">
                <a:solidFill>
                  <a:schemeClr val="tx1"/>
                </a:solidFill>
                <a:effectLst/>
                <a:latin typeface="Times" charset="0"/>
                <a:ea typeface="MS PGothic" panose="020B0600070205080204" pitchFamily="34" charset="-128"/>
                <a:cs typeface="MS PGothic" charset="0"/>
              </a:rPr>
              <a:t>Max findings in V3-V4</a:t>
            </a:r>
          </a:p>
          <a:p>
            <a:pPr marL="171450" indent="-171450" rtl="0" fontAlgn="base">
              <a:buFont typeface="Arial" panose="020B0604020202020204" pitchFamily="34" charset="0"/>
              <a:buChar char="•"/>
            </a:pPr>
            <a:r>
              <a:rPr lang="en-GB" sz="1200" b="0" i="0" kern="1200" dirty="0">
                <a:solidFill>
                  <a:schemeClr val="tx1"/>
                </a:solidFill>
                <a:effectLst/>
                <a:latin typeface="Times" charset="0"/>
                <a:ea typeface="MS PGothic" panose="020B0600070205080204" pitchFamily="34" charset="-128"/>
                <a:cs typeface="MS PGothic" charset="0"/>
              </a:rPr>
              <a:t>Horizontal ST depression</a:t>
            </a:r>
          </a:p>
          <a:p>
            <a:pPr marL="171450" indent="-171450" rtl="0" fontAlgn="base">
              <a:buFont typeface="Arial" panose="020B0604020202020204" pitchFamily="34" charset="0"/>
              <a:buChar char="•"/>
            </a:pPr>
            <a:r>
              <a:rPr lang="en-GB" sz="1200" b="0" i="0" kern="1200" dirty="0">
                <a:solidFill>
                  <a:schemeClr val="tx1"/>
                </a:solidFill>
                <a:effectLst/>
                <a:latin typeface="Times" charset="0"/>
                <a:ea typeface="MS PGothic" panose="020B0600070205080204" pitchFamily="34" charset="-128"/>
                <a:cs typeface="MS PGothic" charset="0"/>
              </a:rPr>
              <a:t>Positive T waves</a:t>
            </a:r>
          </a:p>
          <a:p>
            <a:pPr marL="171450" indent="-171450" rtl="0" fontAlgn="base">
              <a:buFont typeface="Arial" panose="020B0604020202020204" pitchFamily="34" charset="0"/>
              <a:buChar char="•"/>
            </a:pPr>
            <a:r>
              <a:rPr lang="en-GB" sz="1200" b="0" i="0" kern="1200" dirty="0">
                <a:solidFill>
                  <a:schemeClr val="tx1"/>
                </a:solidFill>
                <a:effectLst/>
                <a:latin typeface="Times" charset="0"/>
                <a:ea typeface="MS PGothic" panose="020B0600070205080204" pitchFamily="34" charset="-128"/>
                <a:cs typeface="MS PGothic" charset="0"/>
              </a:rPr>
              <a:t>R&gt;S in lead V2 (but you would expect that from </a:t>
            </a:r>
            <a:r>
              <a:rPr lang="en-GB" sz="1200" b="0" i="0" kern="1200">
                <a:solidFill>
                  <a:schemeClr val="tx1"/>
                </a:solidFill>
                <a:effectLst/>
                <a:latin typeface="Times" charset="0"/>
                <a:ea typeface="MS PGothic" panose="020B0600070205080204" pitchFamily="34" charset="-128"/>
                <a:cs typeface="MS PGothic" charset="0"/>
              </a:rPr>
              <a:t>RBBB?)</a:t>
            </a:r>
            <a:endParaRPr lang="en-US" i="0" dirty="0"/>
          </a:p>
        </p:txBody>
      </p:sp>
      <p:sp>
        <p:nvSpPr>
          <p:cNvPr id="190" name="Google Shape;190;p13:notes"/>
          <p:cNvSpPr>
            <a:spLocks noGrp="1" noRot="1" noChangeAspect="1"/>
          </p:cNvSpPr>
          <p:nvPr>
            <p:ph type="sldImg" idx="2"/>
          </p:nvPr>
        </p:nvSpPr>
        <p:spPr>
          <a:xfrm>
            <a:off x="920750" y="746125"/>
            <a:ext cx="4965700" cy="3725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E" dirty="0"/>
              <a:t>Ideally, you would want to have posterior leads which would show you the ST-elevation</a:t>
            </a:r>
          </a:p>
        </p:txBody>
      </p:sp>
      <p:sp>
        <p:nvSpPr>
          <p:cNvPr id="4" name="Slide Number Placeholder 3"/>
          <p:cNvSpPr>
            <a:spLocks noGrp="1"/>
          </p:cNvSpPr>
          <p:nvPr>
            <p:ph type="sldNum" sz="quarter" idx="5"/>
          </p:nvPr>
        </p:nvSpPr>
        <p:spPr/>
        <p:txBody>
          <a:bodyPr/>
          <a:lstStyle/>
          <a:p>
            <a:pPr>
              <a:defRPr/>
            </a:pPr>
            <a:fld id="{9F7E9FBC-6053-D747-9C30-4BAC97CDF43C}" type="slidenum">
              <a:rPr lang="sv-SE" altLang="en-SE" smtClean="0"/>
              <a:pPr>
                <a:defRPr/>
              </a:pPr>
              <a:t>40</a:t>
            </a:fld>
            <a:endParaRPr lang="sv-SE" altLang="en-SE"/>
          </a:p>
        </p:txBody>
      </p:sp>
    </p:spTree>
    <p:extLst>
      <p:ext uri="{BB962C8B-B14F-4D97-AF65-F5344CB8AC3E}">
        <p14:creationId xmlns:p14="http://schemas.microsoft.com/office/powerpoint/2010/main" val="25351154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E" dirty="0"/>
              <a:t>And you can think of the findings in V2 as the reciprocal findings from ST-elevation in –V2 = V8</a:t>
            </a:r>
          </a:p>
        </p:txBody>
      </p:sp>
      <p:sp>
        <p:nvSpPr>
          <p:cNvPr id="4" name="Slide Number Placeholder 3"/>
          <p:cNvSpPr>
            <a:spLocks noGrp="1"/>
          </p:cNvSpPr>
          <p:nvPr>
            <p:ph type="sldNum" sz="quarter" idx="5"/>
          </p:nvPr>
        </p:nvSpPr>
        <p:spPr/>
        <p:txBody>
          <a:bodyPr/>
          <a:lstStyle/>
          <a:p>
            <a:pPr>
              <a:defRPr/>
            </a:pPr>
            <a:fld id="{9F7E9FBC-6053-D747-9C30-4BAC97CDF43C}" type="slidenum">
              <a:rPr lang="sv-SE" altLang="en-SE" smtClean="0"/>
              <a:pPr>
                <a:defRPr/>
              </a:pPr>
              <a:t>41</a:t>
            </a:fld>
            <a:endParaRPr lang="sv-SE" altLang="en-SE"/>
          </a:p>
        </p:txBody>
      </p:sp>
    </p:spTree>
    <p:extLst>
      <p:ext uri="{BB962C8B-B14F-4D97-AF65-F5344CB8AC3E}">
        <p14:creationId xmlns:p14="http://schemas.microsoft.com/office/powerpoint/2010/main" val="28436692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SE" sz="1200" dirty="0"/>
              <a:t>ST-depression maximal in V5-V6 suggests subendocardial ischemia instead</a:t>
            </a:r>
          </a:p>
        </p:txBody>
      </p:sp>
      <p:sp>
        <p:nvSpPr>
          <p:cNvPr id="4" name="Slide Number Placeholder 3"/>
          <p:cNvSpPr>
            <a:spLocks noGrp="1"/>
          </p:cNvSpPr>
          <p:nvPr>
            <p:ph type="sldNum" sz="quarter" idx="5"/>
          </p:nvPr>
        </p:nvSpPr>
        <p:spPr/>
        <p:txBody>
          <a:bodyPr/>
          <a:lstStyle/>
          <a:p>
            <a:pPr>
              <a:defRPr/>
            </a:pPr>
            <a:fld id="{9F7E9FBC-6053-D747-9C30-4BAC97CDF43C}" type="slidenum">
              <a:rPr lang="sv-SE" altLang="en-SE" smtClean="0"/>
              <a:pPr>
                <a:defRPr/>
              </a:pPr>
              <a:t>42</a:t>
            </a:fld>
            <a:endParaRPr lang="sv-SE" altLang="en-SE"/>
          </a:p>
        </p:txBody>
      </p:sp>
    </p:spTree>
    <p:extLst>
      <p:ext uri="{BB962C8B-B14F-4D97-AF65-F5344CB8AC3E}">
        <p14:creationId xmlns:p14="http://schemas.microsoft.com/office/powerpoint/2010/main" val="25957319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CBB78C-B617-7D8E-7D14-98E9F8046F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622FD5-4DB2-5A2A-01DE-DDE8645440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50FB2C-CF06-05B3-0BB8-E31829A4684E}"/>
              </a:ext>
            </a:extLst>
          </p:cNvPr>
          <p:cNvSpPr>
            <a:spLocks noGrp="1"/>
          </p:cNvSpPr>
          <p:nvPr>
            <p:ph type="body" idx="1"/>
          </p:nvPr>
        </p:nvSpPr>
        <p:spPr/>
        <p:txBody>
          <a:bodyPr/>
          <a:lstStyle/>
          <a:p>
            <a:r>
              <a:rPr lang="en-SE" dirty="0"/>
              <a:t>Source: 511116-090714-IJG</a:t>
            </a:r>
          </a:p>
          <a:p>
            <a:r>
              <a:rPr lang="en-SE" dirty="0"/>
              <a:t>57-year-old woman</a:t>
            </a:r>
          </a:p>
          <a:p>
            <a:endParaRPr lang="en-SE" dirty="0"/>
          </a:p>
        </p:txBody>
      </p:sp>
      <p:sp>
        <p:nvSpPr>
          <p:cNvPr id="4" name="Slide Number Placeholder 3">
            <a:extLst>
              <a:ext uri="{FF2B5EF4-FFF2-40B4-BE49-F238E27FC236}">
                <a16:creationId xmlns:a16="http://schemas.microsoft.com/office/drawing/2014/main" id="{5690FF35-9A21-361D-D9EE-F8B7BC5E82F7}"/>
              </a:ext>
            </a:extLst>
          </p:cNvPr>
          <p:cNvSpPr>
            <a:spLocks noGrp="1"/>
          </p:cNvSpPr>
          <p:nvPr>
            <p:ph type="sldNum" sz="quarter" idx="5"/>
          </p:nvPr>
        </p:nvSpPr>
        <p:spPr/>
        <p:txBody>
          <a:bodyPr/>
          <a:lstStyle/>
          <a:p>
            <a:pPr>
              <a:defRPr/>
            </a:pPr>
            <a:fld id="{9F7E9FBC-6053-D747-9C30-4BAC97CDF43C}" type="slidenum">
              <a:rPr lang="sv-SE" altLang="en-SE" smtClean="0"/>
              <a:pPr>
                <a:defRPr/>
              </a:pPr>
              <a:t>44</a:t>
            </a:fld>
            <a:endParaRPr lang="sv-SE" altLang="en-SE"/>
          </a:p>
        </p:txBody>
      </p:sp>
    </p:spTree>
    <p:extLst>
      <p:ext uri="{BB962C8B-B14F-4D97-AF65-F5344CB8AC3E}">
        <p14:creationId xmlns:p14="http://schemas.microsoft.com/office/powerpoint/2010/main" val="7595945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E" dirty="0"/>
              <a:t>Here you can see the ST-elevation in III and ST-depression in aVL</a:t>
            </a:r>
          </a:p>
          <a:p>
            <a:endParaRPr lang="en-SE" dirty="0"/>
          </a:p>
          <a:p>
            <a:r>
              <a:rPr lang="en-SE" dirty="0"/>
              <a:t>The changes in V2-V4 are not exactly how posterior MI are described in LIFTL but the T waves are upright.  Likely an infero-posterior STEMI.</a:t>
            </a:r>
          </a:p>
        </p:txBody>
      </p:sp>
      <p:sp>
        <p:nvSpPr>
          <p:cNvPr id="4" name="Slide Number Placeholder 3"/>
          <p:cNvSpPr>
            <a:spLocks noGrp="1"/>
          </p:cNvSpPr>
          <p:nvPr>
            <p:ph type="sldNum" sz="quarter" idx="5"/>
          </p:nvPr>
        </p:nvSpPr>
        <p:spPr/>
        <p:txBody>
          <a:bodyPr/>
          <a:lstStyle/>
          <a:p>
            <a:pPr>
              <a:defRPr/>
            </a:pPr>
            <a:fld id="{9F7E9FBC-6053-D747-9C30-4BAC97CDF43C}" type="slidenum">
              <a:rPr lang="sv-SE" altLang="en-SE" smtClean="0"/>
              <a:pPr>
                <a:defRPr/>
              </a:pPr>
              <a:t>45</a:t>
            </a:fld>
            <a:endParaRPr lang="sv-SE" altLang="en-SE"/>
          </a:p>
        </p:txBody>
      </p:sp>
    </p:spTree>
    <p:extLst>
      <p:ext uri="{BB962C8B-B14F-4D97-AF65-F5344CB8AC3E}">
        <p14:creationId xmlns:p14="http://schemas.microsoft.com/office/powerpoint/2010/main" val="4360606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E" dirty="0"/>
              <a:t>Source: 460713-251107-PA</a:t>
            </a:r>
          </a:p>
        </p:txBody>
      </p:sp>
      <p:sp>
        <p:nvSpPr>
          <p:cNvPr id="4" name="Slide Number Placeholder 3"/>
          <p:cNvSpPr>
            <a:spLocks noGrp="1"/>
          </p:cNvSpPr>
          <p:nvPr>
            <p:ph type="sldNum" sz="quarter" idx="5"/>
          </p:nvPr>
        </p:nvSpPr>
        <p:spPr/>
        <p:txBody>
          <a:bodyPr/>
          <a:lstStyle/>
          <a:p>
            <a:pPr>
              <a:defRPr/>
            </a:pPr>
            <a:fld id="{9F7E9FBC-6053-D747-9C30-4BAC97CDF43C}" type="slidenum">
              <a:rPr lang="sv-SE" altLang="en-SE" smtClean="0"/>
              <a:pPr>
                <a:defRPr/>
              </a:pPr>
              <a:t>47</a:t>
            </a:fld>
            <a:endParaRPr lang="sv-SE" altLang="en-SE"/>
          </a:p>
        </p:txBody>
      </p:sp>
    </p:spTree>
    <p:extLst>
      <p:ext uri="{BB962C8B-B14F-4D97-AF65-F5344CB8AC3E}">
        <p14:creationId xmlns:p14="http://schemas.microsoft.com/office/powerpoint/2010/main" val="27672349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EB12EB-19CD-49B1-E206-D8EB64FC57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7CC5FB-1C14-0631-0DD2-2FE943B506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4C6B51-F3BF-25AC-16C1-1E276AFF50E2}"/>
              </a:ext>
            </a:extLst>
          </p:cNvPr>
          <p:cNvSpPr>
            <a:spLocks noGrp="1"/>
          </p:cNvSpPr>
          <p:nvPr>
            <p:ph type="body" idx="1"/>
          </p:nvPr>
        </p:nvSpPr>
        <p:spPr/>
        <p:txBody>
          <a:bodyPr/>
          <a:lstStyle/>
          <a:p>
            <a:r>
              <a:rPr lang="en-SE" dirty="0"/>
              <a:t>LMCA = Left Main Coronary Artery</a:t>
            </a:r>
          </a:p>
        </p:txBody>
      </p:sp>
      <p:sp>
        <p:nvSpPr>
          <p:cNvPr id="4" name="Slide Number Placeholder 3">
            <a:extLst>
              <a:ext uri="{FF2B5EF4-FFF2-40B4-BE49-F238E27FC236}">
                <a16:creationId xmlns:a16="http://schemas.microsoft.com/office/drawing/2014/main" id="{52264FBA-5F48-F299-BF22-739FE6A414EC}"/>
              </a:ext>
            </a:extLst>
          </p:cNvPr>
          <p:cNvSpPr>
            <a:spLocks noGrp="1"/>
          </p:cNvSpPr>
          <p:nvPr>
            <p:ph type="sldNum" sz="quarter" idx="5"/>
          </p:nvPr>
        </p:nvSpPr>
        <p:spPr/>
        <p:txBody>
          <a:bodyPr/>
          <a:lstStyle/>
          <a:p>
            <a:pPr>
              <a:defRPr/>
            </a:pPr>
            <a:fld id="{9F7E9FBC-6053-D747-9C30-4BAC97CDF43C}" type="slidenum">
              <a:rPr lang="sv-SE" altLang="en-SE" smtClean="0"/>
              <a:pPr>
                <a:defRPr/>
              </a:pPr>
              <a:t>48</a:t>
            </a:fld>
            <a:endParaRPr lang="sv-SE" altLang="en-SE"/>
          </a:p>
        </p:txBody>
      </p:sp>
    </p:spTree>
    <p:extLst>
      <p:ext uri="{BB962C8B-B14F-4D97-AF65-F5344CB8AC3E}">
        <p14:creationId xmlns:p14="http://schemas.microsoft.com/office/powerpoint/2010/main" val="40864717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64DB6B-C7DD-B8DC-1C7B-835BE67725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540D8B-648C-BD19-B782-FCC0F263ED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2502BC-F6CE-9997-E5AA-F27B3662195C}"/>
              </a:ext>
            </a:extLst>
          </p:cNvPr>
          <p:cNvSpPr>
            <a:spLocks noGrp="1"/>
          </p:cNvSpPr>
          <p:nvPr>
            <p:ph type="body" idx="1"/>
          </p:nvPr>
        </p:nvSpPr>
        <p:spPr/>
        <p:txBody>
          <a:bodyPr/>
          <a:lstStyle/>
          <a:p>
            <a:r>
              <a:rPr lang="en-SE" dirty="0"/>
              <a:t>Source: 460713-251107-PA</a:t>
            </a:r>
          </a:p>
        </p:txBody>
      </p:sp>
      <p:sp>
        <p:nvSpPr>
          <p:cNvPr id="4" name="Slide Number Placeholder 3">
            <a:extLst>
              <a:ext uri="{FF2B5EF4-FFF2-40B4-BE49-F238E27FC236}">
                <a16:creationId xmlns:a16="http://schemas.microsoft.com/office/drawing/2014/main" id="{70251AFE-298D-9C35-1ADA-A934FBCD1C86}"/>
              </a:ext>
            </a:extLst>
          </p:cNvPr>
          <p:cNvSpPr>
            <a:spLocks noGrp="1"/>
          </p:cNvSpPr>
          <p:nvPr>
            <p:ph type="sldNum" sz="quarter" idx="5"/>
          </p:nvPr>
        </p:nvSpPr>
        <p:spPr/>
        <p:txBody>
          <a:bodyPr/>
          <a:lstStyle/>
          <a:p>
            <a:pPr>
              <a:defRPr/>
            </a:pPr>
            <a:fld id="{9F7E9FBC-6053-D747-9C30-4BAC97CDF43C}" type="slidenum">
              <a:rPr lang="sv-SE" altLang="en-SE" smtClean="0"/>
              <a:pPr>
                <a:defRPr/>
              </a:pPr>
              <a:t>49</a:t>
            </a:fld>
            <a:endParaRPr lang="sv-SE" altLang="en-SE"/>
          </a:p>
        </p:txBody>
      </p:sp>
    </p:spTree>
    <p:extLst>
      <p:ext uri="{BB962C8B-B14F-4D97-AF65-F5344CB8AC3E}">
        <p14:creationId xmlns:p14="http://schemas.microsoft.com/office/powerpoint/2010/main" val="17514410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E" dirty="0"/>
              <a:t>EKG at 18:23 showing VT (in cardiac arrest)</a:t>
            </a:r>
          </a:p>
        </p:txBody>
      </p:sp>
      <p:sp>
        <p:nvSpPr>
          <p:cNvPr id="4" name="Slide Number Placeholder 3"/>
          <p:cNvSpPr>
            <a:spLocks noGrp="1"/>
          </p:cNvSpPr>
          <p:nvPr>
            <p:ph type="sldNum" sz="quarter" idx="5"/>
          </p:nvPr>
        </p:nvSpPr>
        <p:spPr/>
        <p:txBody>
          <a:bodyPr/>
          <a:lstStyle/>
          <a:p>
            <a:pPr>
              <a:defRPr/>
            </a:pPr>
            <a:fld id="{9F7E9FBC-6053-D747-9C30-4BAC97CDF43C}" type="slidenum">
              <a:rPr lang="sv-SE" altLang="en-SE" smtClean="0"/>
              <a:pPr>
                <a:defRPr/>
              </a:pPr>
              <a:t>5</a:t>
            </a:fld>
            <a:endParaRPr lang="sv-SE" altLang="en-SE"/>
          </a:p>
        </p:txBody>
      </p:sp>
    </p:spTree>
    <p:extLst>
      <p:ext uri="{BB962C8B-B14F-4D97-AF65-F5344CB8AC3E}">
        <p14:creationId xmlns:p14="http://schemas.microsoft.com/office/powerpoint/2010/main" val="26875250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13:notes"/>
          <p:cNvSpPr txBox="1">
            <a:spLocks noGrp="1"/>
          </p:cNvSpPr>
          <p:nvPr>
            <p:ph type="body" idx="1"/>
          </p:nvPr>
        </p:nvSpPr>
        <p:spPr>
          <a:xfrm>
            <a:off x="908050" y="4721225"/>
            <a:ext cx="4989512" cy="4471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0" name="Google Shape;190;p13:notes"/>
          <p:cNvSpPr>
            <a:spLocks noGrp="1" noRot="1" noChangeAspect="1"/>
          </p:cNvSpPr>
          <p:nvPr>
            <p:ph type="sldImg" idx="2"/>
          </p:nvPr>
        </p:nvSpPr>
        <p:spPr>
          <a:xfrm>
            <a:off x="920750" y="746125"/>
            <a:ext cx="4965700" cy="3725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68D296-4345-1912-EAE9-1E8AD653B0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183EB0-418E-9F14-2AC7-85BED7CBCA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6D133D-AC58-4369-032A-2E15D0DD1D92}"/>
              </a:ext>
            </a:extLst>
          </p:cNvPr>
          <p:cNvSpPr>
            <a:spLocks noGrp="1"/>
          </p:cNvSpPr>
          <p:nvPr>
            <p:ph type="body" idx="1"/>
          </p:nvPr>
        </p:nvSpPr>
        <p:spPr/>
        <p:txBody>
          <a:bodyPr/>
          <a:lstStyle/>
          <a:p>
            <a:r>
              <a:rPr lang="en-SE" dirty="0"/>
              <a:t>LMCA = Left Main Coronary Artery</a:t>
            </a:r>
          </a:p>
        </p:txBody>
      </p:sp>
      <p:sp>
        <p:nvSpPr>
          <p:cNvPr id="4" name="Slide Number Placeholder 3">
            <a:extLst>
              <a:ext uri="{FF2B5EF4-FFF2-40B4-BE49-F238E27FC236}">
                <a16:creationId xmlns:a16="http://schemas.microsoft.com/office/drawing/2014/main" id="{5DF59D69-C712-48DF-3AF8-5FAB275756CC}"/>
              </a:ext>
            </a:extLst>
          </p:cNvPr>
          <p:cNvSpPr>
            <a:spLocks noGrp="1"/>
          </p:cNvSpPr>
          <p:nvPr>
            <p:ph type="sldNum" sz="quarter" idx="5"/>
          </p:nvPr>
        </p:nvSpPr>
        <p:spPr/>
        <p:txBody>
          <a:bodyPr/>
          <a:lstStyle/>
          <a:p>
            <a:pPr>
              <a:defRPr/>
            </a:pPr>
            <a:fld id="{9F7E9FBC-6053-D747-9C30-4BAC97CDF43C}" type="slidenum">
              <a:rPr lang="sv-SE" altLang="en-SE" smtClean="0"/>
              <a:pPr>
                <a:defRPr/>
              </a:pPr>
              <a:t>52</a:t>
            </a:fld>
            <a:endParaRPr lang="sv-SE" altLang="en-SE"/>
          </a:p>
        </p:txBody>
      </p:sp>
    </p:spTree>
    <p:extLst>
      <p:ext uri="{BB962C8B-B14F-4D97-AF65-F5344CB8AC3E}">
        <p14:creationId xmlns:p14="http://schemas.microsoft.com/office/powerpoint/2010/main" val="21720390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E" dirty="0"/>
              <a:t>Chest pain 25-year-old perimyocarditis</a:t>
            </a:r>
          </a:p>
        </p:txBody>
      </p:sp>
      <p:sp>
        <p:nvSpPr>
          <p:cNvPr id="4" name="Slide Number Placeholder 3"/>
          <p:cNvSpPr>
            <a:spLocks noGrp="1"/>
          </p:cNvSpPr>
          <p:nvPr>
            <p:ph type="sldNum" sz="quarter" idx="5"/>
          </p:nvPr>
        </p:nvSpPr>
        <p:spPr/>
        <p:txBody>
          <a:bodyPr/>
          <a:lstStyle/>
          <a:p>
            <a:pPr>
              <a:defRPr/>
            </a:pPr>
            <a:fld id="{9F7E9FBC-6053-D747-9C30-4BAC97CDF43C}" type="slidenum">
              <a:rPr lang="sv-SE" altLang="en-SE" smtClean="0"/>
              <a:pPr>
                <a:defRPr/>
              </a:pPr>
              <a:t>53</a:t>
            </a:fld>
            <a:endParaRPr lang="sv-SE" altLang="en-SE"/>
          </a:p>
        </p:txBody>
      </p:sp>
    </p:spTree>
    <p:extLst>
      <p:ext uri="{BB962C8B-B14F-4D97-AF65-F5344CB8AC3E}">
        <p14:creationId xmlns:p14="http://schemas.microsoft.com/office/powerpoint/2010/main" val="21608097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13:notes"/>
          <p:cNvSpPr txBox="1">
            <a:spLocks noGrp="1"/>
          </p:cNvSpPr>
          <p:nvPr>
            <p:ph type="body" idx="1"/>
          </p:nvPr>
        </p:nvSpPr>
        <p:spPr>
          <a:xfrm>
            <a:off x="908050" y="4721225"/>
            <a:ext cx="4989512" cy="4471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i="0" dirty="0"/>
              <a:t>SOURCE: </a:t>
            </a:r>
            <a:r>
              <a:rPr lang="en-US" i="0" dirty="0"/>
              <a:t>790110-250831-FE </a:t>
            </a:r>
            <a:endParaRPr lang="sv-SE" dirty="0"/>
          </a:p>
          <a:p>
            <a:pPr marL="0" lvl="0" indent="0" algn="l" rtl="0">
              <a:lnSpc>
                <a:spcPct val="100000"/>
              </a:lnSpc>
              <a:spcBef>
                <a:spcPts val="0"/>
              </a:spcBef>
              <a:spcAft>
                <a:spcPts val="0"/>
              </a:spcAft>
              <a:buSzPts val="1400"/>
              <a:buNone/>
            </a:pPr>
            <a:endParaRPr lang="sv-SE" dirty="0"/>
          </a:p>
          <a:p>
            <a:pPr marL="0" lvl="0" indent="0" algn="l" rtl="0">
              <a:lnSpc>
                <a:spcPct val="100000"/>
              </a:lnSpc>
              <a:spcBef>
                <a:spcPts val="0"/>
              </a:spcBef>
              <a:spcAft>
                <a:spcPts val="0"/>
              </a:spcAft>
              <a:buSzPts val="1400"/>
              <a:buNone/>
            </a:pPr>
            <a:r>
              <a:rPr lang="sv-SE" dirty="0"/>
              <a:t>The Classic EKG display </a:t>
            </a:r>
            <a:r>
              <a:rPr lang="sv-SE" dirty="0" err="1"/>
              <a:t>consists</a:t>
            </a:r>
            <a:r>
              <a:rPr lang="sv-SE" dirty="0"/>
              <a:t> </a:t>
            </a:r>
            <a:r>
              <a:rPr lang="sv-SE" dirty="0" err="1"/>
              <a:t>of</a:t>
            </a:r>
            <a:r>
              <a:rPr lang="sv-SE" dirty="0"/>
              <a:t>:</a:t>
            </a:r>
          </a:p>
          <a:p>
            <a:pPr marL="0" lvl="0" indent="0" algn="l" rtl="0">
              <a:lnSpc>
                <a:spcPct val="100000"/>
              </a:lnSpc>
              <a:spcBef>
                <a:spcPts val="0"/>
              </a:spcBef>
              <a:spcAft>
                <a:spcPts val="0"/>
              </a:spcAft>
              <a:buSzPts val="1400"/>
              <a:buNone/>
            </a:pPr>
            <a:r>
              <a:rPr lang="sv-SE" dirty="0"/>
              <a:t>1-A paper speed </a:t>
            </a:r>
            <a:r>
              <a:rPr lang="sv-SE" dirty="0" err="1"/>
              <a:t>of</a:t>
            </a:r>
            <a:r>
              <a:rPr lang="sv-SE" dirty="0"/>
              <a:t> 25 mm/sec</a:t>
            </a:r>
          </a:p>
          <a:p>
            <a:pPr marL="0" lvl="0" indent="0" algn="l" rtl="0">
              <a:lnSpc>
                <a:spcPct val="100000"/>
              </a:lnSpc>
              <a:spcBef>
                <a:spcPts val="0"/>
              </a:spcBef>
              <a:spcAft>
                <a:spcPts val="0"/>
              </a:spcAft>
              <a:buSzPts val="1400"/>
              <a:buNone/>
            </a:pPr>
            <a:r>
              <a:rPr lang="sv-SE" dirty="0"/>
              <a:t>2-The original </a:t>
            </a:r>
            <a:r>
              <a:rPr lang="sv-SE" dirty="0" err="1"/>
              <a:t>leads</a:t>
            </a:r>
            <a:r>
              <a:rPr lang="sv-SE" dirty="0"/>
              <a:t> I, II, and III </a:t>
            </a:r>
            <a:r>
              <a:rPr lang="sv-SE" dirty="0" err="1"/>
              <a:t>arranged</a:t>
            </a:r>
            <a:r>
              <a:rPr lang="sv-SE" dirty="0"/>
              <a:t> in a </a:t>
            </a:r>
            <a:r>
              <a:rPr lang="sv-SE" dirty="0" err="1"/>
              <a:t>column</a:t>
            </a:r>
            <a:endParaRPr lang="sv-SE" dirty="0"/>
          </a:p>
          <a:p>
            <a:pPr marL="0" lvl="0" indent="0" algn="l" rtl="0">
              <a:lnSpc>
                <a:spcPct val="100000"/>
              </a:lnSpc>
              <a:spcBef>
                <a:spcPts val="0"/>
              </a:spcBef>
              <a:spcAft>
                <a:spcPts val="0"/>
              </a:spcAft>
              <a:buSzPts val="1400"/>
              <a:buNone/>
            </a:pPr>
            <a:r>
              <a:rPr lang="sv-SE" dirty="0"/>
              <a:t>3-The </a:t>
            </a:r>
            <a:r>
              <a:rPr lang="sv-SE" dirty="0" err="1"/>
              <a:t>augmented</a:t>
            </a:r>
            <a:r>
              <a:rPr lang="sv-SE" dirty="0"/>
              <a:t> </a:t>
            </a:r>
            <a:r>
              <a:rPr lang="sv-SE" dirty="0" err="1"/>
              <a:t>leads</a:t>
            </a:r>
            <a:r>
              <a:rPr lang="sv-SE" dirty="0"/>
              <a:t> </a:t>
            </a:r>
            <a:r>
              <a:rPr lang="sv-SE" dirty="0" err="1"/>
              <a:t>aVR</a:t>
            </a:r>
            <a:r>
              <a:rPr lang="sv-SE" dirty="0"/>
              <a:t>, </a:t>
            </a:r>
            <a:r>
              <a:rPr lang="sv-SE" dirty="0" err="1"/>
              <a:t>aVL</a:t>
            </a:r>
            <a:r>
              <a:rPr lang="sv-SE" dirty="0"/>
              <a:t> and </a:t>
            </a:r>
            <a:r>
              <a:rPr lang="sv-SE" dirty="0" err="1"/>
              <a:t>aVF</a:t>
            </a:r>
            <a:r>
              <a:rPr lang="sv-SE" dirty="0"/>
              <a:t> </a:t>
            </a:r>
            <a:r>
              <a:rPr lang="sv-SE" dirty="0" err="1"/>
              <a:t>arranged</a:t>
            </a:r>
            <a:r>
              <a:rPr lang="sv-SE" dirty="0"/>
              <a:t> in a </a:t>
            </a:r>
            <a:r>
              <a:rPr lang="sv-SE" dirty="0" err="1"/>
              <a:t>column</a:t>
            </a:r>
            <a:endParaRPr lang="sv-SE" dirty="0"/>
          </a:p>
          <a:p>
            <a:pPr marL="0" lvl="0" indent="0" algn="l" rtl="0">
              <a:lnSpc>
                <a:spcPct val="100000"/>
              </a:lnSpc>
              <a:spcBef>
                <a:spcPts val="0"/>
              </a:spcBef>
              <a:spcAft>
                <a:spcPts val="0"/>
              </a:spcAft>
              <a:buSzPts val="1400"/>
              <a:buNone/>
            </a:pPr>
            <a:r>
              <a:rPr lang="sv-SE" dirty="0"/>
              <a:t>4-A rhythm </a:t>
            </a:r>
            <a:r>
              <a:rPr lang="sv-SE" dirty="0" err="1"/>
              <a:t>strip</a:t>
            </a:r>
            <a:endParaRPr lang="sv-SE" dirty="0"/>
          </a:p>
          <a:p>
            <a:pPr marL="0" lvl="0" indent="0" algn="l" rtl="0">
              <a:lnSpc>
                <a:spcPct val="100000"/>
              </a:lnSpc>
              <a:spcBef>
                <a:spcPts val="0"/>
              </a:spcBef>
              <a:spcAft>
                <a:spcPts val="0"/>
              </a:spcAft>
              <a:buSzPts val="1400"/>
              <a:buNone/>
            </a:pPr>
            <a:endParaRPr lang="sv-SE" dirty="0"/>
          </a:p>
          <a:p>
            <a:pPr marL="0" lvl="0" indent="0" algn="l" rtl="0">
              <a:lnSpc>
                <a:spcPct val="100000"/>
              </a:lnSpc>
              <a:spcBef>
                <a:spcPts val="0"/>
              </a:spcBef>
              <a:spcAft>
                <a:spcPts val="0"/>
              </a:spcAft>
              <a:buSzPts val="1400"/>
              <a:buNone/>
            </a:pPr>
            <a:r>
              <a:rPr lang="sv-SE" dirty="0"/>
              <a:t>Record the date and </a:t>
            </a:r>
            <a:r>
              <a:rPr lang="sv-SE" dirty="0" err="1"/>
              <a:t>time</a:t>
            </a:r>
            <a:r>
              <a:rPr lang="sv-SE" dirty="0"/>
              <a:t> </a:t>
            </a:r>
            <a:r>
              <a:rPr lang="sv-SE" dirty="0" err="1"/>
              <a:t>when</a:t>
            </a:r>
            <a:r>
              <a:rPr lang="sv-SE" dirty="0"/>
              <a:t> the EKG </a:t>
            </a:r>
            <a:r>
              <a:rPr lang="sv-SE" dirty="0" err="1"/>
              <a:t>was</a:t>
            </a:r>
            <a:r>
              <a:rPr lang="sv-SE" dirty="0"/>
              <a:t> taken</a:t>
            </a:r>
          </a:p>
          <a:p>
            <a:pPr marL="0" lvl="0" indent="0" algn="l" rtl="0">
              <a:lnSpc>
                <a:spcPct val="100000"/>
              </a:lnSpc>
              <a:spcBef>
                <a:spcPts val="0"/>
              </a:spcBef>
              <a:spcAft>
                <a:spcPts val="0"/>
              </a:spcAft>
              <a:buSzPts val="1400"/>
              <a:buNone/>
            </a:pPr>
            <a:endParaRPr lang="sv-SE" dirty="0"/>
          </a:p>
          <a:p>
            <a:pPr marL="0" lvl="0" indent="0" algn="l" rtl="0">
              <a:lnSpc>
                <a:spcPct val="100000"/>
              </a:lnSpc>
              <a:spcBef>
                <a:spcPts val="0"/>
              </a:spcBef>
              <a:spcAft>
                <a:spcPts val="0"/>
              </a:spcAft>
              <a:buSzPts val="1400"/>
              <a:buNone/>
            </a:pPr>
            <a:r>
              <a:rPr lang="sv-SE" dirty="0"/>
              <a:t>If no EKG </a:t>
            </a:r>
            <a:r>
              <a:rPr lang="sv-SE" dirty="0" err="1"/>
              <a:t>was</a:t>
            </a:r>
            <a:r>
              <a:rPr lang="sv-SE" dirty="0"/>
              <a:t> taken, </a:t>
            </a:r>
            <a:r>
              <a:rPr lang="sv-SE" dirty="0" err="1"/>
              <a:t>delete</a:t>
            </a:r>
            <a:r>
              <a:rPr lang="sv-SE" dirty="0"/>
              <a:t> </a:t>
            </a:r>
            <a:r>
              <a:rPr lang="sv-SE" dirty="0" err="1"/>
              <a:t>this</a:t>
            </a:r>
            <a:r>
              <a:rPr lang="sv-SE" dirty="0"/>
              <a:t> </a:t>
            </a:r>
            <a:r>
              <a:rPr lang="sv-SE" dirty="0" err="1"/>
              <a:t>slide</a:t>
            </a:r>
            <a:endParaRPr dirty="0"/>
          </a:p>
        </p:txBody>
      </p:sp>
      <p:sp>
        <p:nvSpPr>
          <p:cNvPr id="190" name="Google Shape;190;p13:notes"/>
          <p:cNvSpPr>
            <a:spLocks noGrp="1" noRot="1" noChangeAspect="1"/>
          </p:cNvSpPr>
          <p:nvPr>
            <p:ph type="sldImg" idx="2"/>
          </p:nvPr>
        </p:nvSpPr>
        <p:spPr>
          <a:xfrm>
            <a:off x="920750" y="746125"/>
            <a:ext cx="4965700" cy="3725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a:extLst>
            <a:ext uri="{FF2B5EF4-FFF2-40B4-BE49-F238E27FC236}">
              <a16:creationId xmlns:a16="http://schemas.microsoft.com/office/drawing/2014/main" id="{DEDD6A0A-EEF7-B85D-C516-D361710C9CD5}"/>
            </a:ext>
          </a:extLst>
        </p:cNvPr>
        <p:cNvGrpSpPr/>
        <p:nvPr/>
      </p:nvGrpSpPr>
      <p:grpSpPr>
        <a:xfrm>
          <a:off x="0" y="0"/>
          <a:ext cx="0" cy="0"/>
          <a:chOff x="0" y="0"/>
          <a:chExt cx="0" cy="0"/>
        </a:xfrm>
      </p:grpSpPr>
      <p:sp>
        <p:nvSpPr>
          <p:cNvPr id="170" name="Google Shape;170;p10:notes">
            <a:extLst>
              <a:ext uri="{FF2B5EF4-FFF2-40B4-BE49-F238E27FC236}">
                <a16:creationId xmlns:a16="http://schemas.microsoft.com/office/drawing/2014/main" id="{04ABA40A-BB99-6C8C-7D5F-B1C73C6E771D}"/>
              </a:ext>
            </a:extLst>
          </p:cNvPr>
          <p:cNvSpPr txBox="1">
            <a:spLocks noGrp="1"/>
          </p:cNvSpPr>
          <p:nvPr>
            <p:ph type="body" idx="1"/>
          </p:nvPr>
        </p:nvSpPr>
        <p:spPr>
          <a:xfrm>
            <a:off x="908050" y="4721225"/>
            <a:ext cx="4989512" cy="4471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800"/>
              <a:buNone/>
            </a:pPr>
            <a:r>
              <a:rPr lang="en-US" sz="1800" dirty="0">
                <a:solidFill>
                  <a:srgbClr val="000000"/>
                </a:solidFill>
              </a:rPr>
              <a:t>Most emergency departments have point-of-care blood analysis machine.  If this was used for the patient (and is relevant to the case), fill in the values in this slide.</a:t>
            </a:r>
          </a:p>
          <a:p>
            <a:pPr marL="0" lvl="0" indent="0" algn="l" rtl="0">
              <a:lnSpc>
                <a:spcPct val="100000"/>
              </a:lnSpc>
              <a:spcBef>
                <a:spcPts val="0"/>
              </a:spcBef>
              <a:spcAft>
                <a:spcPts val="0"/>
              </a:spcAft>
              <a:buClr>
                <a:srgbClr val="000000"/>
              </a:buClr>
              <a:buSzPts val="1800"/>
              <a:buNone/>
            </a:pPr>
            <a:endParaRPr lang="en-US" sz="1800" dirty="0">
              <a:solidFill>
                <a:srgbClr val="000000"/>
              </a:solidFill>
            </a:endParaRPr>
          </a:p>
          <a:p>
            <a:pPr marL="0" lvl="0" indent="0" algn="l" rtl="0">
              <a:lnSpc>
                <a:spcPct val="100000"/>
              </a:lnSpc>
              <a:spcBef>
                <a:spcPts val="0"/>
              </a:spcBef>
              <a:spcAft>
                <a:spcPts val="0"/>
              </a:spcAft>
              <a:buClr>
                <a:srgbClr val="000000"/>
              </a:buClr>
              <a:buSzPts val="1800"/>
              <a:buNone/>
            </a:pPr>
            <a:r>
              <a:rPr lang="en-US" sz="1800" dirty="0">
                <a:solidFill>
                  <a:srgbClr val="000000"/>
                </a:solidFill>
              </a:rPr>
              <a:t>Fill in the date and time when the test was taken, whether it was venous or arterial blood, and whether the patient was receiving supplemental oxygen.</a:t>
            </a:r>
          </a:p>
          <a:p>
            <a:pPr marL="0" lvl="0" indent="0" algn="l" rtl="0">
              <a:lnSpc>
                <a:spcPct val="100000"/>
              </a:lnSpc>
              <a:spcBef>
                <a:spcPts val="0"/>
              </a:spcBef>
              <a:spcAft>
                <a:spcPts val="0"/>
              </a:spcAft>
              <a:buClr>
                <a:srgbClr val="000000"/>
              </a:buClr>
              <a:buSzPts val="1800"/>
              <a:buNone/>
            </a:pPr>
            <a:endParaRPr lang="en-US" sz="1800" dirty="0">
              <a:solidFill>
                <a:srgbClr val="000000"/>
              </a:solidFill>
            </a:endParaRPr>
          </a:p>
          <a:p>
            <a:pPr marL="0" lvl="0" indent="0" algn="l" rtl="0">
              <a:lnSpc>
                <a:spcPct val="100000"/>
              </a:lnSpc>
              <a:spcBef>
                <a:spcPts val="0"/>
              </a:spcBef>
              <a:spcAft>
                <a:spcPts val="0"/>
              </a:spcAft>
              <a:buClr>
                <a:srgbClr val="000000"/>
              </a:buClr>
              <a:buSzPts val="1800"/>
              <a:buNone/>
            </a:pPr>
            <a:r>
              <a:rPr lang="en-US" sz="1800" dirty="0">
                <a:solidFill>
                  <a:srgbClr val="000000"/>
                </a:solidFill>
              </a:rPr>
              <a:t>Please fill in pO2, pCO3, glucose, lactate and creatinine in both SI and non-SI units so that colleagues throughout Europe can have the values in the units they are used to working with.  Use the following conversion factors:</a:t>
            </a:r>
          </a:p>
          <a:p>
            <a:pPr marL="0" lvl="0" indent="0" algn="l" rtl="0">
              <a:lnSpc>
                <a:spcPct val="100000"/>
              </a:lnSpc>
              <a:spcBef>
                <a:spcPts val="0"/>
              </a:spcBef>
              <a:spcAft>
                <a:spcPts val="0"/>
              </a:spcAft>
              <a:buClr>
                <a:srgbClr val="000000"/>
              </a:buClr>
              <a:buSzPts val="1800"/>
              <a:buNone/>
            </a:pPr>
            <a:endParaRPr lang="en-US" sz="1800" dirty="0">
              <a:solidFill>
                <a:srgbClr val="000000"/>
              </a:solidFill>
            </a:endParaRPr>
          </a:p>
          <a:p>
            <a:pPr marL="0" lvl="0" indent="0" algn="l" rtl="0">
              <a:lnSpc>
                <a:spcPct val="100000"/>
              </a:lnSpc>
              <a:spcBef>
                <a:spcPts val="0"/>
              </a:spcBef>
              <a:spcAft>
                <a:spcPts val="0"/>
              </a:spcAft>
              <a:buClr>
                <a:srgbClr val="000000"/>
              </a:buClr>
              <a:buSzPts val="1800"/>
              <a:buNone/>
            </a:pPr>
            <a:r>
              <a:rPr lang="en-US" sz="1800" dirty="0">
                <a:solidFill>
                  <a:srgbClr val="000000"/>
                </a:solidFill>
              </a:rPr>
              <a:t>pO2:	kPa x 7.5 = mm Hg</a:t>
            </a:r>
            <a:endParaRPr lang="en-US" sz="1800" dirty="0">
              <a:solidFill>
                <a:srgbClr val="000000"/>
              </a:solidFill>
              <a:latin typeface="Times New Roman"/>
              <a:ea typeface="Times New Roman"/>
              <a:cs typeface="Times New Roman"/>
              <a:sym typeface="Times New Roman"/>
            </a:endParaRPr>
          </a:p>
          <a:p>
            <a:pPr marL="0" lvl="0" indent="0" algn="l" rtl="0">
              <a:lnSpc>
                <a:spcPct val="100000"/>
              </a:lnSpc>
              <a:spcBef>
                <a:spcPts val="0"/>
              </a:spcBef>
              <a:spcAft>
                <a:spcPts val="0"/>
              </a:spcAft>
              <a:buSzPts val="1800"/>
              <a:buNone/>
            </a:pPr>
            <a:r>
              <a:rPr lang="en-US" sz="1800" dirty="0"/>
              <a:t>pCO2:	kPa x 7.5 = mm Hg</a:t>
            </a:r>
            <a:endParaRPr lang="en-US" sz="2800" dirty="0"/>
          </a:p>
          <a:p>
            <a:pPr marL="0" lvl="0" indent="0" algn="l" rtl="0">
              <a:lnSpc>
                <a:spcPct val="100000"/>
              </a:lnSpc>
              <a:spcBef>
                <a:spcPts val="0"/>
              </a:spcBef>
              <a:spcAft>
                <a:spcPts val="0"/>
              </a:spcAft>
              <a:buClr>
                <a:srgbClr val="000000"/>
              </a:buClr>
              <a:buSzPts val="1800"/>
              <a:buNone/>
            </a:pPr>
            <a:r>
              <a:rPr lang="en-US" sz="1800" dirty="0">
                <a:solidFill>
                  <a:srgbClr val="000000"/>
                </a:solidFill>
              </a:rPr>
              <a:t>Glucose:	mmol/L x 18 = mg/dL</a:t>
            </a:r>
            <a:endParaRPr lang="en-US" sz="1800" dirty="0">
              <a:solidFill>
                <a:srgbClr val="000000"/>
              </a:solidFill>
              <a:latin typeface="Times New Roman"/>
              <a:ea typeface="Times New Roman"/>
              <a:cs typeface="Times New Roman"/>
              <a:sym typeface="Times New Roman"/>
            </a:endParaRPr>
          </a:p>
          <a:p>
            <a:pPr marL="0" lvl="0" indent="0" algn="l" rtl="0">
              <a:lnSpc>
                <a:spcPct val="100000"/>
              </a:lnSpc>
              <a:spcBef>
                <a:spcPts val="0"/>
              </a:spcBef>
              <a:spcAft>
                <a:spcPts val="0"/>
              </a:spcAft>
              <a:buClr>
                <a:srgbClr val="000000"/>
              </a:buClr>
              <a:buSzPts val="1800"/>
              <a:buNone/>
            </a:pPr>
            <a:r>
              <a:rPr lang="en-US" sz="1800" dirty="0">
                <a:solidFill>
                  <a:srgbClr val="000000"/>
                </a:solidFill>
              </a:rPr>
              <a:t>Lactate:	mmol/L x 9 = mg/dL</a:t>
            </a:r>
            <a:endParaRPr lang="en-US" sz="1800" dirty="0">
              <a:solidFill>
                <a:srgbClr val="000000"/>
              </a:solidFill>
              <a:latin typeface="Times New Roman"/>
              <a:ea typeface="Times New Roman"/>
              <a:cs typeface="Times New Roman"/>
              <a:sym typeface="Times New Roman"/>
            </a:endParaRPr>
          </a:p>
          <a:p>
            <a:pPr marL="0" lvl="0" indent="0" algn="l" rtl="0">
              <a:lnSpc>
                <a:spcPct val="100000"/>
              </a:lnSpc>
              <a:spcBef>
                <a:spcPts val="0"/>
              </a:spcBef>
              <a:spcAft>
                <a:spcPts val="0"/>
              </a:spcAft>
              <a:buSzPts val="1800"/>
              <a:buNone/>
            </a:pPr>
            <a:r>
              <a:rPr lang="en-US" sz="1800" dirty="0"/>
              <a:t>Creatinine:	</a:t>
            </a:r>
            <a:r>
              <a:rPr lang="el-GR" sz="1800" dirty="0"/>
              <a:t>μ</a:t>
            </a:r>
            <a:r>
              <a:rPr lang="en-US" sz="1800" dirty="0"/>
              <a:t>mol/L : 88.89 = mg/dL</a:t>
            </a:r>
            <a:r>
              <a:rPr lang="en-US" dirty="0"/>
              <a:t> </a:t>
            </a:r>
          </a:p>
        </p:txBody>
      </p:sp>
      <p:sp>
        <p:nvSpPr>
          <p:cNvPr id="171" name="Google Shape;171;p10:notes">
            <a:extLst>
              <a:ext uri="{FF2B5EF4-FFF2-40B4-BE49-F238E27FC236}">
                <a16:creationId xmlns:a16="http://schemas.microsoft.com/office/drawing/2014/main" id="{3CF5C7AB-0B08-63B5-698F-B0371EF0AB8D}"/>
              </a:ext>
            </a:extLst>
          </p:cNvPr>
          <p:cNvSpPr>
            <a:spLocks noGrp="1" noRot="1" noChangeAspect="1"/>
          </p:cNvSpPr>
          <p:nvPr>
            <p:ph type="sldImg" idx="2"/>
          </p:nvPr>
        </p:nvSpPr>
        <p:spPr>
          <a:xfrm>
            <a:off x="920750" y="746125"/>
            <a:ext cx="4965700" cy="3725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4118847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E" dirty="0"/>
              <a:t>In hyperkalemia, you can even get ST-elevation that looks like the STEMI.  But the clue here is that the QRS complexes are really wide.</a:t>
            </a:r>
          </a:p>
          <a:p>
            <a:endParaRPr lang="en-SE" dirty="0"/>
          </a:p>
          <a:p>
            <a:r>
              <a:rPr lang="en-SE" dirty="0"/>
              <a:t>This patient has atrial fibrillation and wide QRS complexes that were due to hyperkalemia.  The EKG was initially interpreted as STEMI.</a:t>
            </a:r>
          </a:p>
        </p:txBody>
      </p:sp>
      <p:sp>
        <p:nvSpPr>
          <p:cNvPr id="4" name="Slide Number Placeholder 3"/>
          <p:cNvSpPr>
            <a:spLocks noGrp="1"/>
          </p:cNvSpPr>
          <p:nvPr>
            <p:ph type="sldNum" sz="quarter" idx="5"/>
          </p:nvPr>
        </p:nvSpPr>
        <p:spPr/>
        <p:txBody>
          <a:bodyPr/>
          <a:lstStyle/>
          <a:p>
            <a:pPr>
              <a:defRPr/>
            </a:pPr>
            <a:fld id="{9F7E9FBC-6053-D747-9C30-4BAC97CDF43C}" type="slidenum">
              <a:rPr lang="sv-SE" altLang="en-SE" smtClean="0"/>
              <a:pPr>
                <a:defRPr/>
              </a:pPr>
              <a:t>59</a:t>
            </a:fld>
            <a:endParaRPr lang="sv-SE" altLang="en-SE"/>
          </a:p>
        </p:txBody>
      </p:sp>
    </p:spTree>
    <p:extLst>
      <p:ext uri="{BB962C8B-B14F-4D97-AF65-F5344CB8AC3E}">
        <p14:creationId xmlns:p14="http://schemas.microsoft.com/office/powerpoint/2010/main" val="24507420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13:notes"/>
          <p:cNvSpPr txBox="1">
            <a:spLocks noGrp="1"/>
          </p:cNvSpPr>
          <p:nvPr>
            <p:ph type="body" idx="1"/>
          </p:nvPr>
        </p:nvSpPr>
        <p:spPr>
          <a:xfrm>
            <a:off x="908050" y="4721225"/>
            <a:ext cx="4989512" cy="4471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i="0" dirty="0"/>
              <a:t>SOURCE: </a:t>
            </a:r>
            <a:r>
              <a:rPr lang="en-US" i="0" dirty="0"/>
              <a:t>530614-251107-AM</a:t>
            </a:r>
          </a:p>
          <a:p>
            <a:endParaRPr lang="en-SE" dirty="0"/>
          </a:p>
          <a:p>
            <a:r>
              <a:rPr lang="en-SE" dirty="0"/>
              <a:t>Digoxin level 2.1 nmol/L</a:t>
            </a:r>
          </a:p>
          <a:p>
            <a:r>
              <a:rPr lang="en-SE" dirty="0"/>
              <a:t>Kreatinin 240 (prior kreatinin 60)</a:t>
            </a:r>
          </a:p>
        </p:txBody>
      </p:sp>
      <p:sp>
        <p:nvSpPr>
          <p:cNvPr id="190" name="Google Shape;190;p13:notes"/>
          <p:cNvSpPr>
            <a:spLocks noGrp="1" noRot="1" noChangeAspect="1"/>
          </p:cNvSpPr>
          <p:nvPr>
            <p:ph type="sldImg" idx="2"/>
          </p:nvPr>
        </p:nvSpPr>
        <p:spPr>
          <a:xfrm>
            <a:off x="920750" y="746125"/>
            <a:ext cx="4965700" cy="3725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E" dirty="0"/>
              <a:t>Source: </a:t>
            </a:r>
            <a:r>
              <a:rPr lang="en-SE" sz="1200" kern="1200" dirty="0">
                <a:solidFill>
                  <a:schemeClr val="tx1"/>
                </a:solidFill>
                <a:effectLst/>
                <a:latin typeface="Times" charset="0"/>
                <a:ea typeface="MS PGothic" panose="020B0600070205080204" pitchFamily="34" charset="-128"/>
                <a:cs typeface="MS PGothic" charset="0"/>
              </a:rPr>
              <a:t>721114-240603-LCWK</a:t>
            </a:r>
          </a:p>
          <a:p>
            <a:endParaRPr lang="en-SE" sz="1200" kern="1200" dirty="0">
              <a:solidFill>
                <a:schemeClr val="tx1"/>
              </a:solidFill>
              <a:effectLst/>
              <a:ea typeface="MS PGothic" panose="020B0600070205080204" pitchFamily="34" charset="-128"/>
            </a:endParaRPr>
          </a:p>
          <a:p>
            <a:r>
              <a:rPr lang="en-SE" sz="1200" kern="1200" dirty="0">
                <a:solidFill>
                  <a:schemeClr val="tx1"/>
                </a:solidFill>
                <a:effectLst/>
                <a:ea typeface="MS PGothic" panose="020B0600070205080204" pitchFamily="34" charset="-128"/>
              </a:rPr>
              <a:t>EKG 18:34 upon arrival in ED ROSC</a:t>
            </a:r>
            <a:endParaRPr lang="en-SE" dirty="0"/>
          </a:p>
        </p:txBody>
      </p:sp>
      <p:sp>
        <p:nvSpPr>
          <p:cNvPr id="4" name="Slide Number Placeholder 3"/>
          <p:cNvSpPr>
            <a:spLocks noGrp="1"/>
          </p:cNvSpPr>
          <p:nvPr>
            <p:ph type="sldNum" sz="quarter" idx="5"/>
          </p:nvPr>
        </p:nvSpPr>
        <p:spPr/>
        <p:txBody>
          <a:bodyPr/>
          <a:lstStyle/>
          <a:p>
            <a:pPr>
              <a:defRPr/>
            </a:pPr>
            <a:fld id="{9F7E9FBC-6053-D747-9C30-4BAC97CDF43C}" type="slidenum">
              <a:rPr lang="sv-SE" altLang="en-SE" smtClean="0"/>
              <a:pPr>
                <a:defRPr/>
              </a:pPr>
              <a:t>6</a:t>
            </a:fld>
            <a:endParaRPr lang="sv-SE" altLang="en-SE"/>
          </a:p>
        </p:txBody>
      </p:sp>
    </p:spTree>
    <p:extLst>
      <p:ext uri="{BB962C8B-B14F-4D97-AF65-F5344CB8AC3E}">
        <p14:creationId xmlns:p14="http://schemas.microsoft.com/office/powerpoint/2010/main" val="18976451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SE" dirty="0"/>
              <a:t>Source: 430232-251121-ILL</a:t>
            </a:r>
          </a:p>
          <a:p>
            <a:endParaRPr lang="en-SE" dirty="0"/>
          </a:p>
          <a:p>
            <a:r>
              <a:rPr lang="en-SE" dirty="0"/>
              <a:t>“i anslutning till hjärtat, liten mjukdelsökning i höger förmak.”</a:t>
            </a:r>
          </a:p>
        </p:txBody>
      </p:sp>
      <p:sp>
        <p:nvSpPr>
          <p:cNvPr id="4" name="Slide Number Placeholder 3"/>
          <p:cNvSpPr>
            <a:spLocks noGrp="1"/>
          </p:cNvSpPr>
          <p:nvPr>
            <p:ph type="sldNum" sz="quarter" idx="5"/>
          </p:nvPr>
        </p:nvSpPr>
        <p:spPr/>
        <p:txBody>
          <a:bodyPr/>
          <a:lstStyle/>
          <a:p>
            <a:pPr>
              <a:defRPr/>
            </a:pPr>
            <a:fld id="{9F7E9FBC-6053-D747-9C30-4BAC97CDF43C}" type="slidenum">
              <a:rPr lang="sv-SE" altLang="en-SE" smtClean="0"/>
              <a:pPr>
                <a:defRPr/>
              </a:pPr>
              <a:t>7</a:t>
            </a:fld>
            <a:endParaRPr lang="sv-SE" altLang="en-SE"/>
          </a:p>
        </p:txBody>
      </p:sp>
    </p:spTree>
    <p:extLst>
      <p:ext uri="{BB962C8B-B14F-4D97-AF65-F5344CB8AC3E}">
        <p14:creationId xmlns:p14="http://schemas.microsoft.com/office/powerpoint/2010/main" val="12483753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a:extLst>
            <a:ext uri="{FF2B5EF4-FFF2-40B4-BE49-F238E27FC236}">
              <a16:creationId xmlns:a16="http://schemas.microsoft.com/office/drawing/2014/main" id="{DD4E0198-D8CD-5D5B-CAD1-F14BB605A9A6}"/>
            </a:ext>
          </a:extLst>
        </p:cNvPr>
        <p:cNvGrpSpPr/>
        <p:nvPr/>
      </p:nvGrpSpPr>
      <p:grpSpPr>
        <a:xfrm>
          <a:off x="0" y="0"/>
          <a:ext cx="0" cy="0"/>
          <a:chOff x="0" y="0"/>
          <a:chExt cx="0" cy="0"/>
        </a:xfrm>
      </p:grpSpPr>
      <p:sp>
        <p:nvSpPr>
          <p:cNvPr id="199" name="Google Shape;199;p15:notes">
            <a:extLst>
              <a:ext uri="{FF2B5EF4-FFF2-40B4-BE49-F238E27FC236}">
                <a16:creationId xmlns:a16="http://schemas.microsoft.com/office/drawing/2014/main" id="{1988A0E5-9D00-50F5-21B2-3EEBB897196F}"/>
              </a:ext>
            </a:extLst>
          </p:cNvPr>
          <p:cNvSpPr txBox="1">
            <a:spLocks noGrp="1"/>
          </p:cNvSpPr>
          <p:nvPr>
            <p:ph type="body" idx="1"/>
          </p:nvPr>
        </p:nvSpPr>
        <p:spPr>
          <a:xfrm>
            <a:off x="908050" y="4721225"/>
            <a:ext cx="4989512" cy="4471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sz="1200" b="1" i="0" kern="1200" dirty="0">
                <a:solidFill>
                  <a:schemeClr val="tx1"/>
                </a:solidFill>
                <a:effectLst/>
                <a:latin typeface="Times" charset="0"/>
                <a:ea typeface="MS PGothic" panose="020B0600070205080204" pitchFamily="34" charset="-128"/>
                <a:cs typeface="MS PGothic" charset="0"/>
              </a:rPr>
              <a:t>The coronary artery occlusion is most likely located in the proximal left anterior descending (LAD) coronary artery</a:t>
            </a:r>
            <a:r>
              <a:rPr lang="en-GB" sz="1200" b="0" i="0" kern="1200" dirty="0">
                <a:solidFill>
                  <a:schemeClr val="tx1"/>
                </a:solidFill>
                <a:effectLst/>
                <a:latin typeface="Times" charset="0"/>
                <a:ea typeface="MS PGothic" panose="020B0600070205080204" pitchFamily="34" charset="-128"/>
                <a:cs typeface="MS PGothic" charset="0"/>
              </a:rPr>
              <a:t>. The American Heart Association, American College of Cardiology Foundation, and Heart Rhythm Society recommend that ST-segment elevation in leads I, </a:t>
            </a:r>
            <a:r>
              <a:rPr lang="en-GB" sz="1200" b="0" i="0" kern="1200" dirty="0" err="1">
                <a:solidFill>
                  <a:schemeClr val="tx1"/>
                </a:solidFill>
                <a:effectLst/>
                <a:latin typeface="Times" charset="0"/>
                <a:ea typeface="MS PGothic" panose="020B0600070205080204" pitchFamily="34" charset="-128"/>
                <a:cs typeface="MS PGothic" charset="0"/>
              </a:rPr>
              <a:t>aVL</a:t>
            </a:r>
            <a:r>
              <a:rPr lang="en-GB" sz="1200" b="0" i="0" kern="1200" dirty="0">
                <a:solidFill>
                  <a:schemeClr val="tx1"/>
                </a:solidFill>
                <a:effectLst/>
                <a:latin typeface="Times" charset="0"/>
                <a:ea typeface="MS PGothic" panose="020B0600070205080204" pitchFamily="34" charset="-128"/>
                <a:cs typeface="MS PGothic" charset="0"/>
              </a:rPr>
              <a:t>, V1, and V2 (with especially high elevation in V2), along with reciprocal ST-segment depression in the inferior leads and V6, indicates extensive anterior and </a:t>
            </a:r>
            <a:r>
              <a:rPr lang="en-GB" sz="1200" b="0" i="0" kern="1200" dirty="0" err="1">
                <a:solidFill>
                  <a:schemeClr val="tx1"/>
                </a:solidFill>
                <a:effectLst/>
                <a:latin typeface="Times" charset="0"/>
                <a:ea typeface="MS PGothic" panose="020B0600070205080204" pitchFamily="34" charset="-128"/>
                <a:cs typeface="MS PGothic" charset="0"/>
              </a:rPr>
              <a:t>anterobasal</a:t>
            </a:r>
            <a:r>
              <a:rPr lang="en-GB" sz="1200" b="0" i="0" kern="1200" dirty="0">
                <a:solidFill>
                  <a:schemeClr val="tx1"/>
                </a:solidFill>
                <a:effectLst/>
                <a:latin typeface="Times" charset="0"/>
                <a:ea typeface="MS PGothic" panose="020B0600070205080204" pitchFamily="34" charset="-128"/>
                <a:cs typeface="MS PGothic" charset="0"/>
              </a:rPr>
              <a:t> ischemia due to occlusion of the proximal LAD, typically above the first septal and diagonal branches.</a:t>
            </a:r>
            <a:r>
              <a:rPr lang="en-GB" sz="1200" b="1" i="0" u="none" strike="noStrike" kern="1200" baseline="30000" dirty="0">
                <a:solidFill>
                  <a:schemeClr val="tx1"/>
                </a:solidFill>
                <a:effectLst/>
                <a:latin typeface="Times" charset="0"/>
                <a:ea typeface="MS PGothic" panose="020B0600070205080204" pitchFamily="34" charset="-128"/>
                <a:cs typeface="MS PGothic" charset="0"/>
              </a:rPr>
              <a:t>[1]</a:t>
            </a:r>
            <a:r>
              <a:rPr lang="en-GB" sz="1200" b="0" i="0" kern="1200" dirty="0">
                <a:solidFill>
                  <a:schemeClr val="tx1"/>
                </a:solidFill>
                <a:effectLst/>
                <a:latin typeface="Times" charset="0"/>
                <a:ea typeface="MS PGothic" panose="020B0600070205080204" pitchFamily="34" charset="-128"/>
                <a:cs typeface="MS PGothic" charset="0"/>
              </a:rPr>
              <a:t> This pattern reflects involvement of the basal anterior wall, lateral wall, and interventricular septum, with the ST-segment vector directed superiorly and to the left.</a:t>
            </a:r>
          </a:p>
          <a:p>
            <a:pPr marL="0" lvl="0" indent="0" algn="l" rtl="0">
              <a:lnSpc>
                <a:spcPct val="100000"/>
              </a:lnSpc>
              <a:spcBef>
                <a:spcPts val="0"/>
              </a:spcBef>
              <a:spcAft>
                <a:spcPts val="0"/>
              </a:spcAft>
              <a:buSzPts val="1400"/>
              <a:buNone/>
            </a:pPr>
            <a:endParaRPr lang="en-GB" sz="1200" b="0" i="0" kern="1200" dirty="0">
              <a:solidFill>
                <a:schemeClr val="tx1"/>
              </a:solidFill>
              <a:effectLst/>
              <a:latin typeface="Times" charset="0"/>
              <a:ea typeface="MS PGothic" panose="020B0600070205080204" pitchFamily="34" charset="-128"/>
              <a:cs typeface="MS PGothic" charset="0"/>
            </a:endParaRPr>
          </a:p>
          <a:p>
            <a:pPr marL="0" lvl="0" indent="0" algn="l" rtl="0">
              <a:lnSpc>
                <a:spcPct val="100000"/>
              </a:lnSpc>
              <a:spcBef>
                <a:spcPts val="0"/>
              </a:spcBef>
              <a:spcAft>
                <a:spcPts val="0"/>
              </a:spcAft>
              <a:buSzPts val="1400"/>
              <a:buNone/>
            </a:pPr>
            <a:r>
              <a:rPr lang="en-GB" sz="1200" b="0" i="0" kern="1200" dirty="0">
                <a:solidFill>
                  <a:schemeClr val="tx1"/>
                </a:solidFill>
                <a:effectLst/>
                <a:latin typeface="Times" charset="0"/>
                <a:ea typeface="MS PGothic" panose="020B0600070205080204" pitchFamily="34" charset="-128"/>
                <a:cs typeface="MS PGothic" charset="0"/>
              </a:rPr>
              <a:t>Recent case series and ECG pattern analyses have described the "South African flag sign," characterized by prominent ST elevation in V2, I, and </a:t>
            </a:r>
            <a:r>
              <a:rPr lang="en-GB" sz="1200" b="0" i="0" kern="1200" dirty="0" err="1">
                <a:solidFill>
                  <a:schemeClr val="tx1"/>
                </a:solidFill>
                <a:effectLst/>
                <a:latin typeface="Times" charset="0"/>
                <a:ea typeface="MS PGothic" panose="020B0600070205080204" pitchFamily="34" charset="-128"/>
                <a:cs typeface="MS PGothic" charset="0"/>
              </a:rPr>
              <a:t>aVL</a:t>
            </a:r>
            <a:r>
              <a:rPr lang="en-GB" sz="1200" b="0" i="0" kern="1200" dirty="0">
                <a:solidFill>
                  <a:schemeClr val="tx1"/>
                </a:solidFill>
                <a:effectLst/>
                <a:latin typeface="Times" charset="0"/>
                <a:ea typeface="MS PGothic" panose="020B0600070205080204" pitchFamily="34" charset="-128"/>
                <a:cs typeface="MS PGothic" charset="0"/>
              </a:rPr>
              <a:t> with reciprocal changes in the inferior leads, as a marker of high lateral myocardial infarction due to occlusion of the first diagonal (D1) branch of the LAD. However, when ST elevation is present in both V1 and V2, with widespread reciprocal depression, the culprit is more likely a </a:t>
            </a:r>
            <a:r>
              <a:rPr lang="en-GB" sz="1200" b="1" i="0" kern="1200" dirty="0">
                <a:solidFill>
                  <a:schemeClr val="tx1"/>
                </a:solidFill>
                <a:effectLst/>
                <a:latin typeface="Times" charset="0"/>
                <a:ea typeface="MS PGothic" panose="020B0600070205080204" pitchFamily="34" charset="-128"/>
                <a:cs typeface="MS PGothic" charset="0"/>
              </a:rPr>
              <a:t>proximal LAD occlusion</a:t>
            </a:r>
            <a:r>
              <a:rPr lang="en-GB" sz="1200" b="0" i="0" kern="1200" dirty="0">
                <a:solidFill>
                  <a:schemeClr val="tx1"/>
                </a:solidFill>
                <a:effectLst/>
                <a:latin typeface="Times" charset="0"/>
                <a:ea typeface="MS PGothic" panose="020B0600070205080204" pitchFamily="34" charset="-128"/>
                <a:cs typeface="MS PGothic" charset="0"/>
              </a:rPr>
              <a:t> above the first septal and diagonal branches, rather than an isolated D1 lesion.</a:t>
            </a:r>
            <a:endParaRPr lang="en-GB" sz="1200" kern="1200" dirty="0">
              <a:solidFill>
                <a:schemeClr val="tx1"/>
              </a:solidFill>
              <a:effectLst/>
              <a:latin typeface="Times" charset="0"/>
              <a:ea typeface="MS PGothic" panose="020B0600070205080204" pitchFamily="34" charset="-128"/>
              <a:cs typeface="MS PGothic" charset="0"/>
            </a:endParaRPr>
          </a:p>
        </p:txBody>
      </p:sp>
      <p:sp>
        <p:nvSpPr>
          <p:cNvPr id="200" name="Google Shape;200;p15:notes">
            <a:extLst>
              <a:ext uri="{FF2B5EF4-FFF2-40B4-BE49-F238E27FC236}">
                <a16:creationId xmlns:a16="http://schemas.microsoft.com/office/drawing/2014/main" id="{DA60BE0E-879A-FE7A-30CC-063827FFD933}"/>
              </a:ext>
            </a:extLst>
          </p:cNvPr>
          <p:cNvSpPr>
            <a:spLocks noGrp="1" noRot="1" noChangeAspect="1"/>
          </p:cNvSpPr>
          <p:nvPr>
            <p:ph type="sldImg" idx="2"/>
          </p:nvPr>
        </p:nvSpPr>
        <p:spPr>
          <a:xfrm>
            <a:off x="920750" y="746125"/>
            <a:ext cx="4965700" cy="3725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3460289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E" dirty="0"/>
              <a:t>The patient likely has an RCA occlusion proximal to the A.V. Nodal Branch (since the patient has third degree AV block)</a:t>
            </a:r>
          </a:p>
        </p:txBody>
      </p:sp>
      <p:sp>
        <p:nvSpPr>
          <p:cNvPr id="4" name="Slide Number Placeholder 3"/>
          <p:cNvSpPr>
            <a:spLocks noGrp="1"/>
          </p:cNvSpPr>
          <p:nvPr>
            <p:ph type="sldNum" sz="quarter" idx="5"/>
          </p:nvPr>
        </p:nvSpPr>
        <p:spPr/>
        <p:txBody>
          <a:bodyPr/>
          <a:lstStyle/>
          <a:p>
            <a:pPr>
              <a:defRPr/>
            </a:pPr>
            <a:fld id="{9F7E9FBC-6053-D747-9C30-4BAC97CDF43C}" type="slidenum">
              <a:rPr lang="sv-SE" altLang="en-SE" smtClean="0"/>
              <a:pPr>
                <a:defRPr/>
              </a:pPr>
              <a:t>9</a:t>
            </a:fld>
            <a:endParaRPr lang="sv-SE" altLang="en-SE"/>
          </a:p>
        </p:txBody>
      </p:sp>
    </p:spTree>
    <p:extLst>
      <p:ext uri="{BB962C8B-B14F-4D97-AF65-F5344CB8AC3E}">
        <p14:creationId xmlns:p14="http://schemas.microsoft.com/office/powerpoint/2010/main" val="17614875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E" dirty="0"/>
              <a:t>Traditionally, acute coronary occlusion is identified by looking for ST-elevation in contiguous leads.</a:t>
            </a:r>
          </a:p>
        </p:txBody>
      </p:sp>
      <p:sp>
        <p:nvSpPr>
          <p:cNvPr id="4" name="Slide Number Placeholder 3"/>
          <p:cNvSpPr>
            <a:spLocks noGrp="1"/>
          </p:cNvSpPr>
          <p:nvPr>
            <p:ph type="sldNum" sz="quarter" idx="5"/>
          </p:nvPr>
        </p:nvSpPr>
        <p:spPr/>
        <p:txBody>
          <a:bodyPr/>
          <a:lstStyle/>
          <a:p>
            <a:pPr>
              <a:defRPr/>
            </a:pPr>
            <a:fld id="{9F7E9FBC-6053-D747-9C30-4BAC97CDF43C}" type="slidenum">
              <a:rPr lang="sv-SE" altLang="en-SE" smtClean="0"/>
              <a:pPr>
                <a:defRPr/>
              </a:pPr>
              <a:t>11</a:t>
            </a:fld>
            <a:endParaRPr lang="sv-SE" altLang="en-SE"/>
          </a:p>
        </p:txBody>
      </p:sp>
    </p:spTree>
    <p:extLst>
      <p:ext uri="{BB962C8B-B14F-4D97-AF65-F5344CB8AC3E}">
        <p14:creationId xmlns:p14="http://schemas.microsoft.com/office/powerpoint/2010/main" val="2183345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E" dirty="0"/>
              <a:t>When a patient presents with chest pain from cardiac ischemia, the initial goal is to identify patients with acute coronary occlusion that benefit from immediate revascualization (without waiting for the results of cardiac enzyme tests)</a:t>
            </a:r>
          </a:p>
        </p:txBody>
      </p:sp>
      <p:sp>
        <p:nvSpPr>
          <p:cNvPr id="4" name="Slide Number Placeholder 3"/>
          <p:cNvSpPr>
            <a:spLocks noGrp="1"/>
          </p:cNvSpPr>
          <p:nvPr>
            <p:ph type="sldNum" sz="quarter" idx="5"/>
          </p:nvPr>
        </p:nvSpPr>
        <p:spPr/>
        <p:txBody>
          <a:bodyPr/>
          <a:lstStyle/>
          <a:p>
            <a:pPr>
              <a:defRPr/>
            </a:pPr>
            <a:fld id="{9F7E9FBC-6053-D747-9C30-4BAC97CDF43C}" type="slidenum">
              <a:rPr lang="sv-SE" altLang="en-SE" smtClean="0"/>
              <a:pPr>
                <a:defRPr/>
              </a:pPr>
              <a:t>13</a:t>
            </a:fld>
            <a:endParaRPr lang="sv-SE" altLang="en-SE"/>
          </a:p>
        </p:txBody>
      </p:sp>
    </p:spTree>
    <p:extLst>
      <p:ext uri="{BB962C8B-B14F-4D97-AF65-F5344CB8AC3E}">
        <p14:creationId xmlns:p14="http://schemas.microsoft.com/office/powerpoint/2010/main" val="35128775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130425"/>
            <a:ext cx="7772400" cy="1470025"/>
          </a:xfrm>
        </p:spPr>
        <p:txBody>
          <a:bodyPr/>
          <a:lstStyle/>
          <a:p>
            <a:r>
              <a:rPr lang="sv-SE"/>
              <a:t>Klicka här för att ändra format</a:t>
            </a:r>
          </a:p>
        </p:txBody>
      </p:sp>
      <p:sp>
        <p:nvSpPr>
          <p:cNvPr id="3" name="Underrubrik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sv-SE"/>
              <a:t>Klicka här för att ändra format på underrubrik i bakgrunden</a:t>
            </a:r>
          </a:p>
        </p:txBody>
      </p:sp>
      <p:sp>
        <p:nvSpPr>
          <p:cNvPr id="4" name="Rectangle 4">
            <a:extLst>
              <a:ext uri="{FF2B5EF4-FFF2-40B4-BE49-F238E27FC236}">
                <a16:creationId xmlns:a16="http://schemas.microsoft.com/office/drawing/2014/main" id="{0A1FB1BA-34FB-D53A-BCE2-ECBD7F245D6F}"/>
              </a:ext>
            </a:extLst>
          </p:cNvPr>
          <p:cNvSpPr>
            <a:spLocks noGrp="1" noChangeArrowheads="1"/>
          </p:cNvSpPr>
          <p:nvPr>
            <p:ph type="dt" sz="half" idx="10"/>
          </p:nvPr>
        </p:nvSpPr>
        <p:spPr>
          <a:ln/>
        </p:spPr>
        <p:txBody>
          <a:bodyPr/>
          <a:lstStyle>
            <a:lvl1pPr>
              <a:defRPr/>
            </a:lvl1pPr>
          </a:lstStyle>
          <a:p>
            <a:pPr>
              <a:defRPr/>
            </a:pPr>
            <a:endParaRPr lang="sv-SE"/>
          </a:p>
        </p:txBody>
      </p:sp>
      <p:sp>
        <p:nvSpPr>
          <p:cNvPr id="5" name="Rectangle 5">
            <a:extLst>
              <a:ext uri="{FF2B5EF4-FFF2-40B4-BE49-F238E27FC236}">
                <a16:creationId xmlns:a16="http://schemas.microsoft.com/office/drawing/2014/main" id="{03523A60-F1BC-74F0-A905-5FF19830E112}"/>
              </a:ext>
            </a:extLst>
          </p:cNvPr>
          <p:cNvSpPr>
            <a:spLocks noGrp="1" noChangeArrowheads="1"/>
          </p:cNvSpPr>
          <p:nvPr>
            <p:ph type="ftr" sz="quarter" idx="11"/>
          </p:nvPr>
        </p:nvSpPr>
        <p:spPr>
          <a:ln/>
        </p:spPr>
        <p:txBody>
          <a:bodyPr/>
          <a:lstStyle>
            <a:lvl1pPr>
              <a:defRPr/>
            </a:lvl1pPr>
          </a:lstStyle>
          <a:p>
            <a:pPr>
              <a:defRPr/>
            </a:pPr>
            <a:endParaRPr lang="sv-SE"/>
          </a:p>
        </p:txBody>
      </p:sp>
      <p:sp>
        <p:nvSpPr>
          <p:cNvPr id="6" name="Rectangle 6">
            <a:extLst>
              <a:ext uri="{FF2B5EF4-FFF2-40B4-BE49-F238E27FC236}">
                <a16:creationId xmlns:a16="http://schemas.microsoft.com/office/drawing/2014/main" id="{EED1D6AB-027B-6464-4395-FE7202D145FD}"/>
              </a:ext>
            </a:extLst>
          </p:cNvPr>
          <p:cNvSpPr>
            <a:spLocks noGrp="1" noChangeArrowheads="1"/>
          </p:cNvSpPr>
          <p:nvPr>
            <p:ph type="sldNum" sz="quarter" idx="12"/>
          </p:nvPr>
        </p:nvSpPr>
        <p:spPr>
          <a:ln/>
        </p:spPr>
        <p:txBody>
          <a:bodyPr/>
          <a:lstStyle>
            <a:lvl1pPr>
              <a:defRPr/>
            </a:lvl1pPr>
          </a:lstStyle>
          <a:p>
            <a:pPr>
              <a:defRPr/>
            </a:pPr>
            <a:fld id="{0523ACCA-D645-8E4A-A225-2EDF7E645970}" type="slidenum">
              <a:rPr lang="sv-SE" altLang="en-SE"/>
              <a:pPr>
                <a:defRPr/>
              </a:pPr>
              <a:t>‹#›</a:t>
            </a:fld>
            <a:endParaRPr lang="sv-SE" altLang="en-SE"/>
          </a:p>
        </p:txBody>
      </p:sp>
    </p:spTree>
    <p:extLst>
      <p:ext uri="{BB962C8B-B14F-4D97-AF65-F5344CB8AC3E}">
        <p14:creationId xmlns:p14="http://schemas.microsoft.com/office/powerpoint/2010/main" val="21507800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Rectangle 4">
            <a:extLst>
              <a:ext uri="{FF2B5EF4-FFF2-40B4-BE49-F238E27FC236}">
                <a16:creationId xmlns:a16="http://schemas.microsoft.com/office/drawing/2014/main" id="{ABD4B26A-DF2F-1973-FA3D-6131DFE84DB2}"/>
              </a:ext>
            </a:extLst>
          </p:cNvPr>
          <p:cNvSpPr>
            <a:spLocks noGrp="1" noChangeArrowheads="1"/>
          </p:cNvSpPr>
          <p:nvPr>
            <p:ph type="dt" sz="half" idx="10"/>
          </p:nvPr>
        </p:nvSpPr>
        <p:spPr>
          <a:ln/>
        </p:spPr>
        <p:txBody>
          <a:bodyPr/>
          <a:lstStyle>
            <a:lvl1pPr>
              <a:defRPr/>
            </a:lvl1pPr>
          </a:lstStyle>
          <a:p>
            <a:pPr>
              <a:defRPr/>
            </a:pPr>
            <a:endParaRPr lang="sv-SE"/>
          </a:p>
        </p:txBody>
      </p:sp>
      <p:sp>
        <p:nvSpPr>
          <p:cNvPr id="5" name="Rectangle 5">
            <a:extLst>
              <a:ext uri="{FF2B5EF4-FFF2-40B4-BE49-F238E27FC236}">
                <a16:creationId xmlns:a16="http://schemas.microsoft.com/office/drawing/2014/main" id="{6449940C-EFA6-2951-1F48-BCDF37F6C4E1}"/>
              </a:ext>
            </a:extLst>
          </p:cNvPr>
          <p:cNvSpPr>
            <a:spLocks noGrp="1" noChangeArrowheads="1"/>
          </p:cNvSpPr>
          <p:nvPr>
            <p:ph type="ftr" sz="quarter" idx="11"/>
          </p:nvPr>
        </p:nvSpPr>
        <p:spPr>
          <a:ln/>
        </p:spPr>
        <p:txBody>
          <a:bodyPr/>
          <a:lstStyle>
            <a:lvl1pPr>
              <a:defRPr/>
            </a:lvl1pPr>
          </a:lstStyle>
          <a:p>
            <a:pPr>
              <a:defRPr/>
            </a:pPr>
            <a:endParaRPr lang="sv-SE"/>
          </a:p>
        </p:txBody>
      </p:sp>
      <p:sp>
        <p:nvSpPr>
          <p:cNvPr id="6" name="Rectangle 6">
            <a:extLst>
              <a:ext uri="{FF2B5EF4-FFF2-40B4-BE49-F238E27FC236}">
                <a16:creationId xmlns:a16="http://schemas.microsoft.com/office/drawing/2014/main" id="{2129FC98-632B-9E8C-6633-0A523890D407}"/>
              </a:ext>
            </a:extLst>
          </p:cNvPr>
          <p:cNvSpPr>
            <a:spLocks noGrp="1" noChangeArrowheads="1"/>
          </p:cNvSpPr>
          <p:nvPr>
            <p:ph type="sldNum" sz="quarter" idx="12"/>
          </p:nvPr>
        </p:nvSpPr>
        <p:spPr>
          <a:ln/>
        </p:spPr>
        <p:txBody>
          <a:bodyPr/>
          <a:lstStyle>
            <a:lvl1pPr>
              <a:defRPr/>
            </a:lvl1pPr>
          </a:lstStyle>
          <a:p>
            <a:pPr>
              <a:defRPr/>
            </a:pPr>
            <a:fld id="{23E4BCFE-D9F4-EE4F-837C-C814D490A064}" type="slidenum">
              <a:rPr lang="sv-SE" altLang="en-SE"/>
              <a:pPr>
                <a:defRPr/>
              </a:pPr>
              <a:t>‹#›</a:t>
            </a:fld>
            <a:endParaRPr lang="sv-SE" altLang="en-SE"/>
          </a:p>
        </p:txBody>
      </p:sp>
    </p:spTree>
    <p:extLst>
      <p:ext uri="{BB962C8B-B14F-4D97-AF65-F5344CB8AC3E}">
        <p14:creationId xmlns:p14="http://schemas.microsoft.com/office/powerpoint/2010/main" val="3418099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515100" y="609600"/>
            <a:ext cx="1943100" cy="5486400"/>
          </a:xfr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685800" y="609600"/>
            <a:ext cx="5676900" cy="5486400"/>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Rectangle 4">
            <a:extLst>
              <a:ext uri="{FF2B5EF4-FFF2-40B4-BE49-F238E27FC236}">
                <a16:creationId xmlns:a16="http://schemas.microsoft.com/office/drawing/2014/main" id="{1B0F5D6C-8239-CE31-4A4E-ADEC5DCCD423}"/>
              </a:ext>
            </a:extLst>
          </p:cNvPr>
          <p:cNvSpPr>
            <a:spLocks noGrp="1" noChangeArrowheads="1"/>
          </p:cNvSpPr>
          <p:nvPr>
            <p:ph type="dt" sz="half" idx="10"/>
          </p:nvPr>
        </p:nvSpPr>
        <p:spPr>
          <a:ln/>
        </p:spPr>
        <p:txBody>
          <a:bodyPr/>
          <a:lstStyle>
            <a:lvl1pPr>
              <a:defRPr/>
            </a:lvl1pPr>
          </a:lstStyle>
          <a:p>
            <a:pPr>
              <a:defRPr/>
            </a:pPr>
            <a:endParaRPr lang="sv-SE"/>
          </a:p>
        </p:txBody>
      </p:sp>
      <p:sp>
        <p:nvSpPr>
          <p:cNvPr id="5" name="Rectangle 5">
            <a:extLst>
              <a:ext uri="{FF2B5EF4-FFF2-40B4-BE49-F238E27FC236}">
                <a16:creationId xmlns:a16="http://schemas.microsoft.com/office/drawing/2014/main" id="{B7D50882-1AD4-9408-BAA1-2E4C348EE5DD}"/>
              </a:ext>
            </a:extLst>
          </p:cNvPr>
          <p:cNvSpPr>
            <a:spLocks noGrp="1" noChangeArrowheads="1"/>
          </p:cNvSpPr>
          <p:nvPr>
            <p:ph type="ftr" sz="quarter" idx="11"/>
          </p:nvPr>
        </p:nvSpPr>
        <p:spPr>
          <a:ln/>
        </p:spPr>
        <p:txBody>
          <a:bodyPr/>
          <a:lstStyle>
            <a:lvl1pPr>
              <a:defRPr/>
            </a:lvl1pPr>
          </a:lstStyle>
          <a:p>
            <a:pPr>
              <a:defRPr/>
            </a:pPr>
            <a:endParaRPr lang="sv-SE"/>
          </a:p>
        </p:txBody>
      </p:sp>
      <p:sp>
        <p:nvSpPr>
          <p:cNvPr id="6" name="Rectangle 6">
            <a:extLst>
              <a:ext uri="{FF2B5EF4-FFF2-40B4-BE49-F238E27FC236}">
                <a16:creationId xmlns:a16="http://schemas.microsoft.com/office/drawing/2014/main" id="{0321ADF2-D3DD-2115-302F-76968E2CF710}"/>
              </a:ext>
            </a:extLst>
          </p:cNvPr>
          <p:cNvSpPr>
            <a:spLocks noGrp="1" noChangeArrowheads="1"/>
          </p:cNvSpPr>
          <p:nvPr>
            <p:ph type="sldNum" sz="quarter" idx="12"/>
          </p:nvPr>
        </p:nvSpPr>
        <p:spPr>
          <a:ln/>
        </p:spPr>
        <p:txBody>
          <a:bodyPr/>
          <a:lstStyle>
            <a:lvl1pPr>
              <a:defRPr/>
            </a:lvl1pPr>
          </a:lstStyle>
          <a:p>
            <a:pPr>
              <a:defRPr/>
            </a:pPr>
            <a:fld id="{A3E92DA6-2AD6-664F-84D8-C28742524840}" type="slidenum">
              <a:rPr lang="sv-SE" altLang="en-SE"/>
              <a:pPr>
                <a:defRPr/>
              </a:pPr>
              <a:t>‹#›</a:t>
            </a:fld>
            <a:endParaRPr lang="sv-SE" altLang="en-SE"/>
          </a:p>
        </p:txBody>
      </p:sp>
    </p:spTree>
    <p:extLst>
      <p:ext uri="{BB962C8B-B14F-4D97-AF65-F5344CB8AC3E}">
        <p14:creationId xmlns:p14="http://schemas.microsoft.com/office/powerpoint/2010/main" val="41646953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Rubrik och tabell">
    <p:spTree>
      <p:nvGrpSpPr>
        <p:cNvPr id="1" name=""/>
        <p:cNvGrpSpPr/>
        <p:nvPr/>
      </p:nvGrpSpPr>
      <p:grpSpPr>
        <a:xfrm>
          <a:off x="0" y="0"/>
          <a:ext cx="0" cy="0"/>
          <a:chOff x="0" y="0"/>
          <a:chExt cx="0" cy="0"/>
        </a:xfrm>
      </p:grpSpPr>
      <p:sp>
        <p:nvSpPr>
          <p:cNvPr id="2" name="Rubrik 1"/>
          <p:cNvSpPr>
            <a:spLocks noGrp="1"/>
          </p:cNvSpPr>
          <p:nvPr>
            <p:ph type="title"/>
          </p:nvPr>
        </p:nvSpPr>
        <p:spPr>
          <a:xfrm>
            <a:off x="685800" y="609600"/>
            <a:ext cx="7772400" cy="1143000"/>
          </a:xfrm>
        </p:spPr>
        <p:txBody>
          <a:bodyPr/>
          <a:lstStyle/>
          <a:p>
            <a:r>
              <a:rPr lang="sv-SE"/>
              <a:t>Klicka här för att ändra format</a:t>
            </a:r>
          </a:p>
        </p:txBody>
      </p:sp>
      <p:sp>
        <p:nvSpPr>
          <p:cNvPr id="3" name="Platshållare för tabell 2"/>
          <p:cNvSpPr>
            <a:spLocks noGrp="1"/>
          </p:cNvSpPr>
          <p:nvPr>
            <p:ph type="tbl" idx="1"/>
          </p:nvPr>
        </p:nvSpPr>
        <p:spPr>
          <a:xfrm>
            <a:off x="685800" y="1981200"/>
            <a:ext cx="7772400" cy="4114800"/>
          </a:xfrm>
        </p:spPr>
        <p:txBody>
          <a:bodyPr/>
          <a:lstStyle/>
          <a:p>
            <a:pPr lvl="0"/>
            <a:endParaRPr lang="sv-SE" noProof="0"/>
          </a:p>
        </p:txBody>
      </p:sp>
      <p:sp>
        <p:nvSpPr>
          <p:cNvPr id="4" name="Rectangle 4">
            <a:extLst>
              <a:ext uri="{FF2B5EF4-FFF2-40B4-BE49-F238E27FC236}">
                <a16:creationId xmlns:a16="http://schemas.microsoft.com/office/drawing/2014/main" id="{D8750962-C0CE-2D0A-9FF0-CB4BF97DE45C}"/>
              </a:ext>
            </a:extLst>
          </p:cNvPr>
          <p:cNvSpPr>
            <a:spLocks noGrp="1" noChangeArrowheads="1"/>
          </p:cNvSpPr>
          <p:nvPr>
            <p:ph type="dt" sz="half" idx="10"/>
          </p:nvPr>
        </p:nvSpPr>
        <p:spPr>
          <a:ln/>
        </p:spPr>
        <p:txBody>
          <a:bodyPr/>
          <a:lstStyle>
            <a:lvl1pPr>
              <a:defRPr/>
            </a:lvl1pPr>
          </a:lstStyle>
          <a:p>
            <a:pPr>
              <a:defRPr/>
            </a:pPr>
            <a:endParaRPr lang="sv-SE"/>
          </a:p>
        </p:txBody>
      </p:sp>
      <p:sp>
        <p:nvSpPr>
          <p:cNvPr id="5" name="Rectangle 5">
            <a:extLst>
              <a:ext uri="{FF2B5EF4-FFF2-40B4-BE49-F238E27FC236}">
                <a16:creationId xmlns:a16="http://schemas.microsoft.com/office/drawing/2014/main" id="{117C3320-B1F7-3A39-1514-CE4DBC82FD64}"/>
              </a:ext>
            </a:extLst>
          </p:cNvPr>
          <p:cNvSpPr>
            <a:spLocks noGrp="1" noChangeArrowheads="1"/>
          </p:cNvSpPr>
          <p:nvPr>
            <p:ph type="ftr" sz="quarter" idx="11"/>
          </p:nvPr>
        </p:nvSpPr>
        <p:spPr>
          <a:ln/>
        </p:spPr>
        <p:txBody>
          <a:bodyPr/>
          <a:lstStyle>
            <a:lvl1pPr>
              <a:defRPr/>
            </a:lvl1pPr>
          </a:lstStyle>
          <a:p>
            <a:pPr>
              <a:defRPr/>
            </a:pPr>
            <a:endParaRPr lang="sv-SE"/>
          </a:p>
        </p:txBody>
      </p:sp>
      <p:sp>
        <p:nvSpPr>
          <p:cNvPr id="6" name="Rectangle 6">
            <a:extLst>
              <a:ext uri="{FF2B5EF4-FFF2-40B4-BE49-F238E27FC236}">
                <a16:creationId xmlns:a16="http://schemas.microsoft.com/office/drawing/2014/main" id="{4A28F4B0-9D8D-8A70-86D4-A1326C6D8805}"/>
              </a:ext>
            </a:extLst>
          </p:cNvPr>
          <p:cNvSpPr>
            <a:spLocks noGrp="1" noChangeArrowheads="1"/>
          </p:cNvSpPr>
          <p:nvPr>
            <p:ph type="sldNum" sz="quarter" idx="12"/>
          </p:nvPr>
        </p:nvSpPr>
        <p:spPr>
          <a:ln/>
        </p:spPr>
        <p:txBody>
          <a:bodyPr/>
          <a:lstStyle>
            <a:lvl1pPr>
              <a:defRPr/>
            </a:lvl1pPr>
          </a:lstStyle>
          <a:p>
            <a:pPr>
              <a:defRPr/>
            </a:pPr>
            <a:fld id="{1803454C-3DB8-4349-B399-74F53158F9CA}" type="slidenum">
              <a:rPr lang="sv-SE" altLang="en-SE"/>
              <a:pPr>
                <a:defRPr/>
              </a:pPr>
              <a:t>‹#›</a:t>
            </a:fld>
            <a:endParaRPr lang="sv-SE" altLang="en-SE"/>
          </a:p>
        </p:txBody>
      </p:sp>
    </p:spTree>
    <p:extLst>
      <p:ext uri="{BB962C8B-B14F-4D97-AF65-F5344CB8AC3E}">
        <p14:creationId xmlns:p14="http://schemas.microsoft.com/office/powerpoint/2010/main" val="12898548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reserve="1">
  <p:cSld name="Rubrik, innehåll och text">
    <p:spTree>
      <p:nvGrpSpPr>
        <p:cNvPr id="1" name=""/>
        <p:cNvGrpSpPr/>
        <p:nvPr/>
      </p:nvGrpSpPr>
      <p:grpSpPr>
        <a:xfrm>
          <a:off x="0" y="0"/>
          <a:ext cx="0" cy="0"/>
          <a:chOff x="0" y="0"/>
          <a:chExt cx="0" cy="0"/>
        </a:xfrm>
      </p:grpSpPr>
      <p:sp>
        <p:nvSpPr>
          <p:cNvPr id="2" name="Rubrik 1"/>
          <p:cNvSpPr>
            <a:spLocks noGrp="1"/>
          </p:cNvSpPr>
          <p:nvPr>
            <p:ph type="title"/>
          </p:nvPr>
        </p:nvSpPr>
        <p:spPr>
          <a:xfrm>
            <a:off x="685800" y="609600"/>
            <a:ext cx="7772400" cy="1143000"/>
          </a:xfrm>
        </p:spPr>
        <p:txBody>
          <a:bodyPr/>
          <a:lstStyle/>
          <a:p>
            <a:r>
              <a:rPr lang="sv-SE"/>
              <a:t>Klicka här för att ändra format</a:t>
            </a:r>
          </a:p>
        </p:txBody>
      </p:sp>
      <p:sp>
        <p:nvSpPr>
          <p:cNvPr id="3" name="Platshållare för innehåll 2"/>
          <p:cNvSpPr>
            <a:spLocks noGrp="1"/>
          </p:cNvSpPr>
          <p:nvPr>
            <p:ph sz="half" idx="1"/>
          </p:nvPr>
        </p:nvSpPr>
        <p:spPr>
          <a:xfrm>
            <a:off x="685800" y="1981200"/>
            <a:ext cx="3810000" cy="41148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4648200" y="1981200"/>
            <a:ext cx="3810000" cy="41148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Rectangle 4">
            <a:extLst>
              <a:ext uri="{FF2B5EF4-FFF2-40B4-BE49-F238E27FC236}">
                <a16:creationId xmlns:a16="http://schemas.microsoft.com/office/drawing/2014/main" id="{FFA69B84-0BE0-212E-AAD7-FAA389AF833A}"/>
              </a:ext>
            </a:extLst>
          </p:cNvPr>
          <p:cNvSpPr>
            <a:spLocks noGrp="1" noChangeArrowheads="1"/>
          </p:cNvSpPr>
          <p:nvPr>
            <p:ph type="dt" sz="half" idx="10"/>
          </p:nvPr>
        </p:nvSpPr>
        <p:spPr>
          <a:ln/>
        </p:spPr>
        <p:txBody>
          <a:bodyPr/>
          <a:lstStyle>
            <a:lvl1pPr>
              <a:defRPr/>
            </a:lvl1pPr>
          </a:lstStyle>
          <a:p>
            <a:pPr>
              <a:defRPr/>
            </a:pPr>
            <a:endParaRPr lang="sv-SE"/>
          </a:p>
        </p:txBody>
      </p:sp>
      <p:sp>
        <p:nvSpPr>
          <p:cNvPr id="6" name="Rectangle 5">
            <a:extLst>
              <a:ext uri="{FF2B5EF4-FFF2-40B4-BE49-F238E27FC236}">
                <a16:creationId xmlns:a16="http://schemas.microsoft.com/office/drawing/2014/main" id="{75B23E5B-4BAD-E070-5241-34606F251718}"/>
              </a:ext>
            </a:extLst>
          </p:cNvPr>
          <p:cNvSpPr>
            <a:spLocks noGrp="1" noChangeArrowheads="1"/>
          </p:cNvSpPr>
          <p:nvPr>
            <p:ph type="ftr" sz="quarter" idx="11"/>
          </p:nvPr>
        </p:nvSpPr>
        <p:spPr>
          <a:ln/>
        </p:spPr>
        <p:txBody>
          <a:bodyPr/>
          <a:lstStyle>
            <a:lvl1pPr>
              <a:defRPr/>
            </a:lvl1pPr>
          </a:lstStyle>
          <a:p>
            <a:pPr>
              <a:defRPr/>
            </a:pPr>
            <a:endParaRPr lang="sv-SE"/>
          </a:p>
        </p:txBody>
      </p:sp>
      <p:sp>
        <p:nvSpPr>
          <p:cNvPr id="7" name="Rectangle 6">
            <a:extLst>
              <a:ext uri="{FF2B5EF4-FFF2-40B4-BE49-F238E27FC236}">
                <a16:creationId xmlns:a16="http://schemas.microsoft.com/office/drawing/2014/main" id="{4DAFA8DC-2422-8C71-ABCC-F0926C77BF65}"/>
              </a:ext>
            </a:extLst>
          </p:cNvPr>
          <p:cNvSpPr>
            <a:spLocks noGrp="1" noChangeArrowheads="1"/>
          </p:cNvSpPr>
          <p:nvPr>
            <p:ph type="sldNum" sz="quarter" idx="12"/>
          </p:nvPr>
        </p:nvSpPr>
        <p:spPr>
          <a:ln/>
        </p:spPr>
        <p:txBody>
          <a:bodyPr/>
          <a:lstStyle>
            <a:lvl1pPr>
              <a:defRPr/>
            </a:lvl1pPr>
          </a:lstStyle>
          <a:p>
            <a:pPr>
              <a:defRPr/>
            </a:pPr>
            <a:fld id="{A90E6C2B-7FC1-D746-81F9-ACD0B9D224D7}" type="slidenum">
              <a:rPr lang="sv-SE" altLang="en-SE"/>
              <a:pPr>
                <a:defRPr/>
              </a:pPr>
              <a:t>‹#›</a:t>
            </a:fld>
            <a:endParaRPr lang="sv-SE" altLang="en-SE"/>
          </a:p>
        </p:txBody>
      </p:sp>
    </p:spTree>
    <p:extLst>
      <p:ext uri="{BB962C8B-B14F-4D97-AF65-F5344CB8AC3E}">
        <p14:creationId xmlns:p14="http://schemas.microsoft.com/office/powerpoint/2010/main" val="20994045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Rubrik och tabell" type="tbl">
  <p:cSld name="1_Rubrik och tabell">
    <p:spTree>
      <p:nvGrpSpPr>
        <p:cNvPr id="1" name="Shape 22"/>
        <p:cNvGrpSpPr/>
        <p:nvPr/>
      </p:nvGrpSpPr>
      <p:grpSpPr>
        <a:xfrm>
          <a:off x="0" y="0"/>
          <a:ext cx="0" cy="0"/>
          <a:chOff x="0" y="0"/>
          <a:chExt cx="0" cy="0"/>
        </a:xfrm>
      </p:grpSpPr>
      <p:sp>
        <p:nvSpPr>
          <p:cNvPr id="23" name="Google Shape;23;p51"/>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4" name="Google Shape;24;p5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5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5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Times"/>
              <a:buNone/>
              <a:defRPr sz="1400" b="0" i="0" u="none" strike="noStrike" cap="none">
                <a:solidFill>
                  <a:schemeClr val="dk1"/>
                </a:solidFill>
                <a:latin typeface="Times"/>
                <a:ea typeface="Times"/>
                <a:cs typeface="Times"/>
                <a:sym typeface="Times"/>
              </a:defRPr>
            </a:lvl1pPr>
            <a:lvl2pPr marL="0" marR="0" lvl="1" indent="0" algn="r">
              <a:lnSpc>
                <a:spcPct val="100000"/>
              </a:lnSpc>
              <a:spcBef>
                <a:spcPts val="0"/>
              </a:spcBef>
              <a:spcAft>
                <a:spcPts val="0"/>
              </a:spcAft>
              <a:buClr>
                <a:schemeClr val="dk1"/>
              </a:buClr>
              <a:buSzPts val="1400"/>
              <a:buFont typeface="Times"/>
              <a:buNone/>
              <a:defRPr sz="1400" b="0" i="0" u="none" strike="noStrike" cap="none">
                <a:solidFill>
                  <a:schemeClr val="dk1"/>
                </a:solidFill>
                <a:latin typeface="Times"/>
                <a:ea typeface="Times"/>
                <a:cs typeface="Times"/>
                <a:sym typeface="Times"/>
              </a:defRPr>
            </a:lvl2pPr>
            <a:lvl3pPr marL="0" marR="0" lvl="2" indent="0" algn="r">
              <a:lnSpc>
                <a:spcPct val="100000"/>
              </a:lnSpc>
              <a:spcBef>
                <a:spcPts val="0"/>
              </a:spcBef>
              <a:spcAft>
                <a:spcPts val="0"/>
              </a:spcAft>
              <a:buClr>
                <a:schemeClr val="dk1"/>
              </a:buClr>
              <a:buSzPts val="1400"/>
              <a:buFont typeface="Times"/>
              <a:buNone/>
              <a:defRPr sz="1400" b="0" i="0" u="none" strike="noStrike" cap="none">
                <a:solidFill>
                  <a:schemeClr val="dk1"/>
                </a:solidFill>
                <a:latin typeface="Times"/>
                <a:ea typeface="Times"/>
                <a:cs typeface="Times"/>
                <a:sym typeface="Times"/>
              </a:defRPr>
            </a:lvl3pPr>
            <a:lvl4pPr marL="0" marR="0" lvl="3" indent="0" algn="r">
              <a:lnSpc>
                <a:spcPct val="100000"/>
              </a:lnSpc>
              <a:spcBef>
                <a:spcPts val="0"/>
              </a:spcBef>
              <a:spcAft>
                <a:spcPts val="0"/>
              </a:spcAft>
              <a:buClr>
                <a:schemeClr val="dk1"/>
              </a:buClr>
              <a:buSzPts val="1400"/>
              <a:buFont typeface="Times"/>
              <a:buNone/>
              <a:defRPr sz="1400" b="0" i="0" u="none" strike="noStrike" cap="none">
                <a:solidFill>
                  <a:schemeClr val="dk1"/>
                </a:solidFill>
                <a:latin typeface="Times"/>
                <a:ea typeface="Times"/>
                <a:cs typeface="Times"/>
                <a:sym typeface="Times"/>
              </a:defRPr>
            </a:lvl4pPr>
            <a:lvl5pPr marL="0" marR="0" lvl="4" indent="0" algn="r">
              <a:lnSpc>
                <a:spcPct val="100000"/>
              </a:lnSpc>
              <a:spcBef>
                <a:spcPts val="0"/>
              </a:spcBef>
              <a:spcAft>
                <a:spcPts val="0"/>
              </a:spcAft>
              <a:buClr>
                <a:schemeClr val="dk1"/>
              </a:buClr>
              <a:buSzPts val="1400"/>
              <a:buFont typeface="Times"/>
              <a:buNone/>
              <a:defRPr sz="1400" b="0" i="0" u="none" strike="noStrike" cap="none">
                <a:solidFill>
                  <a:schemeClr val="dk1"/>
                </a:solidFill>
                <a:latin typeface="Times"/>
                <a:ea typeface="Times"/>
                <a:cs typeface="Times"/>
                <a:sym typeface="Times"/>
              </a:defRPr>
            </a:lvl5pPr>
            <a:lvl6pPr marL="0" marR="0" lvl="5" indent="0" algn="r">
              <a:lnSpc>
                <a:spcPct val="100000"/>
              </a:lnSpc>
              <a:spcBef>
                <a:spcPts val="0"/>
              </a:spcBef>
              <a:spcAft>
                <a:spcPts val="0"/>
              </a:spcAft>
              <a:buClr>
                <a:schemeClr val="dk1"/>
              </a:buClr>
              <a:buSzPts val="1400"/>
              <a:buFont typeface="Times"/>
              <a:buNone/>
              <a:defRPr sz="1400" b="0" i="0" u="none" strike="noStrike" cap="none">
                <a:solidFill>
                  <a:schemeClr val="dk1"/>
                </a:solidFill>
                <a:latin typeface="Times"/>
                <a:ea typeface="Times"/>
                <a:cs typeface="Times"/>
                <a:sym typeface="Times"/>
              </a:defRPr>
            </a:lvl6pPr>
            <a:lvl7pPr marL="0" marR="0" lvl="6" indent="0" algn="r">
              <a:lnSpc>
                <a:spcPct val="100000"/>
              </a:lnSpc>
              <a:spcBef>
                <a:spcPts val="0"/>
              </a:spcBef>
              <a:spcAft>
                <a:spcPts val="0"/>
              </a:spcAft>
              <a:buClr>
                <a:schemeClr val="dk1"/>
              </a:buClr>
              <a:buSzPts val="1400"/>
              <a:buFont typeface="Times"/>
              <a:buNone/>
              <a:defRPr sz="1400" b="0" i="0" u="none" strike="noStrike" cap="none">
                <a:solidFill>
                  <a:schemeClr val="dk1"/>
                </a:solidFill>
                <a:latin typeface="Times"/>
                <a:ea typeface="Times"/>
                <a:cs typeface="Times"/>
                <a:sym typeface="Times"/>
              </a:defRPr>
            </a:lvl7pPr>
            <a:lvl8pPr marL="0" marR="0" lvl="7" indent="0" algn="r">
              <a:lnSpc>
                <a:spcPct val="100000"/>
              </a:lnSpc>
              <a:spcBef>
                <a:spcPts val="0"/>
              </a:spcBef>
              <a:spcAft>
                <a:spcPts val="0"/>
              </a:spcAft>
              <a:buClr>
                <a:schemeClr val="dk1"/>
              </a:buClr>
              <a:buSzPts val="1400"/>
              <a:buFont typeface="Times"/>
              <a:buNone/>
              <a:defRPr sz="1400" b="0" i="0" u="none" strike="noStrike" cap="none">
                <a:solidFill>
                  <a:schemeClr val="dk1"/>
                </a:solidFill>
                <a:latin typeface="Times"/>
                <a:ea typeface="Times"/>
                <a:cs typeface="Times"/>
                <a:sym typeface="Times"/>
              </a:defRPr>
            </a:lvl8pPr>
            <a:lvl9pPr marL="0" marR="0" lvl="8" indent="0" algn="r">
              <a:lnSpc>
                <a:spcPct val="100000"/>
              </a:lnSpc>
              <a:spcBef>
                <a:spcPts val="0"/>
              </a:spcBef>
              <a:spcAft>
                <a:spcPts val="0"/>
              </a:spcAft>
              <a:buClr>
                <a:schemeClr val="dk1"/>
              </a:buClr>
              <a:buSzPts val="1400"/>
              <a:buFont typeface="Times"/>
              <a:buNone/>
              <a:defRPr sz="1400" b="0" i="0" u="none" strike="noStrike" cap="none">
                <a:solidFill>
                  <a:schemeClr val="dk1"/>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709062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Rectangle 4">
            <a:extLst>
              <a:ext uri="{FF2B5EF4-FFF2-40B4-BE49-F238E27FC236}">
                <a16:creationId xmlns:a16="http://schemas.microsoft.com/office/drawing/2014/main" id="{12BE79D6-9AFC-72E0-DEF2-0AD89B0A4DD5}"/>
              </a:ext>
            </a:extLst>
          </p:cNvPr>
          <p:cNvSpPr>
            <a:spLocks noGrp="1" noChangeArrowheads="1"/>
          </p:cNvSpPr>
          <p:nvPr>
            <p:ph type="dt" sz="half" idx="10"/>
          </p:nvPr>
        </p:nvSpPr>
        <p:spPr>
          <a:ln/>
        </p:spPr>
        <p:txBody>
          <a:bodyPr/>
          <a:lstStyle>
            <a:lvl1pPr>
              <a:defRPr/>
            </a:lvl1pPr>
          </a:lstStyle>
          <a:p>
            <a:pPr>
              <a:defRPr/>
            </a:pPr>
            <a:endParaRPr lang="sv-SE"/>
          </a:p>
        </p:txBody>
      </p:sp>
      <p:sp>
        <p:nvSpPr>
          <p:cNvPr id="5" name="Rectangle 5">
            <a:extLst>
              <a:ext uri="{FF2B5EF4-FFF2-40B4-BE49-F238E27FC236}">
                <a16:creationId xmlns:a16="http://schemas.microsoft.com/office/drawing/2014/main" id="{3928D10F-8B11-2FB4-46C7-745F9C129F2E}"/>
              </a:ext>
            </a:extLst>
          </p:cNvPr>
          <p:cNvSpPr>
            <a:spLocks noGrp="1" noChangeArrowheads="1"/>
          </p:cNvSpPr>
          <p:nvPr>
            <p:ph type="ftr" sz="quarter" idx="11"/>
          </p:nvPr>
        </p:nvSpPr>
        <p:spPr>
          <a:ln/>
        </p:spPr>
        <p:txBody>
          <a:bodyPr/>
          <a:lstStyle>
            <a:lvl1pPr>
              <a:defRPr/>
            </a:lvl1pPr>
          </a:lstStyle>
          <a:p>
            <a:pPr>
              <a:defRPr/>
            </a:pPr>
            <a:endParaRPr lang="sv-SE"/>
          </a:p>
        </p:txBody>
      </p:sp>
      <p:sp>
        <p:nvSpPr>
          <p:cNvPr id="6" name="Rectangle 6">
            <a:extLst>
              <a:ext uri="{FF2B5EF4-FFF2-40B4-BE49-F238E27FC236}">
                <a16:creationId xmlns:a16="http://schemas.microsoft.com/office/drawing/2014/main" id="{E718E03D-2844-52B9-7AD0-09C2D3BE5441}"/>
              </a:ext>
            </a:extLst>
          </p:cNvPr>
          <p:cNvSpPr>
            <a:spLocks noGrp="1" noChangeArrowheads="1"/>
          </p:cNvSpPr>
          <p:nvPr>
            <p:ph type="sldNum" sz="quarter" idx="12"/>
          </p:nvPr>
        </p:nvSpPr>
        <p:spPr>
          <a:ln/>
        </p:spPr>
        <p:txBody>
          <a:bodyPr/>
          <a:lstStyle>
            <a:lvl1pPr>
              <a:defRPr/>
            </a:lvl1pPr>
          </a:lstStyle>
          <a:p>
            <a:pPr>
              <a:defRPr/>
            </a:pPr>
            <a:fld id="{A1C62D16-7D77-E049-AA84-866CD3D10100}" type="slidenum">
              <a:rPr lang="sv-SE" altLang="en-SE"/>
              <a:pPr>
                <a:defRPr/>
              </a:pPr>
              <a:t>‹#›</a:t>
            </a:fld>
            <a:endParaRPr lang="sv-SE" altLang="en-SE"/>
          </a:p>
        </p:txBody>
      </p:sp>
    </p:spTree>
    <p:extLst>
      <p:ext uri="{BB962C8B-B14F-4D97-AF65-F5344CB8AC3E}">
        <p14:creationId xmlns:p14="http://schemas.microsoft.com/office/powerpoint/2010/main" val="14041608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sv-SE"/>
              <a:t>Klicka här för att ändra format</a:t>
            </a:r>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sv-SE"/>
              <a:t>Klicka här för att ändra format på bakgrundstexten</a:t>
            </a:r>
          </a:p>
        </p:txBody>
      </p:sp>
      <p:sp>
        <p:nvSpPr>
          <p:cNvPr id="4" name="Rectangle 4">
            <a:extLst>
              <a:ext uri="{FF2B5EF4-FFF2-40B4-BE49-F238E27FC236}">
                <a16:creationId xmlns:a16="http://schemas.microsoft.com/office/drawing/2014/main" id="{651B5A5C-240F-EB7D-378A-9BAD418FEC24}"/>
              </a:ext>
            </a:extLst>
          </p:cNvPr>
          <p:cNvSpPr>
            <a:spLocks noGrp="1" noChangeArrowheads="1"/>
          </p:cNvSpPr>
          <p:nvPr>
            <p:ph type="dt" sz="half" idx="10"/>
          </p:nvPr>
        </p:nvSpPr>
        <p:spPr>
          <a:ln/>
        </p:spPr>
        <p:txBody>
          <a:bodyPr/>
          <a:lstStyle>
            <a:lvl1pPr>
              <a:defRPr/>
            </a:lvl1pPr>
          </a:lstStyle>
          <a:p>
            <a:pPr>
              <a:defRPr/>
            </a:pPr>
            <a:endParaRPr lang="sv-SE"/>
          </a:p>
        </p:txBody>
      </p:sp>
      <p:sp>
        <p:nvSpPr>
          <p:cNvPr id="5" name="Rectangle 5">
            <a:extLst>
              <a:ext uri="{FF2B5EF4-FFF2-40B4-BE49-F238E27FC236}">
                <a16:creationId xmlns:a16="http://schemas.microsoft.com/office/drawing/2014/main" id="{AB06D0A2-5677-5AE8-3A1E-417649F475EE}"/>
              </a:ext>
            </a:extLst>
          </p:cNvPr>
          <p:cNvSpPr>
            <a:spLocks noGrp="1" noChangeArrowheads="1"/>
          </p:cNvSpPr>
          <p:nvPr>
            <p:ph type="ftr" sz="quarter" idx="11"/>
          </p:nvPr>
        </p:nvSpPr>
        <p:spPr>
          <a:ln/>
        </p:spPr>
        <p:txBody>
          <a:bodyPr/>
          <a:lstStyle>
            <a:lvl1pPr>
              <a:defRPr/>
            </a:lvl1pPr>
          </a:lstStyle>
          <a:p>
            <a:pPr>
              <a:defRPr/>
            </a:pPr>
            <a:endParaRPr lang="sv-SE"/>
          </a:p>
        </p:txBody>
      </p:sp>
      <p:sp>
        <p:nvSpPr>
          <p:cNvPr id="6" name="Rectangle 6">
            <a:extLst>
              <a:ext uri="{FF2B5EF4-FFF2-40B4-BE49-F238E27FC236}">
                <a16:creationId xmlns:a16="http://schemas.microsoft.com/office/drawing/2014/main" id="{12C762FB-1181-2580-F3ED-AB83EEFFF0B4}"/>
              </a:ext>
            </a:extLst>
          </p:cNvPr>
          <p:cNvSpPr>
            <a:spLocks noGrp="1" noChangeArrowheads="1"/>
          </p:cNvSpPr>
          <p:nvPr>
            <p:ph type="sldNum" sz="quarter" idx="12"/>
          </p:nvPr>
        </p:nvSpPr>
        <p:spPr>
          <a:ln/>
        </p:spPr>
        <p:txBody>
          <a:bodyPr/>
          <a:lstStyle>
            <a:lvl1pPr>
              <a:defRPr/>
            </a:lvl1pPr>
          </a:lstStyle>
          <a:p>
            <a:pPr>
              <a:defRPr/>
            </a:pPr>
            <a:fld id="{BB8BC210-636D-5942-9799-D0E1559B5DF0}" type="slidenum">
              <a:rPr lang="sv-SE" altLang="en-SE"/>
              <a:pPr>
                <a:defRPr/>
              </a:pPr>
              <a:t>‹#›</a:t>
            </a:fld>
            <a:endParaRPr lang="sv-SE" altLang="en-SE"/>
          </a:p>
        </p:txBody>
      </p:sp>
    </p:spTree>
    <p:extLst>
      <p:ext uri="{BB962C8B-B14F-4D97-AF65-F5344CB8AC3E}">
        <p14:creationId xmlns:p14="http://schemas.microsoft.com/office/powerpoint/2010/main" val="11332679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Rectangle 4">
            <a:extLst>
              <a:ext uri="{FF2B5EF4-FFF2-40B4-BE49-F238E27FC236}">
                <a16:creationId xmlns:a16="http://schemas.microsoft.com/office/drawing/2014/main" id="{31006464-9DFD-052D-6856-D1B1EEB7912E}"/>
              </a:ext>
            </a:extLst>
          </p:cNvPr>
          <p:cNvSpPr>
            <a:spLocks noGrp="1" noChangeArrowheads="1"/>
          </p:cNvSpPr>
          <p:nvPr>
            <p:ph type="dt" sz="half" idx="10"/>
          </p:nvPr>
        </p:nvSpPr>
        <p:spPr>
          <a:ln/>
        </p:spPr>
        <p:txBody>
          <a:bodyPr/>
          <a:lstStyle>
            <a:lvl1pPr>
              <a:defRPr/>
            </a:lvl1pPr>
          </a:lstStyle>
          <a:p>
            <a:pPr>
              <a:defRPr/>
            </a:pPr>
            <a:endParaRPr lang="sv-SE"/>
          </a:p>
        </p:txBody>
      </p:sp>
      <p:sp>
        <p:nvSpPr>
          <p:cNvPr id="6" name="Rectangle 5">
            <a:extLst>
              <a:ext uri="{FF2B5EF4-FFF2-40B4-BE49-F238E27FC236}">
                <a16:creationId xmlns:a16="http://schemas.microsoft.com/office/drawing/2014/main" id="{73EA856E-6590-69DB-B4F5-06288A906289}"/>
              </a:ext>
            </a:extLst>
          </p:cNvPr>
          <p:cNvSpPr>
            <a:spLocks noGrp="1" noChangeArrowheads="1"/>
          </p:cNvSpPr>
          <p:nvPr>
            <p:ph type="ftr" sz="quarter" idx="11"/>
          </p:nvPr>
        </p:nvSpPr>
        <p:spPr>
          <a:ln/>
        </p:spPr>
        <p:txBody>
          <a:bodyPr/>
          <a:lstStyle>
            <a:lvl1pPr>
              <a:defRPr/>
            </a:lvl1pPr>
          </a:lstStyle>
          <a:p>
            <a:pPr>
              <a:defRPr/>
            </a:pPr>
            <a:endParaRPr lang="sv-SE"/>
          </a:p>
        </p:txBody>
      </p:sp>
      <p:sp>
        <p:nvSpPr>
          <p:cNvPr id="7" name="Rectangle 6">
            <a:extLst>
              <a:ext uri="{FF2B5EF4-FFF2-40B4-BE49-F238E27FC236}">
                <a16:creationId xmlns:a16="http://schemas.microsoft.com/office/drawing/2014/main" id="{A2715900-E980-4220-38ED-7E8C8CA1E99A}"/>
              </a:ext>
            </a:extLst>
          </p:cNvPr>
          <p:cNvSpPr>
            <a:spLocks noGrp="1" noChangeArrowheads="1"/>
          </p:cNvSpPr>
          <p:nvPr>
            <p:ph type="sldNum" sz="quarter" idx="12"/>
          </p:nvPr>
        </p:nvSpPr>
        <p:spPr>
          <a:ln/>
        </p:spPr>
        <p:txBody>
          <a:bodyPr/>
          <a:lstStyle>
            <a:lvl1pPr>
              <a:defRPr/>
            </a:lvl1pPr>
          </a:lstStyle>
          <a:p>
            <a:pPr>
              <a:defRPr/>
            </a:pPr>
            <a:fld id="{D028B573-A5EF-E942-9F7F-38FE6C85FE58}" type="slidenum">
              <a:rPr lang="sv-SE" altLang="en-SE"/>
              <a:pPr>
                <a:defRPr/>
              </a:pPr>
              <a:t>‹#›</a:t>
            </a:fld>
            <a:endParaRPr lang="sv-SE" altLang="en-SE"/>
          </a:p>
        </p:txBody>
      </p:sp>
    </p:spTree>
    <p:extLst>
      <p:ext uri="{BB962C8B-B14F-4D97-AF65-F5344CB8AC3E}">
        <p14:creationId xmlns:p14="http://schemas.microsoft.com/office/powerpoint/2010/main" val="164063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p:spPr>
        <p:txBody>
          <a:bodyPr/>
          <a:lstStyle>
            <a:lvl1pPr>
              <a:defRPr/>
            </a:lvl1pPr>
          </a:lstStyle>
          <a:p>
            <a:r>
              <a:rPr lang="sv-SE"/>
              <a:t>Klicka här för att ändra format</a:t>
            </a:r>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Rectangle 4">
            <a:extLst>
              <a:ext uri="{FF2B5EF4-FFF2-40B4-BE49-F238E27FC236}">
                <a16:creationId xmlns:a16="http://schemas.microsoft.com/office/drawing/2014/main" id="{F87FBEF9-9129-7BFB-0387-91D6A6B2DEE2}"/>
              </a:ext>
            </a:extLst>
          </p:cNvPr>
          <p:cNvSpPr>
            <a:spLocks noGrp="1" noChangeArrowheads="1"/>
          </p:cNvSpPr>
          <p:nvPr>
            <p:ph type="dt" sz="half" idx="10"/>
          </p:nvPr>
        </p:nvSpPr>
        <p:spPr>
          <a:ln/>
        </p:spPr>
        <p:txBody>
          <a:bodyPr/>
          <a:lstStyle>
            <a:lvl1pPr>
              <a:defRPr/>
            </a:lvl1pPr>
          </a:lstStyle>
          <a:p>
            <a:pPr>
              <a:defRPr/>
            </a:pPr>
            <a:endParaRPr lang="sv-SE"/>
          </a:p>
        </p:txBody>
      </p:sp>
      <p:sp>
        <p:nvSpPr>
          <p:cNvPr id="8" name="Rectangle 5">
            <a:extLst>
              <a:ext uri="{FF2B5EF4-FFF2-40B4-BE49-F238E27FC236}">
                <a16:creationId xmlns:a16="http://schemas.microsoft.com/office/drawing/2014/main" id="{4E7D499B-46EA-9027-9861-94E907BE0831}"/>
              </a:ext>
            </a:extLst>
          </p:cNvPr>
          <p:cNvSpPr>
            <a:spLocks noGrp="1" noChangeArrowheads="1"/>
          </p:cNvSpPr>
          <p:nvPr>
            <p:ph type="ftr" sz="quarter" idx="11"/>
          </p:nvPr>
        </p:nvSpPr>
        <p:spPr>
          <a:ln/>
        </p:spPr>
        <p:txBody>
          <a:bodyPr/>
          <a:lstStyle>
            <a:lvl1pPr>
              <a:defRPr/>
            </a:lvl1pPr>
          </a:lstStyle>
          <a:p>
            <a:pPr>
              <a:defRPr/>
            </a:pPr>
            <a:endParaRPr lang="sv-SE"/>
          </a:p>
        </p:txBody>
      </p:sp>
      <p:sp>
        <p:nvSpPr>
          <p:cNvPr id="9" name="Rectangle 6">
            <a:extLst>
              <a:ext uri="{FF2B5EF4-FFF2-40B4-BE49-F238E27FC236}">
                <a16:creationId xmlns:a16="http://schemas.microsoft.com/office/drawing/2014/main" id="{47013930-C286-941A-A324-4A79D2C3E98E}"/>
              </a:ext>
            </a:extLst>
          </p:cNvPr>
          <p:cNvSpPr>
            <a:spLocks noGrp="1" noChangeArrowheads="1"/>
          </p:cNvSpPr>
          <p:nvPr>
            <p:ph type="sldNum" sz="quarter" idx="12"/>
          </p:nvPr>
        </p:nvSpPr>
        <p:spPr>
          <a:ln/>
        </p:spPr>
        <p:txBody>
          <a:bodyPr/>
          <a:lstStyle>
            <a:lvl1pPr>
              <a:defRPr/>
            </a:lvl1pPr>
          </a:lstStyle>
          <a:p>
            <a:pPr>
              <a:defRPr/>
            </a:pPr>
            <a:fld id="{71F99415-4E20-7F42-BD11-0B0E5C48A588}" type="slidenum">
              <a:rPr lang="sv-SE" altLang="en-SE"/>
              <a:pPr>
                <a:defRPr/>
              </a:pPr>
              <a:t>‹#›</a:t>
            </a:fld>
            <a:endParaRPr lang="sv-SE" altLang="en-SE"/>
          </a:p>
        </p:txBody>
      </p:sp>
    </p:spTree>
    <p:extLst>
      <p:ext uri="{BB962C8B-B14F-4D97-AF65-F5344CB8AC3E}">
        <p14:creationId xmlns:p14="http://schemas.microsoft.com/office/powerpoint/2010/main" val="28375440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Rectangle 4">
            <a:extLst>
              <a:ext uri="{FF2B5EF4-FFF2-40B4-BE49-F238E27FC236}">
                <a16:creationId xmlns:a16="http://schemas.microsoft.com/office/drawing/2014/main" id="{4C9489BD-BDC7-139B-66B6-72BAAE5EDABE}"/>
              </a:ext>
            </a:extLst>
          </p:cNvPr>
          <p:cNvSpPr>
            <a:spLocks noGrp="1" noChangeArrowheads="1"/>
          </p:cNvSpPr>
          <p:nvPr>
            <p:ph type="dt" sz="half" idx="10"/>
          </p:nvPr>
        </p:nvSpPr>
        <p:spPr>
          <a:ln/>
        </p:spPr>
        <p:txBody>
          <a:bodyPr/>
          <a:lstStyle>
            <a:lvl1pPr>
              <a:defRPr/>
            </a:lvl1pPr>
          </a:lstStyle>
          <a:p>
            <a:pPr>
              <a:defRPr/>
            </a:pPr>
            <a:endParaRPr lang="sv-SE"/>
          </a:p>
        </p:txBody>
      </p:sp>
      <p:sp>
        <p:nvSpPr>
          <p:cNvPr id="4" name="Rectangle 5">
            <a:extLst>
              <a:ext uri="{FF2B5EF4-FFF2-40B4-BE49-F238E27FC236}">
                <a16:creationId xmlns:a16="http://schemas.microsoft.com/office/drawing/2014/main" id="{9B9A85F9-A546-86C7-8F5A-73A5F6291901}"/>
              </a:ext>
            </a:extLst>
          </p:cNvPr>
          <p:cNvSpPr>
            <a:spLocks noGrp="1" noChangeArrowheads="1"/>
          </p:cNvSpPr>
          <p:nvPr>
            <p:ph type="ftr" sz="quarter" idx="11"/>
          </p:nvPr>
        </p:nvSpPr>
        <p:spPr>
          <a:ln/>
        </p:spPr>
        <p:txBody>
          <a:bodyPr/>
          <a:lstStyle>
            <a:lvl1pPr>
              <a:defRPr/>
            </a:lvl1pPr>
          </a:lstStyle>
          <a:p>
            <a:pPr>
              <a:defRPr/>
            </a:pPr>
            <a:endParaRPr lang="sv-SE"/>
          </a:p>
        </p:txBody>
      </p:sp>
      <p:sp>
        <p:nvSpPr>
          <p:cNvPr id="5" name="Rectangle 6">
            <a:extLst>
              <a:ext uri="{FF2B5EF4-FFF2-40B4-BE49-F238E27FC236}">
                <a16:creationId xmlns:a16="http://schemas.microsoft.com/office/drawing/2014/main" id="{9160786C-034A-A502-1B25-AE450A95A3BC}"/>
              </a:ext>
            </a:extLst>
          </p:cNvPr>
          <p:cNvSpPr>
            <a:spLocks noGrp="1" noChangeArrowheads="1"/>
          </p:cNvSpPr>
          <p:nvPr>
            <p:ph type="sldNum" sz="quarter" idx="12"/>
          </p:nvPr>
        </p:nvSpPr>
        <p:spPr>
          <a:ln/>
        </p:spPr>
        <p:txBody>
          <a:bodyPr/>
          <a:lstStyle>
            <a:lvl1pPr>
              <a:defRPr/>
            </a:lvl1pPr>
          </a:lstStyle>
          <a:p>
            <a:pPr>
              <a:defRPr/>
            </a:pPr>
            <a:fld id="{A3A1C94F-EF92-AD4F-B2B7-AFD599AB9C5F}" type="slidenum">
              <a:rPr lang="sv-SE" altLang="en-SE"/>
              <a:pPr>
                <a:defRPr/>
              </a:pPr>
              <a:t>‹#›</a:t>
            </a:fld>
            <a:endParaRPr lang="sv-SE" altLang="en-SE"/>
          </a:p>
        </p:txBody>
      </p:sp>
    </p:spTree>
    <p:extLst>
      <p:ext uri="{BB962C8B-B14F-4D97-AF65-F5344CB8AC3E}">
        <p14:creationId xmlns:p14="http://schemas.microsoft.com/office/powerpoint/2010/main" val="19659177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5E5DE5C-3451-300D-0001-86334FA3F235}"/>
              </a:ext>
            </a:extLst>
          </p:cNvPr>
          <p:cNvSpPr>
            <a:spLocks noGrp="1" noChangeArrowheads="1"/>
          </p:cNvSpPr>
          <p:nvPr>
            <p:ph type="dt" sz="half" idx="10"/>
          </p:nvPr>
        </p:nvSpPr>
        <p:spPr>
          <a:ln/>
        </p:spPr>
        <p:txBody>
          <a:bodyPr/>
          <a:lstStyle>
            <a:lvl1pPr>
              <a:defRPr/>
            </a:lvl1pPr>
          </a:lstStyle>
          <a:p>
            <a:pPr>
              <a:defRPr/>
            </a:pPr>
            <a:endParaRPr lang="sv-SE"/>
          </a:p>
        </p:txBody>
      </p:sp>
      <p:sp>
        <p:nvSpPr>
          <p:cNvPr id="3" name="Rectangle 5">
            <a:extLst>
              <a:ext uri="{FF2B5EF4-FFF2-40B4-BE49-F238E27FC236}">
                <a16:creationId xmlns:a16="http://schemas.microsoft.com/office/drawing/2014/main" id="{0323CAFE-899B-C3A4-3CBC-CF370CC477C0}"/>
              </a:ext>
            </a:extLst>
          </p:cNvPr>
          <p:cNvSpPr>
            <a:spLocks noGrp="1" noChangeArrowheads="1"/>
          </p:cNvSpPr>
          <p:nvPr>
            <p:ph type="ftr" sz="quarter" idx="11"/>
          </p:nvPr>
        </p:nvSpPr>
        <p:spPr>
          <a:ln/>
        </p:spPr>
        <p:txBody>
          <a:bodyPr/>
          <a:lstStyle>
            <a:lvl1pPr>
              <a:defRPr/>
            </a:lvl1pPr>
          </a:lstStyle>
          <a:p>
            <a:pPr>
              <a:defRPr/>
            </a:pPr>
            <a:endParaRPr lang="sv-SE"/>
          </a:p>
        </p:txBody>
      </p:sp>
      <p:sp>
        <p:nvSpPr>
          <p:cNvPr id="4" name="Rectangle 6">
            <a:extLst>
              <a:ext uri="{FF2B5EF4-FFF2-40B4-BE49-F238E27FC236}">
                <a16:creationId xmlns:a16="http://schemas.microsoft.com/office/drawing/2014/main" id="{BA663782-CF05-D4EB-2A34-7BE99BE8EBA0}"/>
              </a:ext>
            </a:extLst>
          </p:cNvPr>
          <p:cNvSpPr>
            <a:spLocks noGrp="1" noChangeArrowheads="1"/>
          </p:cNvSpPr>
          <p:nvPr>
            <p:ph type="sldNum" sz="quarter" idx="12"/>
          </p:nvPr>
        </p:nvSpPr>
        <p:spPr>
          <a:ln/>
        </p:spPr>
        <p:txBody>
          <a:bodyPr/>
          <a:lstStyle>
            <a:lvl1pPr>
              <a:defRPr/>
            </a:lvl1pPr>
          </a:lstStyle>
          <a:p>
            <a:pPr>
              <a:defRPr/>
            </a:pPr>
            <a:fld id="{69BFE10D-01C1-704A-9A5D-980E86C2386D}" type="slidenum">
              <a:rPr lang="sv-SE" altLang="en-SE"/>
              <a:pPr>
                <a:defRPr/>
              </a:pPr>
              <a:t>‹#›</a:t>
            </a:fld>
            <a:endParaRPr lang="sv-SE" altLang="en-SE"/>
          </a:p>
        </p:txBody>
      </p:sp>
    </p:spTree>
    <p:extLst>
      <p:ext uri="{BB962C8B-B14F-4D97-AF65-F5344CB8AC3E}">
        <p14:creationId xmlns:p14="http://schemas.microsoft.com/office/powerpoint/2010/main" val="21203412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a:t>Klicka här för att ändra format</a:t>
            </a:r>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Rectangle 4">
            <a:extLst>
              <a:ext uri="{FF2B5EF4-FFF2-40B4-BE49-F238E27FC236}">
                <a16:creationId xmlns:a16="http://schemas.microsoft.com/office/drawing/2014/main" id="{3A13D7DB-2F67-0239-A29C-DCD46954D751}"/>
              </a:ext>
            </a:extLst>
          </p:cNvPr>
          <p:cNvSpPr>
            <a:spLocks noGrp="1" noChangeArrowheads="1"/>
          </p:cNvSpPr>
          <p:nvPr>
            <p:ph type="dt" sz="half" idx="10"/>
          </p:nvPr>
        </p:nvSpPr>
        <p:spPr>
          <a:ln/>
        </p:spPr>
        <p:txBody>
          <a:bodyPr/>
          <a:lstStyle>
            <a:lvl1pPr>
              <a:defRPr/>
            </a:lvl1pPr>
          </a:lstStyle>
          <a:p>
            <a:pPr>
              <a:defRPr/>
            </a:pPr>
            <a:endParaRPr lang="sv-SE"/>
          </a:p>
        </p:txBody>
      </p:sp>
      <p:sp>
        <p:nvSpPr>
          <p:cNvPr id="6" name="Rectangle 5">
            <a:extLst>
              <a:ext uri="{FF2B5EF4-FFF2-40B4-BE49-F238E27FC236}">
                <a16:creationId xmlns:a16="http://schemas.microsoft.com/office/drawing/2014/main" id="{704EFCCF-617D-E902-9915-47AC96DEF6E9}"/>
              </a:ext>
            </a:extLst>
          </p:cNvPr>
          <p:cNvSpPr>
            <a:spLocks noGrp="1" noChangeArrowheads="1"/>
          </p:cNvSpPr>
          <p:nvPr>
            <p:ph type="ftr" sz="quarter" idx="11"/>
          </p:nvPr>
        </p:nvSpPr>
        <p:spPr>
          <a:ln/>
        </p:spPr>
        <p:txBody>
          <a:bodyPr/>
          <a:lstStyle>
            <a:lvl1pPr>
              <a:defRPr/>
            </a:lvl1pPr>
          </a:lstStyle>
          <a:p>
            <a:pPr>
              <a:defRPr/>
            </a:pPr>
            <a:endParaRPr lang="sv-SE"/>
          </a:p>
        </p:txBody>
      </p:sp>
      <p:sp>
        <p:nvSpPr>
          <p:cNvPr id="7" name="Rectangle 6">
            <a:extLst>
              <a:ext uri="{FF2B5EF4-FFF2-40B4-BE49-F238E27FC236}">
                <a16:creationId xmlns:a16="http://schemas.microsoft.com/office/drawing/2014/main" id="{74AA2D1D-9FA7-C03E-C285-9B086B5C23F4}"/>
              </a:ext>
            </a:extLst>
          </p:cNvPr>
          <p:cNvSpPr>
            <a:spLocks noGrp="1" noChangeArrowheads="1"/>
          </p:cNvSpPr>
          <p:nvPr>
            <p:ph type="sldNum" sz="quarter" idx="12"/>
          </p:nvPr>
        </p:nvSpPr>
        <p:spPr>
          <a:ln/>
        </p:spPr>
        <p:txBody>
          <a:bodyPr/>
          <a:lstStyle>
            <a:lvl1pPr>
              <a:defRPr/>
            </a:lvl1pPr>
          </a:lstStyle>
          <a:p>
            <a:pPr>
              <a:defRPr/>
            </a:pPr>
            <a:fld id="{C5FC6961-9542-8349-9D5E-911B58291C9A}" type="slidenum">
              <a:rPr lang="sv-SE" altLang="en-SE"/>
              <a:pPr>
                <a:defRPr/>
              </a:pPr>
              <a:t>‹#›</a:t>
            </a:fld>
            <a:endParaRPr lang="sv-SE" altLang="en-SE"/>
          </a:p>
        </p:txBody>
      </p:sp>
    </p:spTree>
    <p:extLst>
      <p:ext uri="{BB962C8B-B14F-4D97-AF65-F5344CB8AC3E}">
        <p14:creationId xmlns:p14="http://schemas.microsoft.com/office/powerpoint/2010/main" val="819914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a:t>Klicka här för att ändra format</a:t>
            </a:r>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v-SE" noProof="0"/>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Rectangle 4">
            <a:extLst>
              <a:ext uri="{FF2B5EF4-FFF2-40B4-BE49-F238E27FC236}">
                <a16:creationId xmlns:a16="http://schemas.microsoft.com/office/drawing/2014/main" id="{101C0F7F-C26F-064C-4DB4-8560D8B9DB67}"/>
              </a:ext>
            </a:extLst>
          </p:cNvPr>
          <p:cNvSpPr>
            <a:spLocks noGrp="1" noChangeArrowheads="1"/>
          </p:cNvSpPr>
          <p:nvPr>
            <p:ph type="dt" sz="half" idx="10"/>
          </p:nvPr>
        </p:nvSpPr>
        <p:spPr>
          <a:ln/>
        </p:spPr>
        <p:txBody>
          <a:bodyPr/>
          <a:lstStyle>
            <a:lvl1pPr>
              <a:defRPr/>
            </a:lvl1pPr>
          </a:lstStyle>
          <a:p>
            <a:pPr>
              <a:defRPr/>
            </a:pPr>
            <a:endParaRPr lang="sv-SE"/>
          </a:p>
        </p:txBody>
      </p:sp>
      <p:sp>
        <p:nvSpPr>
          <p:cNvPr id="6" name="Rectangle 5">
            <a:extLst>
              <a:ext uri="{FF2B5EF4-FFF2-40B4-BE49-F238E27FC236}">
                <a16:creationId xmlns:a16="http://schemas.microsoft.com/office/drawing/2014/main" id="{67EFFB99-D6CE-7173-FCBA-2D2E9708B4AD}"/>
              </a:ext>
            </a:extLst>
          </p:cNvPr>
          <p:cNvSpPr>
            <a:spLocks noGrp="1" noChangeArrowheads="1"/>
          </p:cNvSpPr>
          <p:nvPr>
            <p:ph type="ftr" sz="quarter" idx="11"/>
          </p:nvPr>
        </p:nvSpPr>
        <p:spPr>
          <a:ln/>
        </p:spPr>
        <p:txBody>
          <a:bodyPr/>
          <a:lstStyle>
            <a:lvl1pPr>
              <a:defRPr/>
            </a:lvl1pPr>
          </a:lstStyle>
          <a:p>
            <a:pPr>
              <a:defRPr/>
            </a:pPr>
            <a:endParaRPr lang="sv-SE"/>
          </a:p>
        </p:txBody>
      </p:sp>
      <p:sp>
        <p:nvSpPr>
          <p:cNvPr id="7" name="Rectangle 6">
            <a:extLst>
              <a:ext uri="{FF2B5EF4-FFF2-40B4-BE49-F238E27FC236}">
                <a16:creationId xmlns:a16="http://schemas.microsoft.com/office/drawing/2014/main" id="{F037E5F1-26F9-D638-0136-22B20F37A2A6}"/>
              </a:ext>
            </a:extLst>
          </p:cNvPr>
          <p:cNvSpPr>
            <a:spLocks noGrp="1" noChangeArrowheads="1"/>
          </p:cNvSpPr>
          <p:nvPr>
            <p:ph type="sldNum" sz="quarter" idx="12"/>
          </p:nvPr>
        </p:nvSpPr>
        <p:spPr>
          <a:ln/>
        </p:spPr>
        <p:txBody>
          <a:bodyPr/>
          <a:lstStyle>
            <a:lvl1pPr>
              <a:defRPr/>
            </a:lvl1pPr>
          </a:lstStyle>
          <a:p>
            <a:pPr>
              <a:defRPr/>
            </a:pPr>
            <a:fld id="{33863A2B-539A-C646-8CE0-2A39B00E3437}" type="slidenum">
              <a:rPr lang="sv-SE" altLang="en-SE"/>
              <a:pPr>
                <a:defRPr/>
              </a:pPr>
              <a:t>‹#›</a:t>
            </a:fld>
            <a:endParaRPr lang="sv-SE" altLang="en-SE"/>
          </a:p>
        </p:txBody>
      </p:sp>
    </p:spTree>
    <p:extLst>
      <p:ext uri="{BB962C8B-B14F-4D97-AF65-F5344CB8AC3E}">
        <p14:creationId xmlns:p14="http://schemas.microsoft.com/office/powerpoint/2010/main" val="20642551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E2A1E0EE-2770-3EA2-BC19-EF35E17D5725}"/>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sv-SE" altLang="en-SE"/>
              <a:t>Klicka här för att ändra format</a:t>
            </a:r>
          </a:p>
        </p:txBody>
      </p:sp>
      <p:sp>
        <p:nvSpPr>
          <p:cNvPr id="1027" name="Rectangle 3">
            <a:extLst>
              <a:ext uri="{FF2B5EF4-FFF2-40B4-BE49-F238E27FC236}">
                <a16:creationId xmlns:a16="http://schemas.microsoft.com/office/drawing/2014/main" id="{648FE1C9-C31B-925C-FC76-311F83925DD8}"/>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v-SE" altLang="en-SE"/>
              <a:t>Klicka här för att ändra format på bakgrundstexten</a:t>
            </a:r>
          </a:p>
          <a:p>
            <a:pPr lvl="1"/>
            <a:r>
              <a:rPr lang="sv-SE" altLang="en-SE"/>
              <a:t>Nivå två</a:t>
            </a:r>
          </a:p>
          <a:p>
            <a:pPr lvl="2"/>
            <a:r>
              <a:rPr lang="sv-SE" altLang="en-SE"/>
              <a:t>Nivå tre</a:t>
            </a:r>
          </a:p>
          <a:p>
            <a:pPr lvl="3"/>
            <a:r>
              <a:rPr lang="sv-SE" altLang="en-SE"/>
              <a:t>Nivå fyra</a:t>
            </a:r>
          </a:p>
          <a:p>
            <a:pPr lvl="4"/>
            <a:r>
              <a:rPr lang="sv-SE" altLang="en-SE"/>
              <a:t>Nivå fem</a:t>
            </a:r>
          </a:p>
        </p:txBody>
      </p:sp>
      <p:sp>
        <p:nvSpPr>
          <p:cNvPr id="1028" name="Rectangle 4">
            <a:extLst>
              <a:ext uri="{FF2B5EF4-FFF2-40B4-BE49-F238E27FC236}">
                <a16:creationId xmlns:a16="http://schemas.microsoft.com/office/drawing/2014/main" id="{E60E7ABD-C84A-5597-7EFA-52B97DBFD81F}"/>
              </a:ext>
            </a:extLst>
          </p:cNvPr>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latin typeface="Times" charset="0"/>
                <a:ea typeface="ＭＳ Ｐゴシック" charset="0"/>
                <a:cs typeface="+mn-cs"/>
              </a:defRPr>
            </a:lvl1pPr>
          </a:lstStyle>
          <a:p>
            <a:pPr>
              <a:defRPr/>
            </a:pPr>
            <a:endParaRPr lang="sv-SE"/>
          </a:p>
        </p:txBody>
      </p:sp>
      <p:sp>
        <p:nvSpPr>
          <p:cNvPr id="1029" name="Rectangle 5">
            <a:extLst>
              <a:ext uri="{FF2B5EF4-FFF2-40B4-BE49-F238E27FC236}">
                <a16:creationId xmlns:a16="http://schemas.microsoft.com/office/drawing/2014/main" id="{2BF6B9A9-879E-97C3-2595-90CE789E4798}"/>
              </a:ext>
            </a:extLst>
          </p:cNvPr>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latin typeface="Times" charset="0"/>
                <a:ea typeface="ＭＳ Ｐゴシック" charset="0"/>
                <a:cs typeface="+mn-cs"/>
              </a:defRPr>
            </a:lvl1pPr>
          </a:lstStyle>
          <a:p>
            <a:pPr>
              <a:defRPr/>
            </a:pPr>
            <a:endParaRPr lang="sv-SE"/>
          </a:p>
        </p:txBody>
      </p:sp>
      <p:sp>
        <p:nvSpPr>
          <p:cNvPr id="1030" name="Rectangle 6">
            <a:extLst>
              <a:ext uri="{FF2B5EF4-FFF2-40B4-BE49-F238E27FC236}">
                <a16:creationId xmlns:a16="http://schemas.microsoft.com/office/drawing/2014/main" id="{298AA0ED-1C29-39E9-3A3D-CAC14654881B}"/>
              </a:ext>
            </a:extLst>
          </p:cNvPr>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5663AE64-0BBB-4E44-8834-9F22E8F7AADE}" type="slidenum">
              <a:rPr lang="sv-SE" altLang="en-SE"/>
              <a:pPr>
                <a:defRPr/>
              </a:pPr>
              <a:t>‹#›</a:t>
            </a:fld>
            <a:endParaRPr lang="sv-SE" altLang="en-SE"/>
          </a:p>
        </p:txBody>
      </p:sp>
      <p:pic>
        <p:nvPicPr>
          <p:cNvPr id="1031" name="Bildobjekt 1">
            <a:extLst>
              <a:ext uri="{FF2B5EF4-FFF2-40B4-BE49-F238E27FC236}">
                <a16:creationId xmlns:a16="http://schemas.microsoft.com/office/drawing/2014/main" id="{AEEF2CE2-9D0D-8349-E45A-C8FBE4E11428}"/>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8101013" y="-73025"/>
            <a:ext cx="1284287"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S PGothic" charset="0"/>
        </a:defRPr>
      </a:lvl1pPr>
      <a:lvl2pPr algn="ctr" rtl="0" eaLnBrk="0" fontAlgn="base" hangingPunct="0">
        <a:spcBef>
          <a:spcPct val="0"/>
        </a:spcBef>
        <a:spcAft>
          <a:spcPct val="0"/>
        </a:spcAft>
        <a:defRPr sz="4400">
          <a:solidFill>
            <a:schemeClr val="tx2"/>
          </a:solidFill>
          <a:latin typeface="Times" charset="0"/>
          <a:ea typeface="MS PGothic" panose="020B0600070205080204" pitchFamily="34" charset="-128"/>
          <a:cs typeface="MS PGothic" charset="0"/>
        </a:defRPr>
      </a:lvl2pPr>
      <a:lvl3pPr algn="ctr" rtl="0" eaLnBrk="0" fontAlgn="base" hangingPunct="0">
        <a:spcBef>
          <a:spcPct val="0"/>
        </a:spcBef>
        <a:spcAft>
          <a:spcPct val="0"/>
        </a:spcAft>
        <a:defRPr sz="4400">
          <a:solidFill>
            <a:schemeClr val="tx2"/>
          </a:solidFill>
          <a:latin typeface="Times" charset="0"/>
          <a:ea typeface="MS PGothic" panose="020B0600070205080204" pitchFamily="34" charset="-128"/>
          <a:cs typeface="MS PGothic" charset="0"/>
        </a:defRPr>
      </a:lvl3pPr>
      <a:lvl4pPr algn="ctr" rtl="0" eaLnBrk="0" fontAlgn="base" hangingPunct="0">
        <a:spcBef>
          <a:spcPct val="0"/>
        </a:spcBef>
        <a:spcAft>
          <a:spcPct val="0"/>
        </a:spcAft>
        <a:defRPr sz="4400">
          <a:solidFill>
            <a:schemeClr val="tx2"/>
          </a:solidFill>
          <a:latin typeface="Times" charset="0"/>
          <a:ea typeface="MS PGothic" panose="020B0600070205080204" pitchFamily="34" charset="-128"/>
          <a:cs typeface="MS PGothic" charset="0"/>
        </a:defRPr>
      </a:lvl4pPr>
      <a:lvl5pPr algn="ctr" rtl="0" eaLnBrk="0" fontAlgn="base" hangingPunct="0">
        <a:spcBef>
          <a:spcPct val="0"/>
        </a:spcBef>
        <a:spcAft>
          <a:spcPct val="0"/>
        </a:spcAft>
        <a:defRPr sz="4400">
          <a:solidFill>
            <a:schemeClr val="tx2"/>
          </a:solidFill>
          <a:latin typeface="Times" charset="0"/>
          <a:ea typeface="MS PGothic" panose="020B0600070205080204" pitchFamily="34" charset="-128"/>
          <a:cs typeface="MS PGothic" charset="0"/>
        </a:defRPr>
      </a:lvl5pPr>
      <a:lvl6pPr marL="457200" algn="ctr" rtl="0" fontAlgn="base">
        <a:spcBef>
          <a:spcPct val="0"/>
        </a:spcBef>
        <a:spcAft>
          <a:spcPct val="0"/>
        </a:spcAft>
        <a:defRPr sz="4400">
          <a:solidFill>
            <a:schemeClr val="tx2"/>
          </a:solidFill>
          <a:latin typeface="Times" charset="0"/>
          <a:ea typeface="ＭＳ Ｐゴシック" charset="0"/>
        </a:defRPr>
      </a:lvl6pPr>
      <a:lvl7pPr marL="914400" algn="ctr" rtl="0" fontAlgn="base">
        <a:spcBef>
          <a:spcPct val="0"/>
        </a:spcBef>
        <a:spcAft>
          <a:spcPct val="0"/>
        </a:spcAft>
        <a:defRPr sz="4400">
          <a:solidFill>
            <a:schemeClr val="tx2"/>
          </a:solidFill>
          <a:latin typeface="Times" charset="0"/>
          <a:ea typeface="ＭＳ Ｐゴシック" charset="0"/>
        </a:defRPr>
      </a:lvl7pPr>
      <a:lvl8pPr marL="1371600" algn="ctr" rtl="0" fontAlgn="base">
        <a:spcBef>
          <a:spcPct val="0"/>
        </a:spcBef>
        <a:spcAft>
          <a:spcPct val="0"/>
        </a:spcAft>
        <a:defRPr sz="4400">
          <a:solidFill>
            <a:schemeClr val="tx2"/>
          </a:solidFill>
          <a:latin typeface="Times" charset="0"/>
          <a:ea typeface="ＭＳ Ｐゴシック" charset="0"/>
        </a:defRPr>
      </a:lvl8pPr>
      <a:lvl9pPr marL="1828800" algn="ctr" rtl="0" fontAlgn="base">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slide" Target="slide37.xml"/><Relationship Id="rId3" Type="http://schemas.openxmlformats.org/officeDocument/2006/relationships/slide" Target="slide12.xml"/><Relationship Id="rId7" Type="http://schemas.openxmlformats.org/officeDocument/2006/relationships/slide" Target="slide32.xml"/><Relationship Id="rId12" Type="http://schemas.openxmlformats.org/officeDocument/2006/relationships/slide" Target="slide60.xml"/><Relationship Id="rId2" Type="http://schemas.openxmlformats.org/officeDocument/2006/relationships/slide" Target="slide3.xml"/><Relationship Id="rId1" Type="http://schemas.openxmlformats.org/officeDocument/2006/relationships/slideLayout" Target="../slideLayouts/slideLayout2.xml"/><Relationship Id="rId6" Type="http://schemas.openxmlformats.org/officeDocument/2006/relationships/slide" Target="slide27.xml"/><Relationship Id="rId11" Type="http://schemas.openxmlformats.org/officeDocument/2006/relationships/slide" Target="slide56.xml"/><Relationship Id="rId5" Type="http://schemas.openxmlformats.org/officeDocument/2006/relationships/slide" Target="slide43.xml"/><Relationship Id="rId10" Type="http://schemas.openxmlformats.org/officeDocument/2006/relationships/slide" Target="slide50.xml"/><Relationship Id="rId4" Type="http://schemas.openxmlformats.org/officeDocument/2006/relationships/slide" Target="slide15.xml"/><Relationship Id="rId9" Type="http://schemas.openxmlformats.org/officeDocument/2006/relationships/slide" Target="slide46.xml"/></Relationships>
</file>

<file path=ppt/slides/_rels/slide2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notesSlide" Target="../notesSlides/notesSlide15.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6.png"/><Relationship Id="rId4" Type="http://schemas.openxmlformats.org/officeDocument/2006/relationships/notesSlide" Target="../notesSlides/notesSlide16.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7.png"/><Relationship Id="rId4" Type="http://schemas.openxmlformats.org/officeDocument/2006/relationships/notesSlide" Target="../notesSlides/notesSlide1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1"/>
          <p:cNvSpPr txBox="1">
            <a:spLocks noGrp="1"/>
          </p:cNvSpPr>
          <p:nvPr>
            <p:ph type="ctrTitle"/>
          </p:nvPr>
        </p:nvSpPr>
        <p:spPr>
          <a:xfrm>
            <a:off x="316706" y="2857500"/>
            <a:ext cx="8510588"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SE" dirty="0"/>
              <a:t>ST-Segment</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ubrik 1">
            <a:extLst>
              <a:ext uri="{FF2B5EF4-FFF2-40B4-BE49-F238E27FC236}">
                <a16:creationId xmlns:a16="http://schemas.microsoft.com/office/drawing/2014/main" id="{06AC5840-9E84-43A6-CCFA-4C7B868CD0A6}"/>
              </a:ext>
            </a:extLst>
          </p:cNvPr>
          <p:cNvSpPr>
            <a:spLocks noGrp="1" noChangeArrowheads="1"/>
          </p:cNvSpPr>
          <p:nvPr>
            <p:ph type="title"/>
          </p:nvPr>
        </p:nvSpPr>
        <p:spPr/>
        <p:txBody>
          <a:bodyPr/>
          <a:lstStyle/>
          <a:p>
            <a:r>
              <a:rPr lang="sv-SE" altLang="en-SE" dirty="0">
                <a:highlight>
                  <a:srgbClr val="FFFF00"/>
                </a:highlight>
              </a:rPr>
              <a:t>Course</a:t>
            </a:r>
          </a:p>
        </p:txBody>
      </p:sp>
      <p:sp>
        <p:nvSpPr>
          <p:cNvPr id="23554" name="Platshållare för innehåll 2">
            <a:extLst>
              <a:ext uri="{FF2B5EF4-FFF2-40B4-BE49-F238E27FC236}">
                <a16:creationId xmlns:a16="http://schemas.microsoft.com/office/drawing/2014/main" id="{E409D814-F858-8D5F-5299-2B39A3D5690A}"/>
              </a:ext>
            </a:extLst>
          </p:cNvPr>
          <p:cNvSpPr>
            <a:spLocks noGrp="1" noChangeArrowheads="1"/>
          </p:cNvSpPr>
          <p:nvPr>
            <p:ph idx="1"/>
          </p:nvPr>
        </p:nvSpPr>
        <p:spPr>
          <a:xfrm>
            <a:off x="685800" y="1981200"/>
            <a:ext cx="7772400" cy="3124200"/>
          </a:xfrm>
        </p:spPr>
        <p:txBody>
          <a:bodyPr/>
          <a:lstStyle/>
          <a:p>
            <a:r>
              <a:rPr lang="en-US" altLang="en-SE" sz="2800" dirty="0"/>
              <a:t>Goes into cardiac arrest prior to arrival of prehospital personnel</a:t>
            </a:r>
          </a:p>
          <a:p>
            <a:r>
              <a:rPr lang="en-US" altLang="en-SE" sz="2800" dirty="0"/>
              <a:t>Initial rhythm VT/VF</a:t>
            </a:r>
          </a:p>
          <a:p>
            <a:r>
              <a:rPr lang="en-US" altLang="en-SE" sz="2800" dirty="0"/>
              <a:t>Defibrillated 3 times</a:t>
            </a:r>
          </a:p>
          <a:p>
            <a:r>
              <a:rPr lang="en-US" altLang="en-SE" sz="2800" dirty="0"/>
              <a:t>ECMO called to ED prior to patient’s arrival</a:t>
            </a:r>
          </a:p>
          <a:p>
            <a:r>
              <a:rPr lang="en-US" altLang="en-SE" sz="2800" dirty="0"/>
              <a:t>On arrival asystole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C8EEC-1993-116C-970F-1E5BCE8058B7}"/>
              </a:ext>
            </a:extLst>
          </p:cNvPr>
          <p:cNvSpPr>
            <a:spLocks noGrp="1"/>
          </p:cNvSpPr>
          <p:nvPr>
            <p:ph type="title"/>
          </p:nvPr>
        </p:nvSpPr>
        <p:spPr>
          <a:xfrm>
            <a:off x="0" y="609600"/>
            <a:ext cx="9144000" cy="1143000"/>
          </a:xfrm>
        </p:spPr>
        <p:txBody>
          <a:bodyPr/>
          <a:lstStyle/>
          <a:p>
            <a:r>
              <a:rPr lang="en-SE" dirty="0">
                <a:solidFill>
                  <a:srgbClr val="FF0000"/>
                </a:solidFill>
              </a:rPr>
              <a:t>ST-Elevation Myocardial Infarction</a:t>
            </a:r>
          </a:p>
        </p:txBody>
      </p:sp>
      <p:graphicFrame>
        <p:nvGraphicFramePr>
          <p:cNvPr id="6" name="Table 6">
            <a:extLst>
              <a:ext uri="{FF2B5EF4-FFF2-40B4-BE49-F238E27FC236}">
                <a16:creationId xmlns:a16="http://schemas.microsoft.com/office/drawing/2014/main" id="{CC7491E2-49BF-A9B6-84B0-3186A38D84CD}"/>
              </a:ext>
            </a:extLst>
          </p:cNvPr>
          <p:cNvGraphicFramePr>
            <a:graphicFrameLocks noGrp="1"/>
          </p:cNvGraphicFramePr>
          <p:nvPr>
            <p:ph idx="1"/>
          </p:nvPr>
        </p:nvGraphicFramePr>
        <p:xfrm>
          <a:off x="685800" y="1981200"/>
          <a:ext cx="7772398" cy="3017520"/>
        </p:xfrm>
        <a:graphic>
          <a:graphicData uri="http://schemas.openxmlformats.org/drawingml/2006/table">
            <a:tbl>
              <a:tblPr firstRow="1" bandRow="1">
                <a:tableStyleId>{5940675A-B579-460E-94D1-54222C63F5DA}</a:tableStyleId>
              </a:tblPr>
              <a:tblGrid>
                <a:gridCol w="1941984">
                  <a:extLst>
                    <a:ext uri="{9D8B030D-6E8A-4147-A177-3AD203B41FA5}">
                      <a16:colId xmlns:a16="http://schemas.microsoft.com/office/drawing/2014/main" val="2989021657"/>
                    </a:ext>
                  </a:extLst>
                </a:gridCol>
                <a:gridCol w="5830414">
                  <a:extLst>
                    <a:ext uri="{9D8B030D-6E8A-4147-A177-3AD203B41FA5}">
                      <a16:colId xmlns:a16="http://schemas.microsoft.com/office/drawing/2014/main" val="743148123"/>
                    </a:ext>
                  </a:extLst>
                </a:gridCol>
              </a:tblGrid>
              <a:tr h="370840">
                <a:tc>
                  <a:txBody>
                    <a:bodyPr/>
                    <a:lstStyle/>
                    <a:p>
                      <a:pPr marL="342900" lvl="0" indent="-342900">
                        <a:buFont typeface="Symbol" pitchFamily="2" charset="2"/>
                        <a:buChar char=""/>
                        <a:tabLst>
                          <a:tab pos="107950" algn="l"/>
                        </a:tabLst>
                      </a:pPr>
                      <a:r>
                        <a:rPr lang="en-SE" sz="1800">
                          <a:effectLst/>
                          <a:latin typeface="Times New Roman" panose="02020603050405020304" pitchFamily="18" charset="0"/>
                          <a:ea typeface="Times New Roman" panose="02020603050405020304" pitchFamily="18" charset="0"/>
                        </a:rPr>
                        <a:t>V2-V3</a:t>
                      </a:r>
                    </a:p>
                  </a:txBody>
                  <a:tcPr marL="68580" marR="68580" marT="0" marB="0"/>
                </a:tc>
                <a:tc>
                  <a:txBody>
                    <a:bodyPr/>
                    <a:lstStyle/>
                    <a:p>
                      <a:r>
                        <a:rPr lang="en-CA" sz="1800" dirty="0">
                          <a:effectLst/>
                          <a:latin typeface="Times New Roman" panose="02020603050405020304" pitchFamily="18" charset="0"/>
                          <a:ea typeface="Times" pitchFamily="2" charset="0"/>
                        </a:rPr>
                        <a:t>New ST-elevation at the J-point in 2 contiguous leads</a:t>
                      </a:r>
                      <a:r>
                        <a:rPr lang="en-GB" sz="1800" dirty="0">
                          <a:effectLst/>
                          <a:latin typeface="Times New Roman" panose="02020603050405020304" pitchFamily="18" charset="0"/>
                          <a:ea typeface="Times" pitchFamily="2" charset="0"/>
                        </a:rPr>
                        <a:t>:</a:t>
                      </a:r>
                      <a:endParaRPr lang="en-SE" sz="1800" dirty="0">
                        <a:effectLst/>
                        <a:latin typeface="Times New Roman" panose="02020603050405020304" pitchFamily="18" charset="0"/>
                        <a:ea typeface="Times" pitchFamily="2" charset="0"/>
                      </a:endParaRPr>
                    </a:p>
                    <a:p>
                      <a:pPr marL="342900" lvl="0" indent="-342900">
                        <a:buFont typeface="Symbol" pitchFamily="2" charset="2"/>
                        <a:buChar char=""/>
                        <a:tabLst>
                          <a:tab pos="107950" algn="l"/>
                        </a:tabLst>
                      </a:pPr>
                      <a:r>
                        <a:rPr lang="en-US" sz="1800" dirty="0">
                          <a:effectLst/>
                          <a:latin typeface="Times New Roman" panose="02020603050405020304" pitchFamily="18" charset="0"/>
                          <a:ea typeface="Times New Roman" panose="02020603050405020304" pitchFamily="18" charset="0"/>
                        </a:rPr>
                        <a:t>≥ 2.5 mm in men &lt; 40 years-old </a:t>
                      </a:r>
                      <a:endParaRPr lang="en-SE" sz="1800" dirty="0">
                        <a:effectLst/>
                        <a:latin typeface="Times New Roman" panose="02020603050405020304" pitchFamily="18" charset="0"/>
                        <a:ea typeface="Times New Roman" panose="02020603050405020304" pitchFamily="18" charset="0"/>
                      </a:endParaRPr>
                    </a:p>
                    <a:p>
                      <a:pPr marL="342900" lvl="0" indent="-342900">
                        <a:buFont typeface="Symbol" pitchFamily="2" charset="2"/>
                        <a:buChar char=""/>
                        <a:tabLst>
                          <a:tab pos="107950" algn="l"/>
                        </a:tabLst>
                      </a:pPr>
                      <a:r>
                        <a:rPr lang="en-US" sz="1800" dirty="0">
                          <a:effectLst/>
                          <a:latin typeface="Times New Roman" panose="02020603050405020304" pitchFamily="18" charset="0"/>
                          <a:ea typeface="Times New Roman" panose="02020603050405020304" pitchFamily="18" charset="0"/>
                        </a:rPr>
                        <a:t>≥ 2.0 mm in required in men ≥ 40 years-old</a:t>
                      </a:r>
                      <a:endParaRPr lang="en-SE" sz="1800" dirty="0">
                        <a:effectLst/>
                        <a:latin typeface="Times New Roman" panose="02020603050405020304" pitchFamily="18" charset="0"/>
                        <a:ea typeface="Times New Roman" panose="02020603050405020304" pitchFamily="18" charset="0"/>
                      </a:endParaRPr>
                    </a:p>
                    <a:p>
                      <a:pPr marL="342900" lvl="0" indent="-342900">
                        <a:buFont typeface="Symbol" pitchFamily="2" charset="2"/>
                        <a:buChar char=""/>
                        <a:tabLst>
                          <a:tab pos="107950" algn="l"/>
                        </a:tabLst>
                      </a:pPr>
                      <a:r>
                        <a:rPr lang="en-US" sz="1800" dirty="0">
                          <a:effectLst/>
                          <a:latin typeface="Times New Roman" panose="02020603050405020304" pitchFamily="18" charset="0"/>
                          <a:ea typeface="Times New Roman" panose="02020603050405020304" pitchFamily="18" charset="0"/>
                        </a:rPr>
                        <a:t>≥ 1.5 mm in women regardless of age</a:t>
                      </a:r>
                      <a:endParaRPr lang="en-SE" sz="18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45883631"/>
                  </a:ext>
                </a:extLst>
              </a:tr>
              <a:tr h="370840">
                <a:tc>
                  <a:txBody>
                    <a:bodyPr/>
                    <a:lstStyle/>
                    <a:p>
                      <a:pPr marL="342900" lvl="0" indent="-342900">
                        <a:buFont typeface="Symbol" pitchFamily="2" charset="2"/>
                        <a:buChar char=""/>
                        <a:tabLst>
                          <a:tab pos="107950" algn="l"/>
                        </a:tabLst>
                      </a:pPr>
                      <a:r>
                        <a:rPr lang="en-SE" sz="1800" dirty="0">
                          <a:effectLst/>
                          <a:latin typeface="Times New Roman" panose="02020603050405020304" pitchFamily="18" charset="0"/>
                          <a:ea typeface="Times New Roman" panose="02020603050405020304" pitchFamily="18" charset="0"/>
                        </a:rPr>
                        <a:t>V7-V9</a:t>
                      </a:r>
                    </a:p>
                  </a:txBody>
                  <a:tcPr marL="68580" marR="68580" marT="0" marB="0"/>
                </a:tc>
                <a:tc>
                  <a:txBody>
                    <a:bodyPr/>
                    <a:lstStyle/>
                    <a:p>
                      <a:r>
                        <a:rPr lang="en-CA" sz="1800" dirty="0">
                          <a:effectLst/>
                          <a:latin typeface="Times New Roman" panose="02020603050405020304" pitchFamily="18" charset="0"/>
                          <a:ea typeface="Times" pitchFamily="2" charset="0"/>
                        </a:rPr>
                        <a:t>New ST-elevation at the J-point in 2 contiguous leads in the presence of ST-depression in V1-V3, especially when the terminal T-wave is positive:</a:t>
                      </a:r>
                      <a:endParaRPr lang="en-SE" sz="1800" dirty="0">
                        <a:effectLst/>
                        <a:latin typeface="Times New Roman" panose="02020603050405020304" pitchFamily="18" charset="0"/>
                        <a:ea typeface="Times" pitchFamily="2" charset="0"/>
                      </a:endParaRPr>
                    </a:p>
                    <a:p>
                      <a:pPr marL="342900" lvl="0" indent="-342900">
                        <a:buFont typeface="Symbol" pitchFamily="2" charset="2"/>
                        <a:buChar char=""/>
                        <a:tabLst>
                          <a:tab pos="107950" algn="l"/>
                        </a:tabLst>
                      </a:pPr>
                      <a:r>
                        <a:rPr lang="en-US" sz="1800" dirty="0">
                          <a:effectLst/>
                          <a:latin typeface="Times New Roman" panose="02020603050405020304" pitchFamily="18" charset="0"/>
                          <a:ea typeface="Times New Roman" panose="02020603050405020304" pitchFamily="18" charset="0"/>
                        </a:rPr>
                        <a:t>≥ 1.0 mm in V7-V9 in men &lt; 40 years-old</a:t>
                      </a:r>
                      <a:endParaRPr lang="en-SE" sz="1800" dirty="0">
                        <a:effectLst/>
                        <a:latin typeface="Times New Roman" panose="02020603050405020304" pitchFamily="18" charset="0"/>
                        <a:ea typeface="Times New Roman" panose="02020603050405020304" pitchFamily="18" charset="0"/>
                      </a:endParaRPr>
                    </a:p>
                    <a:p>
                      <a:pPr marL="342900" lvl="0" indent="-342900">
                        <a:buFont typeface="Symbol" pitchFamily="2" charset="2"/>
                        <a:buChar char=""/>
                        <a:tabLst>
                          <a:tab pos="107950" algn="l"/>
                        </a:tabLst>
                      </a:pPr>
                      <a:r>
                        <a:rPr lang="en-US" sz="1800" dirty="0">
                          <a:effectLst/>
                          <a:latin typeface="Times New Roman" panose="02020603050405020304" pitchFamily="18" charset="0"/>
                          <a:ea typeface="Times New Roman" panose="02020603050405020304" pitchFamily="18" charset="0"/>
                        </a:rPr>
                        <a:t>≥ 0.5 mm in V7-V9 in men ≥ 40 years-old and in women</a:t>
                      </a:r>
                      <a:endParaRPr lang="en-SE" sz="18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858755628"/>
                  </a:ext>
                </a:extLst>
              </a:tr>
              <a:tr h="370840">
                <a:tc>
                  <a:txBody>
                    <a:bodyPr/>
                    <a:lstStyle/>
                    <a:p>
                      <a:pPr marL="342900" lvl="0" indent="-342900">
                        <a:buFont typeface="Symbol" pitchFamily="2" charset="2"/>
                        <a:buChar char=""/>
                        <a:tabLst>
                          <a:tab pos="107950" algn="l"/>
                        </a:tabLst>
                      </a:pPr>
                      <a:r>
                        <a:rPr lang="en-US" sz="1800">
                          <a:effectLst/>
                          <a:latin typeface="Times New Roman" panose="02020603050405020304" pitchFamily="18" charset="0"/>
                          <a:ea typeface="Times New Roman" panose="02020603050405020304" pitchFamily="18" charset="0"/>
                        </a:rPr>
                        <a:t>All other leads (incl. V4R)</a:t>
                      </a:r>
                      <a:endParaRPr lang="en-SE" sz="180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en-SE" sz="1800" dirty="0">
                          <a:effectLst/>
                          <a:latin typeface="Times New Roman" panose="02020603050405020304" pitchFamily="18" charset="0"/>
                          <a:ea typeface="Times New Roman" panose="02020603050405020304" pitchFamily="18" charset="0"/>
                        </a:rPr>
                        <a:t>New ST-elevation </a:t>
                      </a:r>
                      <a:r>
                        <a:rPr lang="en-US" sz="1800" dirty="0">
                          <a:effectLst/>
                          <a:latin typeface="Times New Roman" panose="02020603050405020304" pitchFamily="18" charset="0"/>
                          <a:ea typeface="Times New Roman" panose="02020603050405020304" pitchFamily="18" charset="0"/>
                        </a:rPr>
                        <a:t>at the J-point in 2 contiguous leads:</a:t>
                      </a:r>
                      <a:endParaRPr lang="en-SE" sz="1800" dirty="0">
                        <a:effectLst/>
                        <a:latin typeface="Times New Roman" panose="02020603050405020304" pitchFamily="18" charset="0"/>
                        <a:ea typeface="Times New Roman" panose="02020603050405020304" pitchFamily="18" charset="0"/>
                      </a:endParaRPr>
                    </a:p>
                    <a:p>
                      <a:pPr marL="342900" lvl="0" indent="-342900">
                        <a:buFont typeface="Symbol" pitchFamily="2" charset="2"/>
                        <a:buChar char=""/>
                        <a:tabLst>
                          <a:tab pos="107950" algn="l"/>
                        </a:tabLst>
                      </a:pPr>
                      <a:r>
                        <a:rPr lang="en-US" sz="1800" dirty="0">
                          <a:effectLst/>
                          <a:latin typeface="Times New Roman" panose="02020603050405020304" pitchFamily="18" charset="0"/>
                          <a:ea typeface="Times New Roman" panose="02020603050405020304" pitchFamily="18" charset="0"/>
                        </a:rPr>
                        <a:t>≥ 1.0 mm </a:t>
                      </a:r>
                      <a:endParaRPr lang="en-SE" sz="18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656298811"/>
                  </a:ext>
                </a:extLst>
              </a:tr>
            </a:tbl>
          </a:graphicData>
        </a:graphic>
      </p:graphicFrame>
      <p:sp>
        <p:nvSpPr>
          <p:cNvPr id="7" name="TextBox 6">
            <a:extLst>
              <a:ext uri="{FF2B5EF4-FFF2-40B4-BE49-F238E27FC236}">
                <a16:creationId xmlns:a16="http://schemas.microsoft.com/office/drawing/2014/main" id="{A15376A1-D883-BB5A-640A-89DD3B47F169}"/>
              </a:ext>
            </a:extLst>
          </p:cNvPr>
          <p:cNvSpPr txBox="1"/>
          <p:nvPr/>
        </p:nvSpPr>
        <p:spPr>
          <a:xfrm>
            <a:off x="1050683" y="6093296"/>
            <a:ext cx="6983002" cy="400110"/>
          </a:xfrm>
          <a:prstGeom prst="rect">
            <a:avLst/>
          </a:prstGeom>
          <a:noFill/>
        </p:spPr>
        <p:txBody>
          <a:bodyPr wrap="none" rtlCol="0">
            <a:spAutoFit/>
          </a:bodyPr>
          <a:lstStyle/>
          <a:p>
            <a:r>
              <a:rPr lang="en-SE" sz="2000" dirty="0"/>
              <a:t>Thygesen 2018. 4th Universal Definition of Myocardial Infarction</a:t>
            </a:r>
          </a:p>
        </p:txBody>
      </p:sp>
    </p:spTree>
    <p:extLst>
      <p:ext uri="{BB962C8B-B14F-4D97-AF65-F5344CB8AC3E}">
        <p14:creationId xmlns:p14="http://schemas.microsoft.com/office/powerpoint/2010/main" val="33473478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D4CCCB6-A62D-011D-FD01-D9D6267941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01E953-CF2A-3686-6206-2ADC52897EE3}"/>
              </a:ext>
            </a:extLst>
          </p:cNvPr>
          <p:cNvSpPr>
            <a:spLocks noGrp="1"/>
          </p:cNvSpPr>
          <p:nvPr>
            <p:ph type="ctrTitle"/>
          </p:nvPr>
        </p:nvSpPr>
        <p:spPr>
          <a:xfrm>
            <a:off x="685800" y="2693988"/>
            <a:ext cx="7772400" cy="1470025"/>
          </a:xfrm>
        </p:spPr>
        <p:txBody>
          <a:bodyPr/>
          <a:lstStyle/>
          <a:p>
            <a:r>
              <a:rPr lang="en-SE" sz="4800" dirty="0">
                <a:solidFill>
                  <a:srgbClr val="00B050"/>
                </a:solidFill>
              </a:rPr>
              <a:t>OMI</a:t>
            </a:r>
          </a:p>
        </p:txBody>
      </p:sp>
    </p:spTree>
    <p:extLst>
      <p:ext uri="{BB962C8B-B14F-4D97-AF65-F5344CB8AC3E}">
        <p14:creationId xmlns:p14="http://schemas.microsoft.com/office/powerpoint/2010/main" val="28995002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E61A6-9725-F0AD-FF72-62FE73912C42}"/>
              </a:ext>
            </a:extLst>
          </p:cNvPr>
          <p:cNvSpPr>
            <a:spLocks noGrp="1"/>
          </p:cNvSpPr>
          <p:nvPr>
            <p:ph type="title"/>
          </p:nvPr>
        </p:nvSpPr>
        <p:spPr>
          <a:xfrm>
            <a:off x="685800" y="557808"/>
            <a:ext cx="7772400" cy="1143000"/>
          </a:xfrm>
        </p:spPr>
        <p:txBody>
          <a:bodyPr/>
          <a:lstStyle/>
          <a:p>
            <a:r>
              <a:rPr lang="en-SE" dirty="0">
                <a:solidFill>
                  <a:srgbClr val="0070C0"/>
                </a:solidFill>
              </a:rPr>
              <a:t>Occlusion Myocardial Infarction</a:t>
            </a:r>
          </a:p>
        </p:txBody>
      </p:sp>
      <p:pic>
        <p:nvPicPr>
          <p:cNvPr id="7" name="Picture 6" descr="A picture containing text&#10;&#10;Description automatically generated">
            <a:extLst>
              <a:ext uri="{FF2B5EF4-FFF2-40B4-BE49-F238E27FC236}">
                <a16:creationId xmlns:a16="http://schemas.microsoft.com/office/drawing/2014/main" id="{E4349F08-4EEC-6CF2-7CB3-3FD23FF4FF85}"/>
              </a:ext>
            </a:extLst>
          </p:cNvPr>
          <p:cNvPicPr>
            <a:picLocks noChangeAspect="1"/>
          </p:cNvPicPr>
          <p:nvPr/>
        </p:nvPicPr>
        <p:blipFill>
          <a:blip r:embed="rId3"/>
          <a:stretch>
            <a:fillRect/>
          </a:stretch>
        </p:blipFill>
        <p:spPr>
          <a:xfrm>
            <a:off x="489738" y="1465325"/>
            <a:ext cx="7956393" cy="4699979"/>
          </a:xfrm>
          <a:prstGeom prst="rect">
            <a:avLst/>
          </a:prstGeom>
        </p:spPr>
      </p:pic>
      <p:sp>
        <p:nvSpPr>
          <p:cNvPr id="5" name="TextBox 4">
            <a:extLst>
              <a:ext uri="{FF2B5EF4-FFF2-40B4-BE49-F238E27FC236}">
                <a16:creationId xmlns:a16="http://schemas.microsoft.com/office/drawing/2014/main" id="{C7F9386A-799B-C96D-5183-97496CC5AD1D}"/>
              </a:ext>
            </a:extLst>
          </p:cNvPr>
          <p:cNvSpPr txBox="1"/>
          <p:nvPr/>
        </p:nvSpPr>
        <p:spPr>
          <a:xfrm>
            <a:off x="489738" y="6237312"/>
            <a:ext cx="7905562" cy="461665"/>
          </a:xfrm>
          <a:prstGeom prst="rect">
            <a:avLst/>
          </a:prstGeom>
          <a:noFill/>
        </p:spPr>
        <p:txBody>
          <a:bodyPr wrap="none" rtlCol="0">
            <a:spAutoFit/>
          </a:bodyPr>
          <a:lstStyle/>
          <a:p>
            <a:r>
              <a:rPr lang="en-SE" dirty="0">
                <a:solidFill>
                  <a:srgbClr val="0070C0"/>
                </a:solidFill>
              </a:rPr>
              <a:t>Imminent risk for myocardial death without urgent reperfusion</a:t>
            </a:r>
          </a:p>
        </p:txBody>
      </p:sp>
    </p:spTree>
    <p:extLst>
      <p:ext uri="{BB962C8B-B14F-4D97-AF65-F5344CB8AC3E}">
        <p14:creationId xmlns:p14="http://schemas.microsoft.com/office/powerpoint/2010/main" val="40618407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7CD68-EE1D-2FA4-2C57-9F787F580376}"/>
              </a:ext>
            </a:extLst>
          </p:cNvPr>
          <p:cNvSpPr>
            <a:spLocks noGrp="1"/>
          </p:cNvSpPr>
          <p:nvPr>
            <p:ph type="title"/>
          </p:nvPr>
        </p:nvSpPr>
        <p:spPr>
          <a:xfrm>
            <a:off x="3779912" y="358135"/>
            <a:ext cx="4390254" cy="1143000"/>
          </a:xfrm>
        </p:spPr>
        <p:txBody>
          <a:bodyPr/>
          <a:lstStyle/>
          <a:p>
            <a:r>
              <a:rPr lang="en-SE" dirty="0">
                <a:solidFill>
                  <a:srgbClr val="FF0000"/>
                </a:solidFill>
              </a:rPr>
              <a:t>STEMI</a:t>
            </a:r>
          </a:p>
        </p:txBody>
      </p:sp>
      <p:graphicFrame>
        <p:nvGraphicFramePr>
          <p:cNvPr id="6" name="Table 6">
            <a:extLst>
              <a:ext uri="{FF2B5EF4-FFF2-40B4-BE49-F238E27FC236}">
                <a16:creationId xmlns:a16="http://schemas.microsoft.com/office/drawing/2014/main" id="{7AB1E8B8-2338-9EF6-4730-DAF27512D6E6}"/>
              </a:ext>
            </a:extLst>
          </p:cNvPr>
          <p:cNvGraphicFramePr>
            <a:graphicFrameLocks noGrp="1"/>
          </p:cNvGraphicFramePr>
          <p:nvPr>
            <p:ph idx="1"/>
          </p:nvPr>
        </p:nvGraphicFramePr>
        <p:xfrm>
          <a:off x="3779912" y="1857028"/>
          <a:ext cx="4390254" cy="2311896"/>
        </p:xfrm>
        <a:graphic>
          <a:graphicData uri="http://schemas.openxmlformats.org/drawingml/2006/table">
            <a:tbl>
              <a:tblPr firstRow="1" bandRow="1">
                <a:tableStyleId>{5940675A-B579-460E-94D1-54222C63F5DA}</a:tableStyleId>
              </a:tblPr>
              <a:tblGrid>
                <a:gridCol w="2195127">
                  <a:extLst>
                    <a:ext uri="{9D8B030D-6E8A-4147-A177-3AD203B41FA5}">
                      <a16:colId xmlns:a16="http://schemas.microsoft.com/office/drawing/2014/main" val="218950179"/>
                    </a:ext>
                  </a:extLst>
                </a:gridCol>
                <a:gridCol w="2195127">
                  <a:extLst>
                    <a:ext uri="{9D8B030D-6E8A-4147-A177-3AD203B41FA5}">
                      <a16:colId xmlns:a16="http://schemas.microsoft.com/office/drawing/2014/main" val="4126918291"/>
                    </a:ext>
                  </a:extLst>
                </a:gridCol>
              </a:tblGrid>
              <a:tr h="1155948">
                <a:tc>
                  <a:txBody>
                    <a:bodyPr/>
                    <a:lstStyle/>
                    <a:p>
                      <a:endParaRPr lang="en-SE" dirty="0"/>
                    </a:p>
                  </a:txBody>
                  <a:tcPr/>
                </a:tc>
                <a:tc>
                  <a:txBody>
                    <a:bodyPr/>
                    <a:lstStyle/>
                    <a:p>
                      <a:endParaRPr lang="en-SE" dirty="0"/>
                    </a:p>
                  </a:txBody>
                  <a:tcPr/>
                </a:tc>
                <a:extLst>
                  <a:ext uri="{0D108BD9-81ED-4DB2-BD59-A6C34878D82A}">
                    <a16:rowId xmlns:a16="http://schemas.microsoft.com/office/drawing/2014/main" val="1529305457"/>
                  </a:ext>
                </a:extLst>
              </a:tr>
              <a:tr h="1155948">
                <a:tc>
                  <a:txBody>
                    <a:bodyPr/>
                    <a:lstStyle/>
                    <a:p>
                      <a:endParaRPr lang="en-SE" dirty="0"/>
                    </a:p>
                  </a:txBody>
                  <a:tcPr/>
                </a:tc>
                <a:tc>
                  <a:txBody>
                    <a:bodyPr/>
                    <a:lstStyle/>
                    <a:p>
                      <a:endParaRPr lang="en-SE" dirty="0"/>
                    </a:p>
                  </a:txBody>
                  <a:tcPr/>
                </a:tc>
                <a:extLst>
                  <a:ext uri="{0D108BD9-81ED-4DB2-BD59-A6C34878D82A}">
                    <a16:rowId xmlns:a16="http://schemas.microsoft.com/office/drawing/2014/main" val="23351814"/>
                  </a:ext>
                </a:extLst>
              </a:tr>
            </a:tbl>
          </a:graphicData>
        </a:graphic>
      </p:graphicFrame>
      <p:sp>
        <p:nvSpPr>
          <p:cNvPr id="8" name="Title 1">
            <a:extLst>
              <a:ext uri="{FF2B5EF4-FFF2-40B4-BE49-F238E27FC236}">
                <a16:creationId xmlns:a16="http://schemas.microsoft.com/office/drawing/2014/main" id="{C8750D03-8020-33FE-38BD-11A6BC9CFA34}"/>
              </a:ext>
            </a:extLst>
          </p:cNvPr>
          <p:cNvSpPr txBox="1">
            <a:spLocks/>
          </p:cNvSpPr>
          <p:nvPr/>
        </p:nvSpPr>
        <p:spPr bwMode="auto">
          <a:xfrm>
            <a:off x="611560" y="1857028"/>
            <a:ext cx="1907704" cy="2311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4400">
                <a:solidFill>
                  <a:schemeClr val="tx2"/>
                </a:solidFill>
                <a:latin typeface="Times" charset="0"/>
                <a:ea typeface="MS PGothic" panose="020B0600070205080204" pitchFamily="34" charset="-128"/>
                <a:cs typeface="ＭＳ Ｐゴシック" charset="0"/>
              </a:defRPr>
            </a:lvl2pPr>
            <a:lvl3pPr algn="ctr" rtl="0" eaLnBrk="0" fontAlgn="base" hangingPunct="0">
              <a:spcBef>
                <a:spcPct val="0"/>
              </a:spcBef>
              <a:spcAft>
                <a:spcPct val="0"/>
              </a:spcAft>
              <a:defRPr sz="4400">
                <a:solidFill>
                  <a:schemeClr val="tx2"/>
                </a:solidFill>
                <a:latin typeface="Times" charset="0"/>
                <a:ea typeface="MS PGothic" panose="020B0600070205080204" pitchFamily="34" charset="-128"/>
                <a:cs typeface="ＭＳ Ｐゴシック" charset="0"/>
              </a:defRPr>
            </a:lvl3pPr>
            <a:lvl4pPr algn="ctr" rtl="0" eaLnBrk="0" fontAlgn="base" hangingPunct="0">
              <a:spcBef>
                <a:spcPct val="0"/>
              </a:spcBef>
              <a:spcAft>
                <a:spcPct val="0"/>
              </a:spcAft>
              <a:defRPr sz="4400">
                <a:solidFill>
                  <a:schemeClr val="tx2"/>
                </a:solidFill>
                <a:latin typeface="Times" charset="0"/>
                <a:ea typeface="MS PGothic" panose="020B0600070205080204" pitchFamily="34" charset="-128"/>
                <a:cs typeface="ＭＳ Ｐゴシック" charset="0"/>
              </a:defRPr>
            </a:lvl4pPr>
            <a:lvl5pPr algn="ctr" rtl="0" eaLnBrk="0" fontAlgn="base" hangingPunct="0">
              <a:spcBef>
                <a:spcPct val="0"/>
              </a:spcBef>
              <a:spcAft>
                <a:spcPct val="0"/>
              </a:spcAft>
              <a:defRPr sz="4400">
                <a:solidFill>
                  <a:schemeClr val="tx2"/>
                </a:solidFill>
                <a:latin typeface="Times" charset="0"/>
                <a:ea typeface="MS PGothic" panose="020B0600070205080204" pitchFamily="34" charset="-128"/>
                <a:cs typeface="ＭＳ Ｐゴシック" charset="0"/>
              </a:defRPr>
            </a:lvl5pPr>
            <a:lvl6pPr marL="457200" algn="ctr" rtl="0" fontAlgn="base">
              <a:spcBef>
                <a:spcPct val="0"/>
              </a:spcBef>
              <a:spcAft>
                <a:spcPct val="0"/>
              </a:spcAft>
              <a:defRPr sz="4400">
                <a:solidFill>
                  <a:schemeClr val="tx2"/>
                </a:solidFill>
                <a:latin typeface="Times" charset="0"/>
                <a:ea typeface="ＭＳ Ｐゴシック" charset="0"/>
              </a:defRPr>
            </a:lvl6pPr>
            <a:lvl7pPr marL="914400" algn="ctr" rtl="0" fontAlgn="base">
              <a:spcBef>
                <a:spcPct val="0"/>
              </a:spcBef>
              <a:spcAft>
                <a:spcPct val="0"/>
              </a:spcAft>
              <a:defRPr sz="4400">
                <a:solidFill>
                  <a:schemeClr val="tx2"/>
                </a:solidFill>
                <a:latin typeface="Times" charset="0"/>
                <a:ea typeface="ＭＳ Ｐゴシック" charset="0"/>
              </a:defRPr>
            </a:lvl7pPr>
            <a:lvl8pPr marL="1371600" algn="ctr" rtl="0" fontAlgn="base">
              <a:spcBef>
                <a:spcPct val="0"/>
              </a:spcBef>
              <a:spcAft>
                <a:spcPct val="0"/>
              </a:spcAft>
              <a:defRPr sz="4400">
                <a:solidFill>
                  <a:schemeClr val="tx2"/>
                </a:solidFill>
                <a:latin typeface="Times" charset="0"/>
                <a:ea typeface="ＭＳ Ｐゴシック" charset="0"/>
              </a:defRPr>
            </a:lvl8pPr>
            <a:lvl9pPr marL="1828800" algn="ctr" rtl="0" fontAlgn="base">
              <a:spcBef>
                <a:spcPct val="0"/>
              </a:spcBef>
              <a:spcAft>
                <a:spcPct val="0"/>
              </a:spcAft>
              <a:defRPr sz="4400">
                <a:solidFill>
                  <a:schemeClr val="tx2"/>
                </a:solidFill>
                <a:latin typeface="Times" charset="0"/>
                <a:ea typeface="ＭＳ Ｐゴシック" charset="0"/>
              </a:defRPr>
            </a:lvl9pPr>
          </a:lstStyle>
          <a:p>
            <a:r>
              <a:rPr lang="en-SE" kern="0" dirty="0">
                <a:solidFill>
                  <a:srgbClr val="0070C0"/>
                </a:solidFill>
              </a:rPr>
              <a:t>OMI</a:t>
            </a:r>
          </a:p>
        </p:txBody>
      </p:sp>
      <p:sp>
        <p:nvSpPr>
          <p:cNvPr id="9" name="TextBox 8">
            <a:extLst>
              <a:ext uri="{FF2B5EF4-FFF2-40B4-BE49-F238E27FC236}">
                <a16:creationId xmlns:a16="http://schemas.microsoft.com/office/drawing/2014/main" id="{E2624208-F952-2EEB-C36F-3DDBEEE94075}"/>
              </a:ext>
            </a:extLst>
          </p:cNvPr>
          <p:cNvSpPr txBox="1"/>
          <p:nvPr/>
        </p:nvSpPr>
        <p:spPr>
          <a:xfrm>
            <a:off x="2970693" y="2130251"/>
            <a:ext cx="357790" cy="461665"/>
          </a:xfrm>
          <a:prstGeom prst="rect">
            <a:avLst/>
          </a:prstGeom>
          <a:noFill/>
        </p:spPr>
        <p:txBody>
          <a:bodyPr wrap="none" rtlCol="0">
            <a:spAutoFit/>
          </a:bodyPr>
          <a:lstStyle/>
          <a:p>
            <a:r>
              <a:rPr lang="en-SE" dirty="0"/>
              <a:t>+</a:t>
            </a:r>
          </a:p>
        </p:txBody>
      </p:sp>
      <p:sp>
        <p:nvSpPr>
          <p:cNvPr id="10" name="TextBox 9">
            <a:extLst>
              <a:ext uri="{FF2B5EF4-FFF2-40B4-BE49-F238E27FC236}">
                <a16:creationId xmlns:a16="http://schemas.microsoft.com/office/drawing/2014/main" id="{62648DB3-23CB-A20A-22DF-595435408C8F}"/>
              </a:ext>
            </a:extLst>
          </p:cNvPr>
          <p:cNvSpPr txBox="1"/>
          <p:nvPr/>
        </p:nvSpPr>
        <p:spPr>
          <a:xfrm>
            <a:off x="2970693" y="3225180"/>
            <a:ext cx="338554" cy="461665"/>
          </a:xfrm>
          <a:prstGeom prst="rect">
            <a:avLst/>
          </a:prstGeom>
          <a:noFill/>
        </p:spPr>
        <p:txBody>
          <a:bodyPr wrap="none" rtlCol="0">
            <a:spAutoFit/>
          </a:bodyPr>
          <a:lstStyle/>
          <a:p>
            <a:r>
              <a:rPr lang="en-SE" dirty="0"/>
              <a:t>_</a:t>
            </a:r>
          </a:p>
        </p:txBody>
      </p:sp>
      <p:sp>
        <p:nvSpPr>
          <p:cNvPr id="11" name="TextBox 10">
            <a:extLst>
              <a:ext uri="{FF2B5EF4-FFF2-40B4-BE49-F238E27FC236}">
                <a16:creationId xmlns:a16="http://schemas.microsoft.com/office/drawing/2014/main" id="{20F084E2-17D9-D4C4-5C08-D39733A7257F}"/>
              </a:ext>
            </a:extLst>
          </p:cNvPr>
          <p:cNvSpPr txBox="1"/>
          <p:nvPr/>
        </p:nvSpPr>
        <p:spPr>
          <a:xfrm>
            <a:off x="6948264" y="1124744"/>
            <a:ext cx="338554" cy="461665"/>
          </a:xfrm>
          <a:prstGeom prst="rect">
            <a:avLst/>
          </a:prstGeom>
          <a:noFill/>
        </p:spPr>
        <p:txBody>
          <a:bodyPr wrap="none" rtlCol="0">
            <a:spAutoFit/>
          </a:bodyPr>
          <a:lstStyle/>
          <a:p>
            <a:r>
              <a:rPr lang="en-SE" dirty="0"/>
              <a:t>_</a:t>
            </a:r>
          </a:p>
        </p:txBody>
      </p:sp>
      <p:sp>
        <p:nvSpPr>
          <p:cNvPr id="12" name="TextBox 11">
            <a:extLst>
              <a:ext uri="{FF2B5EF4-FFF2-40B4-BE49-F238E27FC236}">
                <a16:creationId xmlns:a16="http://schemas.microsoft.com/office/drawing/2014/main" id="{56829085-A825-0B97-0B42-7A83B5CF5C77}"/>
              </a:ext>
            </a:extLst>
          </p:cNvPr>
          <p:cNvSpPr txBox="1"/>
          <p:nvPr/>
        </p:nvSpPr>
        <p:spPr>
          <a:xfrm>
            <a:off x="4622781" y="1164530"/>
            <a:ext cx="357790" cy="461665"/>
          </a:xfrm>
          <a:prstGeom prst="rect">
            <a:avLst/>
          </a:prstGeom>
          <a:noFill/>
        </p:spPr>
        <p:txBody>
          <a:bodyPr wrap="none" rtlCol="0">
            <a:spAutoFit/>
          </a:bodyPr>
          <a:lstStyle/>
          <a:p>
            <a:r>
              <a:rPr lang="en-SE" dirty="0"/>
              <a:t>+</a:t>
            </a:r>
          </a:p>
        </p:txBody>
      </p:sp>
      <p:pic>
        <p:nvPicPr>
          <p:cNvPr id="4" name="Picture 3" descr="Icon&#10;&#10;Description automatically generated">
            <a:extLst>
              <a:ext uri="{FF2B5EF4-FFF2-40B4-BE49-F238E27FC236}">
                <a16:creationId xmlns:a16="http://schemas.microsoft.com/office/drawing/2014/main" id="{9A7AD63A-44B9-C095-1DCF-0536EF760E7D}"/>
              </a:ext>
            </a:extLst>
          </p:cNvPr>
          <p:cNvPicPr>
            <a:picLocks noChangeAspect="1"/>
          </p:cNvPicPr>
          <p:nvPr/>
        </p:nvPicPr>
        <p:blipFill>
          <a:blip r:embed="rId3"/>
          <a:stretch>
            <a:fillRect/>
          </a:stretch>
        </p:blipFill>
        <p:spPr>
          <a:xfrm>
            <a:off x="6657961" y="1885143"/>
            <a:ext cx="919159" cy="951880"/>
          </a:xfrm>
          <a:prstGeom prst="rect">
            <a:avLst/>
          </a:prstGeom>
        </p:spPr>
      </p:pic>
      <p:pic>
        <p:nvPicPr>
          <p:cNvPr id="5" name="Picture 4" descr="Icon&#10;&#10;Description automatically generated">
            <a:extLst>
              <a:ext uri="{FF2B5EF4-FFF2-40B4-BE49-F238E27FC236}">
                <a16:creationId xmlns:a16="http://schemas.microsoft.com/office/drawing/2014/main" id="{043BD912-E63F-8144-478F-DBE64A2E884D}"/>
              </a:ext>
            </a:extLst>
          </p:cNvPr>
          <p:cNvPicPr>
            <a:picLocks noChangeAspect="1"/>
          </p:cNvPicPr>
          <p:nvPr/>
        </p:nvPicPr>
        <p:blipFill>
          <a:blip r:embed="rId3"/>
          <a:stretch>
            <a:fillRect/>
          </a:stretch>
        </p:blipFill>
        <p:spPr>
          <a:xfrm>
            <a:off x="4342096" y="3081164"/>
            <a:ext cx="919159" cy="951880"/>
          </a:xfrm>
          <a:prstGeom prst="rect">
            <a:avLst/>
          </a:prstGeom>
        </p:spPr>
      </p:pic>
      <p:pic>
        <p:nvPicPr>
          <p:cNvPr id="13" name="Picture 12" descr="A picture containing arrow&#10;&#10;Description automatically generated">
            <a:extLst>
              <a:ext uri="{FF2B5EF4-FFF2-40B4-BE49-F238E27FC236}">
                <a16:creationId xmlns:a16="http://schemas.microsoft.com/office/drawing/2014/main" id="{A90751D7-3CA3-F7DE-AA3A-725BE83ECD1E}"/>
              </a:ext>
            </a:extLst>
          </p:cNvPr>
          <p:cNvPicPr>
            <a:picLocks noChangeAspect="1"/>
          </p:cNvPicPr>
          <p:nvPr/>
        </p:nvPicPr>
        <p:blipFill>
          <a:blip r:embed="rId4"/>
          <a:stretch>
            <a:fillRect/>
          </a:stretch>
        </p:blipFill>
        <p:spPr>
          <a:xfrm>
            <a:off x="4236978" y="1947051"/>
            <a:ext cx="1024277" cy="1003320"/>
          </a:xfrm>
          <a:prstGeom prst="rect">
            <a:avLst/>
          </a:prstGeom>
        </p:spPr>
      </p:pic>
      <p:pic>
        <p:nvPicPr>
          <p:cNvPr id="15" name="Picture 14" descr="A picture containing arrow&#10;&#10;Description automatically generated">
            <a:extLst>
              <a:ext uri="{FF2B5EF4-FFF2-40B4-BE49-F238E27FC236}">
                <a16:creationId xmlns:a16="http://schemas.microsoft.com/office/drawing/2014/main" id="{5EE70B9A-5669-9327-ACFD-B0093C95BDCF}"/>
              </a:ext>
            </a:extLst>
          </p:cNvPr>
          <p:cNvPicPr>
            <a:picLocks noChangeAspect="1"/>
          </p:cNvPicPr>
          <p:nvPr/>
        </p:nvPicPr>
        <p:blipFill>
          <a:blip r:embed="rId4"/>
          <a:stretch>
            <a:fillRect/>
          </a:stretch>
        </p:blipFill>
        <p:spPr>
          <a:xfrm>
            <a:off x="6657961" y="3080524"/>
            <a:ext cx="1024277" cy="1003320"/>
          </a:xfrm>
          <a:prstGeom prst="rect">
            <a:avLst/>
          </a:prstGeom>
        </p:spPr>
      </p:pic>
      <p:sp>
        <p:nvSpPr>
          <p:cNvPr id="3" name="TextBox 2">
            <a:extLst>
              <a:ext uri="{FF2B5EF4-FFF2-40B4-BE49-F238E27FC236}">
                <a16:creationId xmlns:a16="http://schemas.microsoft.com/office/drawing/2014/main" id="{E569B39D-015E-B397-481F-ABD9B500BF1E}"/>
              </a:ext>
            </a:extLst>
          </p:cNvPr>
          <p:cNvSpPr txBox="1"/>
          <p:nvPr/>
        </p:nvSpPr>
        <p:spPr>
          <a:xfrm>
            <a:off x="1710773" y="4659629"/>
            <a:ext cx="4947188" cy="830997"/>
          </a:xfrm>
          <a:prstGeom prst="rect">
            <a:avLst/>
          </a:prstGeom>
          <a:noFill/>
        </p:spPr>
        <p:txBody>
          <a:bodyPr wrap="none" rtlCol="0">
            <a:spAutoFit/>
          </a:bodyPr>
          <a:lstStyle/>
          <a:p>
            <a:r>
              <a:rPr lang="en-SE" dirty="0"/>
              <a:t>STEMI-criteria are 25% false negative</a:t>
            </a:r>
          </a:p>
          <a:p>
            <a:r>
              <a:rPr lang="en-SE" dirty="0"/>
              <a:t>STEMI-criteria are 25% false positive</a:t>
            </a:r>
          </a:p>
        </p:txBody>
      </p:sp>
      <p:sp>
        <p:nvSpPr>
          <p:cNvPr id="7" name="TextBox 6">
            <a:extLst>
              <a:ext uri="{FF2B5EF4-FFF2-40B4-BE49-F238E27FC236}">
                <a16:creationId xmlns:a16="http://schemas.microsoft.com/office/drawing/2014/main" id="{3E0F3E08-4037-9CCE-F46C-8F75D34BA9BB}"/>
              </a:ext>
            </a:extLst>
          </p:cNvPr>
          <p:cNvSpPr txBox="1"/>
          <p:nvPr/>
        </p:nvSpPr>
        <p:spPr>
          <a:xfrm>
            <a:off x="1380694" y="5920724"/>
            <a:ext cx="6313203" cy="461665"/>
          </a:xfrm>
          <a:prstGeom prst="rect">
            <a:avLst/>
          </a:prstGeom>
          <a:noFill/>
        </p:spPr>
        <p:txBody>
          <a:bodyPr wrap="none" rtlCol="0">
            <a:spAutoFit/>
          </a:bodyPr>
          <a:lstStyle/>
          <a:p>
            <a:r>
              <a:rPr lang="en-SE" dirty="0">
                <a:latin typeface="Times New Roman" panose="02020603050405020304" pitchFamily="18" charset="0"/>
                <a:cs typeface="Times New Roman" panose="02020603050405020304" pitchFamily="18" charset="0"/>
              </a:rPr>
              <a:t>Aslanger </a:t>
            </a:r>
            <a:r>
              <a:rPr lang="en-GB" dirty="0">
                <a:effectLst/>
                <a:latin typeface="Times New Roman" panose="02020603050405020304" pitchFamily="18" charset="0"/>
                <a:cs typeface="Times New Roman" panose="02020603050405020304" pitchFamily="18" charset="0"/>
              </a:rPr>
              <a:t>Turk </a:t>
            </a:r>
            <a:r>
              <a:rPr lang="en-GB" dirty="0" err="1">
                <a:effectLst/>
                <a:latin typeface="Times New Roman" panose="02020603050405020304" pitchFamily="18" charset="0"/>
                <a:cs typeface="Times New Roman" panose="02020603050405020304" pitchFamily="18" charset="0"/>
              </a:rPr>
              <a:t>Kardiyol</a:t>
            </a:r>
            <a:r>
              <a:rPr lang="en-GB" dirty="0">
                <a:effectLst/>
                <a:latin typeface="Times New Roman" panose="02020603050405020304" pitchFamily="18" charset="0"/>
                <a:cs typeface="Times New Roman" panose="02020603050405020304" pitchFamily="18" charset="0"/>
              </a:rPr>
              <a:t> Dern Ars 2021;49(6):488</a:t>
            </a:r>
          </a:p>
        </p:txBody>
      </p:sp>
    </p:spTree>
    <p:extLst>
      <p:ext uri="{BB962C8B-B14F-4D97-AF65-F5344CB8AC3E}">
        <p14:creationId xmlns:p14="http://schemas.microsoft.com/office/powerpoint/2010/main" val="4932144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D4597CA-0B8A-41D1-1B14-F91F28C8DF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16DF39-9C8C-A3F6-71DE-EE3EC0C04C97}"/>
              </a:ext>
            </a:extLst>
          </p:cNvPr>
          <p:cNvSpPr>
            <a:spLocks noGrp="1"/>
          </p:cNvSpPr>
          <p:nvPr>
            <p:ph type="ctrTitle"/>
          </p:nvPr>
        </p:nvSpPr>
        <p:spPr>
          <a:xfrm>
            <a:off x="685800" y="2693988"/>
            <a:ext cx="7772400" cy="1470025"/>
          </a:xfrm>
        </p:spPr>
        <p:txBody>
          <a:bodyPr/>
          <a:lstStyle/>
          <a:p>
            <a:r>
              <a:rPr lang="en-SE" sz="4800" dirty="0">
                <a:solidFill>
                  <a:srgbClr val="00B050"/>
                </a:solidFill>
              </a:rPr>
              <a:t>STE III + STD aVL</a:t>
            </a:r>
          </a:p>
        </p:txBody>
      </p:sp>
    </p:spTree>
    <p:extLst>
      <p:ext uri="{BB962C8B-B14F-4D97-AF65-F5344CB8AC3E}">
        <p14:creationId xmlns:p14="http://schemas.microsoft.com/office/powerpoint/2010/main" val="36187244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2BD8BAB-8A57-B84F-E8F0-4E1FA062ECBF}"/>
              </a:ext>
            </a:extLst>
          </p:cNvPr>
          <p:cNvPicPr>
            <a:picLocks noChangeAspect="1"/>
          </p:cNvPicPr>
          <p:nvPr/>
        </p:nvPicPr>
        <p:blipFill rotWithShape="1">
          <a:blip r:embed="rId3"/>
          <a:srcRect r="5502" b="15700"/>
          <a:stretch/>
        </p:blipFill>
        <p:spPr>
          <a:xfrm>
            <a:off x="179512" y="908720"/>
            <a:ext cx="8909862" cy="5616624"/>
          </a:xfrm>
          <a:prstGeom prst="rect">
            <a:avLst/>
          </a:prstGeom>
        </p:spPr>
      </p:pic>
      <p:sp>
        <p:nvSpPr>
          <p:cNvPr id="4" name="Title 1">
            <a:extLst>
              <a:ext uri="{FF2B5EF4-FFF2-40B4-BE49-F238E27FC236}">
                <a16:creationId xmlns:a16="http://schemas.microsoft.com/office/drawing/2014/main" id="{6597C602-14A9-BAE0-AFAC-EBD91B426283}"/>
              </a:ext>
            </a:extLst>
          </p:cNvPr>
          <p:cNvSpPr>
            <a:spLocks noGrp="1"/>
          </p:cNvSpPr>
          <p:nvPr>
            <p:ph type="title"/>
          </p:nvPr>
        </p:nvSpPr>
        <p:spPr>
          <a:xfrm>
            <a:off x="0" y="269776"/>
            <a:ext cx="9144000" cy="1143000"/>
          </a:xfrm>
        </p:spPr>
        <p:txBody>
          <a:bodyPr/>
          <a:lstStyle/>
          <a:p>
            <a:r>
              <a:rPr lang="en-SE" dirty="0"/>
              <a:t>68-year-old woman with chest pain</a:t>
            </a:r>
          </a:p>
        </p:txBody>
      </p:sp>
    </p:spTree>
    <p:extLst>
      <p:ext uri="{BB962C8B-B14F-4D97-AF65-F5344CB8AC3E}">
        <p14:creationId xmlns:p14="http://schemas.microsoft.com/office/powerpoint/2010/main" val="2443736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B56330-AFF3-D724-7EFC-8DF2F66BA9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76C18D-8E57-584A-13C6-D67A43AD7C97}"/>
              </a:ext>
            </a:extLst>
          </p:cNvPr>
          <p:cNvSpPr>
            <a:spLocks noGrp="1"/>
          </p:cNvSpPr>
          <p:nvPr>
            <p:ph type="title"/>
          </p:nvPr>
        </p:nvSpPr>
        <p:spPr/>
        <p:txBody>
          <a:bodyPr/>
          <a:lstStyle/>
          <a:p>
            <a:r>
              <a:rPr lang="en-SE" dirty="0">
                <a:solidFill>
                  <a:srgbClr val="FF0000"/>
                </a:solidFill>
              </a:rPr>
              <a:t>STE III + STD in aVL</a:t>
            </a:r>
          </a:p>
        </p:txBody>
      </p:sp>
      <p:sp>
        <p:nvSpPr>
          <p:cNvPr id="3" name="Content Placeholder 2">
            <a:extLst>
              <a:ext uri="{FF2B5EF4-FFF2-40B4-BE49-F238E27FC236}">
                <a16:creationId xmlns:a16="http://schemas.microsoft.com/office/drawing/2014/main" id="{5B96FEFE-4467-DA80-4923-81EC1566C207}"/>
              </a:ext>
            </a:extLst>
          </p:cNvPr>
          <p:cNvSpPr>
            <a:spLocks noGrp="1"/>
          </p:cNvSpPr>
          <p:nvPr>
            <p:ph idx="1"/>
          </p:nvPr>
        </p:nvSpPr>
        <p:spPr>
          <a:xfrm>
            <a:off x="685800" y="1981200"/>
            <a:ext cx="3454152" cy="4114800"/>
          </a:xfrm>
        </p:spPr>
        <p:txBody>
          <a:bodyPr/>
          <a:lstStyle/>
          <a:p>
            <a:r>
              <a:rPr lang="en-SE" dirty="0"/>
              <a:t>Corresponds to ST-elevation in two consecutive leads:  III + -aVL</a:t>
            </a:r>
          </a:p>
        </p:txBody>
      </p:sp>
      <p:sp>
        <p:nvSpPr>
          <p:cNvPr id="4" name="TextBox 3">
            <a:extLst>
              <a:ext uri="{FF2B5EF4-FFF2-40B4-BE49-F238E27FC236}">
                <a16:creationId xmlns:a16="http://schemas.microsoft.com/office/drawing/2014/main" id="{ABAD3998-66AA-CB87-2E48-B142C3F5E57C}"/>
              </a:ext>
            </a:extLst>
          </p:cNvPr>
          <p:cNvSpPr txBox="1"/>
          <p:nvPr/>
        </p:nvSpPr>
        <p:spPr>
          <a:xfrm>
            <a:off x="1115616" y="4725144"/>
            <a:ext cx="2232248" cy="1200329"/>
          </a:xfrm>
          <a:prstGeom prst="rect">
            <a:avLst/>
          </a:prstGeom>
          <a:noFill/>
        </p:spPr>
        <p:txBody>
          <a:bodyPr wrap="square" rtlCol="0">
            <a:spAutoFit/>
          </a:bodyPr>
          <a:lstStyle/>
          <a:p>
            <a:r>
              <a:rPr lang="en-GB" dirty="0" err="1">
                <a:latin typeface="Times New Roman" panose="02020603050405020304" pitchFamily="18" charset="0"/>
                <a:cs typeface="Times New Roman" panose="02020603050405020304" pitchFamily="18" charset="0"/>
              </a:rPr>
              <a:t>Lindow</a:t>
            </a:r>
            <a:r>
              <a:rPr lang="en-GB" dirty="0">
                <a:latin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cs typeface="Times New Roman" panose="02020603050405020304" pitchFamily="18" charset="0"/>
              </a:rPr>
              <a:t>Scand</a:t>
            </a:r>
            <a:r>
              <a:rPr lang="en-GB" dirty="0">
                <a:effectLst/>
                <a:latin typeface="Times New Roman" panose="02020603050405020304" pitchFamily="18" charset="0"/>
                <a:cs typeface="Times New Roman" panose="02020603050405020304" pitchFamily="18" charset="0"/>
              </a:rPr>
              <a:t> Cardiovasc J 2021;55:145</a:t>
            </a:r>
          </a:p>
        </p:txBody>
      </p:sp>
      <p:pic>
        <p:nvPicPr>
          <p:cNvPr id="5" name="Picture 4" descr="Diagram, schematic&#10;&#10;Description automatically generated">
            <a:extLst>
              <a:ext uri="{FF2B5EF4-FFF2-40B4-BE49-F238E27FC236}">
                <a16:creationId xmlns:a16="http://schemas.microsoft.com/office/drawing/2014/main" id="{A3E5F14A-5D05-1D88-0FBA-F1E5B7550006}"/>
              </a:ext>
            </a:extLst>
          </p:cNvPr>
          <p:cNvPicPr>
            <a:picLocks noChangeAspect="1"/>
          </p:cNvPicPr>
          <p:nvPr/>
        </p:nvPicPr>
        <p:blipFill>
          <a:blip r:embed="rId2"/>
          <a:stretch>
            <a:fillRect/>
          </a:stretch>
        </p:blipFill>
        <p:spPr>
          <a:xfrm>
            <a:off x="4202270" y="1412776"/>
            <a:ext cx="4941730" cy="4741197"/>
          </a:xfrm>
          <a:prstGeom prst="rect">
            <a:avLst/>
          </a:prstGeom>
        </p:spPr>
      </p:pic>
    </p:spTree>
    <p:extLst>
      <p:ext uri="{BB962C8B-B14F-4D97-AF65-F5344CB8AC3E}">
        <p14:creationId xmlns:p14="http://schemas.microsoft.com/office/powerpoint/2010/main" val="31073720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4FCB5B-A495-ABA8-DBD1-35BDE9E798B4}"/>
              </a:ext>
            </a:extLst>
          </p:cNvPr>
          <p:cNvSpPr>
            <a:spLocks noGrp="1"/>
          </p:cNvSpPr>
          <p:nvPr>
            <p:ph type="title"/>
          </p:nvPr>
        </p:nvSpPr>
        <p:spPr>
          <a:xfrm>
            <a:off x="0" y="609600"/>
            <a:ext cx="9144000" cy="1143000"/>
          </a:xfrm>
        </p:spPr>
        <p:txBody>
          <a:bodyPr/>
          <a:lstStyle/>
          <a:p>
            <a:r>
              <a:rPr lang="en-SE" dirty="0"/>
              <a:t>Course</a:t>
            </a:r>
          </a:p>
        </p:txBody>
      </p:sp>
      <p:sp>
        <p:nvSpPr>
          <p:cNvPr id="4" name="Content Placeholder 3">
            <a:extLst>
              <a:ext uri="{FF2B5EF4-FFF2-40B4-BE49-F238E27FC236}">
                <a16:creationId xmlns:a16="http://schemas.microsoft.com/office/drawing/2014/main" id="{7C902911-7F51-DDCA-8C32-CE3665B9F26D}"/>
              </a:ext>
            </a:extLst>
          </p:cNvPr>
          <p:cNvSpPr>
            <a:spLocks noGrp="1"/>
          </p:cNvSpPr>
          <p:nvPr>
            <p:ph idx="1"/>
          </p:nvPr>
        </p:nvSpPr>
        <p:spPr>
          <a:xfrm>
            <a:off x="539552" y="1628800"/>
            <a:ext cx="7772400" cy="4619600"/>
          </a:xfrm>
        </p:spPr>
        <p:txBody>
          <a:bodyPr/>
          <a:lstStyle/>
          <a:p>
            <a:pPr marL="0" indent="0">
              <a:buNone/>
            </a:pPr>
            <a:r>
              <a:rPr lang="en-GB" sz="2000" dirty="0"/>
              <a:t>4 minutes after ambulance arrival, patient becomes unconscious, snoring breathing. Short compressions and patient wakes up. Treated with 5000 U Heparin and ASA 500 mg. Atropine 0.5 mg IV without effect.</a:t>
            </a:r>
          </a:p>
          <a:p>
            <a:pPr marL="0" indent="0">
              <a:buNone/>
            </a:pPr>
            <a:r>
              <a:rPr lang="en-SE" sz="2000" dirty="0">
                <a:solidFill>
                  <a:srgbClr val="000000"/>
                </a:solidFill>
                <a:effectLst/>
                <a:latin typeface="Times" pitchFamily="2" charset="0"/>
                <a:ea typeface="Times New Roman" panose="02020603050405020304" pitchFamily="18" charset="0"/>
                <a:cs typeface="Times New Roman" panose="02020603050405020304" pitchFamily="18" charset="0"/>
              </a:rPr>
              <a:t> </a:t>
            </a:r>
          </a:p>
          <a:p>
            <a:pPr marL="0" indent="0">
              <a:buNone/>
            </a:pPr>
            <a:r>
              <a:rPr lang="en-SE" sz="2000" dirty="0">
                <a:solidFill>
                  <a:srgbClr val="000000"/>
                </a:solidFill>
                <a:effectLst/>
                <a:latin typeface="Times" pitchFamily="2" charset="0"/>
                <a:ea typeface="Times New Roman" panose="02020603050405020304" pitchFamily="18" charset="0"/>
                <a:cs typeface="Times New Roman" panose="02020603050405020304" pitchFamily="18" charset="0"/>
              </a:rPr>
              <a:t>Isoprenalin </a:t>
            </a:r>
            <a:r>
              <a:rPr lang="en-SE" sz="2000" dirty="0">
                <a:solidFill>
                  <a:srgbClr val="000000"/>
                </a:solidFill>
                <a:latin typeface="Times" pitchFamily="2" charset="0"/>
                <a:ea typeface="Times New Roman" panose="02020603050405020304" pitchFamily="18" charset="0"/>
                <a:cs typeface="Times New Roman" panose="02020603050405020304" pitchFamily="18" charset="0"/>
              </a:rPr>
              <a:t>high </a:t>
            </a:r>
            <a:r>
              <a:rPr lang="en-SE" sz="2000" dirty="0">
                <a:solidFill>
                  <a:srgbClr val="000000"/>
                </a:solidFill>
                <a:effectLst/>
                <a:latin typeface="Times" pitchFamily="2" charset="0"/>
                <a:ea typeface="Times New Roman" panose="02020603050405020304" pitchFamily="18" charset="0"/>
                <a:cs typeface="Times New Roman" panose="02020603050405020304" pitchFamily="18" charset="0"/>
              </a:rPr>
              <a:t>dose and  repeated doses Atropin IV without effect.  Transvenous pacemaker via right jugular vein.  Angio:</a:t>
            </a:r>
          </a:p>
          <a:p>
            <a:r>
              <a:rPr lang="en-SE" sz="2000" dirty="0">
                <a:solidFill>
                  <a:srgbClr val="000000"/>
                </a:solidFill>
                <a:effectLst/>
                <a:latin typeface="Times" pitchFamily="2" charset="0"/>
                <a:ea typeface="Times New Roman" panose="02020603050405020304" pitchFamily="18" charset="0"/>
                <a:cs typeface="Times New Roman" panose="02020603050405020304" pitchFamily="18" charset="0"/>
              </a:rPr>
              <a:t>LM ua</a:t>
            </a:r>
          </a:p>
          <a:p>
            <a:r>
              <a:rPr lang="en-SE" sz="2000" dirty="0">
                <a:solidFill>
                  <a:srgbClr val="000000"/>
                </a:solidFill>
                <a:effectLst/>
                <a:latin typeface="Times" pitchFamily="2" charset="0"/>
                <a:ea typeface="Times New Roman" panose="02020603050405020304" pitchFamily="18" charset="0"/>
                <a:cs typeface="Times New Roman" panose="02020603050405020304" pitchFamily="18" charset="0"/>
              </a:rPr>
              <a:t>LAD: significant stenosis middle section</a:t>
            </a:r>
          </a:p>
          <a:p>
            <a:r>
              <a:rPr lang="en-SE" sz="2000" dirty="0">
                <a:solidFill>
                  <a:srgbClr val="000000"/>
                </a:solidFill>
                <a:effectLst/>
                <a:latin typeface="Times" pitchFamily="2" charset="0"/>
                <a:ea typeface="Times New Roman" panose="02020603050405020304" pitchFamily="18" charset="0"/>
                <a:cs typeface="Times New Roman" panose="02020603050405020304" pitchFamily="18" charset="0"/>
              </a:rPr>
              <a:t>Cx: ua</a:t>
            </a:r>
          </a:p>
          <a:p>
            <a:r>
              <a:rPr lang="en-SE" sz="2000" dirty="0">
                <a:solidFill>
                  <a:srgbClr val="000000"/>
                </a:solidFill>
                <a:effectLst/>
                <a:latin typeface="Times" pitchFamily="2" charset="0"/>
                <a:ea typeface="Times New Roman" panose="02020603050405020304" pitchFamily="18" charset="0"/>
                <a:cs typeface="Times New Roman" panose="02020603050405020304" pitchFamily="18" charset="0"/>
              </a:rPr>
              <a:t>RCA: proximally occluded</a:t>
            </a:r>
          </a:p>
          <a:p>
            <a:pPr marL="0" indent="0">
              <a:buNone/>
            </a:pPr>
            <a:r>
              <a:rPr lang="en-SE" sz="2000" dirty="0">
                <a:solidFill>
                  <a:srgbClr val="000000"/>
                </a:solidFill>
                <a:effectLst/>
                <a:latin typeface="Times" pitchFamily="2" charset="0"/>
                <a:ea typeface="Times New Roman" panose="02020603050405020304" pitchFamily="18" charset="0"/>
                <a:cs typeface="Times New Roman" panose="02020603050405020304" pitchFamily="18" charset="0"/>
              </a:rPr>
              <a:t> </a:t>
            </a:r>
          </a:p>
          <a:p>
            <a:pPr marL="0" indent="0">
              <a:buNone/>
            </a:pPr>
            <a:r>
              <a:rPr lang="en-SE" sz="2000" dirty="0">
                <a:solidFill>
                  <a:srgbClr val="000000"/>
                </a:solidFill>
                <a:effectLst/>
                <a:latin typeface="Times" pitchFamily="2" charset="0"/>
                <a:ea typeface="Times New Roman" panose="02020603050405020304" pitchFamily="18" charset="0"/>
                <a:cs typeface="Times New Roman" panose="02020603050405020304" pitchFamily="18" charset="0"/>
              </a:rPr>
              <a:t>PCI to RCA with good effect. </a:t>
            </a:r>
            <a:r>
              <a:rPr lang="en-GB" sz="2000" dirty="0"/>
              <a:t>Recovers hemodynamically, stable sinus rhythm with frequency around 70. PM on demand with frequency 60.</a:t>
            </a:r>
            <a:endParaRPr lang="en-SE" sz="2000" dirty="0">
              <a:solidFill>
                <a:srgbClr val="000000"/>
              </a:solidFill>
              <a:effectLst/>
              <a:latin typeface="Times" pitchFamily="2"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31169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451EFE-1F3E-3B69-46E0-51A6466FA6EA}"/>
              </a:ext>
            </a:extLst>
          </p:cNvPr>
          <p:cNvPicPr>
            <a:picLocks noChangeAspect="1"/>
          </p:cNvPicPr>
          <p:nvPr/>
        </p:nvPicPr>
        <p:blipFill>
          <a:blip r:embed="rId3"/>
          <a:srcRect r="6572" b="18005"/>
          <a:stretch/>
        </p:blipFill>
        <p:spPr>
          <a:xfrm>
            <a:off x="-1" y="404664"/>
            <a:ext cx="9106723" cy="5647852"/>
          </a:xfrm>
          <a:prstGeom prst="rect">
            <a:avLst/>
          </a:prstGeom>
        </p:spPr>
      </p:pic>
      <p:sp>
        <p:nvSpPr>
          <p:cNvPr id="2" name="Rubrik 6">
            <a:extLst>
              <a:ext uri="{FF2B5EF4-FFF2-40B4-BE49-F238E27FC236}">
                <a16:creationId xmlns:a16="http://schemas.microsoft.com/office/drawing/2014/main" id="{304BCB4A-2415-BCA0-817A-FDD1329D0991}"/>
              </a:ext>
            </a:extLst>
          </p:cNvPr>
          <p:cNvSpPr txBox="1">
            <a:spLocks noChangeArrowheads="1"/>
          </p:cNvSpPr>
          <p:nvPr/>
        </p:nvSpPr>
        <p:spPr>
          <a:xfrm>
            <a:off x="0" y="116632"/>
            <a:ext cx="9144000" cy="936104"/>
          </a:xfrm>
          <a:prstGeom prst="rect">
            <a:avLst/>
          </a:prstGeom>
        </p:spPr>
        <p:txBody>
          <a:bodyPr/>
          <a:lst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S PGothic" charset="0"/>
              </a:defRPr>
            </a:lvl1pPr>
            <a:lvl2pPr algn="ctr" rtl="0" eaLnBrk="0" fontAlgn="base" hangingPunct="0">
              <a:spcBef>
                <a:spcPct val="0"/>
              </a:spcBef>
              <a:spcAft>
                <a:spcPct val="0"/>
              </a:spcAft>
              <a:defRPr sz="4400">
                <a:solidFill>
                  <a:schemeClr val="tx2"/>
                </a:solidFill>
                <a:latin typeface="Times" charset="0"/>
                <a:ea typeface="MS PGothic" panose="020B0600070205080204" pitchFamily="34" charset="-128"/>
                <a:cs typeface="MS PGothic" charset="0"/>
              </a:defRPr>
            </a:lvl2pPr>
            <a:lvl3pPr algn="ctr" rtl="0" eaLnBrk="0" fontAlgn="base" hangingPunct="0">
              <a:spcBef>
                <a:spcPct val="0"/>
              </a:spcBef>
              <a:spcAft>
                <a:spcPct val="0"/>
              </a:spcAft>
              <a:defRPr sz="4400">
                <a:solidFill>
                  <a:schemeClr val="tx2"/>
                </a:solidFill>
                <a:latin typeface="Times" charset="0"/>
                <a:ea typeface="MS PGothic" panose="020B0600070205080204" pitchFamily="34" charset="-128"/>
                <a:cs typeface="MS PGothic" charset="0"/>
              </a:defRPr>
            </a:lvl3pPr>
            <a:lvl4pPr algn="ctr" rtl="0" eaLnBrk="0" fontAlgn="base" hangingPunct="0">
              <a:spcBef>
                <a:spcPct val="0"/>
              </a:spcBef>
              <a:spcAft>
                <a:spcPct val="0"/>
              </a:spcAft>
              <a:defRPr sz="4400">
                <a:solidFill>
                  <a:schemeClr val="tx2"/>
                </a:solidFill>
                <a:latin typeface="Times" charset="0"/>
                <a:ea typeface="MS PGothic" panose="020B0600070205080204" pitchFamily="34" charset="-128"/>
                <a:cs typeface="MS PGothic" charset="0"/>
              </a:defRPr>
            </a:lvl4pPr>
            <a:lvl5pPr algn="ctr" rtl="0" eaLnBrk="0" fontAlgn="base" hangingPunct="0">
              <a:spcBef>
                <a:spcPct val="0"/>
              </a:spcBef>
              <a:spcAft>
                <a:spcPct val="0"/>
              </a:spcAft>
              <a:defRPr sz="4400">
                <a:solidFill>
                  <a:schemeClr val="tx2"/>
                </a:solidFill>
                <a:latin typeface="Times" charset="0"/>
                <a:ea typeface="MS PGothic" panose="020B0600070205080204" pitchFamily="34" charset="-128"/>
                <a:cs typeface="MS PGothic" charset="0"/>
              </a:defRPr>
            </a:lvl5pPr>
            <a:lvl6pPr marL="457200" algn="ctr" rtl="0" fontAlgn="base">
              <a:spcBef>
                <a:spcPct val="0"/>
              </a:spcBef>
              <a:spcAft>
                <a:spcPct val="0"/>
              </a:spcAft>
              <a:defRPr sz="4400">
                <a:solidFill>
                  <a:schemeClr val="tx2"/>
                </a:solidFill>
                <a:latin typeface="Times" charset="0"/>
                <a:ea typeface="ＭＳ Ｐゴシック" charset="0"/>
              </a:defRPr>
            </a:lvl6pPr>
            <a:lvl7pPr marL="914400" algn="ctr" rtl="0" fontAlgn="base">
              <a:spcBef>
                <a:spcPct val="0"/>
              </a:spcBef>
              <a:spcAft>
                <a:spcPct val="0"/>
              </a:spcAft>
              <a:defRPr sz="4400">
                <a:solidFill>
                  <a:schemeClr val="tx2"/>
                </a:solidFill>
                <a:latin typeface="Times" charset="0"/>
                <a:ea typeface="ＭＳ Ｐゴシック" charset="0"/>
              </a:defRPr>
            </a:lvl7pPr>
            <a:lvl8pPr marL="1371600" algn="ctr" rtl="0" fontAlgn="base">
              <a:spcBef>
                <a:spcPct val="0"/>
              </a:spcBef>
              <a:spcAft>
                <a:spcPct val="0"/>
              </a:spcAft>
              <a:defRPr sz="4400">
                <a:solidFill>
                  <a:schemeClr val="tx2"/>
                </a:solidFill>
                <a:latin typeface="Times" charset="0"/>
                <a:ea typeface="ＭＳ Ｐゴシック" charset="0"/>
              </a:defRPr>
            </a:lvl8pPr>
            <a:lvl9pPr marL="1828800" algn="ctr" rtl="0" fontAlgn="base">
              <a:spcBef>
                <a:spcPct val="0"/>
              </a:spcBef>
              <a:spcAft>
                <a:spcPct val="0"/>
              </a:spcAft>
              <a:defRPr sz="4400">
                <a:solidFill>
                  <a:schemeClr val="tx2"/>
                </a:solidFill>
                <a:latin typeface="Times" charset="0"/>
                <a:ea typeface="ＭＳ Ｐゴシック" charset="0"/>
              </a:defRPr>
            </a:lvl9pPr>
          </a:lstStyle>
          <a:p>
            <a:r>
              <a:rPr lang="sv-SE" altLang="en-SE" kern="0" dirty="0"/>
              <a:t>72-year-old man </a:t>
            </a:r>
            <a:r>
              <a:rPr lang="sv-SE" altLang="en-SE" kern="0" dirty="0" err="1"/>
              <a:t>who</a:t>
            </a:r>
            <a:r>
              <a:rPr lang="sv-SE" altLang="en-SE" kern="0" dirty="0"/>
              <a:t> </a:t>
            </a:r>
            <a:r>
              <a:rPr lang="sv-SE" altLang="en-SE" kern="0" dirty="0" err="1"/>
              <a:t>fainted</a:t>
            </a:r>
            <a:endParaRPr lang="sv-SE" altLang="en-SE" kern="0" dirty="0"/>
          </a:p>
        </p:txBody>
      </p:sp>
      <p:sp>
        <p:nvSpPr>
          <p:cNvPr id="4" name="TextBox 3">
            <a:extLst>
              <a:ext uri="{FF2B5EF4-FFF2-40B4-BE49-F238E27FC236}">
                <a16:creationId xmlns:a16="http://schemas.microsoft.com/office/drawing/2014/main" id="{3C0AA37D-7FEF-89B7-3626-EDA4242E4EC9}"/>
              </a:ext>
            </a:extLst>
          </p:cNvPr>
          <p:cNvSpPr txBox="1"/>
          <p:nvPr/>
        </p:nvSpPr>
        <p:spPr>
          <a:xfrm>
            <a:off x="1547664" y="6279703"/>
            <a:ext cx="2114490" cy="461665"/>
          </a:xfrm>
          <a:prstGeom prst="rect">
            <a:avLst/>
          </a:prstGeom>
          <a:noFill/>
        </p:spPr>
        <p:txBody>
          <a:bodyPr wrap="none" rtlCol="0">
            <a:spAutoFit/>
          </a:bodyPr>
          <a:lstStyle/>
          <a:p>
            <a:r>
              <a:rPr lang="en-SE" dirty="0"/>
              <a:t>SBP 85 mm Hg</a:t>
            </a:r>
          </a:p>
        </p:txBody>
      </p:sp>
      <p:sp>
        <p:nvSpPr>
          <p:cNvPr id="5" name="TextBox 4">
            <a:extLst>
              <a:ext uri="{FF2B5EF4-FFF2-40B4-BE49-F238E27FC236}">
                <a16:creationId xmlns:a16="http://schemas.microsoft.com/office/drawing/2014/main" id="{06FFEBC4-827B-B35F-B67C-FCDF36FBED91}"/>
              </a:ext>
            </a:extLst>
          </p:cNvPr>
          <p:cNvSpPr txBox="1"/>
          <p:nvPr/>
        </p:nvSpPr>
        <p:spPr>
          <a:xfrm>
            <a:off x="5148064" y="6279702"/>
            <a:ext cx="3116559" cy="461665"/>
          </a:xfrm>
          <a:prstGeom prst="rect">
            <a:avLst/>
          </a:prstGeom>
          <a:noFill/>
        </p:spPr>
        <p:txBody>
          <a:bodyPr wrap="none" rtlCol="0">
            <a:spAutoFit/>
          </a:bodyPr>
          <a:lstStyle/>
          <a:p>
            <a:r>
              <a:rPr lang="en-SE" dirty="0"/>
              <a:t>SpO2 88% on room air</a:t>
            </a:r>
          </a:p>
        </p:txBody>
      </p:sp>
      <p:cxnSp>
        <p:nvCxnSpPr>
          <p:cNvPr id="7" name="Straight Connector 6">
            <a:extLst>
              <a:ext uri="{FF2B5EF4-FFF2-40B4-BE49-F238E27FC236}">
                <a16:creationId xmlns:a16="http://schemas.microsoft.com/office/drawing/2014/main" id="{0CA804AD-E2AB-1D95-AD40-F1F287D8CCAA}"/>
              </a:ext>
            </a:extLst>
          </p:cNvPr>
          <p:cNvCxnSpPr>
            <a:cxnSpLocks/>
          </p:cNvCxnSpPr>
          <p:nvPr/>
        </p:nvCxnSpPr>
        <p:spPr bwMode="auto">
          <a:xfrm>
            <a:off x="1547664" y="980728"/>
            <a:ext cx="0" cy="504056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9" name="TextBox 8">
            <a:extLst>
              <a:ext uri="{FF2B5EF4-FFF2-40B4-BE49-F238E27FC236}">
                <a16:creationId xmlns:a16="http://schemas.microsoft.com/office/drawing/2014/main" id="{388733CC-0019-AF8C-309D-C1BDA0A316AD}"/>
              </a:ext>
            </a:extLst>
          </p:cNvPr>
          <p:cNvSpPr txBox="1"/>
          <p:nvPr/>
        </p:nvSpPr>
        <p:spPr>
          <a:xfrm>
            <a:off x="611560" y="6093296"/>
            <a:ext cx="1439818" cy="400110"/>
          </a:xfrm>
          <a:prstGeom prst="rect">
            <a:avLst/>
          </a:prstGeom>
          <a:noFill/>
        </p:spPr>
        <p:txBody>
          <a:bodyPr wrap="none" rtlCol="0">
            <a:spAutoFit/>
          </a:bodyPr>
          <a:lstStyle/>
          <a:p>
            <a:r>
              <a:rPr lang="en-SE" sz="2000" dirty="0">
                <a:solidFill>
                  <a:srgbClr val="0070C0"/>
                </a:solidFill>
              </a:rPr>
              <a:t>End of QRS</a:t>
            </a:r>
          </a:p>
        </p:txBody>
      </p:sp>
    </p:spTree>
    <p:extLst>
      <p:ext uri="{BB962C8B-B14F-4D97-AF65-F5344CB8AC3E}">
        <p14:creationId xmlns:p14="http://schemas.microsoft.com/office/powerpoint/2010/main" val="4098687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0CAC4-596F-6324-263D-24BC8C826B17}"/>
              </a:ext>
            </a:extLst>
          </p:cNvPr>
          <p:cNvSpPr>
            <a:spLocks noGrp="1"/>
          </p:cNvSpPr>
          <p:nvPr>
            <p:ph type="title"/>
          </p:nvPr>
        </p:nvSpPr>
        <p:spPr>
          <a:xfrm>
            <a:off x="685800" y="188640"/>
            <a:ext cx="7772400" cy="720080"/>
          </a:xfrm>
        </p:spPr>
        <p:txBody>
          <a:bodyPr/>
          <a:lstStyle/>
          <a:p>
            <a:r>
              <a:rPr lang="en-SE" dirty="0">
                <a:solidFill>
                  <a:srgbClr val="00B050"/>
                </a:solidFill>
              </a:rPr>
              <a:t>Index</a:t>
            </a:r>
          </a:p>
        </p:txBody>
      </p:sp>
      <p:sp>
        <p:nvSpPr>
          <p:cNvPr id="3" name="Content Placeholder 2">
            <a:extLst>
              <a:ext uri="{FF2B5EF4-FFF2-40B4-BE49-F238E27FC236}">
                <a16:creationId xmlns:a16="http://schemas.microsoft.com/office/drawing/2014/main" id="{FCEE5F51-D57C-990D-D255-2AC78CEA92E9}"/>
              </a:ext>
            </a:extLst>
          </p:cNvPr>
          <p:cNvSpPr>
            <a:spLocks noGrp="1"/>
          </p:cNvSpPr>
          <p:nvPr>
            <p:ph idx="1"/>
          </p:nvPr>
        </p:nvSpPr>
        <p:spPr>
          <a:xfrm>
            <a:off x="685800" y="980728"/>
            <a:ext cx="7772400" cy="5688632"/>
          </a:xfrm>
        </p:spPr>
        <p:txBody>
          <a:bodyPr/>
          <a:lstStyle/>
          <a:p>
            <a:r>
              <a:rPr lang="en-SE" sz="2800" dirty="0">
                <a:hlinkClick r:id="rId2" action="ppaction://hlinksldjump"/>
              </a:rPr>
              <a:t>STEMI</a:t>
            </a:r>
            <a:endParaRPr lang="en-SE" sz="2800" dirty="0"/>
          </a:p>
          <a:p>
            <a:r>
              <a:rPr lang="en-SE" sz="2800" dirty="0">
                <a:hlinkClick r:id="rId3" action="ppaction://hlinksldjump"/>
              </a:rPr>
              <a:t>OMI</a:t>
            </a:r>
            <a:endParaRPr lang="en-SE" sz="2800" dirty="0"/>
          </a:p>
          <a:p>
            <a:r>
              <a:rPr lang="en-SE" sz="2800" dirty="0">
                <a:hlinkClick r:id="rId4" action="ppaction://hlinksldjump"/>
              </a:rPr>
              <a:t>STE III + STD aVL</a:t>
            </a:r>
            <a:endParaRPr lang="en-SE" sz="2800" dirty="0"/>
          </a:p>
          <a:p>
            <a:r>
              <a:rPr lang="en-SE" sz="2800" dirty="0">
                <a:hlinkClick r:id="rId5" action="ppaction://hlinksldjump"/>
              </a:rPr>
              <a:t>Aslanger</a:t>
            </a:r>
            <a:endParaRPr lang="en-SE" sz="2800" dirty="0"/>
          </a:p>
          <a:p>
            <a:r>
              <a:rPr lang="en-SE" sz="2800" dirty="0">
                <a:hlinkClick r:id="rId6" action="ppaction://hlinksldjump"/>
              </a:rPr>
              <a:t>STE aVL + STD III = South African Flag</a:t>
            </a:r>
            <a:endParaRPr lang="en-SE" sz="2800" dirty="0"/>
          </a:p>
          <a:p>
            <a:r>
              <a:rPr lang="en-SE" sz="2800" dirty="0">
                <a:hlinkClick r:id="rId7" action="ppaction://hlinksldjump"/>
              </a:rPr>
              <a:t>STE V1 + STD V6 = Precordial Swirl</a:t>
            </a:r>
            <a:endParaRPr lang="en-SE" sz="2800" dirty="0"/>
          </a:p>
          <a:p>
            <a:r>
              <a:rPr lang="en-SE" sz="2800" dirty="0">
                <a:hlinkClick r:id="rId8" action="ppaction://hlinksldjump"/>
              </a:rPr>
              <a:t>Posterior OMI</a:t>
            </a:r>
            <a:endParaRPr lang="en-SE" sz="2800" dirty="0"/>
          </a:p>
          <a:p>
            <a:r>
              <a:rPr lang="en-SE" sz="2800" dirty="0">
                <a:hlinkClick r:id="rId9" action="ppaction://hlinksldjump"/>
              </a:rPr>
              <a:t>LMCA or Multivessel Occlusion</a:t>
            </a:r>
            <a:endParaRPr lang="en-SE" sz="2800" dirty="0"/>
          </a:p>
          <a:p>
            <a:r>
              <a:rPr lang="en-SE" sz="2800" dirty="0">
                <a:hlinkClick r:id="rId10" action="ppaction://hlinksldjump"/>
              </a:rPr>
              <a:t>Pericarditis</a:t>
            </a:r>
            <a:endParaRPr lang="en-SE" sz="2800" dirty="0"/>
          </a:p>
          <a:p>
            <a:r>
              <a:rPr lang="en-SE" sz="2800" dirty="0">
                <a:hlinkClick r:id="rId11" action="ppaction://hlinksldjump"/>
              </a:rPr>
              <a:t>Hyperkalemia</a:t>
            </a:r>
            <a:endParaRPr lang="en-SE" sz="2800" dirty="0"/>
          </a:p>
          <a:p>
            <a:r>
              <a:rPr lang="en-SE" sz="2800" dirty="0">
                <a:hlinkClick r:id="rId12" action="ppaction://hlinksldjump"/>
              </a:rPr>
              <a:t>Digoxin Effect</a:t>
            </a:r>
            <a:endParaRPr lang="en-SE" sz="2800" dirty="0"/>
          </a:p>
        </p:txBody>
      </p:sp>
    </p:spTree>
    <p:extLst>
      <p:ext uri="{BB962C8B-B14F-4D97-AF65-F5344CB8AC3E}">
        <p14:creationId xmlns:p14="http://schemas.microsoft.com/office/powerpoint/2010/main" val="4101157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409" name="Rubrik 6">
            <a:extLst>
              <a:ext uri="{FF2B5EF4-FFF2-40B4-BE49-F238E27FC236}">
                <a16:creationId xmlns:a16="http://schemas.microsoft.com/office/drawing/2014/main" id="{6E6D366D-82B1-21C8-C0BF-EC58370411BB}"/>
              </a:ext>
            </a:extLst>
          </p:cNvPr>
          <p:cNvSpPr>
            <a:spLocks noGrp="1" noChangeArrowheads="1"/>
          </p:cNvSpPr>
          <p:nvPr>
            <p:ph type="title"/>
          </p:nvPr>
        </p:nvSpPr>
        <p:spPr>
          <a:xfrm>
            <a:off x="0" y="609600"/>
            <a:ext cx="9144000" cy="1143000"/>
          </a:xfrm>
        </p:spPr>
        <p:txBody>
          <a:bodyPr/>
          <a:lstStyle/>
          <a:p>
            <a:r>
              <a:rPr lang="sv-SE" altLang="en-SE" dirty="0"/>
              <a:t>72-Year-Old Man </a:t>
            </a:r>
            <a:r>
              <a:rPr lang="sv-SE" altLang="en-SE" dirty="0" err="1"/>
              <a:t>who</a:t>
            </a:r>
            <a:r>
              <a:rPr lang="sv-SE" altLang="en-SE" dirty="0"/>
              <a:t> </a:t>
            </a:r>
            <a:r>
              <a:rPr lang="sv-SE" altLang="en-SE" dirty="0" err="1"/>
              <a:t>Fainted</a:t>
            </a:r>
            <a:endParaRPr lang="sv-SE" altLang="en-SE" dirty="0"/>
          </a:p>
        </p:txBody>
      </p:sp>
      <p:pic>
        <p:nvPicPr>
          <p:cNvPr id="3" name="Picture 2">
            <a:extLst>
              <a:ext uri="{FF2B5EF4-FFF2-40B4-BE49-F238E27FC236}">
                <a16:creationId xmlns:a16="http://schemas.microsoft.com/office/drawing/2014/main" id="{C8EF587A-4803-FBAD-1ABC-B1D6D6760893}"/>
              </a:ext>
            </a:extLst>
          </p:cNvPr>
          <p:cNvPicPr>
            <a:picLocks noChangeAspect="1"/>
          </p:cNvPicPr>
          <p:nvPr/>
        </p:nvPicPr>
        <p:blipFill rotWithShape="1">
          <a:blip r:embed="rId2"/>
          <a:srcRect t="21651" r="6910" b="43700"/>
          <a:stretch/>
        </p:blipFill>
        <p:spPr>
          <a:xfrm>
            <a:off x="107504" y="1896616"/>
            <a:ext cx="8924349" cy="4700736"/>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CABC4B-0B26-7525-C5DF-433C08355F4D}"/>
              </a:ext>
            </a:extLst>
          </p:cNvPr>
          <p:cNvPicPr>
            <a:picLocks noChangeAspect="1"/>
          </p:cNvPicPr>
          <p:nvPr/>
        </p:nvPicPr>
        <p:blipFill rotWithShape="1">
          <a:blip r:embed="rId2"/>
          <a:srcRect l="2452" t="56300" r="11368" b="19550"/>
          <a:stretch/>
        </p:blipFill>
        <p:spPr>
          <a:xfrm>
            <a:off x="213950" y="1700808"/>
            <a:ext cx="8716101" cy="3456384"/>
          </a:xfrm>
          <a:prstGeom prst="rect">
            <a:avLst/>
          </a:prstGeom>
        </p:spPr>
      </p:pic>
    </p:spTree>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C2D6EB-7610-34DB-B1DD-6EAA5A3AA90B}"/>
              </a:ext>
            </a:extLst>
          </p:cNvPr>
          <p:cNvPicPr>
            <a:picLocks noChangeAspect="1"/>
          </p:cNvPicPr>
          <p:nvPr/>
        </p:nvPicPr>
        <p:blipFill rotWithShape="1">
          <a:blip r:embed="rId3"/>
          <a:srcRect t="5901" r="9882" b="50000"/>
          <a:stretch/>
        </p:blipFill>
        <p:spPr>
          <a:xfrm>
            <a:off x="430149" y="1052736"/>
            <a:ext cx="8246307" cy="5710502"/>
          </a:xfrm>
          <a:prstGeom prst="rect">
            <a:avLst/>
          </a:prstGeom>
        </p:spPr>
      </p:pic>
    </p:spTree>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resyncope 72-year-old inferior STEMI6">
            <a:hlinkClick r:id="" action="ppaction://media"/>
            <a:extLst>
              <a:ext uri="{FF2B5EF4-FFF2-40B4-BE49-F238E27FC236}">
                <a16:creationId xmlns:a16="http://schemas.microsoft.com/office/drawing/2014/main" id="{7C10FDDB-DB8C-3DB3-F9BF-D3FD3679826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763" y="4763"/>
            <a:ext cx="9144000" cy="6858000"/>
          </a:xfrm>
          <a:prstGeom prst="rect">
            <a:avLst/>
          </a:prstGeom>
        </p:spPr>
      </p:pic>
      <p:sp>
        <p:nvSpPr>
          <p:cNvPr id="3" name="Rectangle 2">
            <a:extLst>
              <a:ext uri="{FF2B5EF4-FFF2-40B4-BE49-F238E27FC236}">
                <a16:creationId xmlns:a16="http://schemas.microsoft.com/office/drawing/2014/main" id="{ECE6581B-1651-BA35-1D99-669755D21393}"/>
              </a:ext>
            </a:extLst>
          </p:cNvPr>
          <p:cNvSpPr/>
          <p:nvPr/>
        </p:nvSpPr>
        <p:spPr bwMode="auto">
          <a:xfrm>
            <a:off x="23458" y="0"/>
            <a:ext cx="4692558" cy="620688"/>
          </a:xfrm>
          <a:prstGeom prst="rect">
            <a:avLst/>
          </a:prstGeom>
          <a:solidFill>
            <a:schemeClr val="tx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SE" sz="2400" b="0" i="0" u="none" strike="noStrike" cap="none" normalizeH="0" baseline="0" dirty="0">
              <a:ln>
                <a:solidFill>
                  <a:sysClr val="windowText" lastClr="000000"/>
                </a:solidFill>
              </a:ln>
              <a:solidFill>
                <a:srgbClr val="000000"/>
              </a:solidFill>
              <a:effectLst/>
              <a:latin typeface="Times" charset="0"/>
              <a:ea typeface="ＭＳ Ｐゴシック" charset="0"/>
            </a:endParaRPr>
          </a:p>
        </p:txBody>
      </p:sp>
    </p:spTree>
    <p:extLst>
      <p:ext uri="{BB962C8B-B14F-4D97-AF65-F5344CB8AC3E}">
        <p14:creationId xmlns:p14="http://schemas.microsoft.com/office/powerpoint/2010/main" val="1840247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resyncope 72-year-old inferior STEMI14">
            <a:hlinkClick r:id="" action="ppaction://media"/>
            <a:extLst>
              <a:ext uri="{FF2B5EF4-FFF2-40B4-BE49-F238E27FC236}">
                <a16:creationId xmlns:a16="http://schemas.microsoft.com/office/drawing/2014/main" id="{13A1546F-0828-EAC9-3DB8-90AA3260A1F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763" y="4763"/>
            <a:ext cx="9144000" cy="6858000"/>
          </a:xfrm>
          <a:prstGeom prst="rect">
            <a:avLst/>
          </a:prstGeom>
        </p:spPr>
      </p:pic>
      <p:sp>
        <p:nvSpPr>
          <p:cNvPr id="3" name="Rectangle 2">
            <a:extLst>
              <a:ext uri="{FF2B5EF4-FFF2-40B4-BE49-F238E27FC236}">
                <a16:creationId xmlns:a16="http://schemas.microsoft.com/office/drawing/2014/main" id="{2C30F46F-C8AE-2FFC-76B6-C19FE18C5024}"/>
              </a:ext>
            </a:extLst>
          </p:cNvPr>
          <p:cNvSpPr/>
          <p:nvPr/>
        </p:nvSpPr>
        <p:spPr bwMode="auto">
          <a:xfrm>
            <a:off x="23458" y="0"/>
            <a:ext cx="4692558" cy="620688"/>
          </a:xfrm>
          <a:prstGeom prst="rect">
            <a:avLst/>
          </a:prstGeom>
          <a:solidFill>
            <a:schemeClr val="tx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SE" sz="2400" b="0" i="0" u="none" strike="noStrike" cap="none" normalizeH="0" baseline="0" dirty="0">
              <a:ln>
                <a:solidFill>
                  <a:sysClr val="windowText" lastClr="000000"/>
                </a:solidFill>
              </a:ln>
              <a:solidFill>
                <a:srgbClr val="000000"/>
              </a:solidFill>
              <a:effectLst/>
              <a:latin typeface="Times" charset="0"/>
              <a:ea typeface="ＭＳ Ｐゴシック" charset="0"/>
            </a:endParaRPr>
          </a:p>
        </p:txBody>
      </p:sp>
    </p:spTree>
    <p:extLst>
      <p:ext uri="{BB962C8B-B14F-4D97-AF65-F5344CB8AC3E}">
        <p14:creationId xmlns:p14="http://schemas.microsoft.com/office/powerpoint/2010/main" val="3574092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resyncope 72-year-old inferior STEMI4">
            <a:hlinkClick r:id="" action="ppaction://media"/>
            <a:extLst>
              <a:ext uri="{FF2B5EF4-FFF2-40B4-BE49-F238E27FC236}">
                <a16:creationId xmlns:a16="http://schemas.microsoft.com/office/drawing/2014/main" id="{082B043E-2A65-DEF1-7D65-E0BEBC297F3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763" y="3175"/>
            <a:ext cx="9144000" cy="6858000"/>
          </a:xfrm>
          <a:prstGeom prst="rect">
            <a:avLst/>
          </a:prstGeom>
        </p:spPr>
      </p:pic>
      <p:sp>
        <p:nvSpPr>
          <p:cNvPr id="3" name="Rectangle 2">
            <a:extLst>
              <a:ext uri="{FF2B5EF4-FFF2-40B4-BE49-F238E27FC236}">
                <a16:creationId xmlns:a16="http://schemas.microsoft.com/office/drawing/2014/main" id="{F63C2B2E-37D3-C1D1-6E53-DD7E35130B19}"/>
              </a:ext>
            </a:extLst>
          </p:cNvPr>
          <p:cNvSpPr/>
          <p:nvPr/>
        </p:nvSpPr>
        <p:spPr bwMode="auto">
          <a:xfrm>
            <a:off x="23458" y="0"/>
            <a:ext cx="4692558" cy="620688"/>
          </a:xfrm>
          <a:prstGeom prst="rect">
            <a:avLst/>
          </a:prstGeom>
          <a:solidFill>
            <a:schemeClr val="tx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SE" sz="2400" b="0" i="0" u="none" strike="noStrike" cap="none" normalizeH="0" baseline="0" dirty="0">
              <a:ln>
                <a:solidFill>
                  <a:sysClr val="windowText" lastClr="000000"/>
                </a:solidFill>
              </a:ln>
              <a:solidFill>
                <a:srgbClr val="000000"/>
              </a:solidFill>
              <a:effectLst/>
              <a:latin typeface="Times" charset="0"/>
              <a:ea typeface="ＭＳ Ｐゴシック" charset="0"/>
            </a:endParaRPr>
          </a:p>
        </p:txBody>
      </p:sp>
    </p:spTree>
    <p:extLst>
      <p:ext uri="{BB962C8B-B14F-4D97-AF65-F5344CB8AC3E}">
        <p14:creationId xmlns:p14="http://schemas.microsoft.com/office/powerpoint/2010/main" val="2724305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32B97-28C4-A549-1024-E1830277EAB4}"/>
              </a:ext>
            </a:extLst>
          </p:cNvPr>
          <p:cNvSpPr>
            <a:spLocks noGrp="1"/>
          </p:cNvSpPr>
          <p:nvPr>
            <p:ph type="title"/>
          </p:nvPr>
        </p:nvSpPr>
        <p:spPr/>
        <p:txBody>
          <a:bodyPr/>
          <a:lstStyle/>
          <a:p>
            <a:r>
              <a:rPr lang="en-SE" dirty="0"/>
              <a:t>Course</a:t>
            </a:r>
          </a:p>
        </p:txBody>
      </p:sp>
      <p:sp>
        <p:nvSpPr>
          <p:cNvPr id="3" name="Content Placeholder 2">
            <a:extLst>
              <a:ext uri="{FF2B5EF4-FFF2-40B4-BE49-F238E27FC236}">
                <a16:creationId xmlns:a16="http://schemas.microsoft.com/office/drawing/2014/main" id="{C879B318-0173-96C4-91F1-BEF0DB6EDD6C}"/>
              </a:ext>
            </a:extLst>
          </p:cNvPr>
          <p:cNvSpPr>
            <a:spLocks noGrp="1"/>
          </p:cNvSpPr>
          <p:nvPr>
            <p:ph idx="1"/>
          </p:nvPr>
        </p:nvSpPr>
        <p:spPr>
          <a:xfrm>
            <a:off x="685800" y="1981200"/>
            <a:ext cx="7772400" cy="4400128"/>
          </a:xfrm>
        </p:spPr>
        <p:txBody>
          <a:bodyPr/>
          <a:lstStyle/>
          <a:p>
            <a:r>
              <a:rPr lang="en-SE" dirty="0"/>
              <a:t>OMI vs Massive PE</a:t>
            </a:r>
          </a:p>
          <a:p>
            <a:r>
              <a:rPr lang="en-SE" dirty="0"/>
              <a:t>Massive PE deemed less likely based on ultrasound findings</a:t>
            </a:r>
          </a:p>
          <a:p>
            <a:r>
              <a:rPr lang="en-SE" dirty="0"/>
              <a:t>CT head </a:t>
            </a:r>
            <a:r>
              <a:rPr lang="en-SE"/>
              <a:t>+ CT pulm angio: </a:t>
            </a:r>
            <a:r>
              <a:rPr lang="en-SE" dirty="0"/>
              <a:t>no bleed, no PE</a:t>
            </a:r>
          </a:p>
          <a:p>
            <a:r>
              <a:rPr lang="en-SE" dirty="0"/>
              <a:t>Coronary angio:  previous vein graft between M2 and D acutely occluded</a:t>
            </a:r>
          </a:p>
          <a:p>
            <a:r>
              <a:rPr lang="en-SE" dirty="0"/>
              <a:t>PCI to vein graft, discharged 4 days later on DAPT</a:t>
            </a:r>
          </a:p>
        </p:txBody>
      </p:sp>
    </p:spTree>
    <p:extLst>
      <p:ext uri="{BB962C8B-B14F-4D97-AF65-F5344CB8AC3E}">
        <p14:creationId xmlns:p14="http://schemas.microsoft.com/office/powerpoint/2010/main" val="30374138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822E2A6-4844-EEA6-A2CF-8F5B95F1E9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F8198B-D6A7-28AA-3BBE-186DCEAA58D9}"/>
              </a:ext>
            </a:extLst>
          </p:cNvPr>
          <p:cNvSpPr>
            <a:spLocks noGrp="1"/>
          </p:cNvSpPr>
          <p:nvPr>
            <p:ph type="ctrTitle"/>
          </p:nvPr>
        </p:nvSpPr>
        <p:spPr>
          <a:xfrm>
            <a:off x="685800" y="1981374"/>
            <a:ext cx="7772400" cy="2895252"/>
          </a:xfrm>
        </p:spPr>
        <p:txBody>
          <a:bodyPr/>
          <a:lstStyle/>
          <a:p>
            <a:r>
              <a:rPr lang="en-SE" sz="4800" dirty="0">
                <a:solidFill>
                  <a:srgbClr val="00B050"/>
                </a:solidFill>
              </a:rPr>
              <a:t>STE aVL + STD III</a:t>
            </a:r>
            <a:br>
              <a:rPr lang="en-SE" sz="4800" dirty="0">
                <a:solidFill>
                  <a:srgbClr val="00B050"/>
                </a:solidFill>
              </a:rPr>
            </a:br>
            <a:r>
              <a:rPr lang="en-SE" sz="4800" dirty="0">
                <a:solidFill>
                  <a:srgbClr val="00B050"/>
                </a:solidFill>
              </a:rPr>
              <a:t>High-Lateral MI</a:t>
            </a:r>
            <a:br>
              <a:rPr lang="en-SE" sz="4800" dirty="0">
                <a:solidFill>
                  <a:srgbClr val="00B050"/>
                </a:solidFill>
              </a:rPr>
            </a:br>
            <a:r>
              <a:rPr lang="en-SE" sz="4800" dirty="0">
                <a:solidFill>
                  <a:srgbClr val="00B050"/>
                </a:solidFill>
              </a:rPr>
              <a:t>South African Flag</a:t>
            </a:r>
          </a:p>
        </p:txBody>
      </p:sp>
    </p:spTree>
    <p:extLst>
      <p:ext uri="{BB962C8B-B14F-4D97-AF65-F5344CB8AC3E}">
        <p14:creationId xmlns:p14="http://schemas.microsoft.com/office/powerpoint/2010/main" val="40543576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069E248-ABE8-71EE-98F7-AC881DC88CA5}"/>
              </a:ext>
            </a:extLst>
          </p:cNvPr>
          <p:cNvPicPr>
            <a:picLocks noChangeAspect="1"/>
          </p:cNvPicPr>
          <p:nvPr/>
        </p:nvPicPr>
        <p:blipFill rotWithShape="1">
          <a:blip r:embed="rId2"/>
          <a:srcRect r="5044" b="34621"/>
          <a:stretch/>
        </p:blipFill>
        <p:spPr>
          <a:xfrm>
            <a:off x="179512" y="1777592"/>
            <a:ext cx="8722118" cy="4243696"/>
          </a:xfrm>
          <a:prstGeom prst="rect">
            <a:avLst/>
          </a:prstGeom>
        </p:spPr>
      </p:pic>
      <p:sp>
        <p:nvSpPr>
          <p:cNvPr id="2" name="Title 2">
            <a:extLst>
              <a:ext uri="{FF2B5EF4-FFF2-40B4-BE49-F238E27FC236}">
                <a16:creationId xmlns:a16="http://schemas.microsoft.com/office/drawing/2014/main" id="{BECAFB37-4FAE-8504-0860-AC1527019825}"/>
              </a:ext>
            </a:extLst>
          </p:cNvPr>
          <p:cNvSpPr txBox="1">
            <a:spLocks/>
          </p:cNvSpPr>
          <p:nvPr/>
        </p:nvSpPr>
        <p:spPr>
          <a:xfrm>
            <a:off x="0" y="609600"/>
            <a:ext cx="91440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S PGothic" charset="0"/>
              </a:defRPr>
            </a:lvl1pPr>
            <a:lvl2pPr algn="ctr" rtl="0" eaLnBrk="0" fontAlgn="base" hangingPunct="0">
              <a:spcBef>
                <a:spcPct val="0"/>
              </a:spcBef>
              <a:spcAft>
                <a:spcPct val="0"/>
              </a:spcAft>
              <a:defRPr sz="4400">
                <a:solidFill>
                  <a:schemeClr val="tx2"/>
                </a:solidFill>
                <a:latin typeface="Times" charset="0"/>
                <a:ea typeface="MS PGothic" panose="020B0600070205080204" pitchFamily="34" charset="-128"/>
                <a:cs typeface="MS PGothic" charset="0"/>
              </a:defRPr>
            </a:lvl2pPr>
            <a:lvl3pPr algn="ctr" rtl="0" eaLnBrk="0" fontAlgn="base" hangingPunct="0">
              <a:spcBef>
                <a:spcPct val="0"/>
              </a:spcBef>
              <a:spcAft>
                <a:spcPct val="0"/>
              </a:spcAft>
              <a:defRPr sz="4400">
                <a:solidFill>
                  <a:schemeClr val="tx2"/>
                </a:solidFill>
                <a:latin typeface="Times" charset="0"/>
                <a:ea typeface="MS PGothic" panose="020B0600070205080204" pitchFamily="34" charset="-128"/>
                <a:cs typeface="MS PGothic" charset="0"/>
              </a:defRPr>
            </a:lvl3pPr>
            <a:lvl4pPr algn="ctr" rtl="0" eaLnBrk="0" fontAlgn="base" hangingPunct="0">
              <a:spcBef>
                <a:spcPct val="0"/>
              </a:spcBef>
              <a:spcAft>
                <a:spcPct val="0"/>
              </a:spcAft>
              <a:defRPr sz="4400">
                <a:solidFill>
                  <a:schemeClr val="tx2"/>
                </a:solidFill>
                <a:latin typeface="Times" charset="0"/>
                <a:ea typeface="MS PGothic" panose="020B0600070205080204" pitchFamily="34" charset="-128"/>
                <a:cs typeface="MS PGothic" charset="0"/>
              </a:defRPr>
            </a:lvl4pPr>
            <a:lvl5pPr algn="ctr" rtl="0" eaLnBrk="0" fontAlgn="base" hangingPunct="0">
              <a:spcBef>
                <a:spcPct val="0"/>
              </a:spcBef>
              <a:spcAft>
                <a:spcPct val="0"/>
              </a:spcAft>
              <a:defRPr sz="4400">
                <a:solidFill>
                  <a:schemeClr val="tx2"/>
                </a:solidFill>
                <a:latin typeface="Times" charset="0"/>
                <a:ea typeface="MS PGothic" panose="020B0600070205080204" pitchFamily="34" charset="-128"/>
                <a:cs typeface="MS PGothic" charset="0"/>
              </a:defRPr>
            </a:lvl5pPr>
            <a:lvl6pPr marL="457200" algn="ctr" rtl="0" fontAlgn="base">
              <a:spcBef>
                <a:spcPct val="0"/>
              </a:spcBef>
              <a:spcAft>
                <a:spcPct val="0"/>
              </a:spcAft>
              <a:defRPr sz="4400">
                <a:solidFill>
                  <a:schemeClr val="tx2"/>
                </a:solidFill>
                <a:latin typeface="Times" charset="0"/>
                <a:ea typeface="ＭＳ Ｐゴシック" charset="0"/>
              </a:defRPr>
            </a:lvl6pPr>
            <a:lvl7pPr marL="914400" algn="ctr" rtl="0" fontAlgn="base">
              <a:spcBef>
                <a:spcPct val="0"/>
              </a:spcBef>
              <a:spcAft>
                <a:spcPct val="0"/>
              </a:spcAft>
              <a:defRPr sz="4400">
                <a:solidFill>
                  <a:schemeClr val="tx2"/>
                </a:solidFill>
                <a:latin typeface="Times" charset="0"/>
                <a:ea typeface="ＭＳ Ｐゴシック" charset="0"/>
              </a:defRPr>
            </a:lvl7pPr>
            <a:lvl8pPr marL="1371600" algn="ctr" rtl="0" fontAlgn="base">
              <a:spcBef>
                <a:spcPct val="0"/>
              </a:spcBef>
              <a:spcAft>
                <a:spcPct val="0"/>
              </a:spcAft>
              <a:defRPr sz="4400">
                <a:solidFill>
                  <a:schemeClr val="tx2"/>
                </a:solidFill>
                <a:latin typeface="Times" charset="0"/>
                <a:ea typeface="ＭＳ Ｐゴシック" charset="0"/>
              </a:defRPr>
            </a:lvl8pPr>
            <a:lvl9pPr marL="1828800" algn="ctr" rtl="0" fontAlgn="base">
              <a:spcBef>
                <a:spcPct val="0"/>
              </a:spcBef>
              <a:spcAft>
                <a:spcPct val="0"/>
              </a:spcAft>
              <a:defRPr sz="4400">
                <a:solidFill>
                  <a:schemeClr val="tx2"/>
                </a:solidFill>
                <a:latin typeface="Times" charset="0"/>
                <a:ea typeface="ＭＳ Ｐゴシック" charset="0"/>
              </a:defRPr>
            </a:lvl9pPr>
          </a:lstStyle>
          <a:p>
            <a:r>
              <a:rPr lang="en-SE" kern="0"/>
              <a:t>65-year-old woman with chest pain</a:t>
            </a:r>
            <a:endParaRPr lang="en-SE" kern="0" dirty="0"/>
          </a:p>
        </p:txBody>
      </p:sp>
    </p:spTree>
    <p:extLst>
      <p:ext uri="{BB962C8B-B14F-4D97-AF65-F5344CB8AC3E}">
        <p14:creationId xmlns:p14="http://schemas.microsoft.com/office/powerpoint/2010/main" val="22324011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45F3DA-5FD5-645A-4170-9663BE85DC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CE1DAB-AEFA-F6DE-9726-BEE4A49A726B}"/>
              </a:ext>
            </a:extLst>
          </p:cNvPr>
          <p:cNvSpPr>
            <a:spLocks noGrp="1"/>
          </p:cNvSpPr>
          <p:nvPr>
            <p:ph type="title"/>
          </p:nvPr>
        </p:nvSpPr>
        <p:spPr/>
        <p:txBody>
          <a:bodyPr/>
          <a:lstStyle/>
          <a:p>
            <a:r>
              <a:rPr lang="en-SE" dirty="0">
                <a:solidFill>
                  <a:srgbClr val="FF0000"/>
                </a:solidFill>
              </a:rPr>
              <a:t>STE aVL + STD in III</a:t>
            </a:r>
          </a:p>
        </p:txBody>
      </p:sp>
      <p:sp>
        <p:nvSpPr>
          <p:cNvPr id="3" name="Content Placeholder 2">
            <a:extLst>
              <a:ext uri="{FF2B5EF4-FFF2-40B4-BE49-F238E27FC236}">
                <a16:creationId xmlns:a16="http://schemas.microsoft.com/office/drawing/2014/main" id="{FF772E97-0C29-8567-55C9-C1C2112996AB}"/>
              </a:ext>
            </a:extLst>
          </p:cNvPr>
          <p:cNvSpPr>
            <a:spLocks noGrp="1"/>
          </p:cNvSpPr>
          <p:nvPr>
            <p:ph idx="1"/>
          </p:nvPr>
        </p:nvSpPr>
        <p:spPr>
          <a:xfrm>
            <a:off x="685800" y="1981200"/>
            <a:ext cx="3382144" cy="4114800"/>
          </a:xfrm>
        </p:spPr>
        <p:txBody>
          <a:bodyPr/>
          <a:lstStyle/>
          <a:p>
            <a:r>
              <a:rPr lang="en-SE" dirty="0"/>
              <a:t>Corresponds to ST-elevation in two consecutive leads:  aVL + -III</a:t>
            </a:r>
          </a:p>
        </p:txBody>
      </p:sp>
      <p:pic>
        <p:nvPicPr>
          <p:cNvPr id="5" name="Picture 4" descr="Diagram, schematic&#10;&#10;Description automatically generated">
            <a:extLst>
              <a:ext uri="{FF2B5EF4-FFF2-40B4-BE49-F238E27FC236}">
                <a16:creationId xmlns:a16="http://schemas.microsoft.com/office/drawing/2014/main" id="{4B8AE8A2-6BA7-1B5E-D16F-F8301068E9F6}"/>
              </a:ext>
            </a:extLst>
          </p:cNvPr>
          <p:cNvPicPr>
            <a:picLocks noChangeAspect="1"/>
          </p:cNvPicPr>
          <p:nvPr/>
        </p:nvPicPr>
        <p:blipFill>
          <a:blip r:embed="rId2"/>
          <a:stretch>
            <a:fillRect/>
          </a:stretch>
        </p:blipFill>
        <p:spPr>
          <a:xfrm>
            <a:off x="4572000" y="1772816"/>
            <a:ext cx="4266248" cy="4093125"/>
          </a:xfrm>
          <a:prstGeom prst="rect">
            <a:avLst/>
          </a:prstGeom>
        </p:spPr>
      </p:pic>
      <p:sp>
        <p:nvSpPr>
          <p:cNvPr id="4" name="TextBox 3">
            <a:extLst>
              <a:ext uri="{FF2B5EF4-FFF2-40B4-BE49-F238E27FC236}">
                <a16:creationId xmlns:a16="http://schemas.microsoft.com/office/drawing/2014/main" id="{F198199C-A9CC-C50F-E763-EA7C79CEDADB}"/>
              </a:ext>
            </a:extLst>
          </p:cNvPr>
          <p:cNvSpPr txBox="1"/>
          <p:nvPr/>
        </p:nvSpPr>
        <p:spPr>
          <a:xfrm>
            <a:off x="1043608" y="4509120"/>
            <a:ext cx="2232248" cy="1200329"/>
          </a:xfrm>
          <a:prstGeom prst="rect">
            <a:avLst/>
          </a:prstGeom>
          <a:noFill/>
        </p:spPr>
        <p:txBody>
          <a:bodyPr wrap="square" rtlCol="0">
            <a:spAutoFit/>
          </a:bodyPr>
          <a:lstStyle/>
          <a:p>
            <a:r>
              <a:rPr lang="en-GB" dirty="0" err="1">
                <a:latin typeface="Times New Roman" panose="02020603050405020304" pitchFamily="18" charset="0"/>
                <a:cs typeface="Times New Roman" panose="02020603050405020304" pitchFamily="18" charset="0"/>
              </a:rPr>
              <a:t>Lindow</a:t>
            </a:r>
            <a:r>
              <a:rPr lang="en-GB" dirty="0">
                <a:latin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cs typeface="Times New Roman" panose="02020603050405020304" pitchFamily="18" charset="0"/>
              </a:rPr>
              <a:t>Scand</a:t>
            </a:r>
            <a:r>
              <a:rPr lang="en-GB" dirty="0">
                <a:effectLst/>
                <a:latin typeface="Times New Roman" panose="02020603050405020304" pitchFamily="18" charset="0"/>
                <a:cs typeface="Times New Roman" panose="02020603050405020304" pitchFamily="18" charset="0"/>
              </a:rPr>
              <a:t> Cardiovasc J 2021;55:145</a:t>
            </a:r>
          </a:p>
        </p:txBody>
      </p:sp>
    </p:spTree>
    <p:extLst>
      <p:ext uri="{BB962C8B-B14F-4D97-AF65-F5344CB8AC3E}">
        <p14:creationId xmlns:p14="http://schemas.microsoft.com/office/powerpoint/2010/main" val="4430207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F7871-4446-3C8B-5A0A-AA12129EB23F}"/>
              </a:ext>
            </a:extLst>
          </p:cNvPr>
          <p:cNvSpPr>
            <a:spLocks noGrp="1"/>
          </p:cNvSpPr>
          <p:nvPr>
            <p:ph type="ctrTitle"/>
          </p:nvPr>
        </p:nvSpPr>
        <p:spPr>
          <a:xfrm>
            <a:off x="685800" y="2693988"/>
            <a:ext cx="7772400" cy="1470025"/>
          </a:xfrm>
        </p:spPr>
        <p:txBody>
          <a:bodyPr/>
          <a:lstStyle/>
          <a:p>
            <a:r>
              <a:rPr lang="en-SE" sz="4800" dirty="0">
                <a:solidFill>
                  <a:srgbClr val="00B050"/>
                </a:solidFill>
              </a:rPr>
              <a:t>STEMI</a:t>
            </a:r>
          </a:p>
        </p:txBody>
      </p:sp>
    </p:spTree>
    <p:extLst>
      <p:ext uri="{BB962C8B-B14F-4D97-AF65-F5344CB8AC3E}">
        <p14:creationId xmlns:p14="http://schemas.microsoft.com/office/powerpoint/2010/main" val="4939764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4AE374E-CA33-9CE0-1B41-9B28A77CF93A}"/>
              </a:ext>
            </a:extLst>
          </p:cNvPr>
          <p:cNvSpPr>
            <a:spLocks noGrp="1"/>
          </p:cNvSpPr>
          <p:nvPr>
            <p:ph type="title"/>
          </p:nvPr>
        </p:nvSpPr>
        <p:spPr/>
        <p:txBody>
          <a:bodyPr/>
          <a:lstStyle/>
          <a:p>
            <a:r>
              <a:rPr lang="en-SE" dirty="0"/>
              <a:t>Course</a:t>
            </a:r>
          </a:p>
        </p:txBody>
      </p:sp>
      <p:sp>
        <p:nvSpPr>
          <p:cNvPr id="2" name="Content Placeholder 1">
            <a:extLst>
              <a:ext uri="{FF2B5EF4-FFF2-40B4-BE49-F238E27FC236}">
                <a16:creationId xmlns:a16="http://schemas.microsoft.com/office/drawing/2014/main" id="{C7B2F7DB-9221-DAA6-AF08-6AFAF8ABB4DE}"/>
              </a:ext>
            </a:extLst>
          </p:cNvPr>
          <p:cNvSpPr>
            <a:spLocks noGrp="1"/>
          </p:cNvSpPr>
          <p:nvPr>
            <p:ph idx="1"/>
          </p:nvPr>
        </p:nvSpPr>
        <p:spPr/>
        <p:txBody>
          <a:bodyPr/>
          <a:lstStyle/>
          <a:p>
            <a:r>
              <a:rPr lang="en-SE" dirty="0"/>
              <a:t>CCU-physician refers to this as NSTEMI but takes patient to cath lab.</a:t>
            </a:r>
          </a:p>
          <a:p>
            <a:endParaRPr lang="en-SE" dirty="0"/>
          </a:p>
          <a:p>
            <a:r>
              <a:rPr lang="en-SE" dirty="0"/>
              <a:t>90% stenosis in LADs D1, other vessels patent.</a:t>
            </a:r>
          </a:p>
        </p:txBody>
      </p:sp>
    </p:spTree>
    <p:extLst>
      <p:ext uri="{BB962C8B-B14F-4D97-AF65-F5344CB8AC3E}">
        <p14:creationId xmlns:p14="http://schemas.microsoft.com/office/powerpoint/2010/main" val="3377298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D3D5CF-3AA4-27A3-59FF-A4627104B543}"/>
              </a:ext>
            </a:extLst>
          </p:cNvPr>
          <p:cNvPicPr>
            <a:picLocks noChangeAspect="1"/>
          </p:cNvPicPr>
          <p:nvPr/>
        </p:nvPicPr>
        <p:blipFill rotWithShape="1">
          <a:blip r:embed="rId3"/>
          <a:srcRect b="54200"/>
          <a:stretch/>
        </p:blipFill>
        <p:spPr>
          <a:xfrm>
            <a:off x="971600" y="1844824"/>
            <a:ext cx="7200800" cy="4667044"/>
          </a:xfrm>
          <a:prstGeom prst="rect">
            <a:avLst/>
          </a:prstGeom>
        </p:spPr>
      </p:pic>
      <p:sp>
        <p:nvSpPr>
          <p:cNvPr id="7" name="Title 6">
            <a:extLst>
              <a:ext uri="{FF2B5EF4-FFF2-40B4-BE49-F238E27FC236}">
                <a16:creationId xmlns:a16="http://schemas.microsoft.com/office/drawing/2014/main" id="{63A18DD5-33D2-FDBD-3FA7-269D779534FA}"/>
              </a:ext>
            </a:extLst>
          </p:cNvPr>
          <p:cNvSpPr>
            <a:spLocks noGrp="1"/>
          </p:cNvSpPr>
          <p:nvPr>
            <p:ph type="title"/>
          </p:nvPr>
        </p:nvSpPr>
        <p:spPr/>
        <p:txBody>
          <a:bodyPr/>
          <a:lstStyle/>
          <a:p>
            <a:r>
              <a:rPr lang="en-SE" dirty="0"/>
              <a:t>High-lateral MI from</a:t>
            </a:r>
            <a:br>
              <a:rPr lang="en-SE" dirty="0"/>
            </a:br>
            <a:r>
              <a:rPr lang="en-SE" dirty="0"/>
              <a:t>occlusion of D1 or OM</a:t>
            </a:r>
          </a:p>
        </p:txBody>
      </p:sp>
    </p:spTree>
    <p:extLst>
      <p:ext uri="{BB962C8B-B14F-4D97-AF65-F5344CB8AC3E}">
        <p14:creationId xmlns:p14="http://schemas.microsoft.com/office/powerpoint/2010/main" val="6024494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644F990-08AA-0073-9DE7-B910A8855D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165E98-00B8-86E7-4F3C-66D7C8A2BF7B}"/>
              </a:ext>
            </a:extLst>
          </p:cNvPr>
          <p:cNvSpPr>
            <a:spLocks noGrp="1"/>
          </p:cNvSpPr>
          <p:nvPr>
            <p:ph type="ctrTitle"/>
          </p:nvPr>
        </p:nvSpPr>
        <p:spPr>
          <a:xfrm>
            <a:off x="685800" y="1873362"/>
            <a:ext cx="7772400" cy="3111277"/>
          </a:xfrm>
        </p:spPr>
        <p:txBody>
          <a:bodyPr/>
          <a:lstStyle/>
          <a:p>
            <a:r>
              <a:rPr lang="en-SE" sz="4800" dirty="0">
                <a:solidFill>
                  <a:srgbClr val="00B050"/>
                </a:solidFill>
              </a:rPr>
              <a:t>STE V1 + STD V6</a:t>
            </a:r>
            <a:br>
              <a:rPr lang="en-SE" sz="4800" dirty="0">
                <a:solidFill>
                  <a:srgbClr val="00B050"/>
                </a:solidFill>
              </a:rPr>
            </a:br>
            <a:r>
              <a:rPr lang="en-SE" sz="4800" dirty="0">
                <a:solidFill>
                  <a:srgbClr val="00B050"/>
                </a:solidFill>
              </a:rPr>
              <a:t>Precordial Swirl</a:t>
            </a:r>
          </a:p>
        </p:txBody>
      </p:sp>
    </p:spTree>
    <p:extLst>
      <p:ext uri="{BB962C8B-B14F-4D97-AF65-F5344CB8AC3E}">
        <p14:creationId xmlns:p14="http://schemas.microsoft.com/office/powerpoint/2010/main" val="42508007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3AEFBB5-B6D1-7395-7225-CAD47F062E0D}"/>
              </a:ext>
            </a:extLst>
          </p:cNvPr>
          <p:cNvPicPr>
            <a:picLocks noChangeAspect="1"/>
          </p:cNvPicPr>
          <p:nvPr/>
        </p:nvPicPr>
        <p:blipFill>
          <a:blip r:embed="rId2"/>
          <a:stretch>
            <a:fillRect/>
          </a:stretch>
        </p:blipFill>
        <p:spPr>
          <a:xfrm>
            <a:off x="179512" y="1700808"/>
            <a:ext cx="8767131" cy="3960440"/>
          </a:xfrm>
          <a:prstGeom prst="rect">
            <a:avLst/>
          </a:prstGeom>
        </p:spPr>
      </p:pic>
    </p:spTree>
    <p:extLst>
      <p:ext uri="{BB962C8B-B14F-4D97-AF65-F5344CB8AC3E}">
        <p14:creationId xmlns:p14="http://schemas.microsoft.com/office/powerpoint/2010/main" val="39929893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17EAFD-393D-AB99-75A4-E14DBA5B3E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655E57-1744-AEFB-3201-9F4335C2805D}"/>
              </a:ext>
            </a:extLst>
          </p:cNvPr>
          <p:cNvSpPr>
            <a:spLocks noGrp="1"/>
          </p:cNvSpPr>
          <p:nvPr>
            <p:ph type="title"/>
          </p:nvPr>
        </p:nvSpPr>
        <p:spPr/>
        <p:txBody>
          <a:bodyPr/>
          <a:lstStyle/>
          <a:p>
            <a:r>
              <a:rPr lang="en-SE" dirty="0">
                <a:solidFill>
                  <a:srgbClr val="FF0000"/>
                </a:solidFill>
              </a:rPr>
              <a:t>STE V1 + STD in V6</a:t>
            </a:r>
          </a:p>
        </p:txBody>
      </p:sp>
      <p:sp>
        <p:nvSpPr>
          <p:cNvPr id="3" name="Content Placeholder 2">
            <a:extLst>
              <a:ext uri="{FF2B5EF4-FFF2-40B4-BE49-F238E27FC236}">
                <a16:creationId xmlns:a16="http://schemas.microsoft.com/office/drawing/2014/main" id="{77A04D32-3207-204F-759B-26190585029F}"/>
              </a:ext>
            </a:extLst>
          </p:cNvPr>
          <p:cNvSpPr>
            <a:spLocks noGrp="1"/>
          </p:cNvSpPr>
          <p:nvPr>
            <p:ph idx="1"/>
          </p:nvPr>
        </p:nvSpPr>
        <p:spPr>
          <a:xfrm>
            <a:off x="685800" y="1981200"/>
            <a:ext cx="3526160" cy="4114800"/>
          </a:xfrm>
        </p:spPr>
        <p:txBody>
          <a:bodyPr/>
          <a:lstStyle/>
          <a:p>
            <a:r>
              <a:rPr lang="en-SE" dirty="0"/>
              <a:t>Corresponds to ST-elevation in two consecutive leads:  V1 + -V6</a:t>
            </a:r>
          </a:p>
        </p:txBody>
      </p:sp>
      <p:pic>
        <p:nvPicPr>
          <p:cNvPr id="4" name="Picture 3" descr="A close-up of an ultrasound&#10;&#10;AI-generated content may be incorrect.">
            <a:extLst>
              <a:ext uri="{FF2B5EF4-FFF2-40B4-BE49-F238E27FC236}">
                <a16:creationId xmlns:a16="http://schemas.microsoft.com/office/drawing/2014/main" id="{AA7972D1-B0F2-EF58-2393-D23997B0E0F3}"/>
              </a:ext>
            </a:extLst>
          </p:cNvPr>
          <p:cNvPicPr>
            <a:picLocks noChangeAspect="1"/>
          </p:cNvPicPr>
          <p:nvPr/>
        </p:nvPicPr>
        <p:blipFill>
          <a:blip r:embed="rId2"/>
          <a:stretch>
            <a:fillRect/>
          </a:stretch>
        </p:blipFill>
        <p:spPr>
          <a:xfrm>
            <a:off x="4335402" y="1772816"/>
            <a:ext cx="4557078" cy="4536504"/>
          </a:xfrm>
          <a:prstGeom prst="rect">
            <a:avLst/>
          </a:prstGeom>
        </p:spPr>
      </p:pic>
      <p:sp>
        <p:nvSpPr>
          <p:cNvPr id="6" name="TextBox 5">
            <a:extLst>
              <a:ext uri="{FF2B5EF4-FFF2-40B4-BE49-F238E27FC236}">
                <a16:creationId xmlns:a16="http://schemas.microsoft.com/office/drawing/2014/main" id="{EC3F6612-1609-77C8-18C9-23C88018A945}"/>
              </a:ext>
            </a:extLst>
          </p:cNvPr>
          <p:cNvSpPr txBox="1"/>
          <p:nvPr/>
        </p:nvSpPr>
        <p:spPr>
          <a:xfrm>
            <a:off x="1115616" y="4725144"/>
            <a:ext cx="2232248" cy="1200329"/>
          </a:xfrm>
          <a:prstGeom prst="rect">
            <a:avLst/>
          </a:prstGeom>
          <a:noFill/>
        </p:spPr>
        <p:txBody>
          <a:bodyPr wrap="square" rtlCol="0">
            <a:spAutoFit/>
          </a:bodyPr>
          <a:lstStyle/>
          <a:p>
            <a:r>
              <a:rPr lang="en-GB" dirty="0" err="1">
                <a:latin typeface="Times New Roman" panose="02020603050405020304" pitchFamily="18" charset="0"/>
                <a:cs typeface="Times New Roman" panose="02020603050405020304" pitchFamily="18" charset="0"/>
              </a:rPr>
              <a:t>Lindow</a:t>
            </a:r>
            <a:r>
              <a:rPr lang="en-GB" dirty="0">
                <a:latin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cs typeface="Times New Roman" panose="02020603050405020304" pitchFamily="18" charset="0"/>
              </a:rPr>
              <a:t>Scand</a:t>
            </a:r>
            <a:r>
              <a:rPr lang="en-GB" dirty="0">
                <a:effectLst/>
                <a:latin typeface="Times New Roman" panose="02020603050405020304" pitchFamily="18" charset="0"/>
                <a:cs typeface="Times New Roman" panose="02020603050405020304" pitchFamily="18" charset="0"/>
              </a:rPr>
              <a:t> Cardiovasc J 2021;55:145</a:t>
            </a:r>
          </a:p>
        </p:txBody>
      </p:sp>
    </p:spTree>
    <p:extLst>
      <p:ext uri="{BB962C8B-B14F-4D97-AF65-F5344CB8AC3E}">
        <p14:creationId xmlns:p14="http://schemas.microsoft.com/office/powerpoint/2010/main" val="816828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showing a sign of a swot&#10;&#10;AI-generated content may be incorrect.">
            <a:extLst>
              <a:ext uri="{FF2B5EF4-FFF2-40B4-BE49-F238E27FC236}">
                <a16:creationId xmlns:a16="http://schemas.microsoft.com/office/drawing/2014/main" id="{79DFFEA3-8468-82D3-B42F-0BEEDA279885}"/>
              </a:ext>
            </a:extLst>
          </p:cNvPr>
          <p:cNvPicPr>
            <a:picLocks noChangeAspect="1"/>
          </p:cNvPicPr>
          <p:nvPr/>
        </p:nvPicPr>
        <p:blipFill>
          <a:blip r:embed="rId3"/>
          <a:stretch>
            <a:fillRect/>
          </a:stretch>
        </p:blipFill>
        <p:spPr>
          <a:xfrm>
            <a:off x="125760" y="1441196"/>
            <a:ext cx="8892480" cy="4004028"/>
          </a:xfrm>
          <a:prstGeom prst="rect">
            <a:avLst/>
          </a:prstGeom>
        </p:spPr>
      </p:pic>
      <p:sp>
        <p:nvSpPr>
          <p:cNvPr id="4" name="TextBox 3">
            <a:extLst>
              <a:ext uri="{FF2B5EF4-FFF2-40B4-BE49-F238E27FC236}">
                <a16:creationId xmlns:a16="http://schemas.microsoft.com/office/drawing/2014/main" id="{099D8A61-5889-7FB3-8D74-F08B20098E92}"/>
              </a:ext>
            </a:extLst>
          </p:cNvPr>
          <p:cNvSpPr txBox="1"/>
          <p:nvPr/>
        </p:nvSpPr>
        <p:spPr>
          <a:xfrm>
            <a:off x="1248206" y="6021288"/>
            <a:ext cx="6647589" cy="461665"/>
          </a:xfrm>
          <a:prstGeom prst="rect">
            <a:avLst/>
          </a:prstGeom>
          <a:noFill/>
        </p:spPr>
        <p:txBody>
          <a:bodyPr wrap="none" rtlCol="0">
            <a:spAutoFit/>
          </a:bodyPr>
          <a:lstStyle/>
          <a:p>
            <a:pPr algn="ctr"/>
            <a:r>
              <a:rPr lang="en-GB" dirty="0">
                <a:latin typeface="Times New Roman" panose="02020603050405020304" pitchFamily="18" charset="0"/>
                <a:cs typeface="Times New Roman" panose="02020603050405020304" pitchFamily="18" charset="0"/>
              </a:rPr>
              <a:t>Goss Journal of </a:t>
            </a:r>
            <a:r>
              <a:rPr lang="en-GB" dirty="0" err="1">
                <a:latin typeface="Times New Roman" panose="02020603050405020304" pitchFamily="18" charset="0"/>
                <a:cs typeface="Times New Roman" panose="02020603050405020304" pitchFamily="18" charset="0"/>
              </a:rPr>
              <a:t>Electrocardiology</a:t>
            </a:r>
            <a:r>
              <a:rPr lang="en-GB" dirty="0">
                <a:latin typeface="Times New Roman" panose="02020603050405020304" pitchFamily="18" charset="0"/>
                <a:cs typeface="Times New Roman" panose="02020603050405020304" pitchFamily="18" charset="0"/>
              </a:rPr>
              <a:t> 2025;91:</a:t>
            </a:r>
            <a:r>
              <a:rPr lang="en-SE" dirty="0">
                <a:latin typeface="Times New Roman" panose="02020603050405020304" pitchFamily="18" charset="0"/>
                <a:cs typeface="Times New Roman" panose="02020603050405020304" pitchFamily="18" charset="0"/>
              </a:rPr>
              <a:t>153931 </a:t>
            </a:r>
          </a:p>
        </p:txBody>
      </p:sp>
    </p:spTree>
    <p:extLst>
      <p:ext uri="{BB962C8B-B14F-4D97-AF65-F5344CB8AC3E}">
        <p14:creationId xmlns:p14="http://schemas.microsoft.com/office/powerpoint/2010/main" val="14899251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n x-ray of a person's body&#10;&#10;AI-generated content may be incorrect.">
            <a:extLst>
              <a:ext uri="{FF2B5EF4-FFF2-40B4-BE49-F238E27FC236}">
                <a16:creationId xmlns:a16="http://schemas.microsoft.com/office/drawing/2014/main" id="{FDA7A0F1-CBB1-E505-145F-A344922FD3B2}"/>
              </a:ext>
            </a:extLst>
          </p:cNvPr>
          <p:cNvPicPr>
            <a:picLocks noChangeAspect="1"/>
          </p:cNvPicPr>
          <p:nvPr/>
        </p:nvPicPr>
        <p:blipFill>
          <a:blip r:embed="rId3"/>
          <a:stretch>
            <a:fillRect/>
          </a:stretch>
        </p:blipFill>
        <p:spPr>
          <a:xfrm>
            <a:off x="0" y="1340768"/>
            <a:ext cx="5227576" cy="4968552"/>
          </a:xfrm>
          <a:prstGeom prst="rect">
            <a:avLst/>
          </a:prstGeom>
        </p:spPr>
      </p:pic>
      <p:sp>
        <p:nvSpPr>
          <p:cNvPr id="5" name="TextBox 4">
            <a:extLst>
              <a:ext uri="{FF2B5EF4-FFF2-40B4-BE49-F238E27FC236}">
                <a16:creationId xmlns:a16="http://schemas.microsoft.com/office/drawing/2014/main" id="{9936C779-1C13-D0AC-A799-29C03AD506AD}"/>
              </a:ext>
            </a:extLst>
          </p:cNvPr>
          <p:cNvSpPr txBox="1"/>
          <p:nvPr/>
        </p:nvSpPr>
        <p:spPr>
          <a:xfrm>
            <a:off x="5220072" y="1700808"/>
            <a:ext cx="3748719" cy="2308324"/>
          </a:xfrm>
          <a:prstGeom prst="rect">
            <a:avLst/>
          </a:prstGeom>
          <a:noFill/>
        </p:spPr>
        <p:txBody>
          <a:bodyPr wrap="none" rtlCol="0">
            <a:spAutoFit/>
          </a:bodyPr>
          <a:lstStyle/>
          <a:p>
            <a:r>
              <a:rPr lang="en-SE" dirty="0"/>
              <a:t>Specificity 92% for OMI if:</a:t>
            </a:r>
          </a:p>
          <a:p>
            <a:r>
              <a:rPr lang="en-SE" dirty="0"/>
              <a:t>1-Narrow QRS with no LVH</a:t>
            </a:r>
          </a:p>
          <a:p>
            <a:r>
              <a:rPr lang="en-SE" dirty="0"/>
              <a:t>2-STE V1 and/or V2</a:t>
            </a:r>
          </a:p>
          <a:p>
            <a:r>
              <a:rPr lang="en-SE" dirty="0"/>
              <a:t>3-STD V5 and/or V6</a:t>
            </a:r>
          </a:p>
          <a:p>
            <a:endParaRPr lang="en-SE" dirty="0"/>
          </a:p>
          <a:p>
            <a:r>
              <a:rPr lang="en-SE" dirty="0"/>
              <a:t>83% had LAD occlusion</a:t>
            </a:r>
          </a:p>
        </p:txBody>
      </p:sp>
      <p:sp>
        <p:nvSpPr>
          <p:cNvPr id="6" name="Title 5">
            <a:extLst>
              <a:ext uri="{FF2B5EF4-FFF2-40B4-BE49-F238E27FC236}">
                <a16:creationId xmlns:a16="http://schemas.microsoft.com/office/drawing/2014/main" id="{A0A6A18D-1858-12FB-82C2-DF01220D3DFA}"/>
              </a:ext>
            </a:extLst>
          </p:cNvPr>
          <p:cNvSpPr>
            <a:spLocks noGrp="1"/>
          </p:cNvSpPr>
          <p:nvPr>
            <p:ph type="title"/>
          </p:nvPr>
        </p:nvSpPr>
        <p:spPr>
          <a:xfrm>
            <a:off x="3038518" y="116632"/>
            <a:ext cx="5419682" cy="720080"/>
          </a:xfrm>
        </p:spPr>
        <p:txBody>
          <a:bodyPr/>
          <a:lstStyle/>
          <a:p>
            <a:r>
              <a:rPr lang="en-SE" dirty="0"/>
              <a:t>Precordial Swirl</a:t>
            </a:r>
          </a:p>
        </p:txBody>
      </p:sp>
    </p:spTree>
    <p:extLst>
      <p:ext uri="{BB962C8B-B14F-4D97-AF65-F5344CB8AC3E}">
        <p14:creationId xmlns:p14="http://schemas.microsoft.com/office/powerpoint/2010/main" val="21437330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123F2A6-A8B9-4B1B-1DAA-3113C173BB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762E58-3944-C089-8B04-0E282C9BBDFD}"/>
              </a:ext>
            </a:extLst>
          </p:cNvPr>
          <p:cNvSpPr>
            <a:spLocks noGrp="1"/>
          </p:cNvSpPr>
          <p:nvPr>
            <p:ph type="ctrTitle"/>
          </p:nvPr>
        </p:nvSpPr>
        <p:spPr>
          <a:xfrm>
            <a:off x="685800" y="1873362"/>
            <a:ext cx="7772400" cy="3111277"/>
          </a:xfrm>
        </p:spPr>
        <p:txBody>
          <a:bodyPr/>
          <a:lstStyle/>
          <a:p>
            <a:r>
              <a:rPr lang="en-SE" sz="4800" dirty="0">
                <a:solidFill>
                  <a:srgbClr val="00B050"/>
                </a:solidFill>
              </a:rPr>
              <a:t>Posterior OMI</a:t>
            </a:r>
          </a:p>
        </p:txBody>
      </p:sp>
    </p:spTree>
    <p:extLst>
      <p:ext uri="{BB962C8B-B14F-4D97-AF65-F5344CB8AC3E}">
        <p14:creationId xmlns:p14="http://schemas.microsoft.com/office/powerpoint/2010/main" val="38040024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13"/>
          <p:cNvSpPr txBox="1">
            <a:spLocks noGrp="1"/>
          </p:cNvSpPr>
          <p:nvPr>
            <p:ph type="title"/>
          </p:nvPr>
        </p:nvSpPr>
        <p:spPr>
          <a:xfrm>
            <a:off x="685800" y="297870"/>
            <a:ext cx="7772400" cy="1143000"/>
          </a:xfrm>
          <a:prstGeom prst="rect">
            <a:avLst/>
          </a:prstGeom>
          <a:noFill/>
          <a:ln>
            <a:noFill/>
          </a:ln>
        </p:spPr>
        <p:txBody>
          <a:bodyPr spcFirstLastPara="1" wrap="square" lIns="91425" tIns="45700" rIns="91425" bIns="45700" anchor="ctr" anchorCtr="0">
            <a:noAutofit/>
          </a:bodyPr>
          <a:lstStyle/>
          <a:p>
            <a:pPr lvl="0">
              <a:spcBef>
                <a:spcPts val="0"/>
              </a:spcBef>
              <a:spcAft>
                <a:spcPts val="0"/>
              </a:spcAft>
              <a:buClr>
                <a:schemeClr val="dk2"/>
              </a:buClr>
              <a:buSzPts val="4400"/>
            </a:pPr>
            <a:r>
              <a:rPr lang="en-US" dirty="0">
                <a:solidFill>
                  <a:schemeClr val="dk2"/>
                </a:solidFill>
                <a:latin typeface="Times New Roman"/>
                <a:ea typeface="Times New Roman"/>
                <a:cs typeface="Times New Roman"/>
                <a:sym typeface="Times New Roman"/>
              </a:rPr>
              <a:t>83-year-old man with chest pain</a:t>
            </a:r>
            <a:endParaRPr dirty="0"/>
          </a:p>
        </p:txBody>
      </p:sp>
      <p:pic>
        <p:nvPicPr>
          <p:cNvPr id="3" name="Picture 2" descr="A screenshot of a computer screen&#10;&#10;AI-generated content may be incorrect.">
            <a:extLst>
              <a:ext uri="{FF2B5EF4-FFF2-40B4-BE49-F238E27FC236}">
                <a16:creationId xmlns:a16="http://schemas.microsoft.com/office/drawing/2014/main" id="{0B34819E-0CB5-F917-8D0C-1F61F8A71F24}"/>
              </a:ext>
            </a:extLst>
          </p:cNvPr>
          <p:cNvPicPr>
            <a:picLocks noChangeAspect="1"/>
          </p:cNvPicPr>
          <p:nvPr/>
        </p:nvPicPr>
        <p:blipFill>
          <a:blip r:embed="rId3"/>
          <a:srcRect l="6951" t="11188" r="20247"/>
          <a:stretch>
            <a:fillRect/>
          </a:stretch>
        </p:blipFill>
        <p:spPr>
          <a:xfrm>
            <a:off x="180107" y="1246908"/>
            <a:ext cx="8784381" cy="5313221"/>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2A9976-3C81-BD2D-05B6-FE549C61F7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844F2A-65E1-7170-03BA-C46108F190F9}"/>
              </a:ext>
            </a:extLst>
          </p:cNvPr>
          <p:cNvSpPr>
            <a:spLocks noGrp="1"/>
          </p:cNvSpPr>
          <p:nvPr>
            <p:ph type="title"/>
          </p:nvPr>
        </p:nvSpPr>
        <p:spPr/>
        <p:txBody>
          <a:bodyPr/>
          <a:lstStyle/>
          <a:p>
            <a:r>
              <a:rPr lang="en-SE" dirty="0">
                <a:solidFill>
                  <a:srgbClr val="FF0000"/>
                </a:solidFill>
              </a:rPr>
              <a:t>STD V1-V4</a:t>
            </a:r>
          </a:p>
        </p:txBody>
      </p:sp>
      <p:sp>
        <p:nvSpPr>
          <p:cNvPr id="3" name="Content Placeholder 2">
            <a:extLst>
              <a:ext uri="{FF2B5EF4-FFF2-40B4-BE49-F238E27FC236}">
                <a16:creationId xmlns:a16="http://schemas.microsoft.com/office/drawing/2014/main" id="{72C2D996-0855-8B46-0F21-87AC2A3EFB77}"/>
              </a:ext>
            </a:extLst>
          </p:cNvPr>
          <p:cNvSpPr>
            <a:spLocks noGrp="1"/>
          </p:cNvSpPr>
          <p:nvPr>
            <p:ph idx="1"/>
          </p:nvPr>
        </p:nvSpPr>
        <p:spPr>
          <a:xfrm>
            <a:off x="467544" y="1981200"/>
            <a:ext cx="3744416" cy="4114800"/>
          </a:xfrm>
        </p:spPr>
        <p:txBody>
          <a:bodyPr/>
          <a:lstStyle/>
          <a:p>
            <a:r>
              <a:rPr lang="en-SE" dirty="0"/>
              <a:t>Corresponds to STE in consecutive leads V7-V9</a:t>
            </a:r>
          </a:p>
        </p:txBody>
      </p:sp>
      <p:pic>
        <p:nvPicPr>
          <p:cNvPr id="4" name="Picture 3" descr="A close-up of an ultrasound&#10;&#10;AI-generated content may be incorrect.">
            <a:extLst>
              <a:ext uri="{FF2B5EF4-FFF2-40B4-BE49-F238E27FC236}">
                <a16:creationId xmlns:a16="http://schemas.microsoft.com/office/drawing/2014/main" id="{9EBA3A70-46CE-24E4-CCF4-240F646FD293}"/>
              </a:ext>
            </a:extLst>
          </p:cNvPr>
          <p:cNvPicPr>
            <a:picLocks noChangeAspect="1"/>
          </p:cNvPicPr>
          <p:nvPr/>
        </p:nvPicPr>
        <p:blipFill>
          <a:blip r:embed="rId2"/>
          <a:stretch>
            <a:fillRect/>
          </a:stretch>
        </p:blipFill>
        <p:spPr>
          <a:xfrm>
            <a:off x="4335402" y="1772816"/>
            <a:ext cx="4557078" cy="4536504"/>
          </a:xfrm>
          <a:prstGeom prst="rect">
            <a:avLst/>
          </a:prstGeom>
        </p:spPr>
      </p:pic>
      <p:sp>
        <p:nvSpPr>
          <p:cNvPr id="6" name="TextBox 5">
            <a:extLst>
              <a:ext uri="{FF2B5EF4-FFF2-40B4-BE49-F238E27FC236}">
                <a16:creationId xmlns:a16="http://schemas.microsoft.com/office/drawing/2014/main" id="{5A500A15-4CBE-DFAA-C960-BEB35DE0B847}"/>
              </a:ext>
            </a:extLst>
          </p:cNvPr>
          <p:cNvSpPr txBox="1"/>
          <p:nvPr/>
        </p:nvSpPr>
        <p:spPr>
          <a:xfrm>
            <a:off x="755576" y="4653136"/>
            <a:ext cx="2232248" cy="1200329"/>
          </a:xfrm>
          <a:prstGeom prst="rect">
            <a:avLst/>
          </a:prstGeom>
          <a:noFill/>
        </p:spPr>
        <p:txBody>
          <a:bodyPr wrap="square" rtlCol="0">
            <a:spAutoFit/>
          </a:bodyPr>
          <a:lstStyle/>
          <a:p>
            <a:r>
              <a:rPr lang="en-GB" dirty="0" err="1">
                <a:latin typeface="Times New Roman" panose="02020603050405020304" pitchFamily="18" charset="0"/>
                <a:cs typeface="Times New Roman" panose="02020603050405020304" pitchFamily="18" charset="0"/>
              </a:rPr>
              <a:t>Lindow</a:t>
            </a:r>
            <a:r>
              <a:rPr lang="en-GB" dirty="0">
                <a:latin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cs typeface="Times New Roman" panose="02020603050405020304" pitchFamily="18" charset="0"/>
              </a:rPr>
              <a:t>Scand</a:t>
            </a:r>
            <a:r>
              <a:rPr lang="en-GB" dirty="0">
                <a:effectLst/>
                <a:latin typeface="Times New Roman" panose="02020603050405020304" pitchFamily="18" charset="0"/>
                <a:cs typeface="Times New Roman" panose="02020603050405020304" pitchFamily="18" charset="0"/>
              </a:rPr>
              <a:t> Cardiovasc J 2021;55:145</a:t>
            </a:r>
          </a:p>
        </p:txBody>
      </p:sp>
    </p:spTree>
    <p:extLst>
      <p:ext uri="{BB962C8B-B14F-4D97-AF65-F5344CB8AC3E}">
        <p14:creationId xmlns:p14="http://schemas.microsoft.com/office/powerpoint/2010/main" val="38372914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6F04EF-13E1-D271-2FEB-6E4CBC956A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935DE2-888F-636F-0F74-A744BA3BFC79}"/>
              </a:ext>
            </a:extLst>
          </p:cNvPr>
          <p:cNvSpPr>
            <a:spLocks noGrp="1"/>
          </p:cNvSpPr>
          <p:nvPr>
            <p:ph type="title"/>
          </p:nvPr>
        </p:nvSpPr>
        <p:spPr>
          <a:xfrm>
            <a:off x="0" y="188640"/>
            <a:ext cx="9144000" cy="1143000"/>
          </a:xfrm>
        </p:spPr>
        <p:txBody>
          <a:bodyPr/>
          <a:lstStyle/>
          <a:p>
            <a:r>
              <a:rPr lang="en-SE" dirty="0"/>
              <a:t>51-year-old man, chest pain then arrest</a:t>
            </a:r>
          </a:p>
        </p:txBody>
      </p:sp>
      <p:pic>
        <p:nvPicPr>
          <p:cNvPr id="5" name="Picture 4" descr="A screenshot of a graph&#10;&#10;AI-generated content may be incorrect.">
            <a:extLst>
              <a:ext uri="{FF2B5EF4-FFF2-40B4-BE49-F238E27FC236}">
                <a16:creationId xmlns:a16="http://schemas.microsoft.com/office/drawing/2014/main" id="{3653C96E-484B-9C6B-99E1-E0CE1EF5CE52}"/>
              </a:ext>
            </a:extLst>
          </p:cNvPr>
          <p:cNvPicPr>
            <a:picLocks noChangeAspect="1"/>
          </p:cNvPicPr>
          <p:nvPr/>
        </p:nvPicPr>
        <p:blipFill>
          <a:blip r:embed="rId3"/>
          <a:srcRect l="7969" t="12657" r="21442"/>
          <a:stretch>
            <a:fillRect/>
          </a:stretch>
        </p:blipFill>
        <p:spPr>
          <a:xfrm>
            <a:off x="107504" y="1363238"/>
            <a:ext cx="8712968" cy="5234114"/>
          </a:xfrm>
          <a:prstGeom prst="rect">
            <a:avLst/>
          </a:prstGeom>
        </p:spPr>
      </p:pic>
    </p:spTree>
    <p:extLst>
      <p:ext uri="{BB962C8B-B14F-4D97-AF65-F5344CB8AC3E}">
        <p14:creationId xmlns:p14="http://schemas.microsoft.com/office/powerpoint/2010/main" val="2425224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diagram of a human body&#10;&#10;Description automatically generated">
            <a:extLst>
              <a:ext uri="{FF2B5EF4-FFF2-40B4-BE49-F238E27FC236}">
                <a16:creationId xmlns:a16="http://schemas.microsoft.com/office/drawing/2014/main" id="{113AB825-53FF-4921-63AF-481BD7CEB529}"/>
              </a:ext>
            </a:extLst>
          </p:cNvPr>
          <p:cNvPicPr>
            <a:picLocks noChangeAspect="1"/>
          </p:cNvPicPr>
          <p:nvPr/>
        </p:nvPicPr>
        <p:blipFill>
          <a:blip r:embed="rId3"/>
          <a:stretch>
            <a:fillRect/>
          </a:stretch>
        </p:blipFill>
        <p:spPr>
          <a:xfrm>
            <a:off x="1259632" y="144016"/>
            <a:ext cx="6753289" cy="5877272"/>
          </a:xfrm>
          <a:prstGeom prst="rect">
            <a:avLst/>
          </a:prstGeom>
        </p:spPr>
      </p:pic>
      <p:sp>
        <p:nvSpPr>
          <p:cNvPr id="3" name="TextBox 2">
            <a:extLst>
              <a:ext uri="{FF2B5EF4-FFF2-40B4-BE49-F238E27FC236}">
                <a16:creationId xmlns:a16="http://schemas.microsoft.com/office/drawing/2014/main" id="{66F7F952-478D-226F-AB62-F0A0E160C611}"/>
              </a:ext>
            </a:extLst>
          </p:cNvPr>
          <p:cNvSpPr txBox="1"/>
          <p:nvPr/>
        </p:nvSpPr>
        <p:spPr>
          <a:xfrm>
            <a:off x="1702369" y="6372036"/>
            <a:ext cx="5739263" cy="369332"/>
          </a:xfrm>
          <a:prstGeom prst="rect">
            <a:avLst/>
          </a:prstGeom>
          <a:noFill/>
        </p:spPr>
        <p:txBody>
          <a:bodyPr wrap="none" rtlCol="0">
            <a:spAutoFit/>
          </a:bodyPr>
          <a:lstStyle/>
          <a:p>
            <a:pPr algn="ctr"/>
            <a:r>
              <a:rPr lang="en-GB" sz="1800" dirty="0"/>
              <a:t>https://</a:t>
            </a:r>
            <a:r>
              <a:rPr lang="en-GB" sz="1800" dirty="0" err="1"/>
              <a:t>litfl.com</a:t>
            </a:r>
            <a:r>
              <a:rPr lang="en-GB" sz="1800" dirty="0"/>
              <a:t>/posterior-myocardial-infarction-</a:t>
            </a:r>
            <a:r>
              <a:rPr lang="en-GB" sz="1800" dirty="0" err="1"/>
              <a:t>ecg</a:t>
            </a:r>
            <a:r>
              <a:rPr lang="en-GB" sz="1800" dirty="0"/>
              <a:t>-library/</a:t>
            </a:r>
            <a:endParaRPr lang="en-SE" sz="1800" dirty="0"/>
          </a:p>
        </p:txBody>
      </p:sp>
    </p:spTree>
    <p:extLst>
      <p:ext uri="{BB962C8B-B14F-4D97-AF65-F5344CB8AC3E}">
        <p14:creationId xmlns:p14="http://schemas.microsoft.com/office/powerpoint/2010/main" val="2809442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with a black arrow&#10;&#10;Description automatically generated">
            <a:extLst>
              <a:ext uri="{FF2B5EF4-FFF2-40B4-BE49-F238E27FC236}">
                <a16:creationId xmlns:a16="http://schemas.microsoft.com/office/drawing/2014/main" id="{7844764B-94EB-3413-2422-E83ADB05C511}"/>
              </a:ext>
            </a:extLst>
          </p:cNvPr>
          <p:cNvPicPr>
            <a:picLocks noChangeAspect="1"/>
          </p:cNvPicPr>
          <p:nvPr/>
        </p:nvPicPr>
        <p:blipFill rotWithShape="1">
          <a:blip r:embed="rId3"/>
          <a:srcRect b="14110"/>
          <a:stretch/>
        </p:blipFill>
        <p:spPr>
          <a:xfrm>
            <a:off x="627747" y="695381"/>
            <a:ext cx="7400637" cy="4821851"/>
          </a:xfrm>
          <a:prstGeom prst="rect">
            <a:avLst/>
          </a:prstGeom>
        </p:spPr>
      </p:pic>
      <p:sp>
        <p:nvSpPr>
          <p:cNvPr id="4" name="TextBox 3">
            <a:extLst>
              <a:ext uri="{FF2B5EF4-FFF2-40B4-BE49-F238E27FC236}">
                <a16:creationId xmlns:a16="http://schemas.microsoft.com/office/drawing/2014/main" id="{F1CBF6B4-CF30-DABD-D147-FE77EF843643}"/>
              </a:ext>
            </a:extLst>
          </p:cNvPr>
          <p:cNvSpPr txBox="1"/>
          <p:nvPr/>
        </p:nvSpPr>
        <p:spPr>
          <a:xfrm>
            <a:off x="1702369" y="6084004"/>
            <a:ext cx="5739263" cy="369332"/>
          </a:xfrm>
          <a:prstGeom prst="rect">
            <a:avLst/>
          </a:prstGeom>
          <a:noFill/>
        </p:spPr>
        <p:txBody>
          <a:bodyPr wrap="none" rtlCol="0">
            <a:spAutoFit/>
          </a:bodyPr>
          <a:lstStyle/>
          <a:p>
            <a:pPr algn="ctr"/>
            <a:r>
              <a:rPr lang="en-GB" sz="1800" dirty="0"/>
              <a:t>https://</a:t>
            </a:r>
            <a:r>
              <a:rPr lang="en-GB" sz="1800" dirty="0" err="1"/>
              <a:t>litfl.com</a:t>
            </a:r>
            <a:r>
              <a:rPr lang="en-GB" sz="1800" dirty="0"/>
              <a:t>/posterior-myocardial-infarction-</a:t>
            </a:r>
            <a:r>
              <a:rPr lang="en-GB" sz="1800" dirty="0" err="1"/>
              <a:t>ecg</a:t>
            </a:r>
            <a:r>
              <a:rPr lang="en-GB" sz="1800" dirty="0"/>
              <a:t>-library/</a:t>
            </a:r>
            <a:endParaRPr lang="en-SE" sz="1800" dirty="0"/>
          </a:p>
        </p:txBody>
      </p:sp>
    </p:spTree>
    <p:extLst>
      <p:ext uri="{BB962C8B-B14F-4D97-AF65-F5344CB8AC3E}">
        <p14:creationId xmlns:p14="http://schemas.microsoft.com/office/powerpoint/2010/main" val="24731475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18CEE7E-BD8A-458C-9099-8F03E45D259E}"/>
              </a:ext>
            </a:extLst>
          </p:cNvPr>
          <p:cNvSpPr>
            <a:spLocks noGrp="1"/>
          </p:cNvSpPr>
          <p:nvPr>
            <p:ph type="title"/>
          </p:nvPr>
        </p:nvSpPr>
        <p:spPr/>
        <p:txBody>
          <a:bodyPr/>
          <a:lstStyle/>
          <a:p>
            <a:r>
              <a:rPr lang="en-SE" dirty="0">
                <a:solidFill>
                  <a:srgbClr val="FF0000"/>
                </a:solidFill>
              </a:rPr>
              <a:t>Posterior OMI</a:t>
            </a:r>
          </a:p>
        </p:txBody>
      </p:sp>
      <p:sp>
        <p:nvSpPr>
          <p:cNvPr id="2" name="Content Placeholder 1">
            <a:extLst>
              <a:ext uri="{FF2B5EF4-FFF2-40B4-BE49-F238E27FC236}">
                <a16:creationId xmlns:a16="http://schemas.microsoft.com/office/drawing/2014/main" id="{ACBD20F4-B829-80F9-BF01-E32C151C9AE5}"/>
              </a:ext>
            </a:extLst>
          </p:cNvPr>
          <p:cNvSpPr>
            <a:spLocks noGrp="1"/>
          </p:cNvSpPr>
          <p:nvPr>
            <p:ph sz="half" idx="1"/>
          </p:nvPr>
        </p:nvSpPr>
        <p:spPr>
          <a:xfrm>
            <a:off x="395536" y="1981200"/>
            <a:ext cx="3672408" cy="4114800"/>
          </a:xfrm>
        </p:spPr>
        <p:txBody>
          <a:bodyPr/>
          <a:lstStyle/>
          <a:p>
            <a:r>
              <a:rPr lang="en-SE" dirty="0"/>
              <a:t>Max findings V1-V4</a:t>
            </a:r>
          </a:p>
          <a:p>
            <a:r>
              <a:rPr lang="en-SE" dirty="0"/>
              <a:t>Horizontal STD</a:t>
            </a:r>
          </a:p>
          <a:p>
            <a:r>
              <a:rPr lang="en-SE" dirty="0"/>
              <a:t>Upright T-waves</a:t>
            </a:r>
          </a:p>
        </p:txBody>
      </p:sp>
      <p:sp>
        <p:nvSpPr>
          <p:cNvPr id="4" name="Content Placeholder 3">
            <a:extLst>
              <a:ext uri="{FF2B5EF4-FFF2-40B4-BE49-F238E27FC236}">
                <a16:creationId xmlns:a16="http://schemas.microsoft.com/office/drawing/2014/main" id="{B8D2D2F0-F217-CB27-C10A-E308669A0E6C}"/>
              </a:ext>
            </a:extLst>
          </p:cNvPr>
          <p:cNvSpPr>
            <a:spLocks noGrp="1"/>
          </p:cNvSpPr>
          <p:nvPr>
            <p:ph sz="half" idx="2"/>
          </p:nvPr>
        </p:nvSpPr>
        <p:spPr>
          <a:xfrm>
            <a:off x="4283968" y="1981200"/>
            <a:ext cx="4752528" cy="4114800"/>
          </a:xfrm>
        </p:spPr>
        <p:txBody>
          <a:bodyPr/>
          <a:lstStyle/>
          <a:p>
            <a:r>
              <a:rPr lang="en-SE" dirty="0"/>
              <a:t>Usually accompanies inferior or lateral OMI</a:t>
            </a:r>
          </a:p>
          <a:p>
            <a:r>
              <a:rPr lang="en-SE" dirty="0"/>
              <a:t>Isolated posterior OMI in 5% of infarcts (often missed)</a:t>
            </a:r>
          </a:p>
        </p:txBody>
      </p:sp>
    </p:spTree>
    <p:extLst>
      <p:ext uri="{BB962C8B-B14F-4D97-AF65-F5344CB8AC3E}">
        <p14:creationId xmlns:p14="http://schemas.microsoft.com/office/powerpoint/2010/main" val="1953807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hart&#10;&#10;Description automatically generated">
            <a:extLst>
              <a:ext uri="{FF2B5EF4-FFF2-40B4-BE49-F238E27FC236}">
                <a16:creationId xmlns:a16="http://schemas.microsoft.com/office/drawing/2014/main" id="{F830823D-081F-AAC8-F023-70F13E27C8E9}"/>
              </a:ext>
            </a:extLst>
          </p:cNvPr>
          <p:cNvPicPr>
            <a:picLocks noChangeAspect="1"/>
          </p:cNvPicPr>
          <p:nvPr/>
        </p:nvPicPr>
        <p:blipFill rotWithShape="1">
          <a:blip r:embed="rId2"/>
          <a:srcRect t="11535" b="10169"/>
          <a:stretch>
            <a:fillRect/>
          </a:stretch>
        </p:blipFill>
        <p:spPr>
          <a:xfrm>
            <a:off x="107504" y="1326776"/>
            <a:ext cx="8973408" cy="3326360"/>
          </a:xfrm>
          <a:prstGeom prst="rect">
            <a:avLst/>
          </a:prstGeom>
        </p:spPr>
      </p:pic>
      <p:sp>
        <p:nvSpPr>
          <p:cNvPr id="10" name="TextBox 9">
            <a:extLst>
              <a:ext uri="{FF2B5EF4-FFF2-40B4-BE49-F238E27FC236}">
                <a16:creationId xmlns:a16="http://schemas.microsoft.com/office/drawing/2014/main" id="{F8260F0A-94C4-8432-1467-286FEF9EF618}"/>
              </a:ext>
            </a:extLst>
          </p:cNvPr>
          <p:cNvSpPr txBox="1"/>
          <p:nvPr/>
        </p:nvSpPr>
        <p:spPr>
          <a:xfrm>
            <a:off x="5220072" y="5229200"/>
            <a:ext cx="3168352" cy="830997"/>
          </a:xfrm>
          <a:prstGeom prst="rect">
            <a:avLst/>
          </a:prstGeom>
          <a:noFill/>
        </p:spPr>
        <p:txBody>
          <a:bodyPr wrap="square" rtlCol="0">
            <a:spAutoFit/>
          </a:bodyPr>
          <a:lstStyle/>
          <a:p>
            <a:r>
              <a:rPr lang="en-SE" dirty="0">
                <a:latin typeface="Times New Roman" panose="02020603050405020304" pitchFamily="18" charset="0"/>
                <a:cs typeface="Times New Roman" panose="02020603050405020304" pitchFamily="18" charset="0"/>
              </a:rPr>
              <a:t>Miranda </a:t>
            </a:r>
            <a:r>
              <a:rPr lang="en-GB" dirty="0">
                <a:effectLst/>
                <a:latin typeface="Times New Roman" panose="02020603050405020304" pitchFamily="18" charset="0"/>
                <a:cs typeface="Times New Roman" panose="02020603050405020304" pitchFamily="18" charset="0"/>
              </a:rPr>
              <a:t>Can J </a:t>
            </a:r>
            <a:r>
              <a:rPr lang="en-GB" dirty="0" err="1">
                <a:effectLst/>
                <a:latin typeface="Times New Roman" panose="02020603050405020304" pitchFamily="18" charset="0"/>
                <a:cs typeface="Times New Roman" panose="02020603050405020304" pitchFamily="18" charset="0"/>
              </a:rPr>
              <a:t>Cardiol</a:t>
            </a:r>
            <a:r>
              <a:rPr lang="en-GB" dirty="0">
                <a:effectLst/>
                <a:latin typeface="Times New Roman" panose="02020603050405020304" pitchFamily="18" charset="0"/>
                <a:cs typeface="Times New Roman" panose="02020603050405020304" pitchFamily="18" charset="0"/>
              </a:rPr>
              <a:t> 2018;34:132</a:t>
            </a:r>
          </a:p>
        </p:txBody>
      </p:sp>
      <p:sp>
        <p:nvSpPr>
          <p:cNvPr id="2" name="Title 1">
            <a:extLst>
              <a:ext uri="{FF2B5EF4-FFF2-40B4-BE49-F238E27FC236}">
                <a16:creationId xmlns:a16="http://schemas.microsoft.com/office/drawing/2014/main" id="{8E4943B4-4178-41A7-1072-8F69A18556CE}"/>
              </a:ext>
            </a:extLst>
          </p:cNvPr>
          <p:cNvSpPr>
            <a:spLocks noGrp="1"/>
          </p:cNvSpPr>
          <p:nvPr>
            <p:ph type="title"/>
          </p:nvPr>
        </p:nvSpPr>
        <p:spPr>
          <a:xfrm>
            <a:off x="685800" y="404664"/>
            <a:ext cx="7772400" cy="1143000"/>
          </a:xfrm>
        </p:spPr>
        <p:txBody>
          <a:bodyPr/>
          <a:lstStyle/>
          <a:p>
            <a:r>
              <a:rPr lang="en-SE" dirty="0">
                <a:solidFill>
                  <a:srgbClr val="FF0000"/>
                </a:solidFill>
              </a:rPr>
              <a:t>Posterior OMI</a:t>
            </a:r>
          </a:p>
        </p:txBody>
      </p:sp>
      <p:sp>
        <p:nvSpPr>
          <p:cNvPr id="3" name="Content Placeholder 3">
            <a:extLst>
              <a:ext uri="{FF2B5EF4-FFF2-40B4-BE49-F238E27FC236}">
                <a16:creationId xmlns:a16="http://schemas.microsoft.com/office/drawing/2014/main" id="{180FB1C0-82E5-821B-1DB6-ED0165F26C18}"/>
              </a:ext>
            </a:extLst>
          </p:cNvPr>
          <p:cNvSpPr txBox="1">
            <a:spLocks/>
          </p:cNvSpPr>
          <p:nvPr/>
        </p:nvSpPr>
        <p:spPr>
          <a:xfrm>
            <a:off x="116542" y="4725144"/>
            <a:ext cx="4248472" cy="11430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r>
              <a:rPr lang="en-SE" sz="2800" kern="0" dirty="0"/>
              <a:t>Maximal findings V1-V4</a:t>
            </a:r>
          </a:p>
          <a:p>
            <a:r>
              <a:rPr lang="en-SE" sz="2800" kern="0" dirty="0"/>
              <a:t>Horizontal ST-depression</a:t>
            </a:r>
          </a:p>
          <a:p>
            <a:r>
              <a:rPr lang="en-SE" sz="2800" kern="0" dirty="0"/>
              <a:t>Upright T-waves</a:t>
            </a:r>
          </a:p>
        </p:txBody>
      </p:sp>
    </p:spTree>
    <p:extLst>
      <p:ext uri="{BB962C8B-B14F-4D97-AF65-F5344CB8AC3E}">
        <p14:creationId xmlns:p14="http://schemas.microsoft.com/office/powerpoint/2010/main" val="4254551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B5C566-ED6B-EEB9-19A0-85CCCAF8CCB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F7AAF80-C305-E444-D7E1-9A0DB280521E}"/>
              </a:ext>
            </a:extLst>
          </p:cNvPr>
          <p:cNvPicPr>
            <a:picLocks noChangeAspect="1"/>
          </p:cNvPicPr>
          <p:nvPr/>
        </p:nvPicPr>
        <p:blipFill>
          <a:blip r:embed="rId3"/>
          <a:srcRect l="11270" t="10119" r="2780" b="4433"/>
          <a:stretch>
            <a:fillRect/>
          </a:stretch>
        </p:blipFill>
        <p:spPr>
          <a:xfrm rot="10800000">
            <a:off x="134030" y="628686"/>
            <a:ext cx="8686441" cy="6112681"/>
          </a:xfrm>
          <a:prstGeom prst="rect">
            <a:avLst/>
          </a:prstGeom>
        </p:spPr>
      </p:pic>
      <p:sp>
        <p:nvSpPr>
          <p:cNvPr id="5" name="Rectangle 4">
            <a:extLst>
              <a:ext uri="{FF2B5EF4-FFF2-40B4-BE49-F238E27FC236}">
                <a16:creationId xmlns:a16="http://schemas.microsoft.com/office/drawing/2014/main" id="{EA0337F4-9AD3-48B8-38F9-F0F34EEBC361}"/>
              </a:ext>
            </a:extLst>
          </p:cNvPr>
          <p:cNvSpPr/>
          <p:nvPr/>
        </p:nvSpPr>
        <p:spPr bwMode="auto">
          <a:xfrm>
            <a:off x="3491880" y="764704"/>
            <a:ext cx="5544616" cy="4752528"/>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SE" sz="2400" b="0" i="0" u="none" strike="noStrike" cap="none" normalizeH="0" baseline="0" dirty="0">
              <a:ln>
                <a:noFill/>
              </a:ln>
              <a:solidFill>
                <a:srgbClr val="000000"/>
              </a:solidFill>
              <a:effectLst/>
              <a:latin typeface="Times" charset="0"/>
              <a:ea typeface="ＭＳ Ｐゴシック" charset="0"/>
            </a:endParaRPr>
          </a:p>
        </p:txBody>
      </p:sp>
      <p:sp>
        <p:nvSpPr>
          <p:cNvPr id="3" name="TextBox 2">
            <a:extLst>
              <a:ext uri="{FF2B5EF4-FFF2-40B4-BE49-F238E27FC236}">
                <a16:creationId xmlns:a16="http://schemas.microsoft.com/office/drawing/2014/main" id="{0C83DBFC-58FD-C08F-7F15-05C648DCD640}"/>
              </a:ext>
            </a:extLst>
          </p:cNvPr>
          <p:cNvSpPr txBox="1"/>
          <p:nvPr/>
        </p:nvSpPr>
        <p:spPr>
          <a:xfrm>
            <a:off x="3995936" y="620688"/>
            <a:ext cx="4481127" cy="769441"/>
          </a:xfrm>
          <a:prstGeom prst="rect">
            <a:avLst/>
          </a:prstGeom>
          <a:noFill/>
        </p:spPr>
        <p:txBody>
          <a:bodyPr wrap="square">
            <a:spAutoFit/>
          </a:bodyPr>
          <a:lstStyle/>
          <a:p>
            <a:pPr algn="ctr"/>
            <a:r>
              <a:rPr lang="en-SE" sz="4400" dirty="0">
                <a:solidFill>
                  <a:srgbClr val="FF0000"/>
                </a:solidFill>
              </a:rPr>
              <a:t>Posterolateral OMI</a:t>
            </a:r>
            <a:endParaRPr lang="en-SE" sz="4400" dirty="0"/>
          </a:p>
        </p:txBody>
      </p:sp>
      <p:sp>
        <p:nvSpPr>
          <p:cNvPr id="6" name="Content Placeholder 3">
            <a:extLst>
              <a:ext uri="{FF2B5EF4-FFF2-40B4-BE49-F238E27FC236}">
                <a16:creationId xmlns:a16="http://schemas.microsoft.com/office/drawing/2014/main" id="{86D5F7A7-59B9-AB0F-F717-55CBA11B5373}"/>
              </a:ext>
            </a:extLst>
          </p:cNvPr>
          <p:cNvSpPr txBox="1">
            <a:spLocks/>
          </p:cNvSpPr>
          <p:nvPr/>
        </p:nvSpPr>
        <p:spPr>
          <a:xfrm>
            <a:off x="4283968" y="2276872"/>
            <a:ext cx="4690940" cy="2664296"/>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lgn="ctr">
              <a:buNone/>
            </a:pPr>
            <a:r>
              <a:rPr lang="en-SE" sz="2800" b="1" kern="0" dirty="0"/>
              <a:t>Posterior OMI</a:t>
            </a:r>
          </a:p>
          <a:p>
            <a:r>
              <a:rPr lang="en-SE" sz="2800" kern="0" dirty="0"/>
              <a:t>Max findings V1-V4</a:t>
            </a:r>
          </a:p>
          <a:p>
            <a:r>
              <a:rPr lang="en-SE" sz="2800" kern="0" dirty="0"/>
              <a:t>Horizontal ST-depression</a:t>
            </a:r>
          </a:p>
          <a:p>
            <a:r>
              <a:rPr lang="en-SE" sz="2800" kern="0" dirty="0"/>
              <a:t>Upright T-waves</a:t>
            </a:r>
          </a:p>
          <a:p>
            <a:r>
              <a:rPr lang="en-SE" sz="2800" kern="0" dirty="0"/>
              <a:t>R/S &gt; 1 in V2</a:t>
            </a:r>
          </a:p>
        </p:txBody>
      </p:sp>
    </p:spTree>
    <p:extLst>
      <p:ext uri="{BB962C8B-B14F-4D97-AF65-F5344CB8AC3E}">
        <p14:creationId xmlns:p14="http://schemas.microsoft.com/office/powerpoint/2010/main" val="188314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1" descr="4-Respiratory distress 90-year-old EKG.tiff">
            <a:extLst>
              <a:ext uri="{FF2B5EF4-FFF2-40B4-BE49-F238E27FC236}">
                <a16:creationId xmlns:a16="http://schemas.microsoft.com/office/drawing/2014/main" id="{DFE74A9B-BECE-F033-1A05-A4B51B9FEA6B}"/>
              </a:ext>
            </a:extLst>
          </p:cNvPr>
          <p:cNvPicPr>
            <a:picLocks noChangeAspect="1"/>
          </p:cNvPicPr>
          <p:nvPr/>
        </p:nvPicPr>
        <p:blipFill>
          <a:blip r:embed="rId3">
            <a:extLst>
              <a:ext uri="{28A0092B-C50C-407E-A947-70E740481C1C}">
                <a14:useLocalDpi xmlns:a14="http://schemas.microsoft.com/office/drawing/2010/main" val="0"/>
              </a:ext>
            </a:extLst>
          </a:blip>
          <a:srcRect t="3735"/>
          <a:stretch>
            <a:fillRect/>
          </a:stretch>
        </p:blipFill>
        <p:spPr bwMode="auto">
          <a:xfrm>
            <a:off x="0" y="980660"/>
            <a:ext cx="9144000" cy="54725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E4115794-0F5C-5D46-831B-80A5E78D7C3F}"/>
              </a:ext>
            </a:extLst>
          </p:cNvPr>
          <p:cNvSpPr txBox="1"/>
          <p:nvPr/>
        </p:nvSpPr>
        <p:spPr>
          <a:xfrm>
            <a:off x="3419872" y="332656"/>
            <a:ext cx="4896544" cy="769441"/>
          </a:xfrm>
          <a:prstGeom prst="rect">
            <a:avLst/>
          </a:prstGeom>
          <a:noFill/>
        </p:spPr>
        <p:txBody>
          <a:bodyPr wrap="square">
            <a:spAutoFit/>
          </a:bodyPr>
          <a:lstStyle/>
          <a:p>
            <a:pPr algn="ctr"/>
            <a:r>
              <a:rPr lang="en-SE" sz="4400" dirty="0">
                <a:solidFill>
                  <a:srgbClr val="FF0000"/>
                </a:solidFill>
              </a:rPr>
              <a:t>Inferoposterior OMI</a:t>
            </a:r>
            <a:endParaRPr lang="en-SE" sz="4400" dirty="0"/>
          </a:p>
        </p:txBody>
      </p:sp>
      <p:sp>
        <p:nvSpPr>
          <p:cNvPr id="4" name="Content Placeholder 3">
            <a:extLst>
              <a:ext uri="{FF2B5EF4-FFF2-40B4-BE49-F238E27FC236}">
                <a16:creationId xmlns:a16="http://schemas.microsoft.com/office/drawing/2014/main" id="{93AE4D45-E9B4-6EA3-64F1-492F85E31FF5}"/>
              </a:ext>
            </a:extLst>
          </p:cNvPr>
          <p:cNvSpPr txBox="1">
            <a:spLocks/>
          </p:cNvSpPr>
          <p:nvPr/>
        </p:nvSpPr>
        <p:spPr>
          <a:xfrm>
            <a:off x="3419872" y="1988840"/>
            <a:ext cx="4690940" cy="2664296"/>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lgn="ctr">
              <a:buNone/>
            </a:pPr>
            <a:r>
              <a:rPr lang="en-SE" sz="2800" b="1" kern="0" dirty="0"/>
              <a:t>Posterior OMI</a:t>
            </a:r>
          </a:p>
          <a:p>
            <a:r>
              <a:rPr lang="en-SE" sz="2800" kern="0" dirty="0"/>
              <a:t>Max findings V1-V4</a:t>
            </a:r>
          </a:p>
          <a:p>
            <a:r>
              <a:rPr lang="en-SE" sz="2800" kern="0" dirty="0"/>
              <a:t>Horizontal ST-depression</a:t>
            </a:r>
          </a:p>
          <a:p>
            <a:r>
              <a:rPr lang="en-SE" sz="2800" kern="0" dirty="0"/>
              <a:t>Upright T-waves</a:t>
            </a:r>
          </a:p>
        </p:txBody>
      </p:sp>
    </p:spTree>
    <p:extLst>
      <p:ext uri="{BB962C8B-B14F-4D97-AF65-F5344CB8AC3E}">
        <p14:creationId xmlns:p14="http://schemas.microsoft.com/office/powerpoint/2010/main" val="2036337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A2A8EAB-29CC-F7D6-E79F-E1FCC785AA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5CFE99-08FA-3721-37BF-A78B0950BD6A}"/>
              </a:ext>
            </a:extLst>
          </p:cNvPr>
          <p:cNvSpPr>
            <a:spLocks noGrp="1"/>
          </p:cNvSpPr>
          <p:nvPr>
            <p:ph type="ctrTitle"/>
          </p:nvPr>
        </p:nvSpPr>
        <p:spPr>
          <a:xfrm>
            <a:off x="0" y="1873362"/>
            <a:ext cx="9144000" cy="3111277"/>
          </a:xfrm>
        </p:spPr>
        <p:txBody>
          <a:bodyPr/>
          <a:lstStyle/>
          <a:p>
            <a:r>
              <a:rPr lang="en-SE" sz="4800" dirty="0">
                <a:solidFill>
                  <a:srgbClr val="00B050"/>
                </a:solidFill>
              </a:rPr>
              <a:t>LMCA or Multivessel Occlusion</a:t>
            </a:r>
          </a:p>
        </p:txBody>
      </p:sp>
    </p:spTree>
    <p:extLst>
      <p:ext uri="{BB962C8B-B14F-4D97-AF65-F5344CB8AC3E}">
        <p14:creationId xmlns:p14="http://schemas.microsoft.com/office/powerpoint/2010/main" val="20146367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56DE6E2-B331-67BF-1BCB-AB51F08F5A06}"/>
              </a:ext>
            </a:extLst>
          </p:cNvPr>
          <p:cNvSpPr>
            <a:spLocks noGrp="1"/>
          </p:cNvSpPr>
          <p:nvPr>
            <p:ph type="title"/>
          </p:nvPr>
        </p:nvSpPr>
        <p:spPr>
          <a:xfrm>
            <a:off x="683568" y="11088"/>
            <a:ext cx="7772400" cy="1143000"/>
          </a:xfrm>
        </p:spPr>
        <p:txBody>
          <a:bodyPr/>
          <a:lstStyle/>
          <a:p>
            <a:r>
              <a:rPr lang="en-SE" dirty="0"/>
              <a:t>79-year-old man with chest pain</a:t>
            </a:r>
          </a:p>
        </p:txBody>
      </p:sp>
      <p:pic>
        <p:nvPicPr>
          <p:cNvPr id="10" name="Picture 9">
            <a:extLst>
              <a:ext uri="{FF2B5EF4-FFF2-40B4-BE49-F238E27FC236}">
                <a16:creationId xmlns:a16="http://schemas.microsoft.com/office/drawing/2014/main" id="{D33C9885-0119-4505-6BF3-20BBC7C6D84C}"/>
              </a:ext>
            </a:extLst>
          </p:cNvPr>
          <p:cNvPicPr>
            <a:picLocks noChangeAspect="1"/>
          </p:cNvPicPr>
          <p:nvPr/>
        </p:nvPicPr>
        <p:blipFill>
          <a:blip r:embed="rId3"/>
          <a:srcRect l="7240" t="11916" r="21720"/>
          <a:stretch>
            <a:fillRect/>
          </a:stretch>
        </p:blipFill>
        <p:spPr>
          <a:xfrm>
            <a:off x="228972" y="1340768"/>
            <a:ext cx="8735516" cy="5328592"/>
          </a:xfrm>
          <a:prstGeom prst="rect">
            <a:avLst/>
          </a:prstGeom>
        </p:spPr>
      </p:pic>
    </p:spTree>
    <p:extLst>
      <p:ext uri="{BB962C8B-B14F-4D97-AF65-F5344CB8AC3E}">
        <p14:creationId xmlns:p14="http://schemas.microsoft.com/office/powerpoint/2010/main" val="9376666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CB1CA1-9C59-C722-4EA3-5AC0352361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FA2E4D-7643-052A-3DF0-157274507347}"/>
              </a:ext>
            </a:extLst>
          </p:cNvPr>
          <p:cNvSpPr>
            <a:spLocks noGrp="1"/>
          </p:cNvSpPr>
          <p:nvPr>
            <p:ph type="title"/>
          </p:nvPr>
        </p:nvSpPr>
        <p:spPr/>
        <p:txBody>
          <a:bodyPr/>
          <a:lstStyle/>
          <a:p>
            <a:r>
              <a:rPr lang="en-SE" dirty="0">
                <a:solidFill>
                  <a:srgbClr val="FF0000"/>
                </a:solidFill>
              </a:rPr>
              <a:t>LMCA or Multivessel</a:t>
            </a:r>
          </a:p>
        </p:txBody>
      </p:sp>
      <p:sp>
        <p:nvSpPr>
          <p:cNvPr id="8" name="Content Placeholder 7">
            <a:extLst>
              <a:ext uri="{FF2B5EF4-FFF2-40B4-BE49-F238E27FC236}">
                <a16:creationId xmlns:a16="http://schemas.microsoft.com/office/drawing/2014/main" id="{28ED5816-46D7-6AC4-178D-536E42100F05}"/>
              </a:ext>
            </a:extLst>
          </p:cNvPr>
          <p:cNvSpPr>
            <a:spLocks noGrp="1"/>
          </p:cNvSpPr>
          <p:nvPr>
            <p:ph idx="1"/>
          </p:nvPr>
        </p:nvSpPr>
        <p:spPr/>
        <p:txBody>
          <a:bodyPr/>
          <a:lstStyle/>
          <a:p>
            <a:r>
              <a:rPr lang="en-SE" dirty="0"/>
              <a:t>Diffuse STD in –aVR, II, aVF, III, V4-V6</a:t>
            </a:r>
          </a:p>
          <a:p>
            <a:r>
              <a:rPr lang="en-SE" dirty="0"/>
              <a:t>STE in V1 sometimes</a:t>
            </a:r>
          </a:p>
          <a:p>
            <a:endParaRPr lang="en-SE" dirty="0"/>
          </a:p>
          <a:p>
            <a:r>
              <a:rPr lang="en-SE" dirty="0"/>
              <a:t>Widespread STD reflects global subendocardial ischemia</a:t>
            </a:r>
          </a:p>
          <a:p>
            <a:endParaRPr lang="en-SE" dirty="0"/>
          </a:p>
        </p:txBody>
      </p:sp>
    </p:spTree>
    <p:extLst>
      <p:ext uri="{BB962C8B-B14F-4D97-AF65-F5344CB8AC3E}">
        <p14:creationId xmlns:p14="http://schemas.microsoft.com/office/powerpoint/2010/main" val="7404662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706B06-19A1-6DE5-A6CE-C24E74CEC8AD}"/>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8F59DA31-A1B9-722D-D0AD-ADD9F8E09ABE}"/>
              </a:ext>
            </a:extLst>
          </p:cNvPr>
          <p:cNvSpPr>
            <a:spLocks noGrp="1"/>
          </p:cNvSpPr>
          <p:nvPr>
            <p:ph type="title"/>
          </p:nvPr>
        </p:nvSpPr>
        <p:spPr>
          <a:xfrm>
            <a:off x="683568" y="11088"/>
            <a:ext cx="7772400" cy="1143000"/>
          </a:xfrm>
        </p:spPr>
        <p:txBody>
          <a:bodyPr/>
          <a:lstStyle/>
          <a:p>
            <a:r>
              <a:rPr lang="en-SE" dirty="0"/>
              <a:t>79-year-old man with chest pain</a:t>
            </a:r>
          </a:p>
        </p:txBody>
      </p:sp>
      <p:pic>
        <p:nvPicPr>
          <p:cNvPr id="5" name="Picture 4">
            <a:extLst>
              <a:ext uri="{FF2B5EF4-FFF2-40B4-BE49-F238E27FC236}">
                <a16:creationId xmlns:a16="http://schemas.microsoft.com/office/drawing/2014/main" id="{17BF639F-8037-8FF0-DFA2-FD859A03FCC6}"/>
              </a:ext>
            </a:extLst>
          </p:cNvPr>
          <p:cNvPicPr>
            <a:picLocks noChangeAspect="1"/>
          </p:cNvPicPr>
          <p:nvPr/>
        </p:nvPicPr>
        <p:blipFill>
          <a:blip r:embed="rId3"/>
          <a:srcRect l="27913" r="-530"/>
          <a:stretch>
            <a:fillRect/>
          </a:stretch>
        </p:blipFill>
        <p:spPr>
          <a:xfrm>
            <a:off x="81734" y="2276872"/>
            <a:ext cx="8946376" cy="2664296"/>
          </a:xfrm>
          <a:prstGeom prst="rect">
            <a:avLst/>
          </a:prstGeom>
        </p:spPr>
      </p:pic>
    </p:spTree>
    <p:extLst>
      <p:ext uri="{BB962C8B-B14F-4D97-AF65-F5344CB8AC3E}">
        <p14:creationId xmlns:p14="http://schemas.microsoft.com/office/powerpoint/2010/main" val="29628021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0D801-4425-071E-68F4-952831903A6E}"/>
              </a:ext>
            </a:extLst>
          </p:cNvPr>
          <p:cNvSpPr>
            <a:spLocks noGrp="1"/>
          </p:cNvSpPr>
          <p:nvPr>
            <p:ph type="title"/>
          </p:nvPr>
        </p:nvSpPr>
        <p:spPr/>
        <p:txBody>
          <a:bodyPr/>
          <a:lstStyle/>
          <a:p>
            <a:r>
              <a:rPr lang="en-SE" dirty="0"/>
              <a:t>51-year-old man with chest pain</a:t>
            </a:r>
          </a:p>
        </p:txBody>
      </p:sp>
      <p:pic>
        <p:nvPicPr>
          <p:cNvPr id="4" name="Picture 3">
            <a:extLst>
              <a:ext uri="{FF2B5EF4-FFF2-40B4-BE49-F238E27FC236}">
                <a16:creationId xmlns:a16="http://schemas.microsoft.com/office/drawing/2014/main" id="{18110A36-106B-963D-5A78-A5E54EBCD2CD}"/>
              </a:ext>
            </a:extLst>
          </p:cNvPr>
          <p:cNvPicPr>
            <a:picLocks noChangeAspect="1"/>
          </p:cNvPicPr>
          <p:nvPr/>
        </p:nvPicPr>
        <p:blipFill>
          <a:blip r:embed="rId3"/>
          <a:srcRect l="8159" t="12708" r="21442"/>
          <a:stretch>
            <a:fillRect/>
          </a:stretch>
        </p:blipFill>
        <p:spPr>
          <a:xfrm>
            <a:off x="179512" y="1700808"/>
            <a:ext cx="8352928" cy="5035766"/>
          </a:xfrm>
          <a:prstGeom prst="rect">
            <a:avLst/>
          </a:prstGeom>
        </p:spPr>
      </p:pic>
    </p:spTree>
    <p:extLst>
      <p:ext uri="{BB962C8B-B14F-4D97-AF65-F5344CB8AC3E}">
        <p14:creationId xmlns:p14="http://schemas.microsoft.com/office/powerpoint/2010/main" val="36067312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BC7B1EA-9528-EAE5-AEDA-6F6AED901D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CA5523-8F1E-1F0C-0E05-E91E3DD850A7}"/>
              </a:ext>
            </a:extLst>
          </p:cNvPr>
          <p:cNvSpPr>
            <a:spLocks noGrp="1"/>
          </p:cNvSpPr>
          <p:nvPr>
            <p:ph type="ctrTitle"/>
          </p:nvPr>
        </p:nvSpPr>
        <p:spPr>
          <a:xfrm>
            <a:off x="685800" y="1873362"/>
            <a:ext cx="7772400" cy="3111277"/>
          </a:xfrm>
        </p:spPr>
        <p:txBody>
          <a:bodyPr/>
          <a:lstStyle/>
          <a:p>
            <a:r>
              <a:rPr lang="en-SE" sz="4800" dirty="0">
                <a:solidFill>
                  <a:srgbClr val="00B050"/>
                </a:solidFill>
              </a:rPr>
              <a:t>Pericarditis</a:t>
            </a:r>
          </a:p>
        </p:txBody>
      </p:sp>
    </p:spTree>
    <p:extLst>
      <p:ext uri="{BB962C8B-B14F-4D97-AF65-F5344CB8AC3E}">
        <p14:creationId xmlns:p14="http://schemas.microsoft.com/office/powerpoint/2010/main" val="21034016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13"/>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4400"/>
              <a:buFont typeface="Times New Roman"/>
              <a:buNone/>
            </a:pPr>
            <a:r>
              <a:rPr lang="en-US" sz="4400" b="0" i="0" u="none" dirty="0">
                <a:solidFill>
                  <a:schemeClr val="dk2"/>
                </a:solidFill>
                <a:latin typeface="Times New Roman"/>
                <a:ea typeface="Times New Roman"/>
                <a:cs typeface="Times New Roman"/>
                <a:sym typeface="Times New Roman"/>
              </a:rPr>
              <a:t>Current EKG 250621 15:25</a:t>
            </a:r>
            <a:endParaRPr dirty="0"/>
          </a:p>
        </p:txBody>
      </p:sp>
      <p:pic>
        <p:nvPicPr>
          <p:cNvPr id="3" name="Picture 2" descr="A screenshot of a computer screen&#10;&#10;AI-generated content may be incorrect.">
            <a:extLst>
              <a:ext uri="{FF2B5EF4-FFF2-40B4-BE49-F238E27FC236}">
                <a16:creationId xmlns:a16="http://schemas.microsoft.com/office/drawing/2014/main" id="{7E997B7C-C52F-9359-6230-C03C8640BD55}"/>
              </a:ext>
            </a:extLst>
          </p:cNvPr>
          <p:cNvPicPr>
            <a:picLocks noChangeAspect="1"/>
          </p:cNvPicPr>
          <p:nvPr/>
        </p:nvPicPr>
        <p:blipFill>
          <a:blip r:embed="rId3"/>
          <a:srcRect l="7622" t="11701" r="21458"/>
          <a:stretch>
            <a:fillRect/>
          </a:stretch>
        </p:blipFill>
        <p:spPr>
          <a:xfrm>
            <a:off x="154547" y="1455312"/>
            <a:ext cx="8840954" cy="5351171"/>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EA11BC-8CC5-7210-1A89-95EEC79635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523AFF-6DBD-8F99-8039-09671B4684D9}"/>
              </a:ext>
            </a:extLst>
          </p:cNvPr>
          <p:cNvSpPr>
            <a:spLocks noGrp="1"/>
          </p:cNvSpPr>
          <p:nvPr>
            <p:ph type="title"/>
          </p:nvPr>
        </p:nvSpPr>
        <p:spPr/>
        <p:txBody>
          <a:bodyPr/>
          <a:lstStyle/>
          <a:p>
            <a:r>
              <a:rPr lang="en-SE" dirty="0">
                <a:solidFill>
                  <a:srgbClr val="FF0000"/>
                </a:solidFill>
              </a:rPr>
              <a:t>Pericarditis</a:t>
            </a:r>
          </a:p>
        </p:txBody>
      </p:sp>
      <p:sp>
        <p:nvSpPr>
          <p:cNvPr id="8" name="Content Placeholder 7">
            <a:extLst>
              <a:ext uri="{FF2B5EF4-FFF2-40B4-BE49-F238E27FC236}">
                <a16:creationId xmlns:a16="http://schemas.microsoft.com/office/drawing/2014/main" id="{6CEA8E88-A622-BEEE-6347-E60ADFDFD5CD}"/>
              </a:ext>
            </a:extLst>
          </p:cNvPr>
          <p:cNvSpPr>
            <a:spLocks noGrp="1"/>
          </p:cNvSpPr>
          <p:nvPr>
            <p:ph idx="1"/>
          </p:nvPr>
        </p:nvSpPr>
        <p:spPr>
          <a:xfrm>
            <a:off x="251520" y="1981200"/>
            <a:ext cx="8640960" cy="2815952"/>
          </a:xfrm>
        </p:spPr>
        <p:txBody>
          <a:bodyPr/>
          <a:lstStyle/>
          <a:p>
            <a:r>
              <a:rPr lang="en-SE" sz="2600" dirty="0"/>
              <a:t>STE: diffuse, concave upward</a:t>
            </a:r>
          </a:p>
          <a:p>
            <a:r>
              <a:rPr lang="en-SE" sz="2600" dirty="0"/>
              <a:t>STE / T ≥ 0.25 in V6 distinguishes pericarditis from BER</a:t>
            </a:r>
          </a:p>
          <a:p>
            <a:endParaRPr lang="en-SE" sz="2600" dirty="0"/>
          </a:p>
          <a:p>
            <a:r>
              <a:rPr lang="en-SE" sz="2600" dirty="0"/>
              <a:t>PR-segment depression</a:t>
            </a:r>
          </a:p>
          <a:p>
            <a:r>
              <a:rPr lang="en-SE" sz="2600" dirty="0"/>
              <a:t>Downsloping TP-segment: 30% pericarditis, 5% OMI</a:t>
            </a:r>
          </a:p>
          <a:p>
            <a:endParaRPr lang="en-SE" sz="2600" dirty="0"/>
          </a:p>
        </p:txBody>
      </p:sp>
      <p:pic>
        <p:nvPicPr>
          <p:cNvPr id="4" name="Picture 3" descr="A screenshot of a medical report&#10;&#10;Description automatically generated">
            <a:extLst>
              <a:ext uri="{FF2B5EF4-FFF2-40B4-BE49-F238E27FC236}">
                <a16:creationId xmlns:a16="http://schemas.microsoft.com/office/drawing/2014/main" id="{039B8F8B-1036-662C-766E-3600244E7596}"/>
              </a:ext>
            </a:extLst>
          </p:cNvPr>
          <p:cNvPicPr>
            <a:picLocks noChangeAspect="1"/>
          </p:cNvPicPr>
          <p:nvPr/>
        </p:nvPicPr>
        <p:blipFill>
          <a:blip r:embed="rId3"/>
          <a:srcRect l="26886" t="55450" r="28014"/>
          <a:stretch>
            <a:fillRect/>
          </a:stretch>
        </p:blipFill>
        <p:spPr>
          <a:xfrm>
            <a:off x="899591" y="4653136"/>
            <a:ext cx="3583881" cy="2088232"/>
          </a:xfrm>
          <a:prstGeom prst="rect">
            <a:avLst/>
          </a:prstGeom>
        </p:spPr>
      </p:pic>
      <p:sp>
        <p:nvSpPr>
          <p:cNvPr id="5" name="TextBox 4">
            <a:extLst>
              <a:ext uri="{FF2B5EF4-FFF2-40B4-BE49-F238E27FC236}">
                <a16:creationId xmlns:a16="http://schemas.microsoft.com/office/drawing/2014/main" id="{E00224DD-047D-08F7-870D-8067D3143419}"/>
              </a:ext>
            </a:extLst>
          </p:cNvPr>
          <p:cNvSpPr txBox="1"/>
          <p:nvPr/>
        </p:nvSpPr>
        <p:spPr>
          <a:xfrm>
            <a:off x="4452258" y="5517232"/>
            <a:ext cx="4691742" cy="461665"/>
          </a:xfrm>
          <a:prstGeom prst="rect">
            <a:avLst/>
          </a:prstGeom>
          <a:noFill/>
        </p:spPr>
        <p:txBody>
          <a:bodyPr wrap="square">
            <a:spAutoFit/>
          </a:bodyPr>
          <a:lstStyle/>
          <a:p>
            <a:pPr algn="ctr"/>
            <a:r>
              <a:rPr lang="en-SE" dirty="0"/>
              <a:t>https://litfl.com/spodick-sign/</a:t>
            </a:r>
          </a:p>
        </p:txBody>
      </p:sp>
    </p:spTree>
    <p:extLst>
      <p:ext uri="{BB962C8B-B14F-4D97-AF65-F5344CB8AC3E}">
        <p14:creationId xmlns:p14="http://schemas.microsoft.com/office/powerpoint/2010/main" val="3272803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aph of a heart rate&#10;&#10;Description automatically generated with medium confidence">
            <a:extLst>
              <a:ext uri="{FF2B5EF4-FFF2-40B4-BE49-F238E27FC236}">
                <a16:creationId xmlns:a16="http://schemas.microsoft.com/office/drawing/2014/main" id="{75A12659-007F-5810-BBEC-2DB8CBD03F90}"/>
              </a:ext>
            </a:extLst>
          </p:cNvPr>
          <p:cNvPicPr>
            <a:picLocks noChangeAspect="1"/>
          </p:cNvPicPr>
          <p:nvPr/>
        </p:nvPicPr>
        <p:blipFill>
          <a:blip r:embed="rId3"/>
          <a:srcRect t="7526"/>
          <a:stretch/>
        </p:blipFill>
        <p:spPr>
          <a:xfrm rot="5400000">
            <a:off x="1108151" y="-546987"/>
            <a:ext cx="6244129" cy="8460434"/>
          </a:xfrm>
          <a:prstGeom prst="rect">
            <a:avLst/>
          </a:prstGeom>
        </p:spPr>
      </p:pic>
    </p:spTree>
    <p:extLst>
      <p:ext uri="{BB962C8B-B14F-4D97-AF65-F5344CB8AC3E}">
        <p14:creationId xmlns:p14="http://schemas.microsoft.com/office/powerpoint/2010/main" val="12547027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a heart rate&#10;&#10;Description automatically generated with medium confidence">
            <a:extLst>
              <a:ext uri="{FF2B5EF4-FFF2-40B4-BE49-F238E27FC236}">
                <a16:creationId xmlns:a16="http://schemas.microsoft.com/office/drawing/2014/main" id="{90BD9ABF-A4F2-E2F3-0CEA-5C41488CAC17}"/>
              </a:ext>
            </a:extLst>
          </p:cNvPr>
          <p:cNvPicPr>
            <a:picLocks noChangeAspect="1"/>
          </p:cNvPicPr>
          <p:nvPr/>
        </p:nvPicPr>
        <p:blipFill>
          <a:blip r:embed="rId2"/>
          <a:stretch>
            <a:fillRect/>
          </a:stretch>
        </p:blipFill>
        <p:spPr>
          <a:xfrm rot="5400000">
            <a:off x="1446018" y="-849378"/>
            <a:ext cx="6216736" cy="9108771"/>
          </a:xfrm>
          <a:prstGeom prst="rect">
            <a:avLst/>
          </a:prstGeom>
        </p:spPr>
      </p:pic>
    </p:spTree>
    <p:extLst>
      <p:ext uri="{BB962C8B-B14F-4D97-AF65-F5344CB8AC3E}">
        <p14:creationId xmlns:p14="http://schemas.microsoft.com/office/powerpoint/2010/main" val="11032753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hart with text on it&#10;&#10;Description automatically generated">
            <a:extLst>
              <a:ext uri="{FF2B5EF4-FFF2-40B4-BE49-F238E27FC236}">
                <a16:creationId xmlns:a16="http://schemas.microsoft.com/office/drawing/2014/main" id="{1E95E869-DDA8-218A-D19A-6079BEB7BAE7}"/>
              </a:ext>
            </a:extLst>
          </p:cNvPr>
          <p:cNvPicPr>
            <a:picLocks noChangeAspect="1"/>
          </p:cNvPicPr>
          <p:nvPr/>
        </p:nvPicPr>
        <p:blipFill>
          <a:blip r:embed="rId2"/>
          <a:stretch>
            <a:fillRect/>
          </a:stretch>
        </p:blipFill>
        <p:spPr>
          <a:xfrm>
            <a:off x="323527" y="1052736"/>
            <a:ext cx="8212597" cy="4248472"/>
          </a:xfrm>
          <a:prstGeom prst="rect">
            <a:avLst/>
          </a:prstGeom>
        </p:spPr>
      </p:pic>
      <p:sp>
        <p:nvSpPr>
          <p:cNvPr id="4" name="TextBox 3">
            <a:extLst>
              <a:ext uri="{FF2B5EF4-FFF2-40B4-BE49-F238E27FC236}">
                <a16:creationId xmlns:a16="http://schemas.microsoft.com/office/drawing/2014/main" id="{024723EC-8233-285B-E7F1-E0C8FAF230DF}"/>
              </a:ext>
            </a:extLst>
          </p:cNvPr>
          <p:cNvSpPr txBox="1"/>
          <p:nvPr/>
        </p:nvSpPr>
        <p:spPr>
          <a:xfrm>
            <a:off x="2226129" y="6125037"/>
            <a:ext cx="4691742" cy="461665"/>
          </a:xfrm>
          <a:prstGeom prst="rect">
            <a:avLst/>
          </a:prstGeom>
          <a:noFill/>
        </p:spPr>
        <p:txBody>
          <a:bodyPr wrap="square">
            <a:spAutoFit/>
          </a:bodyPr>
          <a:lstStyle/>
          <a:p>
            <a:pPr algn="ctr"/>
            <a:r>
              <a:rPr lang="en-SE" dirty="0"/>
              <a:t>https://litfl.com/spodick-sign/</a:t>
            </a:r>
          </a:p>
        </p:txBody>
      </p:sp>
      <p:sp>
        <p:nvSpPr>
          <p:cNvPr id="2" name="Rectangle 1">
            <a:extLst>
              <a:ext uri="{FF2B5EF4-FFF2-40B4-BE49-F238E27FC236}">
                <a16:creationId xmlns:a16="http://schemas.microsoft.com/office/drawing/2014/main" id="{A0C2C149-8CD6-267F-197B-6D424182C384}"/>
              </a:ext>
            </a:extLst>
          </p:cNvPr>
          <p:cNvSpPr/>
          <p:nvPr/>
        </p:nvSpPr>
        <p:spPr bwMode="auto">
          <a:xfrm>
            <a:off x="8028384" y="1988840"/>
            <a:ext cx="864096" cy="3528392"/>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SE" sz="2400" b="0" i="0" u="none" strike="noStrike" cap="none" normalizeH="0" baseline="0" dirty="0">
              <a:ln>
                <a:noFill/>
              </a:ln>
              <a:solidFill>
                <a:srgbClr val="000000"/>
              </a:solidFill>
              <a:effectLst/>
              <a:latin typeface="Times" charset="0"/>
              <a:ea typeface="ＭＳ Ｐゴシック" charset="0"/>
            </a:endParaRPr>
          </a:p>
        </p:txBody>
      </p:sp>
    </p:spTree>
    <p:extLst>
      <p:ext uri="{BB962C8B-B14F-4D97-AF65-F5344CB8AC3E}">
        <p14:creationId xmlns:p14="http://schemas.microsoft.com/office/powerpoint/2010/main" val="604684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E1E86DE-1227-77E2-F9E2-9D10E33610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BD3A77-697A-F845-704E-151B4FBB6EC7}"/>
              </a:ext>
            </a:extLst>
          </p:cNvPr>
          <p:cNvSpPr>
            <a:spLocks noGrp="1"/>
          </p:cNvSpPr>
          <p:nvPr>
            <p:ph type="ctrTitle"/>
          </p:nvPr>
        </p:nvSpPr>
        <p:spPr>
          <a:xfrm>
            <a:off x="685800" y="1873362"/>
            <a:ext cx="7772400" cy="3111277"/>
          </a:xfrm>
        </p:spPr>
        <p:txBody>
          <a:bodyPr/>
          <a:lstStyle/>
          <a:p>
            <a:r>
              <a:rPr lang="en-SE" sz="4800" dirty="0">
                <a:solidFill>
                  <a:srgbClr val="00B050"/>
                </a:solidFill>
              </a:rPr>
              <a:t>Hyperkalemia</a:t>
            </a:r>
          </a:p>
        </p:txBody>
      </p:sp>
    </p:spTree>
    <p:extLst>
      <p:ext uri="{BB962C8B-B14F-4D97-AF65-F5344CB8AC3E}">
        <p14:creationId xmlns:p14="http://schemas.microsoft.com/office/powerpoint/2010/main" val="23842027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13"/>
          <p:cNvSpPr txBox="1">
            <a:spLocks noGrp="1"/>
          </p:cNvSpPr>
          <p:nvPr>
            <p:ph type="title"/>
          </p:nvPr>
        </p:nvSpPr>
        <p:spPr>
          <a:xfrm>
            <a:off x="0" y="78658"/>
            <a:ext cx="91440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4400"/>
              <a:buFont typeface="Times New Roman"/>
              <a:buNone/>
            </a:pPr>
            <a:r>
              <a:rPr lang="en-US" sz="4400" b="0" i="0" u="none" dirty="0">
                <a:solidFill>
                  <a:schemeClr val="dk2"/>
                </a:solidFill>
                <a:latin typeface="Times New Roman"/>
                <a:ea typeface="Times New Roman"/>
                <a:cs typeface="Times New Roman"/>
                <a:sym typeface="Times New Roman"/>
              </a:rPr>
              <a:t>Current EKG 250831 </a:t>
            </a:r>
            <a:r>
              <a:rPr lang="en-US" dirty="0"/>
              <a:t>20</a:t>
            </a:r>
            <a:r>
              <a:rPr lang="en-US" sz="4400" b="0" i="0" u="none" dirty="0">
                <a:solidFill>
                  <a:schemeClr val="dk2"/>
                </a:solidFill>
                <a:latin typeface="Times New Roman"/>
                <a:ea typeface="Times New Roman"/>
                <a:cs typeface="Times New Roman"/>
                <a:sym typeface="Times New Roman"/>
              </a:rPr>
              <a:t>:02</a:t>
            </a:r>
            <a:endParaRPr dirty="0"/>
          </a:p>
        </p:txBody>
      </p:sp>
      <p:pic>
        <p:nvPicPr>
          <p:cNvPr id="3" name="Picture 2" descr="A screenshot of a graph&#10;&#10;AI-generated content may be incorrect.">
            <a:extLst>
              <a:ext uri="{FF2B5EF4-FFF2-40B4-BE49-F238E27FC236}">
                <a16:creationId xmlns:a16="http://schemas.microsoft.com/office/drawing/2014/main" id="{CF480D79-E37C-C395-E634-6179149F526A}"/>
              </a:ext>
            </a:extLst>
          </p:cNvPr>
          <p:cNvPicPr>
            <a:picLocks noChangeAspect="1"/>
          </p:cNvPicPr>
          <p:nvPr/>
        </p:nvPicPr>
        <p:blipFill>
          <a:blip r:embed="rId3"/>
          <a:srcRect l="7610" t="12493" r="20460"/>
          <a:stretch>
            <a:fillRect/>
          </a:stretch>
        </p:blipFill>
        <p:spPr>
          <a:xfrm>
            <a:off x="136339" y="1177577"/>
            <a:ext cx="8899401" cy="5326462"/>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72">
          <a:extLst>
            <a:ext uri="{FF2B5EF4-FFF2-40B4-BE49-F238E27FC236}">
              <a16:creationId xmlns:a16="http://schemas.microsoft.com/office/drawing/2014/main" id="{A5FEA0F0-E742-5DAE-5F31-055478172BFC}"/>
            </a:ext>
          </a:extLst>
        </p:cNvPr>
        <p:cNvGrpSpPr/>
        <p:nvPr/>
      </p:nvGrpSpPr>
      <p:grpSpPr>
        <a:xfrm>
          <a:off x="0" y="0"/>
          <a:ext cx="0" cy="0"/>
          <a:chOff x="0" y="0"/>
          <a:chExt cx="0" cy="0"/>
        </a:xfrm>
      </p:grpSpPr>
      <p:sp>
        <p:nvSpPr>
          <p:cNvPr id="173" name="Google Shape;173;p10">
            <a:extLst>
              <a:ext uri="{FF2B5EF4-FFF2-40B4-BE49-F238E27FC236}">
                <a16:creationId xmlns:a16="http://schemas.microsoft.com/office/drawing/2014/main" id="{51225950-E6CB-5FA3-7464-7E58B5C957EC}"/>
              </a:ext>
            </a:extLst>
          </p:cNvPr>
          <p:cNvSpPr txBox="1">
            <a:spLocks noGrp="1"/>
          </p:cNvSpPr>
          <p:nvPr>
            <p:ph type="title"/>
          </p:nvPr>
        </p:nvSpPr>
        <p:spPr>
          <a:xfrm>
            <a:off x="5652655" y="741765"/>
            <a:ext cx="3464759" cy="2381890"/>
          </a:xfrm>
          <a:prstGeom prst="rect">
            <a:avLst/>
          </a:prstGeom>
          <a:noFill/>
          <a:ln>
            <a:noFill/>
          </a:ln>
        </p:spPr>
        <p:txBody>
          <a:bodyPr spcFirstLastPara="1" wrap="square" lIns="91425" tIns="45700" rIns="91425" bIns="45700" anchor="ctr" anchorCtr="0">
            <a:noAutofit/>
          </a:bodyPr>
          <a:lstStyle/>
          <a:p>
            <a:pPr marL="0" lvl="0" indent="0" rtl="0">
              <a:lnSpc>
                <a:spcPct val="100000"/>
              </a:lnSpc>
              <a:spcBef>
                <a:spcPts val="0"/>
              </a:spcBef>
              <a:spcAft>
                <a:spcPts val="0"/>
              </a:spcAft>
              <a:buClr>
                <a:schemeClr val="dk2"/>
              </a:buClr>
              <a:buSzPts val="4400"/>
              <a:buFont typeface="Times New Roman"/>
              <a:buNone/>
            </a:pPr>
            <a:r>
              <a:rPr lang="en-US" sz="4400" b="0" i="0" u="none" dirty="0">
                <a:solidFill>
                  <a:schemeClr val="dk2"/>
                </a:solidFill>
                <a:latin typeface="Times New Roman"/>
                <a:ea typeface="Times New Roman"/>
                <a:cs typeface="Times New Roman"/>
                <a:sym typeface="Times New Roman"/>
              </a:rPr>
              <a:t>Bedside Blood Tests 250831 19:00</a:t>
            </a:r>
            <a:endParaRPr dirty="0"/>
          </a:p>
        </p:txBody>
      </p:sp>
      <p:sp>
        <p:nvSpPr>
          <p:cNvPr id="2" name="TextBox 1">
            <a:extLst>
              <a:ext uri="{FF2B5EF4-FFF2-40B4-BE49-F238E27FC236}">
                <a16:creationId xmlns:a16="http://schemas.microsoft.com/office/drawing/2014/main" id="{77BE9281-328E-A7D0-8656-A3C4A056BA1C}"/>
              </a:ext>
            </a:extLst>
          </p:cNvPr>
          <p:cNvSpPr txBox="1"/>
          <p:nvPr/>
        </p:nvSpPr>
        <p:spPr>
          <a:xfrm>
            <a:off x="6466352" y="3482648"/>
            <a:ext cx="1837362" cy="1077218"/>
          </a:xfrm>
          <a:prstGeom prst="rect">
            <a:avLst/>
          </a:prstGeom>
          <a:noFill/>
        </p:spPr>
        <p:txBody>
          <a:bodyPr wrap="none" rtlCol="0">
            <a:spAutoFit/>
          </a:bodyPr>
          <a:lstStyle/>
          <a:p>
            <a:pPr algn="ctr"/>
            <a:r>
              <a:rPr lang="en-SE" sz="3200" dirty="0">
                <a:latin typeface="Times New Roman" panose="02020603050405020304" pitchFamily="18" charset="0"/>
                <a:cs typeface="Times New Roman" panose="02020603050405020304" pitchFamily="18" charset="0"/>
              </a:rPr>
              <a:t>Arterial</a:t>
            </a:r>
          </a:p>
          <a:p>
            <a:pPr algn="ctr"/>
            <a:r>
              <a:rPr lang="en-SE" sz="3200" dirty="0">
                <a:latin typeface="Times New Roman" panose="02020603050405020304" pitchFamily="18" charset="0"/>
                <a:cs typeface="Times New Roman" panose="02020603050405020304" pitchFamily="18" charset="0"/>
              </a:rPr>
              <a:t>Room Air</a:t>
            </a:r>
          </a:p>
        </p:txBody>
      </p:sp>
      <p:sp>
        <p:nvSpPr>
          <p:cNvPr id="4" name="TextBox 3">
            <a:extLst>
              <a:ext uri="{FF2B5EF4-FFF2-40B4-BE49-F238E27FC236}">
                <a16:creationId xmlns:a16="http://schemas.microsoft.com/office/drawing/2014/main" id="{C56492CA-BC2D-047A-3F2C-5F9B95C67307}"/>
              </a:ext>
            </a:extLst>
          </p:cNvPr>
          <p:cNvSpPr txBox="1"/>
          <p:nvPr/>
        </p:nvSpPr>
        <p:spPr>
          <a:xfrm>
            <a:off x="318977" y="382772"/>
            <a:ext cx="5699050" cy="6186309"/>
          </a:xfrm>
          <a:prstGeom prst="rect">
            <a:avLst/>
          </a:prstGeom>
          <a:noFill/>
        </p:spPr>
        <p:txBody>
          <a:bodyPr wrap="square" rtlCol="0">
            <a:spAutoFit/>
          </a:bodyPr>
          <a:lstStyle/>
          <a:p>
            <a:pPr>
              <a:tabLst>
                <a:tab pos="207963" algn="l"/>
                <a:tab pos="603250" algn="l"/>
                <a:tab pos="2039938" algn="l"/>
                <a:tab pos="2747963" algn="l"/>
                <a:tab pos="3767138" algn="l"/>
                <a:tab pos="4392613" algn="l"/>
              </a:tabLst>
            </a:pPr>
            <a:r>
              <a:rPr lang="en-CA" sz="1800" dirty="0">
                <a:latin typeface="Times New Roman" panose="02020603050405020304" pitchFamily="18" charset="0"/>
                <a:cs typeface="Times New Roman" panose="02020603050405020304" pitchFamily="18" charset="0"/>
              </a:rPr>
              <a:t>Acid-Base</a:t>
            </a:r>
            <a:endParaRPr lang="en-SE" sz="1800" dirty="0">
              <a:latin typeface="Times New Roman" panose="02020603050405020304" pitchFamily="18" charset="0"/>
              <a:cs typeface="Times New Roman" panose="02020603050405020304" pitchFamily="18" charset="0"/>
            </a:endParaRPr>
          </a:p>
          <a:p>
            <a:pPr>
              <a:tabLst>
                <a:tab pos="207963" algn="l"/>
                <a:tab pos="603250" algn="l"/>
                <a:tab pos="2039938" algn="l"/>
                <a:tab pos="2747963" algn="l"/>
                <a:tab pos="3767138" algn="l"/>
                <a:tab pos="4392613" algn="l"/>
              </a:tabLst>
            </a:pPr>
            <a:r>
              <a:rPr lang="en-CA" sz="1800" dirty="0">
                <a:latin typeface="Times New Roman" panose="02020603050405020304" pitchFamily="18" charset="0"/>
                <a:cs typeface="Times New Roman" panose="02020603050405020304" pitchFamily="18" charset="0"/>
              </a:rPr>
              <a:t>		pH	7.37</a:t>
            </a:r>
            <a:endParaRPr lang="en-SE" sz="1800" dirty="0">
              <a:latin typeface="Times New Roman" panose="02020603050405020304" pitchFamily="18" charset="0"/>
              <a:cs typeface="Times New Roman" panose="02020603050405020304" pitchFamily="18" charset="0"/>
            </a:endParaRPr>
          </a:p>
          <a:p>
            <a:pPr>
              <a:tabLst>
                <a:tab pos="207963" algn="l"/>
                <a:tab pos="603250" algn="l"/>
                <a:tab pos="2039938" algn="l"/>
                <a:tab pos="2747963" algn="l"/>
                <a:tab pos="3767138" algn="l"/>
                <a:tab pos="4392613" algn="l"/>
              </a:tabLst>
            </a:pPr>
            <a:r>
              <a:rPr lang="en-CA" sz="1800" dirty="0">
                <a:latin typeface="Times New Roman" panose="02020603050405020304" pitchFamily="18" charset="0"/>
                <a:cs typeface="Times New Roman" panose="02020603050405020304" pitchFamily="18" charset="0"/>
              </a:rPr>
              <a:t>		</a:t>
            </a:r>
            <a:r>
              <a:rPr lang="en-CA" sz="1800" i="1" dirty="0">
                <a:latin typeface="Times New Roman" panose="02020603050405020304" pitchFamily="18" charset="0"/>
                <a:cs typeface="Times New Roman" panose="02020603050405020304" pitchFamily="18" charset="0"/>
              </a:rPr>
              <a:t>p</a:t>
            </a:r>
            <a:r>
              <a:rPr lang="en-CA" sz="1800" dirty="0">
                <a:latin typeface="Times New Roman" panose="02020603050405020304" pitchFamily="18" charset="0"/>
                <a:cs typeface="Times New Roman" panose="02020603050405020304" pitchFamily="18" charset="0"/>
              </a:rPr>
              <a:t>CO</a:t>
            </a:r>
            <a:r>
              <a:rPr lang="en-CA" sz="1800" baseline="-25000" dirty="0">
                <a:latin typeface="Times New Roman" panose="02020603050405020304" pitchFamily="18" charset="0"/>
                <a:cs typeface="Times New Roman" panose="02020603050405020304" pitchFamily="18" charset="0"/>
              </a:rPr>
              <a:t>2</a:t>
            </a:r>
            <a:r>
              <a:rPr lang="en-CA" sz="1800" dirty="0">
                <a:latin typeface="Times New Roman" panose="02020603050405020304" pitchFamily="18" charset="0"/>
                <a:cs typeface="Times New Roman" panose="02020603050405020304" pitchFamily="18" charset="0"/>
              </a:rPr>
              <a:t>	3.0	kPa	22.5	mm Hg</a:t>
            </a:r>
            <a:endParaRPr lang="en-SE" sz="1800" dirty="0">
              <a:latin typeface="Times New Roman" panose="02020603050405020304" pitchFamily="18" charset="0"/>
              <a:cs typeface="Times New Roman" panose="02020603050405020304" pitchFamily="18" charset="0"/>
            </a:endParaRPr>
          </a:p>
          <a:p>
            <a:pPr>
              <a:tabLst>
                <a:tab pos="207963" algn="l"/>
                <a:tab pos="603250" algn="l"/>
                <a:tab pos="2039938" algn="l"/>
                <a:tab pos="2747963" algn="l"/>
                <a:tab pos="3767138" algn="l"/>
                <a:tab pos="4392613" algn="l"/>
              </a:tabLst>
            </a:pPr>
            <a:r>
              <a:rPr lang="en-CA" sz="1800" dirty="0">
                <a:latin typeface="Times New Roman" panose="02020603050405020304" pitchFamily="18" charset="0"/>
                <a:cs typeface="Times New Roman" panose="02020603050405020304" pitchFamily="18" charset="0"/>
              </a:rPr>
              <a:t>		</a:t>
            </a:r>
            <a:r>
              <a:rPr lang="en-CA" sz="1800" i="1" dirty="0">
                <a:latin typeface="Times New Roman" panose="02020603050405020304" pitchFamily="18" charset="0"/>
                <a:cs typeface="Times New Roman" panose="02020603050405020304" pitchFamily="18" charset="0"/>
              </a:rPr>
              <a:t>p</a:t>
            </a:r>
            <a:r>
              <a:rPr lang="en-CA" sz="1800" dirty="0">
                <a:latin typeface="Times New Roman" panose="02020603050405020304" pitchFamily="18" charset="0"/>
                <a:cs typeface="Times New Roman" panose="02020603050405020304" pitchFamily="18" charset="0"/>
              </a:rPr>
              <a:t>O</a:t>
            </a:r>
            <a:r>
              <a:rPr lang="en-CA" sz="1800" baseline="-25000" dirty="0">
                <a:latin typeface="Times New Roman" panose="02020603050405020304" pitchFamily="18" charset="0"/>
                <a:cs typeface="Times New Roman" panose="02020603050405020304" pitchFamily="18" charset="0"/>
              </a:rPr>
              <a:t>2	</a:t>
            </a:r>
            <a:r>
              <a:rPr lang="en-CA" sz="1800" dirty="0">
                <a:latin typeface="Times New Roman" panose="02020603050405020304" pitchFamily="18" charset="0"/>
                <a:cs typeface="Times New Roman" panose="02020603050405020304" pitchFamily="18" charset="0"/>
              </a:rPr>
              <a:t>8.2	kPa	61.5	mm Hg</a:t>
            </a:r>
            <a:endParaRPr lang="en-SE" sz="1800" dirty="0">
              <a:latin typeface="Times New Roman" panose="02020603050405020304" pitchFamily="18" charset="0"/>
              <a:cs typeface="Times New Roman" panose="02020603050405020304" pitchFamily="18" charset="0"/>
            </a:endParaRPr>
          </a:p>
          <a:p>
            <a:pPr>
              <a:tabLst>
                <a:tab pos="207963" algn="l"/>
                <a:tab pos="603250" algn="l"/>
                <a:tab pos="2039938" algn="l"/>
                <a:tab pos="2747963" algn="l"/>
                <a:tab pos="3767138" algn="l"/>
                <a:tab pos="4392613" algn="l"/>
              </a:tabLst>
            </a:pPr>
            <a:r>
              <a:rPr lang="en-CA" sz="1800" dirty="0">
                <a:latin typeface="Times New Roman" panose="02020603050405020304" pitchFamily="18" charset="0"/>
                <a:cs typeface="Times New Roman" panose="02020603050405020304" pitchFamily="18" charset="0"/>
              </a:rPr>
              <a:t>		Base(</a:t>
            </a:r>
            <a:r>
              <a:rPr lang="en-CA" sz="1800" dirty="0" err="1">
                <a:latin typeface="Times New Roman" panose="02020603050405020304" pitchFamily="18" charset="0"/>
                <a:cs typeface="Times New Roman" panose="02020603050405020304" pitchFamily="18" charset="0"/>
              </a:rPr>
              <a:t>Ecf</a:t>
            </a:r>
            <a:r>
              <a:rPr lang="en-CA" sz="1800" dirty="0">
                <a:latin typeface="Times New Roman" panose="02020603050405020304" pitchFamily="18" charset="0"/>
                <a:cs typeface="Times New Roman" panose="02020603050405020304" pitchFamily="18" charset="0"/>
              </a:rPr>
              <a:t>)c</a:t>
            </a:r>
            <a:r>
              <a:rPr lang="en-CA" sz="1800" i="1" dirty="0">
                <a:latin typeface="Times New Roman" panose="02020603050405020304" pitchFamily="18" charset="0"/>
                <a:cs typeface="Times New Roman" panose="02020603050405020304" pitchFamily="18" charset="0"/>
              </a:rPr>
              <a:t>	</a:t>
            </a:r>
            <a:r>
              <a:rPr lang="en-CA" sz="1800" dirty="0">
                <a:latin typeface="Times New Roman" panose="02020603050405020304" pitchFamily="18" charset="0"/>
                <a:cs typeface="Times New Roman" panose="02020603050405020304" pitchFamily="18" charset="0"/>
              </a:rPr>
              <a:t>-11.5	mmol/L</a:t>
            </a:r>
            <a:endParaRPr lang="en-SE" sz="1800" dirty="0">
              <a:latin typeface="Times New Roman" panose="02020603050405020304" pitchFamily="18" charset="0"/>
              <a:cs typeface="Times New Roman" panose="02020603050405020304" pitchFamily="18" charset="0"/>
            </a:endParaRPr>
          </a:p>
          <a:p>
            <a:pPr>
              <a:tabLst>
                <a:tab pos="207963" algn="l"/>
                <a:tab pos="603250" algn="l"/>
                <a:tab pos="2039938" algn="l"/>
                <a:tab pos="2747963" algn="l"/>
                <a:tab pos="3767138" algn="l"/>
                <a:tab pos="4392613" algn="l"/>
              </a:tabLst>
            </a:pPr>
            <a:r>
              <a:rPr lang="en-CA" sz="1800" dirty="0">
                <a:latin typeface="Times New Roman" panose="02020603050405020304" pitchFamily="18" charset="0"/>
                <a:cs typeface="Times New Roman" panose="02020603050405020304" pitchFamily="18" charset="0"/>
              </a:rPr>
              <a:t>		HCO</a:t>
            </a:r>
            <a:r>
              <a:rPr lang="en-CA" sz="1800" baseline="-25000" dirty="0">
                <a:latin typeface="Times New Roman" panose="02020603050405020304" pitchFamily="18" charset="0"/>
                <a:cs typeface="Times New Roman" panose="02020603050405020304" pitchFamily="18" charset="0"/>
              </a:rPr>
              <a:t>3</a:t>
            </a:r>
            <a:r>
              <a:rPr lang="en-CA" sz="1800" baseline="30000" dirty="0">
                <a:latin typeface="Times New Roman" panose="02020603050405020304" pitchFamily="18" charset="0"/>
                <a:cs typeface="Times New Roman" panose="02020603050405020304" pitchFamily="18" charset="0"/>
              </a:rPr>
              <a:t>-</a:t>
            </a:r>
            <a:r>
              <a:rPr lang="en-CA" sz="1800" dirty="0">
                <a:latin typeface="Times New Roman" panose="02020603050405020304" pitchFamily="18" charset="0"/>
                <a:cs typeface="Times New Roman" panose="02020603050405020304" pitchFamily="18" charset="0"/>
              </a:rPr>
              <a:t>(</a:t>
            </a:r>
            <a:r>
              <a:rPr lang="en-CA" sz="1800" dirty="0" err="1">
                <a:latin typeface="Times New Roman" panose="02020603050405020304" pitchFamily="18" charset="0"/>
                <a:cs typeface="Times New Roman" panose="02020603050405020304" pitchFamily="18" charset="0"/>
              </a:rPr>
              <a:t>P,st</a:t>
            </a:r>
            <a:r>
              <a:rPr lang="en-CA" sz="1800" dirty="0">
                <a:latin typeface="Times New Roman" panose="02020603050405020304" pitchFamily="18" charset="0"/>
                <a:cs typeface="Times New Roman" panose="02020603050405020304" pitchFamily="18" charset="0"/>
              </a:rPr>
              <a:t>)c	16	mmol/L</a:t>
            </a:r>
            <a:endParaRPr lang="en-SE" sz="1800" dirty="0">
              <a:latin typeface="Times New Roman" panose="02020603050405020304" pitchFamily="18" charset="0"/>
              <a:cs typeface="Times New Roman" panose="02020603050405020304" pitchFamily="18" charset="0"/>
            </a:endParaRPr>
          </a:p>
          <a:p>
            <a:pPr>
              <a:tabLst>
                <a:tab pos="207963" algn="l"/>
                <a:tab pos="603250" algn="l"/>
                <a:tab pos="2039938" algn="l"/>
                <a:tab pos="2747963" algn="l"/>
                <a:tab pos="3767138" algn="l"/>
                <a:tab pos="4392613" algn="l"/>
              </a:tabLst>
            </a:pPr>
            <a:r>
              <a:rPr lang="en-CA" sz="1800" dirty="0">
                <a:latin typeface="Times New Roman" panose="02020603050405020304" pitchFamily="18" charset="0"/>
                <a:cs typeface="Times New Roman" panose="02020603050405020304" pitchFamily="18" charset="0"/>
              </a:rPr>
              <a:t>Oximetry Values</a:t>
            </a:r>
            <a:endParaRPr lang="en-SE" sz="1800" dirty="0">
              <a:latin typeface="Times New Roman" panose="02020603050405020304" pitchFamily="18" charset="0"/>
              <a:cs typeface="Times New Roman" panose="02020603050405020304" pitchFamily="18" charset="0"/>
            </a:endParaRPr>
          </a:p>
          <a:p>
            <a:pPr>
              <a:tabLst>
                <a:tab pos="207963" algn="l"/>
                <a:tab pos="603250" algn="l"/>
                <a:tab pos="2039938" algn="l"/>
                <a:tab pos="2747963" algn="l"/>
                <a:tab pos="3767138" algn="l"/>
                <a:tab pos="4392613" algn="l"/>
              </a:tabLst>
            </a:pPr>
            <a:r>
              <a:rPr lang="en-CA" sz="1800" dirty="0">
                <a:latin typeface="Times New Roman" panose="02020603050405020304" pitchFamily="18" charset="0"/>
                <a:cs typeface="Times New Roman" panose="02020603050405020304" pitchFamily="18" charset="0"/>
              </a:rPr>
              <a:t>		</a:t>
            </a:r>
            <a:r>
              <a:rPr lang="en-CA" sz="1800" i="1" dirty="0">
                <a:latin typeface="Times New Roman" panose="02020603050405020304" pitchFamily="18" charset="0"/>
                <a:cs typeface="Times New Roman" panose="02020603050405020304" pitchFamily="18" charset="0"/>
              </a:rPr>
              <a:t>s</a:t>
            </a:r>
            <a:r>
              <a:rPr lang="en-CA" sz="1800" dirty="0">
                <a:latin typeface="Times New Roman" panose="02020603050405020304" pitchFamily="18" charset="0"/>
                <a:cs typeface="Times New Roman" panose="02020603050405020304" pitchFamily="18" charset="0"/>
              </a:rPr>
              <a:t>O</a:t>
            </a:r>
            <a:r>
              <a:rPr lang="en-CA" sz="1800" baseline="-25000" dirty="0">
                <a:latin typeface="Times New Roman" panose="02020603050405020304" pitchFamily="18" charset="0"/>
                <a:cs typeface="Times New Roman" panose="02020603050405020304" pitchFamily="18" charset="0"/>
              </a:rPr>
              <a:t>2	</a:t>
            </a:r>
            <a:r>
              <a:rPr lang="en-CA" sz="1800" dirty="0">
                <a:latin typeface="Times New Roman" panose="02020603050405020304" pitchFamily="18" charset="0"/>
                <a:cs typeface="Times New Roman" panose="02020603050405020304" pitchFamily="18" charset="0"/>
              </a:rPr>
              <a:t>91	%</a:t>
            </a:r>
            <a:endParaRPr lang="en-SE" sz="1800" dirty="0">
              <a:latin typeface="Times New Roman" panose="02020603050405020304" pitchFamily="18" charset="0"/>
              <a:cs typeface="Times New Roman" panose="02020603050405020304" pitchFamily="18" charset="0"/>
            </a:endParaRPr>
          </a:p>
          <a:p>
            <a:pPr>
              <a:tabLst>
                <a:tab pos="207963" algn="l"/>
                <a:tab pos="603250" algn="l"/>
                <a:tab pos="2039938" algn="l"/>
                <a:tab pos="2747963" algn="l"/>
                <a:tab pos="3767138" algn="l"/>
                <a:tab pos="4392613" algn="l"/>
              </a:tabLst>
            </a:pPr>
            <a:r>
              <a:rPr lang="en-CA" sz="1800" dirty="0">
                <a:latin typeface="Times New Roman" panose="02020603050405020304" pitchFamily="18" charset="0"/>
                <a:cs typeface="Times New Roman" panose="02020603050405020304" pitchFamily="18" charset="0"/>
              </a:rPr>
              <a:t>		</a:t>
            </a:r>
            <a:r>
              <a:rPr lang="en-CA" sz="1800" dirty="0" err="1">
                <a:latin typeface="Times New Roman" panose="02020603050405020304" pitchFamily="18" charset="0"/>
                <a:cs typeface="Times New Roman" panose="02020603050405020304" pitchFamily="18" charset="0"/>
              </a:rPr>
              <a:t>ctHb</a:t>
            </a:r>
            <a:r>
              <a:rPr lang="en-CA" sz="1800" dirty="0">
                <a:latin typeface="Times New Roman" panose="02020603050405020304" pitchFamily="18" charset="0"/>
                <a:cs typeface="Times New Roman" panose="02020603050405020304" pitchFamily="18" charset="0"/>
              </a:rPr>
              <a:t>	163	g/L</a:t>
            </a:r>
            <a:endParaRPr lang="en-SE" sz="1800" dirty="0">
              <a:latin typeface="Times New Roman" panose="02020603050405020304" pitchFamily="18" charset="0"/>
              <a:cs typeface="Times New Roman" panose="02020603050405020304" pitchFamily="18" charset="0"/>
            </a:endParaRPr>
          </a:p>
          <a:p>
            <a:pPr>
              <a:tabLst>
                <a:tab pos="207963" algn="l"/>
                <a:tab pos="603250" algn="l"/>
                <a:tab pos="2039938" algn="l"/>
                <a:tab pos="2747963" algn="l"/>
                <a:tab pos="3767138" algn="l"/>
                <a:tab pos="4392613" algn="l"/>
              </a:tabLst>
            </a:pPr>
            <a:r>
              <a:rPr lang="en-CA" sz="1800" dirty="0">
                <a:latin typeface="Times New Roman" panose="02020603050405020304" pitchFamily="18" charset="0"/>
                <a:cs typeface="Times New Roman" panose="02020603050405020304" pitchFamily="18" charset="0"/>
              </a:rPr>
              <a:t>		</a:t>
            </a:r>
            <a:r>
              <a:rPr lang="en-CA" sz="1800" i="1" dirty="0" err="1">
                <a:latin typeface="Times New Roman" panose="02020603050405020304" pitchFamily="18" charset="0"/>
                <a:cs typeface="Times New Roman" panose="02020603050405020304" pitchFamily="18" charset="0"/>
              </a:rPr>
              <a:t>F</a:t>
            </a:r>
            <a:r>
              <a:rPr lang="en-CA" sz="1800" dirty="0" err="1">
                <a:latin typeface="Times New Roman" panose="02020603050405020304" pitchFamily="18" charset="0"/>
                <a:cs typeface="Times New Roman" panose="02020603050405020304" pitchFamily="18" charset="0"/>
              </a:rPr>
              <a:t>MetHb</a:t>
            </a:r>
            <a:r>
              <a:rPr lang="en-CA" sz="1800" dirty="0">
                <a:latin typeface="Times New Roman" panose="02020603050405020304" pitchFamily="18" charset="0"/>
                <a:cs typeface="Times New Roman" panose="02020603050405020304" pitchFamily="18" charset="0"/>
              </a:rPr>
              <a:t>	1.1	%</a:t>
            </a:r>
            <a:endParaRPr lang="en-SE" sz="1800" dirty="0">
              <a:latin typeface="Times New Roman" panose="02020603050405020304" pitchFamily="18" charset="0"/>
              <a:cs typeface="Times New Roman" panose="02020603050405020304" pitchFamily="18" charset="0"/>
            </a:endParaRPr>
          </a:p>
          <a:p>
            <a:pPr>
              <a:tabLst>
                <a:tab pos="207963" algn="l"/>
                <a:tab pos="603250" algn="l"/>
                <a:tab pos="2039938" algn="l"/>
                <a:tab pos="2747963" algn="l"/>
                <a:tab pos="3767138" algn="l"/>
                <a:tab pos="4392613" algn="l"/>
              </a:tabLst>
            </a:pPr>
            <a:r>
              <a:rPr lang="en-CA" sz="1800" dirty="0">
                <a:latin typeface="Times New Roman" panose="02020603050405020304" pitchFamily="18" charset="0"/>
                <a:cs typeface="Times New Roman" panose="02020603050405020304" pitchFamily="18" charset="0"/>
              </a:rPr>
              <a:t>		</a:t>
            </a:r>
            <a:r>
              <a:rPr lang="en-CA" sz="1800" i="1" dirty="0" err="1">
                <a:latin typeface="Times New Roman" panose="02020603050405020304" pitchFamily="18" charset="0"/>
                <a:cs typeface="Times New Roman" panose="02020603050405020304" pitchFamily="18" charset="0"/>
              </a:rPr>
              <a:t>F</a:t>
            </a:r>
            <a:r>
              <a:rPr lang="en-CA" sz="1800" dirty="0" err="1">
                <a:latin typeface="Times New Roman" panose="02020603050405020304" pitchFamily="18" charset="0"/>
                <a:cs typeface="Times New Roman" panose="02020603050405020304" pitchFamily="18" charset="0"/>
              </a:rPr>
              <a:t>COHb</a:t>
            </a:r>
            <a:r>
              <a:rPr lang="en-CA" sz="1800" dirty="0">
                <a:latin typeface="Times New Roman" panose="02020603050405020304" pitchFamily="18" charset="0"/>
                <a:cs typeface="Times New Roman" panose="02020603050405020304" pitchFamily="18" charset="0"/>
              </a:rPr>
              <a:t>	1.1	%</a:t>
            </a:r>
            <a:endParaRPr lang="en-SE" sz="1800" dirty="0">
              <a:latin typeface="Times New Roman" panose="02020603050405020304" pitchFamily="18" charset="0"/>
              <a:cs typeface="Times New Roman" panose="02020603050405020304" pitchFamily="18" charset="0"/>
            </a:endParaRPr>
          </a:p>
          <a:p>
            <a:pPr>
              <a:tabLst>
                <a:tab pos="207963" algn="l"/>
                <a:tab pos="603250" algn="l"/>
                <a:tab pos="2039938" algn="l"/>
                <a:tab pos="2747963" algn="l"/>
                <a:tab pos="3767138" algn="l"/>
                <a:tab pos="4392613" algn="l"/>
              </a:tabLst>
            </a:pPr>
            <a:r>
              <a:rPr lang="en-CA" sz="1800" dirty="0">
                <a:latin typeface="Times New Roman" panose="02020603050405020304" pitchFamily="18" charset="0"/>
                <a:cs typeface="Times New Roman" panose="02020603050405020304" pitchFamily="18" charset="0"/>
              </a:rPr>
              <a:t>Electrolyte Values</a:t>
            </a:r>
            <a:endParaRPr lang="en-SE" sz="1800" dirty="0">
              <a:latin typeface="Times New Roman" panose="02020603050405020304" pitchFamily="18" charset="0"/>
              <a:cs typeface="Times New Roman" panose="02020603050405020304" pitchFamily="18" charset="0"/>
            </a:endParaRPr>
          </a:p>
          <a:p>
            <a:pPr>
              <a:tabLst>
                <a:tab pos="207963" algn="l"/>
                <a:tab pos="603250" algn="l"/>
                <a:tab pos="2039938" algn="l"/>
                <a:tab pos="2747963" algn="l"/>
                <a:tab pos="3767138" algn="l"/>
                <a:tab pos="4392613" algn="l"/>
              </a:tabLst>
            </a:pPr>
            <a:r>
              <a:rPr lang="en-CA" sz="1800" dirty="0">
                <a:latin typeface="Times New Roman" panose="02020603050405020304" pitchFamily="18" charset="0"/>
                <a:cs typeface="Times New Roman" panose="02020603050405020304" pitchFamily="18" charset="0"/>
              </a:rPr>
              <a:t>		</a:t>
            </a:r>
            <a:r>
              <a:rPr lang="en-SE" sz="1800" dirty="0">
                <a:latin typeface="Times New Roman" panose="02020603050405020304" pitchFamily="18" charset="0"/>
                <a:cs typeface="Times New Roman" panose="02020603050405020304" pitchFamily="18" charset="0"/>
              </a:rPr>
              <a:t>Na</a:t>
            </a:r>
            <a:r>
              <a:rPr lang="en-SE" sz="1800" baseline="30000" dirty="0">
                <a:latin typeface="Times New Roman" panose="02020603050405020304" pitchFamily="18" charset="0"/>
                <a:cs typeface="Times New Roman" panose="02020603050405020304" pitchFamily="18" charset="0"/>
              </a:rPr>
              <a:t>+</a:t>
            </a:r>
            <a:r>
              <a:rPr lang="en-SE" sz="1800" dirty="0">
                <a:latin typeface="Times New Roman" panose="02020603050405020304" pitchFamily="18" charset="0"/>
                <a:cs typeface="Times New Roman" panose="02020603050405020304" pitchFamily="18" charset="0"/>
              </a:rPr>
              <a:t>	136	mmol/L</a:t>
            </a:r>
          </a:p>
          <a:p>
            <a:pPr>
              <a:tabLst>
                <a:tab pos="207963" algn="l"/>
                <a:tab pos="603250" algn="l"/>
                <a:tab pos="2039938" algn="l"/>
                <a:tab pos="2747963" algn="l"/>
                <a:tab pos="3767138" algn="l"/>
                <a:tab pos="4392613" algn="l"/>
              </a:tabLst>
            </a:pPr>
            <a:r>
              <a:rPr lang="en-SE" sz="1800" dirty="0">
                <a:latin typeface="Times New Roman" panose="02020603050405020304" pitchFamily="18" charset="0"/>
                <a:cs typeface="Times New Roman" panose="02020603050405020304" pitchFamily="18" charset="0"/>
              </a:rPr>
              <a:t>		K</a:t>
            </a:r>
            <a:r>
              <a:rPr lang="en-SE" sz="1800" baseline="30000" dirty="0">
                <a:latin typeface="Times New Roman" panose="02020603050405020304" pitchFamily="18" charset="0"/>
                <a:cs typeface="Times New Roman" panose="02020603050405020304" pitchFamily="18" charset="0"/>
              </a:rPr>
              <a:t>+</a:t>
            </a:r>
            <a:r>
              <a:rPr lang="en-SE" sz="1800" dirty="0">
                <a:latin typeface="Times New Roman" panose="02020603050405020304" pitchFamily="18" charset="0"/>
                <a:cs typeface="Times New Roman" panose="02020603050405020304" pitchFamily="18" charset="0"/>
              </a:rPr>
              <a:t>	8.5	mmol/L</a:t>
            </a:r>
          </a:p>
          <a:p>
            <a:pPr>
              <a:tabLst>
                <a:tab pos="207963" algn="l"/>
                <a:tab pos="603250" algn="l"/>
                <a:tab pos="2039938" algn="l"/>
                <a:tab pos="2747963" algn="l"/>
                <a:tab pos="3767138" algn="l"/>
                <a:tab pos="4392613" algn="l"/>
              </a:tabLst>
            </a:pPr>
            <a:r>
              <a:rPr lang="en-CA" sz="1800" dirty="0">
                <a:latin typeface="Times New Roman" panose="02020603050405020304" pitchFamily="18" charset="0"/>
                <a:cs typeface="Times New Roman" panose="02020603050405020304" pitchFamily="18" charset="0"/>
              </a:rPr>
              <a:t>		Ca</a:t>
            </a:r>
            <a:r>
              <a:rPr lang="en-CA" sz="1800" baseline="30000" dirty="0">
                <a:latin typeface="Times New Roman" panose="02020603050405020304" pitchFamily="18" charset="0"/>
                <a:cs typeface="Times New Roman" panose="02020603050405020304" pitchFamily="18" charset="0"/>
              </a:rPr>
              <a:t>2+</a:t>
            </a:r>
            <a:r>
              <a:rPr lang="en-CA" sz="1800" baseline="-25000" dirty="0">
                <a:latin typeface="Times New Roman" panose="02020603050405020304" pitchFamily="18" charset="0"/>
                <a:cs typeface="Times New Roman" panose="02020603050405020304" pitchFamily="18" charset="0"/>
              </a:rPr>
              <a:t>	</a:t>
            </a:r>
            <a:r>
              <a:rPr lang="en-CA" sz="1800" dirty="0">
                <a:latin typeface="Times New Roman" panose="02020603050405020304" pitchFamily="18" charset="0"/>
                <a:cs typeface="Times New Roman" panose="02020603050405020304" pitchFamily="18" charset="0"/>
              </a:rPr>
              <a:t>1.04	mmol/L</a:t>
            </a:r>
            <a:endParaRPr lang="en-SE" sz="1800" dirty="0">
              <a:latin typeface="Times New Roman" panose="02020603050405020304" pitchFamily="18" charset="0"/>
              <a:cs typeface="Times New Roman" panose="02020603050405020304" pitchFamily="18" charset="0"/>
            </a:endParaRPr>
          </a:p>
          <a:p>
            <a:pPr>
              <a:tabLst>
                <a:tab pos="207963" algn="l"/>
                <a:tab pos="603250" algn="l"/>
                <a:tab pos="2039938" algn="l"/>
                <a:tab pos="2747963" algn="l"/>
                <a:tab pos="3767138" algn="l"/>
                <a:tab pos="4392613" algn="l"/>
              </a:tabLst>
            </a:pPr>
            <a:r>
              <a:rPr lang="en-CA" sz="1800" dirty="0">
                <a:latin typeface="Times New Roman" panose="02020603050405020304" pitchFamily="18" charset="0"/>
                <a:cs typeface="Times New Roman" panose="02020603050405020304" pitchFamily="18" charset="0"/>
              </a:rPr>
              <a:t>		Cl</a:t>
            </a:r>
            <a:r>
              <a:rPr lang="en-CA" sz="1800" baseline="30000" dirty="0">
                <a:latin typeface="Times New Roman" panose="02020603050405020304" pitchFamily="18" charset="0"/>
                <a:cs typeface="Times New Roman" panose="02020603050405020304" pitchFamily="18" charset="0"/>
              </a:rPr>
              <a:t>-</a:t>
            </a:r>
            <a:r>
              <a:rPr lang="en-CA" sz="1800" dirty="0">
                <a:latin typeface="Times New Roman" panose="02020603050405020304" pitchFamily="18" charset="0"/>
                <a:cs typeface="Times New Roman" panose="02020603050405020304" pitchFamily="18" charset="0"/>
              </a:rPr>
              <a:t>	116	mmol/L</a:t>
            </a:r>
            <a:endParaRPr lang="en-SE" sz="1800" dirty="0">
              <a:latin typeface="Times New Roman" panose="02020603050405020304" pitchFamily="18" charset="0"/>
              <a:cs typeface="Times New Roman" panose="02020603050405020304" pitchFamily="18" charset="0"/>
            </a:endParaRPr>
          </a:p>
          <a:p>
            <a:pPr>
              <a:tabLst>
                <a:tab pos="207963" algn="l"/>
                <a:tab pos="603250" algn="l"/>
                <a:tab pos="2039938" algn="l"/>
                <a:tab pos="2747963" algn="l"/>
                <a:tab pos="3767138" algn="l"/>
                <a:tab pos="4392613" algn="l"/>
              </a:tabLst>
            </a:pPr>
            <a:r>
              <a:rPr lang="en-CA" sz="1800" dirty="0">
                <a:latin typeface="Times New Roman" panose="02020603050405020304" pitchFamily="18" charset="0"/>
                <a:cs typeface="Times New Roman" panose="02020603050405020304" pitchFamily="18" charset="0"/>
              </a:rPr>
              <a:t>Metabolite Values</a:t>
            </a:r>
            <a:endParaRPr lang="en-SE" sz="1800" dirty="0">
              <a:latin typeface="Times New Roman" panose="02020603050405020304" pitchFamily="18" charset="0"/>
              <a:cs typeface="Times New Roman" panose="02020603050405020304" pitchFamily="18" charset="0"/>
            </a:endParaRPr>
          </a:p>
          <a:p>
            <a:pPr>
              <a:tabLst>
                <a:tab pos="207963" algn="l"/>
                <a:tab pos="603250" algn="l"/>
                <a:tab pos="2039938" algn="l"/>
                <a:tab pos="2747963" algn="l"/>
                <a:tab pos="3767138" algn="l"/>
                <a:tab pos="4392613" algn="l"/>
              </a:tabLst>
            </a:pPr>
            <a:r>
              <a:rPr lang="en-CA" sz="1800" dirty="0">
                <a:latin typeface="Times New Roman" panose="02020603050405020304" pitchFamily="18" charset="0"/>
                <a:cs typeface="Times New Roman" panose="02020603050405020304" pitchFamily="18" charset="0"/>
              </a:rPr>
              <a:t>		Glucose	6.7	mmol/L	120	mg/dl</a:t>
            </a:r>
            <a:endParaRPr lang="en-SE" sz="1800" dirty="0">
              <a:latin typeface="Times New Roman" panose="02020603050405020304" pitchFamily="18" charset="0"/>
              <a:cs typeface="Times New Roman" panose="02020603050405020304" pitchFamily="18" charset="0"/>
            </a:endParaRPr>
          </a:p>
          <a:p>
            <a:pPr>
              <a:tabLst>
                <a:tab pos="207963" algn="l"/>
                <a:tab pos="603250" algn="l"/>
                <a:tab pos="2039938" algn="l"/>
                <a:tab pos="2747963" algn="l"/>
                <a:tab pos="3767138" algn="l"/>
                <a:tab pos="4392613" algn="l"/>
              </a:tabLst>
            </a:pPr>
            <a:r>
              <a:rPr lang="en-CA" sz="1800" dirty="0">
                <a:latin typeface="Times New Roman" panose="02020603050405020304" pitchFamily="18" charset="0"/>
                <a:cs typeface="Times New Roman" panose="02020603050405020304" pitchFamily="18" charset="0"/>
              </a:rPr>
              <a:t>		Lactate	2.5	mmol/L	22.5	mg/dl</a:t>
            </a:r>
            <a:endParaRPr lang="en-SE" sz="1800" dirty="0">
              <a:latin typeface="Times New Roman" panose="02020603050405020304" pitchFamily="18" charset="0"/>
              <a:cs typeface="Times New Roman" panose="02020603050405020304" pitchFamily="18" charset="0"/>
            </a:endParaRPr>
          </a:p>
          <a:p>
            <a:pPr>
              <a:tabLst>
                <a:tab pos="207963" algn="l"/>
                <a:tab pos="603250" algn="l"/>
                <a:tab pos="2039938" algn="l"/>
                <a:tab pos="2747963" algn="l"/>
                <a:tab pos="3767138" algn="l"/>
                <a:tab pos="4392613" algn="l"/>
              </a:tabLst>
            </a:pPr>
            <a:r>
              <a:rPr lang="en-SE" sz="1800" dirty="0">
                <a:latin typeface="Times New Roman" panose="02020603050405020304" pitchFamily="18" charset="0"/>
                <a:cs typeface="Times New Roman" panose="02020603050405020304" pitchFamily="18" charset="0"/>
              </a:rPr>
              <a:t>		</a:t>
            </a:r>
            <a:r>
              <a:rPr lang="en-CA" sz="1800" dirty="0">
                <a:latin typeface="Times New Roman" panose="02020603050405020304" pitchFamily="18" charset="0"/>
                <a:cs typeface="Times New Roman" panose="02020603050405020304" pitchFamily="18" charset="0"/>
              </a:rPr>
              <a:t>Creatinine</a:t>
            </a:r>
            <a:r>
              <a:rPr lang="en-CA" sz="1800" baseline="-25000" dirty="0">
                <a:latin typeface="Times New Roman" panose="02020603050405020304" pitchFamily="18" charset="0"/>
                <a:cs typeface="Times New Roman" panose="02020603050405020304" pitchFamily="18" charset="0"/>
              </a:rPr>
              <a:t>	</a:t>
            </a:r>
            <a:r>
              <a:rPr lang="en-CA" sz="1800" dirty="0">
                <a:latin typeface="Times New Roman" panose="02020603050405020304" pitchFamily="18" charset="0"/>
                <a:cs typeface="Times New Roman" panose="02020603050405020304" pitchFamily="18" charset="0"/>
              </a:rPr>
              <a:t>145	</a:t>
            </a:r>
            <a:r>
              <a:rPr lang="en-CA" sz="1800" dirty="0">
                <a:latin typeface="Times New Roman" panose="02020603050405020304" pitchFamily="18" charset="0"/>
                <a:cs typeface="Times New Roman" panose="02020603050405020304" pitchFamily="18" charset="0"/>
                <a:sym typeface="Symbol" pitchFamily="2" charset="2"/>
              </a:rPr>
              <a:t></a:t>
            </a:r>
            <a:r>
              <a:rPr lang="en-CA" sz="1800" dirty="0">
                <a:latin typeface="Times New Roman" panose="02020603050405020304" pitchFamily="18" charset="0"/>
                <a:cs typeface="Times New Roman" panose="02020603050405020304" pitchFamily="18" charset="0"/>
              </a:rPr>
              <a:t>mol/L	1.63	mg/dl</a:t>
            </a:r>
            <a:endParaRPr lang="en-SE" sz="1800" dirty="0">
              <a:latin typeface="Times New Roman" panose="02020603050405020304" pitchFamily="18" charset="0"/>
              <a:cs typeface="Times New Roman" panose="02020603050405020304" pitchFamily="18" charset="0"/>
            </a:endParaRPr>
          </a:p>
          <a:p>
            <a:pPr>
              <a:tabLst>
                <a:tab pos="207963" algn="l"/>
                <a:tab pos="603250" algn="l"/>
                <a:tab pos="2039938" algn="l"/>
                <a:tab pos="2747963" algn="l"/>
                <a:tab pos="3767138" algn="l"/>
                <a:tab pos="4392613" algn="l"/>
              </a:tabLst>
            </a:pPr>
            <a:r>
              <a:rPr lang="en-CA" sz="1800" dirty="0">
                <a:latin typeface="Times New Roman" panose="02020603050405020304" pitchFamily="18" charset="0"/>
                <a:cs typeface="Times New Roman" panose="02020603050405020304" pitchFamily="18" charset="0"/>
              </a:rPr>
              <a:t>Calculated Values</a:t>
            </a:r>
            <a:endParaRPr lang="en-SE" sz="1800" dirty="0">
              <a:latin typeface="Times New Roman" panose="02020603050405020304" pitchFamily="18" charset="0"/>
              <a:cs typeface="Times New Roman" panose="02020603050405020304" pitchFamily="18" charset="0"/>
            </a:endParaRPr>
          </a:p>
          <a:p>
            <a:pPr>
              <a:tabLst>
                <a:tab pos="207963" algn="l"/>
                <a:tab pos="603250" algn="l"/>
                <a:tab pos="2039938" algn="l"/>
                <a:tab pos="2747963" algn="l"/>
                <a:tab pos="3767138" algn="l"/>
                <a:tab pos="4392613" algn="l"/>
              </a:tabLst>
            </a:pPr>
            <a:r>
              <a:rPr lang="en-CA" sz="1800" dirty="0">
                <a:latin typeface="Times New Roman" panose="02020603050405020304" pitchFamily="18" charset="0"/>
                <a:cs typeface="Times New Roman" panose="02020603050405020304" pitchFamily="18" charset="0"/>
              </a:rPr>
              <a:t>		Anion </a:t>
            </a:r>
            <a:r>
              <a:rPr lang="en-CA" sz="1800" dirty="0" err="1">
                <a:latin typeface="Times New Roman" panose="02020603050405020304" pitchFamily="18" charset="0"/>
                <a:cs typeface="Times New Roman" panose="02020603050405020304" pitchFamily="18" charset="0"/>
              </a:rPr>
              <a:t>Gap</a:t>
            </a:r>
            <a:r>
              <a:rPr lang="en-CA" sz="1800" baseline="-25000" dirty="0" err="1">
                <a:latin typeface="Times New Roman" panose="02020603050405020304" pitchFamily="18" charset="0"/>
                <a:cs typeface="Times New Roman" panose="02020603050405020304" pitchFamily="18" charset="0"/>
              </a:rPr>
              <a:t>c</a:t>
            </a:r>
            <a:r>
              <a:rPr lang="en-CA" sz="1800" i="1" dirty="0">
                <a:latin typeface="Times New Roman" panose="02020603050405020304" pitchFamily="18" charset="0"/>
                <a:cs typeface="Times New Roman" panose="02020603050405020304" pitchFamily="18" charset="0"/>
              </a:rPr>
              <a:t>	</a:t>
            </a:r>
            <a:r>
              <a:rPr lang="en-CA" sz="1800" dirty="0">
                <a:latin typeface="Times New Roman" panose="02020603050405020304" pitchFamily="18" charset="0"/>
                <a:cs typeface="Times New Roman" panose="02020603050405020304" pitchFamily="18" charset="0"/>
              </a:rPr>
              <a:t>8	mmol/L</a:t>
            </a:r>
            <a:r>
              <a:rPr lang="en-SE" sz="18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1494740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Box 1">
            <a:extLst>
              <a:ext uri="{FF2B5EF4-FFF2-40B4-BE49-F238E27FC236}">
                <a16:creationId xmlns:a16="http://schemas.microsoft.com/office/drawing/2014/main" id="{CE2BA1D8-49CA-A3A9-E8B5-01251869F238}"/>
              </a:ext>
            </a:extLst>
          </p:cNvPr>
          <p:cNvSpPr txBox="1">
            <a:spLocks noChangeArrowheads="1"/>
          </p:cNvSpPr>
          <p:nvPr/>
        </p:nvSpPr>
        <p:spPr bwMode="auto">
          <a:xfrm>
            <a:off x="827584" y="188640"/>
            <a:ext cx="783143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r>
              <a:rPr lang="en-SE" altLang="en-SE" dirty="0"/>
              <a:t>Pseudoinfarct pattern </a:t>
            </a:r>
            <a:r>
              <a:rPr lang="en-GB" altLang="en-SE" dirty="0"/>
              <a:t>c</a:t>
            </a:r>
            <a:r>
              <a:rPr lang="en-SE" altLang="en-SE" dirty="0"/>
              <a:t>an be a manifestation of hyperkalemia</a:t>
            </a:r>
          </a:p>
        </p:txBody>
      </p:sp>
      <p:pic>
        <p:nvPicPr>
          <p:cNvPr id="2" name="Bildobjekt 1" descr="3-Pre-arrest EKG hyperkalemia.tiff">
            <a:extLst>
              <a:ext uri="{FF2B5EF4-FFF2-40B4-BE49-F238E27FC236}">
                <a16:creationId xmlns:a16="http://schemas.microsoft.com/office/drawing/2014/main" id="{A53F8BD7-77C0-8895-2440-BFEBF4E84C00}"/>
              </a:ext>
            </a:extLst>
          </p:cNvPr>
          <p:cNvPicPr>
            <a:picLocks noChangeAspect="1"/>
          </p:cNvPicPr>
          <p:nvPr/>
        </p:nvPicPr>
        <p:blipFill rotWithShape="1">
          <a:blip r:embed="rId3">
            <a:extLst>
              <a:ext uri="{28A0092B-C50C-407E-A947-70E740481C1C}">
                <a14:useLocalDpi xmlns:a14="http://schemas.microsoft.com/office/drawing/2010/main" val="0"/>
              </a:ext>
            </a:extLst>
          </a:blip>
          <a:srcRect l="6565" t="33154" r="52783" b="38451"/>
          <a:stretch/>
        </p:blipFill>
        <p:spPr bwMode="auto">
          <a:xfrm>
            <a:off x="477411" y="692696"/>
            <a:ext cx="2147481" cy="4305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Bildobjekt 1" descr="3-Pre-arrest EKG hyperkalemia.tiff">
            <a:extLst>
              <a:ext uri="{FF2B5EF4-FFF2-40B4-BE49-F238E27FC236}">
                <a16:creationId xmlns:a16="http://schemas.microsoft.com/office/drawing/2014/main" id="{61FDD638-6D45-0DE6-6D8F-DB72D66817EB}"/>
              </a:ext>
            </a:extLst>
          </p:cNvPr>
          <p:cNvPicPr>
            <a:picLocks noChangeAspect="1"/>
          </p:cNvPicPr>
          <p:nvPr/>
        </p:nvPicPr>
        <p:blipFill rotWithShape="1">
          <a:blip r:embed="rId3">
            <a:extLst>
              <a:ext uri="{28A0092B-C50C-407E-A947-70E740481C1C}">
                <a14:useLocalDpi xmlns:a14="http://schemas.microsoft.com/office/drawing/2010/main" val="0"/>
              </a:ext>
            </a:extLst>
          </a:blip>
          <a:srcRect l="10565" t="63932" r="53675" b="9051"/>
          <a:stretch/>
        </p:blipFill>
        <p:spPr bwMode="auto">
          <a:xfrm>
            <a:off x="2614155" y="716942"/>
            <a:ext cx="1914570" cy="4152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Bildobjekt 1" descr="3-Pre-arrest EKG hyperkalemia.tiff">
            <a:extLst>
              <a:ext uri="{FF2B5EF4-FFF2-40B4-BE49-F238E27FC236}">
                <a16:creationId xmlns:a16="http://schemas.microsoft.com/office/drawing/2014/main" id="{F8112022-2E3A-6456-295A-88DC833A76A1}"/>
              </a:ext>
            </a:extLst>
          </p:cNvPr>
          <p:cNvPicPr>
            <a:picLocks noChangeAspect="1"/>
          </p:cNvPicPr>
          <p:nvPr/>
        </p:nvPicPr>
        <p:blipFill rotWithShape="1">
          <a:blip r:embed="rId3">
            <a:extLst>
              <a:ext uri="{28A0092B-C50C-407E-A947-70E740481C1C}">
                <a14:useLocalDpi xmlns:a14="http://schemas.microsoft.com/office/drawing/2010/main" val="0"/>
              </a:ext>
            </a:extLst>
          </a:blip>
          <a:srcRect l="43343" t="33369" r="10934" b="38372"/>
          <a:stretch/>
        </p:blipFill>
        <p:spPr bwMode="auto">
          <a:xfrm>
            <a:off x="4281077" y="716942"/>
            <a:ext cx="2413220" cy="4281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Bildobjekt 1" descr="3-Pre-arrest EKG hyperkalemia.tiff">
            <a:extLst>
              <a:ext uri="{FF2B5EF4-FFF2-40B4-BE49-F238E27FC236}">
                <a16:creationId xmlns:a16="http://schemas.microsoft.com/office/drawing/2014/main" id="{8208511B-AB87-1F4C-4A6E-8C2CD88FB7AD}"/>
              </a:ext>
            </a:extLst>
          </p:cNvPr>
          <p:cNvPicPr>
            <a:picLocks noChangeAspect="1"/>
          </p:cNvPicPr>
          <p:nvPr/>
        </p:nvPicPr>
        <p:blipFill rotWithShape="1">
          <a:blip r:embed="rId3">
            <a:extLst>
              <a:ext uri="{28A0092B-C50C-407E-A947-70E740481C1C}">
                <a14:useLocalDpi xmlns:a14="http://schemas.microsoft.com/office/drawing/2010/main" val="0"/>
              </a:ext>
            </a:extLst>
          </a:blip>
          <a:srcRect l="46937" t="63932" r="11316" b="9051"/>
          <a:stretch/>
        </p:blipFill>
        <p:spPr bwMode="auto">
          <a:xfrm>
            <a:off x="6369309" y="716942"/>
            <a:ext cx="2235139" cy="4152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Bildobjekt 1" descr="3-Pre-arrest EKG hyperkalemia.tiff">
            <a:extLst>
              <a:ext uri="{FF2B5EF4-FFF2-40B4-BE49-F238E27FC236}">
                <a16:creationId xmlns:a16="http://schemas.microsoft.com/office/drawing/2014/main" id="{F0FF6A51-9BAB-419A-826B-E53729273EC6}"/>
              </a:ext>
            </a:extLst>
          </p:cNvPr>
          <p:cNvPicPr>
            <a:picLocks noChangeAspect="1"/>
          </p:cNvPicPr>
          <p:nvPr/>
        </p:nvPicPr>
        <p:blipFill rotWithShape="1">
          <a:blip r:embed="rId3">
            <a:extLst>
              <a:ext uri="{28A0092B-C50C-407E-A947-70E740481C1C}">
                <a14:useLocalDpi xmlns:a14="http://schemas.microsoft.com/office/drawing/2010/main" val="0"/>
              </a:ext>
            </a:extLst>
          </a:blip>
          <a:srcRect l="5694" t="13052" b="71000"/>
          <a:stretch/>
        </p:blipFill>
        <p:spPr bwMode="auto">
          <a:xfrm>
            <a:off x="1403648" y="5084734"/>
            <a:ext cx="6309435" cy="1656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05126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6E033-D261-A6DE-92DD-A9A763B9453F}"/>
              </a:ext>
            </a:extLst>
          </p:cNvPr>
          <p:cNvSpPr>
            <a:spLocks noGrp="1"/>
          </p:cNvSpPr>
          <p:nvPr>
            <p:ph type="title"/>
          </p:nvPr>
        </p:nvSpPr>
        <p:spPr>
          <a:xfrm>
            <a:off x="0" y="188640"/>
            <a:ext cx="9144000" cy="1143000"/>
          </a:xfrm>
        </p:spPr>
        <p:txBody>
          <a:bodyPr/>
          <a:lstStyle/>
          <a:p>
            <a:r>
              <a:rPr lang="en-SE" dirty="0"/>
              <a:t>51-year-old man with ROSC</a:t>
            </a:r>
          </a:p>
        </p:txBody>
      </p:sp>
      <p:pic>
        <p:nvPicPr>
          <p:cNvPr id="5" name="Picture 4">
            <a:extLst>
              <a:ext uri="{FF2B5EF4-FFF2-40B4-BE49-F238E27FC236}">
                <a16:creationId xmlns:a16="http://schemas.microsoft.com/office/drawing/2014/main" id="{2F20EBF6-0312-22CF-2DE7-7DBDCE2FDFA7}"/>
              </a:ext>
            </a:extLst>
          </p:cNvPr>
          <p:cNvPicPr>
            <a:picLocks noChangeAspect="1"/>
          </p:cNvPicPr>
          <p:nvPr/>
        </p:nvPicPr>
        <p:blipFill>
          <a:blip r:embed="rId3"/>
          <a:srcRect t="3407" r="6502" b="18062"/>
          <a:stretch>
            <a:fillRect/>
          </a:stretch>
        </p:blipFill>
        <p:spPr>
          <a:xfrm>
            <a:off x="107504" y="1268760"/>
            <a:ext cx="8977734" cy="5328592"/>
          </a:xfrm>
          <a:prstGeom prst="rect">
            <a:avLst/>
          </a:prstGeom>
        </p:spPr>
      </p:pic>
    </p:spTree>
    <p:extLst>
      <p:ext uri="{BB962C8B-B14F-4D97-AF65-F5344CB8AC3E}">
        <p14:creationId xmlns:p14="http://schemas.microsoft.com/office/powerpoint/2010/main" val="17098360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8322534-011D-01FE-5B75-B261324734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B150B2-DBD3-5EB6-3A17-9C8FD4F84F5C}"/>
              </a:ext>
            </a:extLst>
          </p:cNvPr>
          <p:cNvSpPr>
            <a:spLocks noGrp="1"/>
          </p:cNvSpPr>
          <p:nvPr>
            <p:ph type="ctrTitle"/>
          </p:nvPr>
        </p:nvSpPr>
        <p:spPr>
          <a:xfrm>
            <a:off x="685800" y="1873362"/>
            <a:ext cx="7772400" cy="3111277"/>
          </a:xfrm>
        </p:spPr>
        <p:txBody>
          <a:bodyPr/>
          <a:lstStyle/>
          <a:p>
            <a:r>
              <a:rPr lang="en-SE" sz="4800" dirty="0">
                <a:solidFill>
                  <a:srgbClr val="00B050"/>
                </a:solidFill>
              </a:rPr>
              <a:t>Digoxin Effect</a:t>
            </a:r>
          </a:p>
        </p:txBody>
      </p:sp>
    </p:spTree>
    <p:extLst>
      <p:ext uri="{BB962C8B-B14F-4D97-AF65-F5344CB8AC3E}">
        <p14:creationId xmlns:p14="http://schemas.microsoft.com/office/powerpoint/2010/main" val="33967734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13"/>
          <p:cNvSpPr txBox="1">
            <a:spLocks noGrp="1"/>
          </p:cNvSpPr>
          <p:nvPr>
            <p:ph type="title"/>
          </p:nvPr>
        </p:nvSpPr>
        <p:spPr>
          <a:xfrm>
            <a:off x="0" y="65322"/>
            <a:ext cx="91440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4400"/>
              <a:buFont typeface="Times New Roman"/>
              <a:buNone/>
            </a:pPr>
            <a:r>
              <a:rPr lang="en-US" sz="4400" b="0" i="0" u="none" dirty="0">
                <a:solidFill>
                  <a:schemeClr val="dk2"/>
                </a:solidFill>
                <a:latin typeface="Times New Roman"/>
                <a:ea typeface="Times New Roman"/>
                <a:cs typeface="Times New Roman"/>
                <a:sym typeface="Times New Roman"/>
              </a:rPr>
              <a:t>Current EKG 251107 18:01</a:t>
            </a:r>
            <a:endParaRPr dirty="0"/>
          </a:p>
        </p:txBody>
      </p:sp>
      <p:pic>
        <p:nvPicPr>
          <p:cNvPr id="3" name="Picture 2" descr="A screenshot of a computer screen&#10;&#10;AI-generated content may be incorrect.">
            <a:extLst>
              <a:ext uri="{FF2B5EF4-FFF2-40B4-BE49-F238E27FC236}">
                <a16:creationId xmlns:a16="http://schemas.microsoft.com/office/drawing/2014/main" id="{2DB6EDFD-F597-9F86-E364-FEB1A538A690}"/>
              </a:ext>
            </a:extLst>
          </p:cNvPr>
          <p:cNvPicPr>
            <a:picLocks noChangeAspect="1"/>
          </p:cNvPicPr>
          <p:nvPr/>
        </p:nvPicPr>
        <p:blipFill>
          <a:blip r:embed="rId3"/>
          <a:srcRect l="2242" t="11429" r="18206"/>
          <a:stretch>
            <a:fillRect/>
          </a:stretch>
        </p:blipFill>
        <p:spPr>
          <a:xfrm>
            <a:off x="239485" y="1153885"/>
            <a:ext cx="8700868" cy="5355772"/>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32C67-6969-62DC-2625-371CF8FE6182}"/>
              </a:ext>
            </a:extLst>
          </p:cNvPr>
          <p:cNvSpPr>
            <a:spLocks noGrp="1"/>
          </p:cNvSpPr>
          <p:nvPr>
            <p:ph type="title"/>
          </p:nvPr>
        </p:nvSpPr>
        <p:spPr>
          <a:xfrm>
            <a:off x="685800" y="188640"/>
            <a:ext cx="7772400" cy="1143000"/>
          </a:xfrm>
        </p:spPr>
        <p:txBody>
          <a:bodyPr/>
          <a:lstStyle/>
          <a:p>
            <a:r>
              <a:rPr lang="en-SE" dirty="0"/>
              <a:t>Digoxin Effect</a:t>
            </a:r>
          </a:p>
        </p:txBody>
      </p:sp>
      <p:pic>
        <p:nvPicPr>
          <p:cNvPr id="5" name="Content Placeholder 4" descr="A graph with a red line&#10;&#10;AI-generated content may be incorrect.">
            <a:extLst>
              <a:ext uri="{FF2B5EF4-FFF2-40B4-BE49-F238E27FC236}">
                <a16:creationId xmlns:a16="http://schemas.microsoft.com/office/drawing/2014/main" id="{09D1A216-137F-F3C7-D612-6FBA61255CD4}"/>
              </a:ext>
            </a:extLst>
          </p:cNvPr>
          <p:cNvPicPr>
            <a:picLocks noGrp="1" noChangeAspect="1"/>
          </p:cNvPicPr>
          <p:nvPr>
            <p:ph idx="1"/>
          </p:nvPr>
        </p:nvPicPr>
        <p:blipFill rotWithShape="1">
          <a:blip r:embed="rId2"/>
          <a:srcRect b="58564"/>
          <a:stretch>
            <a:fillRect/>
          </a:stretch>
        </p:blipFill>
        <p:spPr>
          <a:xfrm>
            <a:off x="179512" y="1557514"/>
            <a:ext cx="8724495" cy="1969259"/>
          </a:xfrm>
        </p:spPr>
      </p:pic>
      <p:sp>
        <p:nvSpPr>
          <p:cNvPr id="6" name="TextBox 5">
            <a:extLst>
              <a:ext uri="{FF2B5EF4-FFF2-40B4-BE49-F238E27FC236}">
                <a16:creationId xmlns:a16="http://schemas.microsoft.com/office/drawing/2014/main" id="{4EB40F4A-69D4-FE41-24B3-6C6B01FDF41D}"/>
              </a:ext>
            </a:extLst>
          </p:cNvPr>
          <p:cNvSpPr txBox="1"/>
          <p:nvPr/>
        </p:nvSpPr>
        <p:spPr>
          <a:xfrm>
            <a:off x="1851127" y="6165304"/>
            <a:ext cx="5441746" cy="461665"/>
          </a:xfrm>
          <a:prstGeom prst="rect">
            <a:avLst/>
          </a:prstGeom>
          <a:noFill/>
        </p:spPr>
        <p:txBody>
          <a:bodyPr wrap="none" rtlCol="0">
            <a:spAutoFit/>
          </a:bodyPr>
          <a:lstStyle/>
          <a:p>
            <a:r>
              <a:rPr lang="en-GB" dirty="0"/>
              <a:t>https://</a:t>
            </a:r>
            <a:r>
              <a:rPr lang="en-GB" dirty="0" err="1"/>
              <a:t>litfl.com</a:t>
            </a:r>
            <a:r>
              <a:rPr lang="en-GB" dirty="0"/>
              <a:t>/digoxin-effect-</a:t>
            </a:r>
            <a:r>
              <a:rPr lang="en-GB" dirty="0" err="1"/>
              <a:t>ecg</a:t>
            </a:r>
            <a:r>
              <a:rPr lang="en-GB" dirty="0"/>
              <a:t>-library/</a:t>
            </a:r>
            <a:endParaRPr lang="en-SE" dirty="0"/>
          </a:p>
        </p:txBody>
      </p:sp>
      <p:pic>
        <p:nvPicPr>
          <p:cNvPr id="8" name="Picture 7" descr="A close-up of a text&#10;&#10;AI-generated content may be incorrect.">
            <a:extLst>
              <a:ext uri="{FF2B5EF4-FFF2-40B4-BE49-F238E27FC236}">
                <a16:creationId xmlns:a16="http://schemas.microsoft.com/office/drawing/2014/main" id="{824EDBE5-D9C3-E951-7D3E-F4F4CA04A184}"/>
              </a:ext>
            </a:extLst>
          </p:cNvPr>
          <p:cNvPicPr>
            <a:picLocks noChangeAspect="1"/>
          </p:cNvPicPr>
          <p:nvPr/>
        </p:nvPicPr>
        <p:blipFill>
          <a:blip r:embed="rId3"/>
          <a:stretch>
            <a:fillRect/>
          </a:stretch>
        </p:blipFill>
        <p:spPr>
          <a:xfrm>
            <a:off x="467544" y="3717754"/>
            <a:ext cx="7772400" cy="1871486"/>
          </a:xfrm>
          <a:prstGeom prst="rect">
            <a:avLst/>
          </a:prstGeom>
        </p:spPr>
      </p:pic>
    </p:spTree>
    <p:extLst>
      <p:ext uri="{BB962C8B-B14F-4D97-AF65-F5344CB8AC3E}">
        <p14:creationId xmlns:p14="http://schemas.microsoft.com/office/powerpoint/2010/main" val="29756753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with a mustache and a graph&#10;&#10;AI-generated content may be incorrect.">
            <a:extLst>
              <a:ext uri="{FF2B5EF4-FFF2-40B4-BE49-F238E27FC236}">
                <a16:creationId xmlns:a16="http://schemas.microsoft.com/office/drawing/2014/main" id="{59B4C729-4B7D-2114-5BC2-0B62A1053F1A}"/>
              </a:ext>
            </a:extLst>
          </p:cNvPr>
          <p:cNvPicPr>
            <a:picLocks noChangeAspect="1"/>
          </p:cNvPicPr>
          <p:nvPr/>
        </p:nvPicPr>
        <p:blipFill>
          <a:blip r:embed="rId2"/>
          <a:srcRect l="47811"/>
          <a:stretch>
            <a:fillRect/>
          </a:stretch>
        </p:blipFill>
        <p:spPr>
          <a:xfrm>
            <a:off x="5349629" y="-5226"/>
            <a:ext cx="2401146" cy="2786154"/>
          </a:xfrm>
          <a:prstGeom prst="rect">
            <a:avLst/>
          </a:prstGeom>
        </p:spPr>
      </p:pic>
      <p:sp>
        <p:nvSpPr>
          <p:cNvPr id="6" name="TextBox 5">
            <a:extLst>
              <a:ext uri="{FF2B5EF4-FFF2-40B4-BE49-F238E27FC236}">
                <a16:creationId xmlns:a16="http://schemas.microsoft.com/office/drawing/2014/main" id="{E9975124-0C8C-8615-35E0-1E82C5F1E482}"/>
              </a:ext>
            </a:extLst>
          </p:cNvPr>
          <p:cNvSpPr txBox="1"/>
          <p:nvPr/>
        </p:nvSpPr>
        <p:spPr>
          <a:xfrm>
            <a:off x="1851127" y="6165304"/>
            <a:ext cx="5441746" cy="461665"/>
          </a:xfrm>
          <a:prstGeom prst="rect">
            <a:avLst/>
          </a:prstGeom>
          <a:noFill/>
        </p:spPr>
        <p:txBody>
          <a:bodyPr wrap="none" rtlCol="0">
            <a:spAutoFit/>
          </a:bodyPr>
          <a:lstStyle/>
          <a:p>
            <a:r>
              <a:rPr lang="en-GB" dirty="0"/>
              <a:t>https://</a:t>
            </a:r>
            <a:r>
              <a:rPr lang="en-GB" dirty="0" err="1"/>
              <a:t>litfl.com</a:t>
            </a:r>
            <a:r>
              <a:rPr lang="en-GB" dirty="0"/>
              <a:t>/digoxin-effect-</a:t>
            </a:r>
            <a:r>
              <a:rPr lang="en-GB" dirty="0" err="1"/>
              <a:t>ecg</a:t>
            </a:r>
            <a:r>
              <a:rPr lang="en-GB" dirty="0"/>
              <a:t>-library/</a:t>
            </a:r>
            <a:endParaRPr lang="en-SE" dirty="0"/>
          </a:p>
        </p:txBody>
      </p:sp>
      <p:pic>
        <p:nvPicPr>
          <p:cNvPr id="2" name="Picture 1" descr="A screenshot of a computer screen&#10;&#10;AI-generated content may be incorrect.">
            <a:extLst>
              <a:ext uri="{FF2B5EF4-FFF2-40B4-BE49-F238E27FC236}">
                <a16:creationId xmlns:a16="http://schemas.microsoft.com/office/drawing/2014/main" id="{94B8F769-7B68-ED3F-9189-6CDD0D937A15}"/>
              </a:ext>
            </a:extLst>
          </p:cNvPr>
          <p:cNvPicPr>
            <a:picLocks noChangeAspect="1"/>
          </p:cNvPicPr>
          <p:nvPr/>
        </p:nvPicPr>
        <p:blipFill>
          <a:blip r:embed="rId3"/>
          <a:srcRect l="5097" t="11429" r="59499"/>
          <a:stretch>
            <a:fillRect/>
          </a:stretch>
        </p:blipFill>
        <p:spPr>
          <a:xfrm>
            <a:off x="539552" y="371472"/>
            <a:ext cx="4104456" cy="5676996"/>
          </a:xfrm>
          <a:prstGeom prst="rect">
            <a:avLst/>
          </a:prstGeom>
        </p:spPr>
      </p:pic>
      <p:pic>
        <p:nvPicPr>
          <p:cNvPr id="3" name="Picture 2" descr="A person with a mustache and a graph&#10;&#10;AI-generated content may be incorrect.">
            <a:extLst>
              <a:ext uri="{FF2B5EF4-FFF2-40B4-BE49-F238E27FC236}">
                <a16:creationId xmlns:a16="http://schemas.microsoft.com/office/drawing/2014/main" id="{521A30FA-5DF4-08D7-5145-E97A2ED3CAA0}"/>
              </a:ext>
            </a:extLst>
          </p:cNvPr>
          <p:cNvPicPr>
            <a:picLocks noChangeAspect="1"/>
          </p:cNvPicPr>
          <p:nvPr/>
        </p:nvPicPr>
        <p:blipFill>
          <a:blip r:embed="rId2"/>
          <a:srcRect r="52444"/>
          <a:stretch>
            <a:fillRect/>
          </a:stretch>
        </p:blipFill>
        <p:spPr>
          <a:xfrm>
            <a:off x="5292080" y="2708919"/>
            <a:ext cx="2372926" cy="3021679"/>
          </a:xfrm>
          <a:prstGeom prst="rect">
            <a:avLst/>
          </a:prstGeom>
        </p:spPr>
      </p:pic>
    </p:spTree>
    <p:extLst>
      <p:ext uri="{BB962C8B-B14F-4D97-AF65-F5344CB8AC3E}">
        <p14:creationId xmlns:p14="http://schemas.microsoft.com/office/powerpoint/2010/main" val="39174964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D90A68-4AD2-7AF4-A96A-9F273E54CE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9B1062-832F-F98D-DB99-6F945CD9618A}"/>
              </a:ext>
            </a:extLst>
          </p:cNvPr>
          <p:cNvSpPr>
            <a:spLocks noGrp="1"/>
          </p:cNvSpPr>
          <p:nvPr>
            <p:ph type="title"/>
          </p:nvPr>
        </p:nvSpPr>
        <p:spPr>
          <a:xfrm>
            <a:off x="0" y="609600"/>
            <a:ext cx="9144000" cy="1143000"/>
          </a:xfrm>
        </p:spPr>
        <p:txBody>
          <a:bodyPr/>
          <a:lstStyle/>
          <a:p>
            <a:r>
              <a:rPr lang="en-SE" dirty="0"/>
              <a:t>51-year-old man with chest pain</a:t>
            </a:r>
          </a:p>
        </p:txBody>
      </p:sp>
      <p:graphicFrame>
        <p:nvGraphicFramePr>
          <p:cNvPr id="4" name="Content Placeholder 3">
            <a:extLst>
              <a:ext uri="{FF2B5EF4-FFF2-40B4-BE49-F238E27FC236}">
                <a16:creationId xmlns:a16="http://schemas.microsoft.com/office/drawing/2014/main" id="{0A9EBA4B-551A-D036-0CD9-4DFC216BC4FE}"/>
              </a:ext>
            </a:extLst>
          </p:cNvPr>
          <p:cNvGraphicFramePr>
            <a:graphicFrameLocks noGrp="1"/>
          </p:cNvGraphicFramePr>
          <p:nvPr>
            <p:ph idx="1"/>
            <p:extLst>
              <p:ext uri="{D42A27DB-BD31-4B8C-83A1-F6EECF244321}">
                <p14:modId xmlns:p14="http://schemas.microsoft.com/office/powerpoint/2010/main" val="1372430515"/>
              </p:ext>
            </p:extLst>
          </p:nvPr>
        </p:nvGraphicFramePr>
        <p:xfrm>
          <a:off x="685800" y="1981200"/>
          <a:ext cx="7772399" cy="3931920"/>
        </p:xfrm>
        <a:graphic>
          <a:graphicData uri="http://schemas.openxmlformats.org/drawingml/2006/table">
            <a:tbl>
              <a:tblPr firstRow="1" bandRow="1">
                <a:tableStyleId>{5940675A-B579-460E-94D1-54222C63F5DA}</a:tableStyleId>
              </a:tblPr>
              <a:tblGrid>
                <a:gridCol w="7772399">
                  <a:extLst>
                    <a:ext uri="{9D8B030D-6E8A-4147-A177-3AD203B41FA5}">
                      <a16:colId xmlns:a16="http://schemas.microsoft.com/office/drawing/2014/main" val="17642186"/>
                    </a:ext>
                  </a:extLst>
                </a:gridCol>
              </a:tblGrid>
              <a:tr h="370840">
                <a:tc>
                  <a:txBody>
                    <a:bodyPr/>
                    <a:lstStyle/>
                    <a:p>
                      <a:pPr marL="342900" indent="-342900">
                        <a:buFont typeface="Arial" panose="020B0604020202020204" pitchFamily="34" charset="0"/>
                        <a:buChar char="•"/>
                      </a:pPr>
                      <a:r>
                        <a:rPr lang="en-SE" sz="2400" dirty="0"/>
                        <a:t>Chest pain then cardiac arrest</a:t>
                      </a:r>
                    </a:p>
                  </a:txBody>
                  <a:tcPr/>
                </a:tc>
                <a:extLst>
                  <a:ext uri="{0D108BD9-81ED-4DB2-BD59-A6C34878D82A}">
                    <a16:rowId xmlns:a16="http://schemas.microsoft.com/office/drawing/2014/main" val="1790757871"/>
                  </a:ext>
                </a:extLst>
              </a:tr>
              <a:tr h="370840">
                <a:tc>
                  <a:txBody>
                    <a:bodyPr/>
                    <a:lstStyle/>
                    <a:p>
                      <a:pPr marL="342900" indent="-342900">
                        <a:buFont typeface="Arial" panose="020B0604020202020204" pitchFamily="34" charset="0"/>
                        <a:buChar char="•"/>
                      </a:pPr>
                      <a:r>
                        <a:rPr lang="en-SE" sz="2400" dirty="0"/>
                        <a:t>Healthy, no medications, works for the post office</a:t>
                      </a:r>
                    </a:p>
                  </a:txBody>
                  <a:tcPr/>
                </a:tc>
                <a:extLst>
                  <a:ext uri="{0D108BD9-81ED-4DB2-BD59-A6C34878D82A}">
                    <a16:rowId xmlns:a16="http://schemas.microsoft.com/office/drawing/2014/main" val="2825236359"/>
                  </a:ext>
                </a:extLst>
              </a:tr>
              <a:tr h="370840">
                <a:tc>
                  <a:txBody>
                    <a:bodyPr/>
                    <a:lstStyle/>
                    <a:p>
                      <a:pPr marL="342900" indent="-342900">
                        <a:buFont typeface="Arial" panose="020B0604020202020204" pitchFamily="34" charset="0"/>
                        <a:buChar char="•"/>
                      </a:pPr>
                      <a:r>
                        <a:rPr lang="en-SE" sz="2400" dirty="0"/>
                        <a:t>Chest pain onset in the afternoon, planning to come to ED</a:t>
                      </a:r>
                    </a:p>
                    <a:p>
                      <a:pPr marL="342900" indent="-342900">
                        <a:buFont typeface="Arial" panose="020B0604020202020204" pitchFamily="34" charset="0"/>
                        <a:buChar char="•"/>
                      </a:pPr>
                      <a:r>
                        <a:rPr lang="en-SE" sz="2400" dirty="0"/>
                        <a:t>Witnessed cardiac arrest, bystander CPR 18:04</a:t>
                      </a:r>
                    </a:p>
                    <a:p>
                      <a:pPr marL="342900" indent="-342900">
                        <a:buFont typeface="Arial" panose="020B0604020202020204" pitchFamily="34" charset="0"/>
                        <a:buChar char="•"/>
                      </a:pPr>
                      <a:r>
                        <a:rPr lang="en-SE" sz="2400" dirty="0"/>
                        <a:t>First rhythm VT/VF, def x 3, ROSC after 8 min</a:t>
                      </a:r>
                    </a:p>
                    <a:p>
                      <a:pPr marL="342900" indent="-342900">
                        <a:buFont typeface="Arial" panose="020B0604020202020204" pitchFamily="34" charset="0"/>
                        <a:buChar char="•"/>
                      </a:pPr>
                      <a:r>
                        <a:rPr lang="en-SE" sz="2400" dirty="0"/>
                        <a:t>Arrives in ED 18:35. SpO2 82% on 15 L/min, pink sputum, looks up but confused, agitated.</a:t>
                      </a:r>
                    </a:p>
                    <a:p>
                      <a:pPr marL="342900" indent="-342900">
                        <a:buFont typeface="Arial" panose="020B0604020202020204" pitchFamily="34" charset="0"/>
                        <a:buChar char="•"/>
                      </a:pPr>
                      <a:r>
                        <a:rPr lang="en-SE" sz="2400" dirty="0"/>
                        <a:t>LM ok, LAD prox occlusion, RCA dominant</a:t>
                      </a:r>
                    </a:p>
                    <a:p>
                      <a:pPr marL="342900" indent="-342900">
                        <a:buFont typeface="Arial" panose="020B0604020202020204" pitchFamily="34" charset="0"/>
                        <a:buChar char="•"/>
                      </a:pPr>
                      <a:r>
                        <a:rPr lang="en-SE" sz="2400" dirty="0"/>
                        <a:t>Stent LAD. Echo several days later EF 30-35%. Discharged after 11 days.</a:t>
                      </a:r>
                    </a:p>
                  </a:txBody>
                  <a:tcPr/>
                </a:tc>
                <a:extLst>
                  <a:ext uri="{0D108BD9-81ED-4DB2-BD59-A6C34878D82A}">
                    <a16:rowId xmlns:a16="http://schemas.microsoft.com/office/drawing/2014/main" val="97827641"/>
                  </a:ext>
                </a:extLst>
              </a:tr>
            </a:tbl>
          </a:graphicData>
        </a:graphic>
      </p:graphicFrame>
    </p:spTree>
    <p:extLst>
      <p:ext uri="{BB962C8B-B14F-4D97-AF65-F5344CB8AC3E}">
        <p14:creationId xmlns:p14="http://schemas.microsoft.com/office/powerpoint/2010/main" val="2972568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1">
          <a:extLst>
            <a:ext uri="{FF2B5EF4-FFF2-40B4-BE49-F238E27FC236}">
              <a16:creationId xmlns:a16="http://schemas.microsoft.com/office/drawing/2014/main" id="{24F7077A-3F2A-79A7-088E-FC150CCD15BA}"/>
            </a:ext>
          </a:extLst>
        </p:cNvPr>
        <p:cNvGrpSpPr/>
        <p:nvPr/>
      </p:nvGrpSpPr>
      <p:grpSpPr>
        <a:xfrm>
          <a:off x="0" y="0"/>
          <a:ext cx="0" cy="0"/>
          <a:chOff x="0" y="0"/>
          <a:chExt cx="0" cy="0"/>
        </a:xfrm>
      </p:grpSpPr>
      <p:sp>
        <p:nvSpPr>
          <p:cNvPr id="202" name="Google Shape;202;p15">
            <a:extLst>
              <a:ext uri="{FF2B5EF4-FFF2-40B4-BE49-F238E27FC236}">
                <a16:creationId xmlns:a16="http://schemas.microsoft.com/office/drawing/2014/main" id="{4C4D66C2-6468-EF31-63FC-E154340922FB}"/>
              </a:ext>
            </a:extLst>
          </p:cNvPr>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4400"/>
              <a:buFont typeface="Times New Roman"/>
              <a:buNone/>
            </a:pPr>
            <a:r>
              <a:rPr lang="en-US" sz="4400" b="0" i="0" u="none" dirty="0">
                <a:solidFill>
                  <a:schemeClr val="dk2"/>
                </a:solidFill>
                <a:latin typeface="Times New Roman"/>
                <a:ea typeface="Times New Roman"/>
                <a:cs typeface="Times New Roman"/>
                <a:sym typeface="Times New Roman"/>
              </a:rPr>
              <a:t>Systematic EKG Interpretation</a:t>
            </a:r>
            <a:endParaRPr dirty="0"/>
          </a:p>
        </p:txBody>
      </p:sp>
      <p:graphicFrame>
        <p:nvGraphicFramePr>
          <p:cNvPr id="203" name="Google Shape;203;p15">
            <a:extLst>
              <a:ext uri="{FF2B5EF4-FFF2-40B4-BE49-F238E27FC236}">
                <a16:creationId xmlns:a16="http://schemas.microsoft.com/office/drawing/2014/main" id="{9D061EBC-D3E9-E59C-6EA8-7CB78AFCC376}"/>
              </a:ext>
            </a:extLst>
          </p:cNvPr>
          <p:cNvGraphicFramePr/>
          <p:nvPr>
            <p:extLst>
              <p:ext uri="{D42A27DB-BD31-4B8C-83A1-F6EECF244321}">
                <p14:modId xmlns:p14="http://schemas.microsoft.com/office/powerpoint/2010/main" val="2934696638"/>
              </p:ext>
            </p:extLst>
          </p:nvPr>
        </p:nvGraphicFramePr>
        <p:xfrm>
          <a:off x="287337" y="1898650"/>
          <a:ext cx="8569325" cy="4267200"/>
        </p:xfrm>
        <a:graphic>
          <a:graphicData uri="http://schemas.openxmlformats.org/drawingml/2006/table">
            <a:tbl>
              <a:tblPr>
                <a:noFill/>
              </a:tblPr>
              <a:tblGrid>
                <a:gridCol w="555625">
                  <a:extLst>
                    <a:ext uri="{9D8B030D-6E8A-4147-A177-3AD203B41FA5}">
                      <a16:colId xmlns:a16="http://schemas.microsoft.com/office/drawing/2014/main" val="20000"/>
                    </a:ext>
                  </a:extLst>
                </a:gridCol>
                <a:gridCol w="2181225">
                  <a:extLst>
                    <a:ext uri="{9D8B030D-6E8A-4147-A177-3AD203B41FA5}">
                      <a16:colId xmlns:a16="http://schemas.microsoft.com/office/drawing/2014/main" val="20001"/>
                    </a:ext>
                  </a:extLst>
                </a:gridCol>
                <a:gridCol w="5832475">
                  <a:extLst>
                    <a:ext uri="{9D8B030D-6E8A-4147-A177-3AD203B41FA5}">
                      <a16:colId xmlns:a16="http://schemas.microsoft.com/office/drawing/2014/main" val="20002"/>
                    </a:ext>
                  </a:extLst>
                </a:gridCol>
              </a:tblGrid>
              <a:tr h="304800">
                <a:tc rowSpan="2">
                  <a:txBody>
                    <a:bodyPr/>
                    <a:lstStyle/>
                    <a:p>
                      <a:pPr marL="0" marR="0" lvl="0" indent="0" algn="l" rtl="0">
                        <a:lnSpc>
                          <a:spcPct val="100000"/>
                        </a:lnSpc>
                        <a:spcBef>
                          <a:spcPts val="0"/>
                        </a:spcBef>
                        <a:spcAft>
                          <a:spcPts val="0"/>
                        </a:spcAft>
                        <a:buClr>
                          <a:schemeClr val="dk1"/>
                        </a:buClr>
                        <a:buSzPts val="2000"/>
                        <a:buFont typeface="Times New Roman"/>
                        <a:buNone/>
                      </a:pPr>
                      <a:r>
                        <a:rPr lang="en-US" sz="2000" b="1" i="0" u="none" strike="noStrike" cap="none">
                          <a:solidFill>
                            <a:schemeClr val="dk1"/>
                          </a:solidFill>
                          <a:latin typeface="Times New Roman"/>
                          <a:ea typeface="Times New Roman"/>
                          <a:cs typeface="Times New Roman"/>
                          <a:sym typeface="Times New Roman"/>
                        </a:rPr>
                        <a:t>O</a:t>
                      </a:r>
                      <a:endParaRPr sz="1400" u="none" strike="noStrike" cap="none"/>
                    </a:p>
                  </a:txBody>
                  <a:tcPr marL="50875" marR="508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342900" marR="0" lvl="0" indent="-3429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Times New Roman"/>
                          <a:ea typeface="Times New Roman"/>
                          <a:cs typeface="Times New Roman"/>
                          <a:sym typeface="Times New Roman"/>
                        </a:rPr>
                        <a:t>Rate</a:t>
                      </a:r>
                      <a:endParaRPr sz="1400" u="none" strike="noStrike" cap="none"/>
                    </a:p>
                  </a:txBody>
                  <a:tcPr marL="50875" marR="508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000"/>
                        <a:buFont typeface="Times New Roman"/>
                        <a:buNone/>
                      </a:pPr>
                      <a:r>
                        <a:rPr lang="en-US" sz="2000" b="0" i="0" u="none" strike="noStrike" cap="none" dirty="0">
                          <a:solidFill>
                            <a:schemeClr val="dk1"/>
                          </a:solidFill>
                          <a:latin typeface="Times New Roman"/>
                          <a:ea typeface="Times New Roman"/>
                          <a:cs typeface="Times New Roman"/>
                          <a:sym typeface="Times New Roman"/>
                        </a:rPr>
                        <a:t> 110 bpm</a:t>
                      </a:r>
                      <a:endParaRPr sz="1400" u="none" strike="noStrike" cap="none" dirty="0"/>
                    </a:p>
                  </a:txBody>
                  <a:tcPr marL="50875" marR="508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304800">
                <a:tc vMerge="1">
                  <a:txBody>
                    <a:bodyPr/>
                    <a:lstStyle/>
                    <a:p>
                      <a:endParaRPr lang="en-SE"/>
                    </a:p>
                  </a:txBody>
                  <a:tcPr/>
                </a:tc>
                <a:tc>
                  <a:txBody>
                    <a:bodyPr/>
                    <a:lstStyle/>
                    <a:p>
                      <a:pPr marL="342900" marR="0" lvl="0" indent="-342900" algn="l" rtl="0">
                        <a:lnSpc>
                          <a:spcPct val="100000"/>
                        </a:lnSpc>
                        <a:spcBef>
                          <a:spcPts val="0"/>
                        </a:spcBef>
                        <a:spcAft>
                          <a:spcPts val="0"/>
                        </a:spcAft>
                        <a:buClr>
                          <a:schemeClr val="dk1"/>
                        </a:buClr>
                        <a:buSzPts val="2000"/>
                        <a:buFont typeface="Arial"/>
                        <a:buChar char="•"/>
                      </a:pPr>
                      <a:r>
                        <a:rPr lang="en-US" sz="2000" b="0" i="0" u="none" strike="noStrike" cap="none" dirty="0">
                          <a:solidFill>
                            <a:schemeClr val="dk1"/>
                          </a:solidFill>
                          <a:latin typeface="Times New Roman"/>
                          <a:ea typeface="Times New Roman"/>
                          <a:cs typeface="Times New Roman"/>
                          <a:sym typeface="Times New Roman"/>
                        </a:rPr>
                        <a:t>Regularity</a:t>
                      </a:r>
                      <a:endParaRPr sz="1400" u="none" strike="noStrike" cap="none" dirty="0"/>
                    </a:p>
                  </a:txBody>
                  <a:tcPr marL="50875" marR="508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000"/>
                        <a:buFont typeface="Times New Roman"/>
                        <a:buNone/>
                      </a:pPr>
                      <a:r>
                        <a:rPr lang="en-US" sz="2000" b="0" i="0" u="none" strike="noStrike" cap="none" dirty="0">
                          <a:solidFill>
                            <a:schemeClr val="dk1"/>
                          </a:solidFill>
                          <a:latin typeface="Times New Roman"/>
                          <a:ea typeface="Times New Roman"/>
                          <a:cs typeface="Times New Roman"/>
                          <a:sym typeface="Times New Roman"/>
                        </a:rPr>
                        <a:t> Regular</a:t>
                      </a:r>
                      <a:endParaRPr sz="1400" u="none" strike="noStrike" cap="none" dirty="0"/>
                    </a:p>
                  </a:txBody>
                  <a:tcPr marL="50875" marR="508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304800">
                <a:tc rowSpan="2">
                  <a:txBody>
                    <a:bodyPr/>
                    <a:lstStyle/>
                    <a:p>
                      <a:pPr marL="0" marR="0" lvl="0" indent="0" algn="l" rtl="0">
                        <a:lnSpc>
                          <a:spcPct val="100000"/>
                        </a:lnSpc>
                        <a:spcBef>
                          <a:spcPts val="0"/>
                        </a:spcBef>
                        <a:spcAft>
                          <a:spcPts val="0"/>
                        </a:spcAft>
                        <a:buClr>
                          <a:schemeClr val="dk1"/>
                        </a:buClr>
                        <a:buSzPts val="2000"/>
                        <a:buFont typeface="Times New Roman"/>
                        <a:buNone/>
                      </a:pPr>
                      <a:r>
                        <a:rPr lang="en-US" sz="2000" b="1" i="0" u="none" strike="noStrike" cap="none">
                          <a:solidFill>
                            <a:schemeClr val="dk1"/>
                          </a:solidFill>
                          <a:latin typeface="Times New Roman"/>
                          <a:ea typeface="Times New Roman"/>
                          <a:cs typeface="Times New Roman"/>
                          <a:sym typeface="Times New Roman"/>
                        </a:rPr>
                        <a:t>P</a:t>
                      </a:r>
                      <a:endParaRPr sz="1400" u="none" strike="noStrike" cap="none"/>
                    </a:p>
                  </a:txBody>
                  <a:tcPr marL="50875" marR="508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342900" marR="0" lvl="0" indent="-3429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Times New Roman"/>
                          <a:ea typeface="Times New Roman"/>
                          <a:cs typeface="Times New Roman"/>
                          <a:sym typeface="Times New Roman"/>
                        </a:rPr>
                        <a:t>P-waves</a:t>
                      </a:r>
                      <a:endParaRPr sz="1400" u="none" strike="noStrike" cap="none"/>
                    </a:p>
                  </a:txBody>
                  <a:tcPr marL="50875" marR="508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000"/>
                        <a:buFont typeface="Times New Roman"/>
                        <a:buNone/>
                      </a:pPr>
                      <a:r>
                        <a:rPr lang="en-US" sz="2000" b="0" i="0" u="none" strike="noStrike" cap="none" dirty="0">
                          <a:solidFill>
                            <a:schemeClr val="dk1"/>
                          </a:solidFill>
                          <a:latin typeface="Times New Roman"/>
                          <a:ea typeface="Times New Roman"/>
                          <a:cs typeface="Times New Roman"/>
                          <a:sym typeface="Times New Roman"/>
                        </a:rPr>
                        <a:t> LAE</a:t>
                      </a:r>
                      <a:endParaRPr sz="1400" u="none" strike="noStrike" cap="none" dirty="0"/>
                    </a:p>
                  </a:txBody>
                  <a:tcPr marL="50875" marR="508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304800">
                <a:tc vMerge="1">
                  <a:txBody>
                    <a:bodyPr/>
                    <a:lstStyle/>
                    <a:p>
                      <a:endParaRPr lang="en-SE"/>
                    </a:p>
                  </a:txBody>
                  <a:tcPr/>
                </a:tc>
                <a:tc>
                  <a:txBody>
                    <a:bodyPr/>
                    <a:lstStyle/>
                    <a:p>
                      <a:pPr marL="342900" marR="0" lvl="0" indent="-3429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Times New Roman"/>
                          <a:ea typeface="Times New Roman"/>
                          <a:cs typeface="Times New Roman"/>
                          <a:sym typeface="Times New Roman"/>
                        </a:rPr>
                        <a:t>PR-segments</a:t>
                      </a:r>
                      <a:endParaRPr sz="1400" u="none" strike="noStrike" cap="none"/>
                    </a:p>
                  </a:txBody>
                  <a:tcPr marL="50875" marR="508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000"/>
                        <a:buFont typeface="Times New Roman"/>
                        <a:buNone/>
                      </a:pPr>
                      <a:r>
                        <a:rPr lang="en-US" sz="2000" b="0" i="0" u="none" strike="noStrike" cap="none" dirty="0">
                          <a:solidFill>
                            <a:schemeClr val="dk1"/>
                          </a:solidFill>
                          <a:latin typeface="Times New Roman"/>
                          <a:ea typeface="Times New Roman"/>
                          <a:cs typeface="Times New Roman"/>
                          <a:sym typeface="Times New Roman"/>
                        </a:rPr>
                        <a:t> Normal</a:t>
                      </a:r>
                      <a:endParaRPr sz="1400" u="none" strike="noStrike" cap="none" dirty="0"/>
                    </a:p>
                  </a:txBody>
                  <a:tcPr marL="50875" marR="508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304800">
                <a:tc rowSpan="2">
                  <a:txBody>
                    <a:bodyPr/>
                    <a:lstStyle/>
                    <a:p>
                      <a:pPr marL="0" marR="0" lvl="0" indent="0" algn="l" rtl="0">
                        <a:lnSpc>
                          <a:spcPct val="100000"/>
                        </a:lnSpc>
                        <a:spcBef>
                          <a:spcPts val="0"/>
                        </a:spcBef>
                        <a:spcAft>
                          <a:spcPts val="0"/>
                        </a:spcAft>
                        <a:buClr>
                          <a:schemeClr val="dk1"/>
                        </a:buClr>
                        <a:buSzPts val="2000"/>
                        <a:buFont typeface="Times New Roman"/>
                        <a:buNone/>
                      </a:pPr>
                      <a:r>
                        <a:rPr lang="en-US" sz="2000" b="1" i="0" u="none" strike="noStrike" cap="none">
                          <a:solidFill>
                            <a:schemeClr val="dk1"/>
                          </a:solidFill>
                          <a:latin typeface="Times New Roman"/>
                          <a:ea typeface="Times New Roman"/>
                          <a:cs typeface="Times New Roman"/>
                          <a:sym typeface="Times New Roman"/>
                        </a:rPr>
                        <a:t>Q</a:t>
                      </a:r>
                      <a:endParaRPr sz="1400" u="none" strike="noStrike" cap="none"/>
                    </a:p>
                  </a:txBody>
                  <a:tcPr marL="50875" marR="508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342900" marR="0" lvl="0" indent="-3429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Times New Roman"/>
                          <a:ea typeface="Times New Roman"/>
                          <a:cs typeface="Times New Roman"/>
                          <a:sym typeface="Times New Roman"/>
                        </a:rPr>
                        <a:t>Q-waves</a:t>
                      </a:r>
                      <a:endParaRPr sz="1400" u="none" strike="noStrike" cap="none"/>
                    </a:p>
                  </a:txBody>
                  <a:tcPr marL="50875" marR="508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000"/>
                        <a:buFont typeface="Times New Roman"/>
                        <a:buNone/>
                      </a:pPr>
                      <a:r>
                        <a:rPr lang="en-US" sz="2000" b="0" i="0" u="none" strike="noStrike" cap="none" dirty="0">
                          <a:solidFill>
                            <a:schemeClr val="dk1"/>
                          </a:solidFill>
                          <a:latin typeface="Times New Roman"/>
                          <a:ea typeface="Times New Roman"/>
                          <a:cs typeface="Times New Roman"/>
                          <a:sym typeface="Times New Roman"/>
                        </a:rPr>
                        <a:t> Q in II, pathological</a:t>
                      </a:r>
                      <a:endParaRPr sz="1400" u="none" strike="noStrike" cap="none" dirty="0"/>
                    </a:p>
                  </a:txBody>
                  <a:tcPr marL="50875" marR="508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304800">
                <a:tc vMerge="1">
                  <a:txBody>
                    <a:bodyPr/>
                    <a:lstStyle/>
                    <a:p>
                      <a:endParaRPr lang="en-SE"/>
                    </a:p>
                  </a:txBody>
                  <a:tcPr/>
                </a:tc>
                <a:tc>
                  <a:txBody>
                    <a:bodyPr/>
                    <a:lstStyle/>
                    <a:p>
                      <a:pPr marL="342900" marR="0" lvl="0" indent="-342900" algn="l" rtl="0">
                        <a:lnSpc>
                          <a:spcPct val="100000"/>
                        </a:lnSpc>
                        <a:spcBef>
                          <a:spcPts val="0"/>
                        </a:spcBef>
                        <a:spcAft>
                          <a:spcPts val="0"/>
                        </a:spcAft>
                        <a:buClr>
                          <a:schemeClr val="dk1"/>
                        </a:buClr>
                        <a:buSzPts val="2000"/>
                        <a:buFont typeface="Arial"/>
                        <a:buChar char="•"/>
                      </a:pPr>
                      <a:r>
                        <a:rPr lang="en-US" sz="2000" b="0" i="0" u="none" strike="noStrike" cap="none" dirty="0">
                          <a:solidFill>
                            <a:schemeClr val="dk1"/>
                          </a:solidFill>
                          <a:latin typeface="Times New Roman"/>
                          <a:ea typeface="Times New Roman"/>
                          <a:cs typeface="Times New Roman"/>
                          <a:sym typeface="Times New Roman"/>
                        </a:rPr>
                        <a:t>QRS-complexes</a:t>
                      </a:r>
                      <a:endParaRPr sz="1400" u="none" strike="noStrike" cap="none" dirty="0"/>
                    </a:p>
                  </a:txBody>
                  <a:tcPr marL="50875" marR="508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000"/>
                        <a:buFont typeface="Times New Roman"/>
                        <a:buNone/>
                      </a:pPr>
                      <a:r>
                        <a:rPr lang="en-US" sz="2000" b="0" i="0" u="none" strike="noStrike" cap="none" dirty="0">
                          <a:solidFill>
                            <a:schemeClr val="dk1"/>
                          </a:solidFill>
                          <a:latin typeface="Times New Roman"/>
                          <a:ea typeface="Times New Roman"/>
                          <a:cs typeface="Times New Roman"/>
                          <a:sym typeface="Times New Roman"/>
                        </a:rPr>
                        <a:t> Narrow</a:t>
                      </a:r>
                      <a:endParaRPr sz="1400" u="none" strike="noStrike" cap="none" dirty="0"/>
                    </a:p>
                  </a:txBody>
                  <a:tcPr marL="50875" marR="508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304800">
                <a:tc rowSpan="2">
                  <a:txBody>
                    <a:bodyPr/>
                    <a:lstStyle/>
                    <a:p>
                      <a:pPr marL="0" marR="0" lvl="0" indent="0" algn="l" rtl="0">
                        <a:lnSpc>
                          <a:spcPct val="100000"/>
                        </a:lnSpc>
                        <a:spcBef>
                          <a:spcPts val="0"/>
                        </a:spcBef>
                        <a:spcAft>
                          <a:spcPts val="0"/>
                        </a:spcAft>
                        <a:buClr>
                          <a:schemeClr val="dk1"/>
                        </a:buClr>
                        <a:buSzPts val="2000"/>
                        <a:buFont typeface="Times New Roman"/>
                        <a:buNone/>
                      </a:pPr>
                      <a:r>
                        <a:rPr lang="en-US" sz="2000" b="1" i="0" u="none" strike="noStrike" cap="none">
                          <a:solidFill>
                            <a:schemeClr val="dk1"/>
                          </a:solidFill>
                          <a:latin typeface="Times New Roman"/>
                          <a:ea typeface="Times New Roman"/>
                          <a:cs typeface="Times New Roman"/>
                          <a:sym typeface="Times New Roman"/>
                        </a:rPr>
                        <a:t>R</a:t>
                      </a:r>
                      <a:endParaRPr sz="1400" u="none" strike="noStrike" cap="none"/>
                    </a:p>
                  </a:txBody>
                  <a:tcPr marL="50875" marR="508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342900" marR="0" lvl="0" indent="-3429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Times New Roman"/>
                          <a:ea typeface="Times New Roman"/>
                          <a:cs typeface="Times New Roman"/>
                          <a:sym typeface="Times New Roman"/>
                        </a:rPr>
                        <a:t>Axis</a:t>
                      </a:r>
                      <a:endParaRPr sz="1400" u="none" strike="noStrike" cap="none"/>
                    </a:p>
                  </a:txBody>
                  <a:tcPr marL="50875" marR="508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000"/>
                        <a:buFont typeface="Times New Roman"/>
                        <a:buNone/>
                      </a:pPr>
                      <a:r>
                        <a:rPr lang="en-US" sz="2000" b="0" i="0" u="none" strike="noStrike" cap="none" dirty="0">
                          <a:solidFill>
                            <a:schemeClr val="dk1"/>
                          </a:solidFill>
                          <a:latin typeface="Times New Roman"/>
                          <a:ea typeface="Times New Roman"/>
                          <a:cs typeface="Times New Roman"/>
                          <a:sym typeface="Times New Roman"/>
                        </a:rPr>
                        <a:t> Leftward</a:t>
                      </a:r>
                      <a:endParaRPr sz="1400" u="none" strike="noStrike" cap="none" dirty="0"/>
                    </a:p>
                  </a:txBody>
                  <a:tcPr marL="50875" marR="508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6"/>
                  </a:ext>
                </a:extLst>
              </a:tr>
              <a:tr h="304800">
                <a:tc vMerge="1">
                  <a:txBody>
                    <a:bodyPr/>
                    <a:lstStyle/>
                    <a:p>
                      <a:endParaRPr lang="en-SE"/>
                    </a:p>
                  </a:txBody>
                  <a:tcPr/>
                </a:tc>
                <a:tc>
                  <a:txBody>
                    <a:bodyPr/>
                    <a:lstStyle/>
                    <a:p>
                      <a:pPr marL="342900" marR="0" lvl="0" indent="-3429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Times New Roman"/>
                          <a:ea typeface="Times New Roman"/>
                          <a:cs typeface="Times New Roman"/>
                          <a:sym typeface="Times New Roman"/>
                        </a:rPr>
                        <a:t>R-waves</a:t>
                      </a:r>
                      <a:endParaRPr sz="1400" u="none" strike="noStrike" cap="none"/>
                    </a:p>
                  </a:txBody>
                  <a:tcPr marL="50875" marR="508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000"/>
                        <a:buFont typeface="Times New Roman"/>
                        <a:buNone/>
                      </a:pPr>
                      <a:r>
                        <a:rPr lang="en-US" sz="2000" b="0" i="0" u="none" strike="noStrike" cap="none" dirty="0">
                          <a:solidFill>
                            <a:schemeClr val="dk1"/>
                          </a:solidFill>
                          <a:latin typeface="Times New Roman"/>
                          <a:ea typeface="Times New Roman"/>
                          <a:cs typeface="Times New Roman"/>
                          <a:sym typeface="Times New Roman"/>
                        </a:rPr>
                        <a:t> Very poor R-wave progression</a:t>
                      </a:r>
                      <a:endParaRPr sz="1400" u="none" strike="noStrike" cap="none" dirty="0"/>
                    </a:p>
                  </a:txBody>
                  <a:tcPr marL="50875" marR="508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7"/>
                  </a:ext>
                </a:extLst>
              </a:tr>
              <a:tr h="304800">
                <a:tc rowSpan="2">
                  <a:txBody>
                    <a:bodyPr/>
                    <a:lstStyle/>
                    <a:p>
                      <a:pPr marL="0" marR="0" lvl="0" indent="0" algn="l" rtl="0">
                        <a:lnSpc>
                          <a:spcPct val="100000"/>
                        </a:lnSpc>
                        <a:spcBef>
                          <a:spcPts val="0"/>
                        </a:spcBef>
                        <a:spcAft>
                          <a:spcPts val="0"/>
                        </a:spcAft>
                        <a:buClr>
                          <a:schemeClr val="dk1"/>
                        </a:buClr>
                        <a:buSzPts val="2000"/>
                        <a:buFont typeface="Times New Roman"/>
                        <a:buNone/>
                      </a:pPr>
                      <a:r>
                        <a:rPr lang="en-US" sz="2000" b="1" i="0" u="none" strike="noStrike" cap="none">
                          <a:solidFill>
                            <a:schemeClr val="dk1"/>
                          </a:solidFill>
                          <a:latin typeface="Times New Roman"/>
                          <a:ea typeface="Times New Roman"/>
                          <a:cs typeface="Times New Roman"/>
                          <a:sym typeface="Times New Roman"/>
                        </a:rPr>
                        <a:t>S</a:t>
                      </a:r>
                      <a:endParaRPr sz="1400" u="none" strike="noStrike" cap="none"/>
                    </a:p>
                  </a:txBody>
                  <a:tcPr marL="50875" marR="508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342900" marR="0" lvl="0" indent="-3429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Times New Roman"/>
                          <a:ea typeface="Times New Roman"/>
                          <a:cs typeface="Times New Roman"/>
                          <a:sym typeface="Times New Roman"/>
                        </a:rPr>
                        <a:t>S-waves</a:t>
                      </a:r>
                      <a:endParaRPr sz="1400" u="none" strike="noStrike" cap="none"/>
                    </a:p>
                  </a:txBody>
                  <a:tcPr marL="50875" marR="508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000"/>
                        <a:buFont typeface="Times New Roman"/>
                        <a:buNone/>
                      </a:pPr>
                      <a:r>
                        <a:rPr lang="en-US" sz="2000" b="0" i="0" u="none" strike="noStrike" cap="none" dirty="0">
                          <a:solidFill>
                            <a:schemeClr val="dk1"/>
                          </a:solidFill>
                          <a:latin typeface="Times New Roman"/>
                          <a:ea typeface="Times New Roman"/>
                          <a:cs typeface="Times New Roman"/>
                          <a:sym typeface="Times New Roman"/>
                        </a:rPr>
                        <a:t> No signs of LVH</a:t>
                      </a:r>
                      <a:endParaRPr sz="1400" u="none" strike="noStrike" cap="none" dirty="0"/>
                    </a:p>
                  </a:txBody>
                  <a:tcPr marL="50875" marR="508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8"/>
                  </a:ext>
                </a:extLst>
              </a:tr>
              <a:tr h="304800">
                <a:tc vMerge="1">
                  <a:txBody>
                    <a:bodyPr/>
                    <a:lstStyle/>
                    <a:p>
                      <a:endParaRPr lang="en-SE"/>
                    </a:p>
                  </a:txBody>
                  <a:tcPr/>
                </a:tc>
                <a:tc>
                  <a:txBody>
                    <a:bodyPr/>
                    <a:lstStyle/>
                    <a:p>
                      <a:pPr marL="342900" marR="0" lvl="0" indent="-3429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Times New Roman"/>
                          <a:ea typeface="Times New Roman"/>
                          <a:cs typeface="Times New Roman"/>
                          <a:sym typeface="Times New Roman"/>
                        </a:rPr>
                        <a:t>ST-segments</a:t>
                      </a:r>
                      <a:endParaRPr sz="1400" u="none" strike="noStrike" cap="none"/>
                    </a:p>
                  </a:txBody>
                  <a:tcPr marL="50875" marR="508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000"/>
                        <a:buFont typeface="Times New Roman"/>
                        <a:buNone/>
                      </a:pPr>
                      <a:r>
                        <a:rPr lang="en-US" sz="2000" b="0" i="0" u="none" strike="noStrike" cap="none" dirty="0">
                          <a:solidFill>
                            <a:schemeClr val="dk1"/>
                          </a:solidFill>
                          <a:latin typeface="Times New Roman"/>
                          <a:ea typeface="Times New Roman"/>
                          <a:cs typeface="Times New Roman"/>
                          <a:sym typeface="Times New Roman"/>
                        </a:rPr>
                        <a:t> STE V1, V2, </a:t>
                      </a:r>
                      <a:r>
                        <a:rPr lang="en-US" sz="2000" b="0" i="0" u="none" strike="noStrike" cap="none" dirty="0" err="1">
                          <a:solidFill>
                            <a:schemeClr val="dk1"/>
                          </a:solidFill>
                          <a:latin typeface="Times New Roman"/>
                          <a:ea typeface="Times New Roman"/>
                          <a:cs typeface="Times New Roman"/>
                          <a:sym typeface="Times New Roman"/>
                        </a:rPr>
                        <a:t>aVL</a:t>
                      </a:r>
                      <a:r>
                        <a:rPr lang="en-US" sz="2000" b="0" i="0" u="none" strike="noStrike" cap="none" dirty="0">
                          <a:solidFill>
                            <a:schemeClr val="dk1"/>
                          </a:solidFill>
                          <a:latin typeface="Times New Roman"/>
                          <a:ea typeface="Times New Roman"/>
                          <a:cs typeface="Times New Roman"/>
                          <a:sym typeface="Times New Roman"/>
                        </a:rPr>
                        <a:t>, I. STD inferior + V6</a:t>
                      </a:r>
                      <a:endParaRPr sz="1400" u="none" strike="noStrike" cap="none" dirty="0"/>
                    </a:p>
                  </a:txBody>
                  <a:tcPr marL="50875" marR="508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9"/>
                  </a:ext>
                </a:extLst>
              </a:tr>
              <a:tr h="304800">
                <a:tc rowSpan="2">
                  <a:txBody>
                    <a:bodyPr/>
                    <a:lstStyle/>
                    <a:p>
                      <a:pPr marL="0" marR="0" lvl="0" indent="0" algn="l" rtl="0">
                        <a:lnSpc>
                          <a:spcPct val="100000"/>
                        </a:lnSpc>
                        <a:spcBef>
                          <a:spcPts val="0"/>
                        </a:spcBef>
                        <a:spcAft>
                          <a:spcPts val="0"/>
                        </a:spcAft>
                        <a:buClr>
                          <a:schemeClr val="dk1"/>
                        </a:buClr>
                        <a:buSzPts val="2000"/>
                        <a:buFont typeface="Times New Roman"/>
                        <a:buNone/>
                      </a:pPr>
                      <a:r>
                        <a:rPr lang="en-US" sz="2000" b="1" i="0" u="none" strike="noStrike" cap="none">
                          <a:solidFill>
                            <a:schemeClr val="dk1"/>
                          </a:solidFill>
                          <a:latin typeface="Times New Roman"/>
                          <a:ea typeface="Times New Roman"/>
                          <a:cs typeface="Times New Roman"/>
                          <a:sym typeface="Times New Roman"/>
                        </a:rPr>
                        <a:t>T</a:t>
                      </a:r>
                      <a:endParaRPr sz="1400" u="none" strike="noStrike" cap="none"/>
                    </a:p>
                  </a:txBody>
                  <a:tcPr marL="50875" marR="508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342900" marR="0" lvl="0" indent="-3429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Times New Roman"/>
                          <a:ea typeface="Times New Roman"/>
                          <a:cs typeface="Times New Roman"/>
                          <a:sym typeface="Times New Roman"/>
                        </a:rPr>
                        <a:t>T-waves</a:t>
                      </a:r>
                      <a:endParaRPr sz="1400" u="none" strike="noStrike" cap="none"/>
                    </a:p>
                  </a:txBody>
                  <a:tcPr marL="50875" marR="508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000"/>
                        <a:buFont typeface="Times New Roman"/>
                        <a:buNone/>
                      </a:pPr>
                      <a:r>
                        <a:rPr lang="en-US" sz="2000" b="0" i="0" u="none" strike="noStrike" cap="none" dirty="0">
                          <a:solidFill>
                            <a:schemeClr val="dk1"/>
                          </a:solidFill>
                          <a:latin typeface="Times New Roman"/>
                          <a:ea typeface="Times New Roman"/>
                          <a:cs typeface="Times New Roman"/>
                          <a:sym typeface="Times New Roman"/>
                        </a:rPr>
                        <a:t> Neg in I + </a:t>
                      </a:r>
                      <a:r>
                        <a:rPr lang="en-US" sz="2000" b="0" i="0" u="none" strike="noStrike" cap="none" dirty="0" err="1">
                          <a:solidFill>
                            <a:schemeClr val="dk1"/>
                          </a:solidFill>
                          <a:latin typeface="Times New Roman"/>
                          <a:ea typeface="Times New Roman"/>
                          <a:cs typeface="Times New Roman"/>
                          <a:sym typeface="Times New Roman"/>
                        </a:rPr>
                        <a:t>aVL</a:t>
                      </a:r>
                      <a:endParaRPr sz="1400" u="none" strike="noStrike" cap="none" dirty="0"/>
                    </a:p>
                  </a:txBody>
                  <a:tcPr marL="50875" marR="508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10"/>
                  </a:ext>
                </a:extLst>
              </a:tr>
              <a:tr h="304800">
                <a:tc vMerge="1">
                  <a:txBody>
                    <a:bodyPr/>
                    <a:lstStyle/>
                    <a:p>
                      <a:endParaRPr lang="en-SE"/>
                    </a:p>
                  </a:txBody>
                  <a:tcPr/>
                </a:tc>
                <a:tc>
                  <a:txBody>
                    <a:bodyPr/>
                    <a:lstStyle/>
                    <a:p>
                      <a:pPr marL="342900" marR="0" lvl="0" indent="-3429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Times New Roman"/>
                          <a:ea typeface="Times New Roman"/>
                          <a:cs typeface="Times New Roman"/>
                          <a:sym typeface="Times New Roman"/>
                        </a:rPr>
                        <a:t>QT-interval</a:t>
                      </a:r>
                      <a:endParaRPr sz="1400" u="none" strike="noStrike" cap="none"/>
                    </a:p>
                  </a:txBody>
                  <a:tcPr marL="50875" marR="508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000"/>
                        <a:buFont typeface="Times New Roman"/>
                        <a:buNone/>
                      </a:pPr>
                      <a:r>
                        <a:rPr lang="en-US" sz="2000" b="0" i="0" u="none" strike="noStrike" cap="none" dirty="0">
                          <a:solidFill>
                            <a:schemeClr val="dk1"/>
                          </a:solidFill>
                          <a:latin typeface="Times New Roman"/>
                          <a:ea typeface="Times New Roman"/>
                          <a:cs typeface="Times New Roman"/>
                          <a:sym typeface="Times New Roman"/>
                        </a:rPr>
                        <a:t> Around 300 msec</a:t>
                      </a:r>
                      <a:endParaRPr sz="1400" u="none" strike="noStrike" cap="none" dirty="0"/>
                    </a:p>
                  </a:txBody>
                  <a:tcPr marL="50875" marR="508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11"/>
                  </a:ext>
                </a:extLst>
              </a:tr>
              <a:tr h="304800">
                <a:tc rowSpan="2">
                  <a:txBody>
                    <a:bodyPr/>
                    <a:lstStyle/>
                    <a:p>
                      <a:pPr marL="0" marR="0" lvl="0" indent="0" algn="l" rtl="0">
                        <a:lnSpc>
                          <a:spcPct val="100000"/>
                        </a:lnSpc>
                        <a:spcBef>
                          <a:spcPts val="0"/>
                        </a:spcBef>
                        <a:spcAft>
                          <a:spcPts val="0"/>
                        </a:spcAft>
                        <a:buClr>
                          <a:schemeClr val="dk1"/>
                        </a:buClr>
                        <a:buSzPts val="2000"/>
                        <a:buFont typeface="Times New Roman"/>
                        <a:buNone/>
                      </a:pPr>
                      <a:r>
                        <a:rPr lang="en-US" sz="2000" b="1" i="0" u="none" strike="noStrike" cap="none">
                          <a:solidFill>
                            <a:schemeClr val="dk1"/>
                          </a:solidFill>
                          <a:latin typeface="Times New Roman"/>
                          <a:ea typeface="Times New Roman"/>
                          <a:cs typeface="Times New Roman"/>
                          <a:sym typeface="Times New Roman"/>
                        </a:rPr>
                        <a:t>+</a:t>
                      </a:r>
                      <a:endParaRPr sz="1400" u="none" strike="noStrike" cap="none"/>
                    </a:p>
                  </a:txBody>
                  <a:tcPr marL="50875" marR="508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342900" marR="0" lvl="0" indent="-3429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Times New Roman"/>
                          <a:ea typeface="Times New Roman"/>
                          <a:cs typeface="Times New Roman"/>
                          <a:sym typeface="Times New Roman"/>
                        </a:rPr>
                        <a:t>Other findings</a:t>
                      </a:r>
                      <a:endParaRPr sz="1400" u="none" strike="noStrike" cap="none"/>
                    </a:p>
                  </a:txBody>
                  <a:tcPr marL="50875" marR="508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000"/>
                        <a:buFont typeface="Times New Roman"/>
                        <a:buNone/>
                      </a:pPr>
                      <a:r>
                        <a:rPr lang="en-US" sz="2000" b="0" i="0" u="none" strike="noStrike" cap="none" dirty="0">
                          <a:solidFill>
                            <a:schemeClr val="dk1"/>
                          </a:solidFill>
                          <a:latin typeface="Times New Roman"/>
                          <a:ea typeface="Times New Roman"/>
                          <a:cs typeface="Times New Roman"/>
                          <a:sym typeface="Times New Roman"/>
                        </a:rPr>
                        <a:t> </a:t>
                      </a:r>
                      <a:endParaRPr sz="1400" u="none" strike="noStrike" cap="none" dirty="0"/>
                    </a:p>
                  </a:txBody>
                  <a:tcPr marL="50875" marR="508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12"/>
                  </a:ext>
                </a:extLst>
              </a:tr>
              <a:tr h="304800">
                <a:tc vMerge="1">
                  <a:txBody>
                    <a:bodyPr/>
                    <a:lstStyle/>
                    <a:p>
                      <a:endParaRPr lang="en-SE"/>
                    </a:p>
                  </a:txBody>
                  <a:tcPr/>
                </a:tc>
                <a:tc>
                  <a:txBody>
                    <a:bodyPr/>
                    <a:lstStyle/>
                    <a:p>
                      <a:pPr marL="342900" marR="0" lvl="0" indent="-3429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Times New Roman"/>
                          <a:ea typeface="Times New Roman"/>
                          <a:cs typeface="Times New Roman"/>
                          <a:sym typeface="Times New Roman"/>
                        </a:rPr>
                        <a:t>Summary</a:t>
                      </a:r>
                      <a:endParaRPr sz="1400" u="none" strike="noStrike" cap="none"/>
                    </a:p>
                  </a:txBody>
                  <a:tcPr marL="50875" marR="508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000"/>
                        <a:buFont typeface="Times New Roman"/>
                        <a:buNone/>
                      </a:pPr>
                      <a:r>
                        <a:rPr lang="en-US" sz="2000" b="0" i="0" u="none" strike="noStrike" cap="none" dirty="0">
                          <a:solidFill>
                            <a:schemeClr val="dk1"/>
                          </a:solidFill>
                          <a:latin typeface="Times New Roman"/>
                          <a:ea typeface="Times New Roman"/>
                          <a:cs typeface="Times New Roman"/>
                          <a:sym typeface="Times New Roman"/>
                        </a:rPr>
                        <a:t>Sinus rhythm. STEMI proximal LAD occlusion</a:t>
                      </a:r>
                      <a:endParaRPr sz="1400" u="none" strike="noStrike" cap="none" dirty="0"/>
                    </a:p>
                  </a:txBody>
                  <a:tcPr marL="50875" marR="508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16177256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Bildobjekt 1" descr="1-Coronary arteries anatomy.tiff">
            <a:extLst>
              <a:ext uri="{FF2B5EF4-FFF2-40B4-BE49-F238E27FC236}">
                <a16:creationId xmlns:a16="http://schemas.microsoft.com/office/drawing/2014/main" id="{D03F26A6-E6BD-D412-D9B8-985A400C4FF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4825" y="692150"/>
            <a:ext cx="8099425" cy="600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Tom presentation">
  <a:themeElements>
    <a:clrScheme name="Couture">
      <a:dk1>
        <a:sysClr val="windowText" lastClr="000000"/>
      </a:dk1>
      <a:lt1>
        <a:sysClr val="window" lastClr="FFFFFF"/>
      </a:lt1>
      <a:dk2>
        <a:srgbClr val="37302A"/>
      </a:dk2>
      <a:lt2>
        <a:srgbClr val="D0CCB9"/>
      </a:lt2>
      <a:accent1>
        <a:srgbClr val="9E8E5C"/>
      </a:accent1>
      <a:accent2>
        <a:srgbClr val="A09781"/>
      </a:accent2>
      <a:accent3>
        <a:srgbClr val="85776D"/>
      </a:accent3>
      <a:accent4>
        <a:srgbClr val="AEAFA9"/>
      </a:accent4>
      <a:accent5>
        <a:srgbClr val="8D878B"/>
      </a:accent5>
      <a:accent6>
        <a:srgbClr val="6B6149"/>
      </a:accent6>
      <a:hlink>
        <a:srgbClr val="B6A272"/>
      </a:hlink>
      <a:folHlink>
        <a:srgbClr val="8A784F"/>
      </a:folHlink>
    </a:clrScheme>
    <a:fontScheme name="Tom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Tom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om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om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om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om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om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om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om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om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om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om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om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28292</TotalTime>
  <Words>2262</Words>
  <Application>Microsoft Macintosh PowerPoint</Application>
  <PresentationFormat>On-screen Show (4:3)</PresentationFormat>
  <Paragraphs>337</Paragraphs>
  <Slides>63</Slides>
  <Notes>36</Notes>
  <HiddenSlides>15</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63</vt:i4>
      </vt:variant>
    </vt:vector>
  </HeadingPairs>
  <TitlesOfParts>
    <vt:vector size="69" baseType="lpstr">
      <vt:lpstr>MS PGothic</vt:lpstr>
      <vt:lpstr>Arial</vt:lpstr>
      <vt:lpstr>Symbol</vt:lpstr>
      <vt:lpstr>Times</vt:lpstr>
      <vt:lpstr>Times New Roman</vt:lpstr>
      <vt:lpstr>Tom presentation</vt:lpstr>
      <vt:lpstr>ST-Segment</vt:lpstr>
      <vt:lpstr>Index</vt:lpstr>
      <vt:lpstr>STEMI</vt:lpstr>
      <vt:lpstr>51-year-old man, chest pain then arrest</vt:lpstr>
      <vt:lpstr>51-year-old man with chest pain</vt:lpstr>
      <vt:lpstr>51-year-old man with ROSC</vt:lpstr>
      <vt:lpstr>51-year-old man with chest pain</vt:lpstr>
      <vt:lpstr>Systematic EKG Interpretation</vt:lpstr>
      <vt:lpstr>PowerPoint Presentation</vt:lpstr>
      <vt:lpstr>Course</vt:lpstr>
      <vt:lpstr>ST-Elevation Myocardial Infarction</vt:lpstr>
      <vt:lpstr>OMI</vt:lpstr>
      <vt:lpstr>Occlusion Myocardial Infarction</vt:lpstr>
      <vt:lpstr>STEMI</vt:lpstr>
      <vt:lpstr>STE III + STD aVL</vt:lpstr>
      <vt:lpstr>68-year-old woman with chest pain</vt:lpstr>
      <vt:lpstr>STE III + STD in aVL</vt:lpstr>
      <vt:lpstr>Course</vt:lpstr>
      <vt:lpstr>PowerPoint Presentation</vt:lpstr>
      <vt:lpstr>72-Year-Old Man who Fainted</vt:lpstr>
      <vt:lpstr>PowerPoint Presentation</vt:lpstr>
      <vt:lpstr>PowerPoint Presentation</vt:lpstr>
      <vt:lpstr>PowerPoint Presentation</vt:lpstr>
      <vt:lpstr>PowerPoint Presentation</vt:lpstr>
      <vt:lpstr>PowerPoint Presentation</vt:lpstr>
      <vt:lpstr>Course</vt:lpstr>
      <vt:lpstr>STE aVL + STD III High-Lateral MI South African Flag</vt:lpstr>
      <vt:lpstr>PowerPoint Presentation</vt:lpstr>
      <vt:lpstr>STE aVL + STD in III</vt:lpstr>
      <vt:lpstr>Course</vt:lpstr>
      <vt:lpstr>High-lateral MI from occlusion of D1 or OM</vt:lpstr>
      <vt:lpstr>STE V1 + STD V6 Precordial Swirl</vt:lpstr>
      <vt:lpstr>PowerPoint Presentation</vt:lpstr>
      <vt:lpstr>STE V1 + STD in V6</vt:lpstr>
      <vt:lpstr>PowerPoint Presentation</vt:lpstr>
      <vt:lpstr>Precordial Swirl</vt:lpstr>
      <vt:lpstr>Posterior OMI</vt:lpstr>
      <vt:lpstr>83-year-old man with chest pain</vt:lpstr>
      <vt:lpstr>STD V1-V4</vt:lpstr>
      <vt:lpstr>PowerPoint Presentation</vt:lpstr>
      <vt:lpstr>PowerPoint Presentation</vt:lpstr>
      <vt:lpstr>Posterior OMI</vt:lpstr>
      <vt:lpstr>Posterior OMI</vt:lpstr>
      <vt:lpstr>PowerPoint Presentation</vt:lpstr>
      <vt:lpstr>PowerPoint Presentation</vt:lpstr>
      <vt:lpstr>LMCA or Multivessel Occlusion</vt:lpstr>
      <vt:lpstr>79-year-old man with chest pain</vt:lpstr>
      <vt:lpstr>LMCA or Multivessel</vt:lpstr>
      <vt:lpstr>79-year-old man with chest pain</vt:lpstr>
      <vt:lpstr>Pericarditis</vt:lpstr>
      <vt:lpstr>Current EKG 250621 15:25</vt:lpstr>
      <vt:lpstr>Pericarditis</vt:lpstr>
      <vt:lpstr>PowerPoint Presentation</vt:lpstr>
      <vt:lpstr>PowerPoint Presentation</vt:lpstr>
      <vt:lpstr>PowerPoint Presentation</vt:lpstr>
      <vt:lpstr>Hyperkalemia</vt:lpstr>
      <vt:lpstr>Current EKG 250831 20:02</vt:lpstr>
      <vt:lpstr>Bedside Blood Tests 250831 19:00</vt:lpstr>
      <vt:lpstr>PowerPoint Presentation</vt:lpstr>
      <vt:lpstr>Digoxin Effect</vt:lpstr>
      <vt:lpstr>Current EKG 251107 18:01</vt:lpstr>
      <vt:lpstr>Digoxin Effect</vt:lpstr>
      <vt:lpstr>PowerPoint Presentation</vt:lpstr>
    </vt:vector>
  </TitlesOfParts>
  <Company>뿿_</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Diagnos av intoxikation</dc:title>
  <dc:creator>helena jernström</dc:creator>
  <cp:lastModifiedBy>eric Dryver</cp:lastModifiedBy>
  <cp:revision>2159</cp:revision>
  <cp:lastPrinted>2025-07-19T05:36:03Z</cp:lastPrinted>
  <dcterms:created xsi:type="dcterms:W3CDTF">2004-05-02T18:25:10Z</dcterms:created>
  <dcterms:modified xsi:type="dcterms:W3CDTF">2025-11-27T06:55:42Z</dcterms:modified>
</cp:coreProperties>
</file>