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handoutMasterIdLst>
    <p:handoutMasterId r:id="rId25"/>
  </p:handoutMasterIdLst>
  <p:sldIdLst>
    <p:sldId id="1413" r:id="rId2"/>
    <p:sldId id="1525" r:id="rId3"/>
    <p:sldId id="1514" r:id="rId4"/>
    <p:sldId id="1005" r:id="rId5"/>
    <p:sldId id="1006" r:id="rId6"/>
    <p:sldId id="1382" r:id="rId7"/>
    <p:sldId id="1170" r:id="rId8"/>
    <p:sldId id="1075" r:id="rId9"/>
    <p:sldId id="1009" r:id="rId10"/>
    <p:sldId id="1526" r:id="rId11"/>
    <p:sldId id="1404" r:id="rId12"/>
    <p:sldId id="312" r:id="rId13"/>
    <p:sldId id="1527" r:id="rId14"/>
    <p:sldId id="1167" r:id="rId15"/>
    <p:sldId id="1169" r:id="rId16"/>
    <p:sldId id="1412" r:id="rId17"/>
    <p:sldId id="1189" r:id="rId18"/>
    <p:sldId id="1369" r:id="rId19"/>
    <p:sldId id="1529" r:id="rId20"/>
    <p:sldId id="1422" r:id="rId21"/>
    <p:sldId id="269" r:id="rId22"/>
    <p:sldId id="1419" r:id="rId23"/>
  </p:sldIdLst>
  <p:sldSz cx="9144000" cy="6858000" type="screen4x3"/>
  <p:notesSz cx="6805613" cy="9939338"/>
  <p:defaultTextStyle>
    <a:defPPr>
      <a:defRPr lang="sv-SE"/>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313">
          <p15:clr>
            <a:srgbClr val="A4A3A4"/>
          </p15:clr>
        </p15:guide>
        <p15:guide id="2" pos="44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59"/>
    <p:restoredTop sz="72538"/>
  </p:normalViewPr>
  <p:slideViewPr>
    <p:cSldViewPr>
      <p:cViewPr varScale="1">
        <p:scale>
          <a:sx n="79" d="100"/>
          <a:sy n="79" d="100"/>
        </p:scale>
        <p:origin x="1696" y="200"/>
      </p:cViewPr>
      <p:guideLst>
        <p:guide orient="horz" pos="2313"/>
        <p:guide pos="447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93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A153E9C8-52FB-D3CC-EB1B-C152CD861D4A}"/>
              </a:ext>
            </a:extLst>
          </p:cNvPr>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atin typeface="Times" charset="0"/>
                <a:ea typeface="ＭＳ Ｐゴシック" charset="0"/>
                <a:cs typeface="ＭＳ Ｐゴシック" charset="0"/>
              </a:defRPr>
            </a:lvl1pPr>
          </a:lstStyle>
          <a:p>
            <a:pPr>
              <a:defRPr/>
            </a:pPr>
            <a:endParaRPr lang="sv-SE"/>
          </a:p>
        </p:txBody>
      </p:sp>
      <p:sp>
        <p:nvSpPr>
          <p:cNvPr id="3" name="Platshållare för datum 2">
            <a:extLst>
              <a:ext uri="{FF2B5EF4-FFF2-40B4-BE49-F238E27FC236}">
                <a16:creationId xmlns:a16="http://schemas.microsoft.com/office/drawing/2014/main" id="{FAA03906-A636-F731-954C-FFDB3FB1C880}"/>
              </a:ext>
            </a:extLst>
          </p:cNvPr>
          <p:cNvSpPr>
            <a:spLocks noGrp="1"/>
          </p:cNvSpPr>
          <p:nvPr>
            <p:ph type="dt" sz="quarter" idx="1"/>
          </p:nvPr>
        </p:nvSpPr>
        <p:spPr>
          <a:xfrm>
            <a:off x="3854450" y="0"/>
            <a:ext cx="2949575" cy="4968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034480D7-A7DD-B249-8906-41DB81D2FD1A}" type="datetimeFigureOut">
              <a:rPr lang="sv-SE" altLang="en-SE"/>
              <a:pPr>
                <a:defRPr/>
              </a:pPr>
              <a:t>2025-11-25</a:t>
            </a:fld>
            <a:endParaRPr lang="sv-SE" altLang="en-SE"/>
          </a:p>
        </p:txBody>
      </p:sp>
      <p:sp>
        <p:nvSpPr>
          <p:cNvPr id="4" name="Platshållare för sidfot 3">
            <a:extLst>
              <a:ext uri="{FF2B5EF4-FFF2-40B4-BE49-F238E27FC236}">
                <a16:creationId xmlns:a16="http://schemas.microsoft.com/office/drawing/2014/main" id="{E6F4015B-333D-41EA-CB13-440CD5FBF579}"/>
              </a:ext>
            </a:extLst>
          </p:cNvPr>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atin typeface="Times" charset="0"/>
                <a:ea typeface="ＭＳ Ｐゴシック" charset="0"/>
                <a:cs typeface="ＭＳ Ｐゴシック" charset="0"/>
              </a:defRPr>
            </a:lvl1pPr>
          </a:lstStyle>
          <a:p>
            <a:pPr>
              <a:defRPr/>
            </a:pPr>
            <a:endParaRPr lang="sv-SE"/>
          </a:p>
        </p:txBody>
      </p:sp>
      <p:sp>
        <p:nvSpPr>
          <p:cNvPr id="5" name="Platshållare för bildnummer 4">
            <a:extLst>
              <a:ext uri="{FF2B5EF4-FFF2-40B4-BE49-F238E27FC236}">
                <a16:creationId xmlns:a16="http://schemas.microsoft.com/office/drawing/2014/main" id="{8F7D4855-49DC-9581-1027-5DBD3DFC5F5E}"/>
              </a:ext>
            </a:extLst>
          </p:cNvPr>
          <p:cNvSpPr>
            <a:spLocks noGrp="1"/>
          </p:cNvSpPr>
          <p:nvPr>
            <p:ph type="sldNum" sz="quarter" idx="3"/>
          </p:nvPr>
        </p:nvSpPr>
        <p:spPr>
          <a:xfrm>
            <a:off x="3854450" y="9440863"/>
            <a:ext cx="2949575" cy="4968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A8D4BA2-1294-4D42-848C-6AD7F2EF6E3A}" type="slidenum">
              <a:rPr lang="sv-SE" altLang="en-SE"/>
              <a:pPr>
                <a:defRPr/>
              </a:pPr>
              <a:t>‹#›</a:t>
            </a:fld>
            <a:endParaRPr lang="sv-SE" altLang="en-S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D3702B2-3554-B0F4-7391-F572B985B99B}"/>
              </a:ext>
            </a:extLst>
          </p:cNvPr>
          <p:cNvSpPr>
            <a:spLocks noGrp="1" noChangeArrowheads="1"/>
          </p:cNvSpPr>
          <p:nvPr>
            <p:ph type="hdr" sz="quarter"/>
          </p:nvPr>
        </p:nvSpPr>
        <p:spPr bwMode="auto">
          <a:xfrm>
            <a:off x="0" y="0"/>
            <a:ext cx="2949575"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sv-SE"/>
          </a:p>
        </p:txBody>
      </p:sp>
      <p:sp>
        <p:nvSpPr>
          <p:cNvPr id="8195" name="Rectangle 3">
            <a:extLst>
              <a:ext uri="{FF2B5EF4-FFF2-40B4-BE49-F238E27FC236}">
                <a16:creationId xmlns:a16="http://schemas.microsoft.com/office/drawing/2014/main" id="{D1BD03A0-E4D0-F1EC-A2FA-FED0A0109871}"/>
              </a:ext>
            </a:extLst>
          </p:cNvPr>
          <p:cNvSpPr>
            <a:spLocks noGrp="1" noChangeArrowheads="1"/>
          </p:cNvSpPr>
          <p:nvPr>
            <p:ph type="dt" idx="1"/>
          </p:nvPr>
        </p:nvSpPr>
        <p:spPr bwMode="auto">
          <a:xfrm>
            <a:off x="3856038" y="0"/>
            <a:ext cx="2949575"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sv-SE"/>
          </a:p>
        </p:txBody>
      </p:sp>
      <p:sp>
        <p:nvSpPr>
          <p:cNvPr id="15364" name="Rectangle 4">
            <a:extLst>
              <a:ext uri="{FF2B5EF4-FFF2-40B4-BE49-F238E27FC236}">
                <a16:creationId xmlns:a16="http://schemas.microsoft.com/office/drawing/2014/main" id="{AA539C7E-B8B4-A1A2-30BF-82B65AA041EE}"/>
              </a:ext>
            </a:extLst>
          </p:cNvPr>
          <p:cNvSpPr>
            <a:spLocks noGrp="1" noRot="1" noChangeAspect="1" noChangeArrowheads="1" noTextEdit="1"/>
          </p:cNvSpPr>
          <p:nvPr>
            <p:ph type="sldImg" idx="2"/>
          </p:nvPr>
        </p:nvSpPr>
        <p:spPr bwMode="auto">
          <a:xfrm>
            <a:off x="920750" y="746125"/>
            <a:ext cx="4965700"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a:extLst>
              <a:ext uri="{FF2B5EF4-FFF2-40B4-BE49-F238E27FC236}">
                <a16:creationId xmlns:a16="http://schemas.microsoft.com/office/drawing/2014/main" id="{BCE42D80-E7A4-5D94-454C-351262D20690}"/>
              </a:ext>
            </a:extLst>
          </p:cNvPr>
          <p:cNvSpPr>
            <a:spLocks noGrp="1" noChangeArrowheads="1"/>
          </p:cNvSpPr>
          <p:nvPr>
            <p:ph type="body" sz="quarter" idx="3"/>
          </p:nvPr>
        </p:nvSpPr>
        <p:spPr bwMode="auto">
          <a:xfrm>
            <a:off x="908050" y="4721225"/>
            <a:ext cx="4989513" cy="4471988"/>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sv-SE" altLang="en-SE" noProof="0"/>
              <a:t>Klicka här för att ändra format på bakgrundstexten</a:t>
            </a:r>
          </a:p>
          <a:p>
            <a:pPr lvl="1"/>
            <a:r>
              <a:rPr lang="sv-SE" altLang="en-SE" noProof="0"/>
              <a:t>Nivå två</a:t>
            </a:r>
          </a:p>
          <a:p>
            <a:pPr lvl="2"/>
            <a:r>
              <a:rPr lang="sv-SE" altLang="en-SE" noProof="0"/>
              <a:t>Nivå tre</a:t>
            </a:r>
          </a:p>
          <a:p>
            <a:pPr lvl="3"/>
            <a:r>
              <a:rPr lang="sv-SE" altLang="en-SE" noProof="0"/>
              <a:t>Nivå fyra</a:t>
            </a:r>
          </a:p>
          <a:p>
            <a:pPr lvl="4"/>
            <a:r>
              <a:rPr lang="sv-SE" altLang="en-SE" noProof="0"/>
              <a:t>Nivå fem</a:t>
            </a:r>
          </a:p>
        </p:txBody>
      </p:sp>
      <p:sp>
        <p:nvSpPr>
          <p:cNvPr id="8198" name="Rectangle 6">
            <a:extLst>
              <a:ext uri="{FF2B5EF4-FFF2-40B4-BE49-F238E27FC236}">
                <a16:creationId xmlns:a16="http://schemas.microsoft.com/office/drawing/2014/main" id="{066261D2-C05A-128B-06BD-D8526E95CA5E}"/>
              </a:ext>
            </a:extLst>
          </p:cNvPr>
          <p:cNvSpPr>
            <a:spLocks noGrp="1" noChangeArrowheads="1"/>
          </p:cNvSpPr>
          <p:nvPr>
            <p:ph type="ftr" sz="quarter" idx="4"/>
          </p:nvPr>
        </p:nvSpPr>
        <p:spPr bwMode="auto">
          <a:xfrm>
            <a:off x="0" y="9442450"/>
            <a:ext cx="2949575"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sv-SE"/>
          </a:p>
        </p:txBody>
      </p:sp>
      <p:sp>
        <p:nvSpPr>
          <p:cNvPr id="8199" name="Rectangle 7">
            <a:extLst>
              <a:ext uri="{FF2B5EF4-FFF2-40B4-BE49-F238E27FC236}">
                <a16:creationId xmlns:a16="http://schemas.microsoft.com/office/drawing/2014/main" id="{6C12FAA4-6B1D-63F5-A6F3-76B356B04EB0}"/>
              </a:ext>
            </a:extLst>
          </p:cNvPr>
          <p:cNvSpPr>
            <a:spLocks noGrp="1" noChangeArrowheads="1"/>
          </p:cNvSpPr>
          <p:nvPr>
            <p:ph type="sldNum" sz="quarter" idx="5"/>
          </p:nvPr>
        </p:nvSpPr>
        <p:spPr bwMode="auto">
          <a:xfrm>
            <a:off x="3856038" y="9442450"/>
            <a:ext cx="2949575" cy="496888"/>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F7E9FBC-6053-D747-9C30-4BAC97CDF43C}" type="slidenum">
              <a:rPr lang="sv-SE" altLang="en-SE"/>
              <a:pPr>
                <a:defRPr/>
              </a:pPr>
              <a:t>‹#›</a:t>
            </a:fld>
            <a:endParaRPr lang="sv-SE" altLang="en-S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notes"/>
          <p:cNvSpPr txBox="1">
            <a:spLocks noGrp="1"/>
          </p:cNvSpPr>
          <p:nvPr>
            <p:ph type="sldNum" idx="12"/>
          </p:nvPr>
        </p:nvSpPr>
        <p:spPr>
          <a:xfrm>
            <a:off x="3856038" y="9442450"/>
            <a:ext cx="2949575"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SE" sz="1200" b="0" i="0" u="none" strike="noStrike" cap="none">
                <a:solidFill>
                  <a:schemeClr val="dk1"/>
                </a:solidFill>
                <a:latin typeface="Times"/>
                <a:ea typeface="Times"/>
                <a:cs typeface="Times"/>
                <a:sym typeface="Times"/>
              </a:rPr>
              <a:t>1</a:t>
            </a:fld>
            <a:endParaRPr sz="1200" b="0" i="0" u="none" strike="noStrike" cap="none">
              <a:solidFill>
                <a:schemeClr val="dk1"/>
              </a:solidFill>
              <a:latin typeface="Times"/>
              <a:ea typeface="Times"/>
              <a:cs typeface="Times"/>
              <a:sym typeface="Times"/>
            </a:endParaRPr>
          </a:p>
        </p:txBody>
      </p:sp>
      <p:sp>
        <p:nvSpPr>
          <p:cNvPr id="187" name="Google Shape;187;p1: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88" name="Google Shape;188;p1:notes"/>
          <p:cNvSpPr txBox="1">
            <a:spLocks noGrp="1"/>
          </p:cNvSpPr>
          <p:nvPr>
            <p:ph type="body" idx="1"/>
          </p:nvPr>
        </p:nvSpPr>
        <p:spPr>
          <a:xfrm>
            <a:off x="908050" y="4721225"/>
            <a:ext cx="4989513" cy="4471988"/>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Paper speed for the complexes is 50 mm/sec. </a:t>
            </a:r>
          </a:p>
          <a:p>
            <a:r>
              <a:rPr lang="en-SE" dirty="0"/>
              <a:t>Paper speed for rhythm strip 25 mm sec</a:t>
            </a:r>
          </a:p>
          <a:p>
            <a:r>
              <a:rPr lang="en-SE" dirty="0"/>
              <a:t>Format with uniform paper speed 25 mm/sec not available.</a:t>
            </a:r>
          </a:p>
          <a:p>
            <a:r>
              <a:rPr lang="en-SE" dirty="0"/>
              <a:t>So to see how the complexes would look like at 25 mm /sec, I “compressed” the complexes on the horizontal axis by 50%.</a:t>
            </a:r>
          </a:p>
          <a:p>
            <a:endParaRPr lang="en-SE" dirty="0"/>
          </a:p>
          <a:p>
            <a:r>
              <a:rPr lang="en-SE" dirty="0"/>
              <a:t>Type I in lead I</a:t>
            </a:r>
          </a:p>
          <a:p>
            <a:r>
              <a:rPr lang="en-SE" dirty="0"/>
              <a:t>Type 2 in lead V4</a:t>
            </a:r>
          </a:p>
          <a:p>
            <a:endParaRPr lang="en-SE" dirty="0"/>
          </a:p>
          <a:p>
            <a:endParaRPr lang="en-SE" dirty="0"/>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15</a:t>
            </a:fld>
            <a:endParaRPr lang="sv-SE" altLang="en-SE"/>
          </a:p>
        </p:txBody>
      </p:sp>
    </p:spTree>
    <p:extLst>
      <p:ext uri="{BB962C8B-B14F-4D97-AF65-F5344CB8AC3E}">
        <p14:creationId xmlns:p14="http://schemas.microsoft.com/office/powerpoint/2010/main" val="244311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Cardiac arrest, LAD occlusion, unable to revascularize.</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17</a:t>
            </a:fld>
            <a:endParaRPr lang="sv-SE" altLang="en-SE"/>
          </a:p>
        </p:txBody>
      </p:sp>
    </p:spTree>
    <p:extLst>
      <p:ext uri="{BB962C8B-B14F-4D97-AF65-F5344CB8AC3E}">
        <p14:creationId xmlns:p14="http://schemas.microsoft.com/office/powerpoint/2010/main" val="242851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The paper speed is 25 mm/sec.  The heart rate is slightly under 150 bpm.</a:t>
            </a:r>
          </a:p>
          <a:p>
            <a:endParaRPr lang="en-SE" dirty="0"/>
          </a:p>
          <a:p>
            <a:r>
              <a:rPr lang="en-SE" dirty="0"/>
              <a:t>What is going on here?</a:t>
            </a:r>
          </a:p>
          <a:p>
            <a:endParaRPr lang="en-SE" dirty="0"/>
          </a:p>
          <a:p>
            <a:r>
              <a:rPr lang="en-SE" dirty="0"/>
              <a:t>The complexes look like wide QRS complexes but they don’t have the same morphology as the QRS complexes in hyperkalemia and TCA poisoning.</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18</a:t>
            </a:fld>
            <a:endParaRPr lang="sv-SE" altLang="en-SE"/>
          </a:p>
        </p:txBody>
      </p:sp>
    </p:spTree>
    <p:extLst>
      <p:ext uri="{BB962C8B-B14F-4D97-AF65-F5344CB8AC3E}">
        <p14:creationId xmlns:p14="http://schemas.microsoft.com/office/powerpoint/2010/main" val="1530468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txBox="1">
            <a:spLocks noGrp="1"/>
          </p:cNvSpPr>
          <p:nvPr>
            <p:ph type="body" idx="1"/>
          </p:nvPr>
        </p:nvSpPr>
        <p:spPr>
          <a:xfrm>
            <a:off x="908050" y="4721225"/>
            <a:ext cx="4989512" cy="4471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dirty="0"/>
              <a:t>SOURCE: </a:t>
            </a:r>
            <a:r>
              <a:rPr lang="en-US" i="0" dirty="0"/>
              <a:t>761221-251019-IA</a:t>
            </a:r>
          </a:p>
        </p:txBody>
      </p:sp>
      <p:sp>
        <p:nvSpPr>
          <p:cNvPr id="190" name="Google Shape;190;p13: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txBox="1">
            <a:spLocks noGrp="1"/>
          </p:cNvSpPr>
          <p:nvPr>
            <p:ph type="body" idx="1"/>
          </p:nvPr>
        </p:nvSpPr>
        <p:spPr>
          <a:xfrm>
            <a:off x="908050" y="4721225"/>
            <a:ext cx="4989512" cy="447198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dirty="0"/>
              <a:t>SOURCE: </a:t>
            </a:r>
            <a:r>
              <a:rPr lang="en-US" i="0" dirty="0"/>
              <a:t>761221-251019-IA</a:t>
            </a:r>
          </a:p>
        </p:txBody>
      </p:sp>
      <p:sp>
        <p:nvSpPr>
          <p:cNvPr id="195" name="Google Shape;195;p14:notes"/>
          <p:cNvSpPr>
            <a:spLocks noGrp="1" noRot="1" noChangeAspect="1"/>
          </p:cNvSpPr>
          <p:nvPr>
            <p:ph type="sldImg" idx="2"/>
          </p:nvPr>
        </p:nvSpPr>
        <p:spPr>
          <a:xfrm>
            <a:off x="920750" y="746125"/>
            <a:ext cx="4965700" cy="37258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The paper speed here is 50 mm/sec.  W</a:t>
            </a:r>
            <a:r>
              <a:rPr lang="en-GB" dirty="0"/>
              <a:t>h</a:t>
            </a:r>
            <a:r>
              <a:rPr lang="en-SE" dirty="0"/>
              <a:t>at is the rate?  600/9 boxes = 70 bpm.</a:t>
            </a:r>
          </a:p>
          <a:p>
            <a:endParaRPr lang="en-SE" dirty="0"/>
          </a:p>
          <a:p>
            <a:r>
              <a:rPr lang="en-SE" dirty="0"/>
              <a:t>Why does the computer interprete the frequency as 290 bpm?  Probably fooled by inflection points occurring every second box in lead III for example.</a:t>
            </a:r>
          </a:p>
          <a:p>
            <a:endParaRPr lang="en-SE" dirty="0"/>
          </a:p>
          <a:p>
            <a:r>
              <a:rPr lang="en-SE" dirty="0"/>
              <a:t>What is most weird about this EKG?  T</a:t>
            </a:r>
            <a:r>
              <a:rPr lang="en-GB" dirty="0"/>
              <a:t>h</a:t>
            </a:r>
            <a:r>
              <a:rPr lang="en-SE" dirty="0"/>
              <a:t>e bredth of the QRS.  If really really wide, think Hyper K and Na-channel blockade.</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4</a:t>
            </a:fld>
            <a:endParaRPr lang="sv-SE" altLang="en-SE"/>
          </a:p>
        </p:txBody>
      </p:sp>
    </p:spTree>
    <p:extLst>
      <p:ext uri="{BB962C8B-B14F-4D97-AF65-F5344CB8AC3E}">
        <p14:creationId xmlns:p14="http://schemas.microsoft.com/office/powerpoint/2010/main" val="357272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B62C1CC7-E7E4-645E-5650-547E385EB6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A58BFF32-B231-794B-92DB-6A8DD9A4F764}" type="slidenum">
              <a:rPr lang="sv-SE" altLang="en-SE" sz="1200" smtClean="0"/>
              <a:pPr/>
              <a:t>5</a:t>
            </a:fld>
            <a:endParaRPr lang="sv-SE" altLang="en-SE" sz="1200"/>
          </a:p>
        </p:txBody>
      </p:sp>
      <p:sp>
        <p:nvSpPr>
          <p:cNvPr id="20482" name="Rectangle 2">
            <a:extLst>
              <a:ext uri="{FF2B5EF4-FFF2-40B4-BE49-F238E27FC236}">
                <a16:creationId xmlns:a16="http://schemas.microsoft.com/office/drawing/2014/main" id="{BCF2DD90-1005-8908-B0C6-4C44289A9F55}"/>
              </a:ext>
            </a:extLst>
          </p:cNvPr>
          <p:cNvSpPr>
            <a:spLocks noGrp="1" noRot="1" noChangeAspect="1" noChangeArrowheads="1" noTextEdit="1"/>
          </p:cNvSpPr>
          <p:nvPr>
            <p:ph type="sldImg"/>
          </p:nvPr>
        </p:nvSpPr>
        <p:spPr>
          <a:ln/>
        </p:spPr>
      </p:sp>
      <p:sp>
        <p:nvSpPr>
          <p:cNvPr id="288771" name="Rectangle 3">
            <a:extLst>
              <a:ext uri="{FF2B5EF4-FFF2-40B4-BE49-F238E27FC236}">
                <a16:creationId xmlns:a16="http://schemas.microsoft.com/office/drawing/2014/main" id="{E1E44396-F317-1E3D-52B4-23F3E9EE3DE3}"/>
              </a:ext>
            </a:extLst>
          </p:cNvPr>
          <p:cNvSpPr>
            <a:spLocks noGrp="1" noChangeArrowheads="1"/>
          </p:cNvSpPr>
          <p:nvPr>
            <p:ph type="body" idx="1"/>
          </p:nvPr>
        </p:nvSpPr>
        <p:spPr/>
        <p:txBody>
          <a:bodyPr/>
          <a:lstStyle/>
          <a:p>
            <a:pPr>
              <a:defRPr/>
            </a:pPr>
            <a:endParaRPr lang="sv-SE" dirty="0">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As the potassium rises:</a:t>
            </a:r>
          </a:p>
          <a:p>
            <a:r>
              <a:rPr lang="en-SE" dirty="0"/>
              <a:t>1-The T wave peaks</a:t>
            </a:r>
          </a:p>
          <a:p>
            <a:r>
              <a:rPr lang="en-SE" dirty="0"/>
              <a:t>2-Then the EKG is drawn out length wise:  the PQ gets longer and the P wave disappears; the QRS gets wide.</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6</a:t>
            </a:fld>
            <a:endParaRPr lang="sv-SE" altLang="en-SE"/>
          </a:p>
        </p:txBody>
      </p:sp>
    </p:spTree>
    <p:extLst>
      <p:ext uri="{BB962C8B-B14F-4D97-AF65-F5344CB8AC3E}">
        <p14:creationId xmlns:p14="http://schemas.microsoft.com/office/powerpoint/2010/main" val="36896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Note the mnemonic:</a:t>
            </a:r>
          </a:p>
          <a:p>
            <a:r>
              <a:rPr lang="en-SE" dirty="0"/>
              <a:t>Push effect for hypokalemia</a:t>
            </a:r>
          </a:p>
          <a:p>
            <a:r>
              <a:rPr lang="en-SE" dirty="0"/>
              <a:t>Pull effect for hyperkalemia</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7</a:t>
            </a:fld>
            <a:endParaRPr lang="sv-SE" altLang="en-SE"/>
          </a:p>
        </p:txBody>
      </p:sp>
    </p:spTree>
    <p:extLst>
      <p:ext uri="{BB962C8B-B14F-4D97-AF65-F5344CB8AC3E}">
        <p14:creationId xmlns:p14="http://schemas.microsoft.com/office/powerpoint/2010/main" val="1403256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In hyperkalemia, the resting membrane potential is not as negative.  Phase I is prolonged.  This corresponds to the QRS-complex on the EKG.</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8</a:t>
            </a:fld>
            <a:endParaRPr lang="sv-SE" altLang="en-SE"/>
          </a:p>
        </p:txBody>
      </p:sp>
    </p:spTree>
    <p:extLst>
      <p:ext uri="{BB962C8B-B14F-4D97-AF65-F5344CB8AC3E}">
        <p14:creationId xmlns:p14="http://schemas.microsoft.com/office/powerpoint/2010/main" val="3187256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b="1" dirty="0"/>
              <a:t>Source</a:t>
            </a:r>
            <a:r>
              <a:rPr lang="en-SE" dirty="0"/>
              <a:t>:  </a:t>
            </a:r>
            <a:r>
              <a:rPr lang="en-SE" sz="1200" b="0" i="0" kern="1200" dirty="0">
                <a:solidFill>
                  <a:schemeClr val="tx1"/>
                </a:solidFill>
                <a:effectLst/>
                <a:latin typeface="Times" charset="0"/>
                <a:ea typeface="MS PGothic" panose="020B0600070205080204" pitchFamily="34" charset="-128"/>
                <a:cs typeface="MS PGothic" charset="0"/>
              </a:rPr>
              <a:t>260226-091027-DN</a:t>
            </a:r>
            <a:endParaRPr lang="en-SE" b="0" i="0" dirty="0">
              <a:effectLst/>
            </a:endParaRPr>
          </a:p>
          <a:p>
            <a:endParaRPr lang="en-SE" dirty="0">
              <a:effectLst/>
            </a:endParaRPr>
          </a:p>
          <a:p>
            <a:r>
              <a:rPr lang="en-SE" dirty="0"/>
              <a:t>The paper speed showing the complexes is 50 mm/sec</a:t>
            </a:r>
          </a:p>
          <a:p>
            <a:endParaRPr lang="en-SE" dirty="0"/>
          </a:p>
          <a:p>
            <a:r>
              <a:rPr lang="en-SE" dirty="0"/>
              <a:t>The paper speed of the rhythm strip at the bottom of the EKG is 25 mm /sec.  The QRS complexes are 250 msec wide.</a:t>
            </a:r>
          </a:p>
          <a:p>
            <a:endParaRPr lang="en-SE" dirty="0"/>
          </a:p>
          <a:p>
            <a:r>
              <a:rPr lang="en-SE" dirty="0"/>
              <a:t>The heart rate is 300/9 = 34.</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9</a:t>
            </a:fld>
            <a:endParaRPr lang="sv-SE" altLang="en-SE"/>
          </a:p>
        </p:txBody>
      </p:sp>
    </p:spTree>
    <p:extLst>
      <p:ext uri="{BB962C8B-B14F-4D97-AF65-F5344CB8AC3E}">
        <p14:creationId xmlns:p14="http://schemas.microsoft.com/office/powerpoint/2010/main" val="942439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dirty="0"/>
              <a:t>Same EKG, papper speed 50 mm /sec to the left and 12.5 mm/sec to the right.</a:t>
            </a:r>
          </a:p>
        </p:txBody>
      </p:sp>
      <p:sp>
        <p:nvSpPr>
          <p:cNvPr id="4" name="Slide Number Placeholder 3"/>
          <p:cNvSpPr>
            <a:spLocks noGrp="1"/>
          </p:cNvSpPr>
          <p:nvPr>
            <p:ph type="sldNum" sz="quarter" idx="5"/>
          </p:nvPr>
        </p:nvSpPr>
        <p:spPr/>
        <p:txBody>
          <a:bodyPr/>
          <a:lstStyle/>
          <a:p>
            <a:pPr>
              <a:defRPr/>
            </a:pPr>
            <a:fld id="{9F7E9FBC-6053-D747-9C30-4BAC97CDF43C}" type="slidenum">
              <a:rPr lang="sv-SE" altLang="en-SE" smtClean="0"/>
              <a:pPr>
                <a:defRPr/>
              </a:pPr>
              <a:t>11</a:t>
            </a:fld>
            <a:endParaRPr lang="sv-SE" altLang="en-SE"/>
          </a:p>
        </p:txBody>
      </p:sp>
    </p:spTree>
    <p:extLst>
      <p:ext uri="{BB962C8B-B14F-4D97-AF65-F5344CB8AC3E}">
        <p14:creationId xmlns:p14="http://schemas.microsoft.com/office/powerpoint/2010/main" val="2025702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1393E384-5D40-EE25-D2DF-28965AC668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63C23550-26B6-2A47-A158-2A9AAD2A58C3}" type="slidenum">
              <a:rPr lang="sv-SE" altLang="en-SE" sz="1200" smtClean="0"/>
              <a:pPr/>
              <a:t>12</a:t>
            </a:fld>
            <a:endParaRPr lang="sv-SE" altLang="en-SE" sz="1200"/>
          </a:p>
        </p:txBody>
      </p:sp>
      <p:sp>
        <p:nvSpPr>
          <p:cNvPr id="135170" name="Rectangle 2">
            <a:extLst>
              <a:ext uri="{FF2B5EF4-FFF2-40B4-BE49-F238E27FC236}">
                <a16:creationId xmlns:a16="http://schemas.microsoft.com/office/drawing/2014/main" id="{AAC3827B-32D3-C243-5BE8-34E127C598F5}"/>
              </a:ext>
            </a:extLst>
          </p:cNvPr>
          <p:cNvSpPr>
            <a:spLocks noGrp="1" noRot="1" noChangeAspect="1" noChangeArrowheads="1" noTextEdit="1"/>
          </p:cNvSpPr>
          <p:nvPr>
            <p:ph type="sldImg"/>
          </p:nvPr>
        </p:nvSpPr>
        <p:spPr>
          <a:xfrm>
            <a:off x="1144588" y="685800"/>
            <a:ext cx="4570412" cy="3429000"/>
          </a:xfrm>
          <a:solidFill>
            <a:srgbClr val="FFFFFF"/>
          </a:solidFill>
          <a:ln/>
        </p:spPr>
      </p:sp>
      <p:sp>
        <p:nvSpPr>
          <p:cNvPr id="582659" name="Rectangle 3">
            <a:extLst>
              <a:ext uri="{FF2B5EF4-FFF2-40B4-BE49-F238E27FC236}">
                <a16:creationId xmlns:a16="http://schemas.microsoft.com/office/drawing/2014/main" id="{CEBEAD89-6DD3-8C29-B546-B500AD4D5E1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sv-SE" dirty="0">
                <a:ea typeface="ＭＳ Ｐゴシック" charset="0"/>
                <a:cs typeface="+mn-cs"/>
              </a:rPr>
              <a:t>The </a:t>
            </a:r>
            <a:r>
              <a:rPr lang="sv-SE" dirty="0" err="1">
                <a:ea typeface="ＭＳ Ｐゴシック" charset="0"/>
                <a:cs typeface="+mn-cs"/>
              </a:rPr>
              <a:t>pathophysiology</a:t>
            </a:r>
            <a:r>
              <a:rPr lang="sv-SE" dirty="0">
                <a:ea typeface="ＭＳ Ｐゴシック" charset="0"/>
                <a:cs typeface="+mn-cs"/>
              </a:rPr>
              <a:t> is </a:t>
            </a:r>
            <a:r>
              <a:rPr lang="sv-SE" dirty="0" err="1">
                <a:ea typeface="ＭＳ Ｐゴシック" charset="0"/>
                <a:cs typeface="+mn-cs"/>
              </a:rPr>
              <a:t>somewhat</a:t>
            </a:r>
            <a:r>
              <a:rPr lang="sv-SE" dirty="0">
                <a:ea typeface="ＭＳ Ｐゴシック" charset="0"/>
                <a:cs typeface="+mn-cs"/>
              </a:rPr>
              <a:t> </a:t>
            </a:r>
            <a:r>
              <a:rPr lang="sv-SE" dirty="0" err="1">
                <a:ea typeface="ＭＳ Ｐゴシック" charset="0"/>
                <a:cs typeface="+mn-cs"/>
              </a:rPr>
              <a:t>similar</a:t>
            </a:r>
            <a:r>
              <a:rPr lang="sv-SE" dirty="0">
                <a:ea typeface="ＭＳ Ｐゴシック" charset="0"/>
                <a:cs typeface="+mn-cs"/>
              </a:rPr>
              <a:t> to </a:t>
            </a:r>
            <a:r>
              <a:rPr lang="sv-SE" dirty="0" err="1">
                <a:ea typeface="ＭＳ Ｐゴシック" charset="0"/>
                <a:cs typeface="+mn-cs"/>
              </a:rPr>
              <a:t>that</a:t>
            </a:r>
            <a:r>
              <a:rPr lang="sv-SE" dirty="0">
                <a:ea typeface="ＭＳ Ｐゴシック" charset="0"/>
                <a:cs typeface="+mn-cs"/>
              </a:rPr>
              <a:t> </a:t>
            </a:r>
            <a:r>
              <a:rPr lang="sv-SE" dirty="0" err="1">
                <a:ea typeface="ＭＳ Ｐゴシック" charset="0"/>
                <a:cs typeface="+mn-cs"/>
              </a:rPr>
              <a:t>of</a:t>
            </a:r>
            <a:r>
              <a:rPr lang="sv-SE" dirty="0">
                <a:ea typeface="ＭＳ Ｐゴシック" charset="0"/>
                <a:cs typeface="+mn-cs"/>
              </a:rPr>
              <a:t> </a:t>
            </a:r>
            <a:r>
              <a:rPr lang="sv-SE" dirty="0" err="1">
                <a:ea typeface="ＭＳ Ｐゴシック" charset="0"/>
                <a:cs typeface="+mn-cs"/>
              </a:rPr>
              <a:t>hypekalemia</a:t>
            </a:r>
            <a:r>
              <a:rPr lang="sv-SE" dirty="0">
                <a:ea typeface="ＭＳ Ｐゴシック" charset="0"/>
                <a:cs typeface="+mn-cs"/>
              </a:rPr>
              <a:t>, </a:t>
            </a:r>
            <a:r>
              <a:rPr lang="sv-SE" dirty="0" err="1">
                <a:ea typeface="ＭＳ Ｐゴシック" charset="0"/>
                <a:cs typeface="+mn-cs"/>
              </a:rPr>
              <a:t>with</a:t>
            </a:r>
            <a:r>
              <a:rPr lang="sv-SE" dirty="0">
                <a:ea typeface="ＭＳ Ｐゴシック" charset="0"/>
                <a:cs typeface="+mn-cs"/>
              </a:rPr>
              <a:t> a </a:t>
            </a:r>
            <a:r>
              <a:rPr lang="sv-SE" dirty="0" err="1">
                <a:ea typeface="ＭＳ Ｐゴシック" charset="0"/>
                <a:cs typeface="+mn-cs"/>
              </a:rPr>
              <a:t>slow</a:t>
            </a:r>
            <a:r>
              <a:rPr lang="sv-SE" dirty="0">
                <a:ea typeface="ＭＳ Ｐゴシック" charset="0"/>
                <a:cs typeface="+mn-cs"/>
              </a:rPr>
              <a:t> </a:t>
            </a:r>
            <a:r>
              <a:rPr lang="sv-SE" dirty="0" err="1">
                <a:ea typeface="ＭＳ Ｐゴシック" charset="0"/>
                <a:cs typeface="+mn-cs"/>
              </a:rPr>
              <a:t>upslope</a:t>
            </a:r>
            <a:r>
              <a:rPr lang="sv-SE" dirty="0">
                <a:ea typeface="ＭＳ Ｐゴシック" charset="0"/>
                <a:cs typeface="+mn-cs"/>
              </a:rPr>
              <a:t> </a:t>
            </a:r>
            <a:r>
              <a:rPr lang="sv-SE" dirty="0" err="1">
                <a:ea typeface="ＭＳ Ｐゴシック" charset="0"/>
                <a:cs typeface="+mn-cs"/>
              </a:rPr>
              <a:t>of</a:t>
            </a:r>
            <a:r>
              <a:rPr lang="sv-SE" dirty="0">
                <a:ea typeface="ＭＳ Ｐゴシック" charset="0"/>
                <a:cs typeface="+mn-cs"/>
              </a:rPr>
              <a:t> </a:t>
            </a:r>
            <a:r>
              <a:rPr lang="sv-SE" dirty="0" err="1">
                <a:ea typeface="ＭＳ Ｐゴシック" charset="0"/>
                <a:cs typeface="+mn-cs"/>
              </a:rPr>
              <a:t>phase</a:t>
            </a:r>
            <a:r>
              <a:rPr lang="sv-SE" dirty="0">
                <a:ea typeface="ＭＳ Ｐゴシック" charset="0"/>
                <a:cs typeface="+mn-cs"/>
              </a:rPr>
              <a:t> 0 </a:t>
            </a:r>
            <a:r>
              <a:rPr lang="sv-SE" dirty="0" err="1">
                <a:ea typeface="ＭＳ Ｐゴシック" charset="0"/>
                <a:cs typeface="+mn-cs"/>
              </a:rPr>
              <a:t>due</a:t>
            </a:r>
            <a:r>
              <a:rPr lang="sv-SE" dirty="0">
                <a:ea typeface="ＭＳ Ｐゴシック" charset="0"/>
                <a:cs typeface="+mn-cs"/>
              </a:rPr>
              <a:t> to Na </a:t>
            </a:r>
            <a:r>
              <a:rPr lang="sv-SE" dirty="0" err="1">
                <a:ea typeface="ＭＳ Ｐゴシック" charset="0"/>
                <a:cs typeface="+mn-cs"/>
              </a:rPr>
              <a:t>channel</a:t>
            </a:r>
            <a:r>
              <a:rPr lang="sv-SE" dirty="0">
                <a:ea typeface="ＭＳ Ｐゴシック" charset="0"/>
                <a:cs typeface="+mn-cs"/>
              </a:rPr>
              <a:t> blockade.</a:t>
            </a:r>
          </a:p>
          <a:p>
            <a:pPr>
              <a:defRPr/>
            </a:pPr>
            <a:endParaRPr lang="sv-SE" dirty="0">
              <a:ea typeface="ＭＳ Ｐゴシック" charset="0"/>
              <a:cs typeface="+mn-cs"/>
            </a:endParaRPr>
          </a:p>
          <a:p>
            <a:pPr>
              <a:defRPr/>
            </a:pPr>
            <a:r>
              <a:rPr lang="sv-SE" dirty="0" err="1">
                <a:ea typeface="ＭＳ Ｐゴシック" charset="0"/>
                <a:cs typeface="+mn-cs"/>
              </a:rPr>
              <a:t>But</a:t>
            </a:r>
            <a:r>
              <a:rPr lang="sv-SE" dirty="0">
                <a:ea typeface="ＭＳ Ｐゴシック" charset="0"/>
                <a:cs typeface="+mn-cs"/>
              </a:rPr>
              <a:t> the </a:t>
            </a:r>
            <a:r>
              <a:rPr lang="sv-SE" dirty="0" err="1">
                <a:ea typeface="ＭＳ Ｐゴシック" charset="0"/>
                <a:cs typeface="+mn-cs"/>
              </a:rPr>
              <a:t>treatment</a:t>
            </a:r>
            <a:r>
              <a:rPr lang="sv-SE" dirty="0">
                <a:ea typeface="ＭＳ Ｐゴシック" charset="0"/>
                <a:cs typeface="+mn-cs"/>
              </a:rPr>
              <a:t> is different.  The initial </a:t>
            </a:r>
            <a:r>
              <a:rPr lang="sv-SE" dirty="0" err="1">
                <a:ea typeface="ＭＳ Ｐゴシック" charset="0"/>
                <a:cs typeface="+mn-cs"/>
              </a:rPr>
              <a:t>drug</a:t>
            </a:r>
            <a:r>
              <a:rPr lang="sv-SE" dirty="0">
                <a:ea typeface="ＭＳ Ｐゴシック" charset="0"/>
                <a:cs typeface="+mn-cs"/>
              </a:rPr>
              <a:t> </a:t>
            </a:r>
            <a:r>
              <a:rPr lang="sv-SE" dirty="0" err="1">
                <a:ea typeface="ＭＳ Ｐゴシック" charset="0"/>
                <a:cs typeface="+mn-cs"/>
              </a:rPr>
              <a:t>of</a:t>
            </a:r>
            <a:r>
              <a:rPr lang="sv-SE" dirty="0">
                <a:ea typeface="ＭＳ Ｐゴシック" charset="0"/>
                <a:cs typeface="+mn-cs"/>
              </a:rPr>
              <a:t> choice is NaHCO3.</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sv-SE"/>
              <a:t>Klicka här för att ändra format</a:t>
            </a:r>
          </a:p>
        </p:txBody>
      </p:sp>
      <p:sp>
        <p:nvSpPr>
          <p:cNvPr id="3" name="Underrubrik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sv-SE"/>
              <a:t>Klicka här för att ändra format på underrubrik i bakgrunden</a:t>
            </a:r>
          </a:p>
        </p:txBody>
      </p:sp>
      <p:sp>
        <p:nvSpPr>
          <p:cNvPr id="4" name="Rectangle 4">
            <a:extLst>
              <a:ext uri="{FF2B5EF4-FFF2-40B4-BE49-F238E27FC236}">
                <a16:creationId xmlns:a16="http://schemas.microsoft.com/office/drawing/2014/main" id="{0A1FB1BA-34FB-D53A-BCE2-ECBD7F245D6F}"/>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03523A60-F1BC-74F0-A905-5FF19830E112}"/>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EED1D6AB-027B-6464-4395-FE7202D145FD}"/>
              </a:ext>
            </a:extLst>
          </p:cNvPr>
          <p:cNvSpPr>
            <a:spLocks noGrp="1" noChangeArrowheads="1"/>
          </p:cNvSpPr>
          <p:nvPr>
            <p:ph type="sldNum" sz="quarter" idx="12"/>
          </p:nvPr>
        </p:nvSpPr>
        <p:spPr>
          <a:ln/>
        </p:spPr>
        <p:txBody>
          <a:bodyPr/>
          <a:lstStyle>
            <a:lvl1pPr>
              <a:defRPr/>
            </a:lvl1pPr>
          </a:lstStyle>
          <a:p>
            <a:pPr>
              <a:defRPr/>
            </a:pPr>
            <a:fld id="{0523ACCA-D645-8E4A-A225-2EDF7E645970}" type="slidenum">
              <a:rPr lang="sv-SE" altLang="en-SE"/>
              <a:pPr>
                <a:defRPr/>
              </a:pPr>
              <a:t>‹#›</a:t>
            </a:fld>
            <a:endParaRPr lang="sv-SE" altLang="en-SE"/>
          </a:p>
        </p:txBody>
      </p:sp>
    </p:spTree>
    <p:extLst>
      <p:ext uri="{BB962C8B-B14F-4D97-AF65-F5344CB8AC3E}">
        <p14:creationId xmlns:p14="http://schemas.microsoft.com/office/powerpoint/2010/main" val="2150780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ABD4B26A-DF2F-1973-FA3D-6131DFE84DB2}"/>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6449940C-EFA6-2951-1F48-BCDF37F6C4E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2129FC98-632B-9E8C-6633-0A523890D407}"/>
              </a:ext>
            </a:extLst>
          </p:cNvPr>
          <p:cNvSpPr>
            <a:spLocks noGrp="1" noChangeArrowheads="1"/>
          </p:cNvSpPr>
          <p:nvPr>
            <p:ph type="sldNum" sz="quarter" idx="12"/>
          </p:nvPr>
        </p:nvSpPr>
        <p:spPr>
          <a:ln/>
        </p:spPr>
        <p:txBody>
          <a:bodyPr/>
          <a:lstStyle>
            <a:lvl1pPr>
              <a:defRPr/>
            </a:lvl1pPr>
          </a:lstStyle>
          <a:p>
            <a:pPr>
              <a:defRPr/>
            </a:pPr>
            <a:fld id="{23E4BCFE-D9F4-EE4F-837C-C814D490A064}" type="slidenum">
              <a:rPr lang="sv-SE" altLang="en-SE"/>
              <a:pPr>
                <a:defRPr/>
              </a:pPr>
              <a:t>‹#›</a:t>
            </a:fld>
            <a:endParaRPr lang="sv-SE" altLang="en-SE"/>
          </a:p>
        </p:txBody>
      </p:sp>
    </p:spTree>
    <p:extLst>
      <p:ext uri="{BB962C8B-B14F-4D97-AF65-F5344CB8AC3E}">
        <p14:creationId xmlns:p14="http://schemas.microsoft.com/office/powerpoint/2010/main" val="341809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515100" y="609600"/>
            <a:ext cx="1943100" cy="5486400"/>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685800" y="609600"/>
            <a:ext cx="5676900" cy="54864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1B0F5D6C-8239-CE31-4A4E-ADEC5DCCD423}"/>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B7D50882-1AD4-9408-BAA1-2E4C348EE5D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0321ADF2-D3DD-2115-302F-76968E2CF710}"/>
              </a:ext>
            </a:extLst>
          </p:cNvPr>
          <p:cNvSpPr>
            <a:spLocks noGrp="1" noChangeArrowheads="1"/>
          </p:cNvSpPr>
          <p:nvPr>
            <p:ph type="sldNum" sz="quarter" idx="12"/>
          </p:nvPr>
        </p:nvSpPr>
        <p:spPr>
          <a:ln/>
        </p:spPr>
        <p:txBody>
          <a:bodyPr/>
          <a:lstStyle>
            <a:lvl1pPr>
              <a:defRPr/>
            </a:lvl1pPr>
          </a:lstStyle>
          <a:p>
            <a:pPr>
              <a:defRPr/>
            </a:pPr>
            <a:fld id="{A3E92DA6-2AD6-664F-84D8-C28742524840}" type="slidenum">
              <a:rPr lang="sv-SE" altLang="en-SE"/>
              <a:pPr>
                <a:defRPr/>
              </a:pPr>
              <a:t>‹#›</a:t>
            </a:fld>
            <a:endParaRPr lang="sv-SE" altLang="en-SE"/>
          </a:p>
        </p:txBody>
      </p:sp>
    </p:spTree>
    <p:extLst>
      <p:ext uri="{BB962C8B-B14F-4D97-AF65-F5344CB8AC3E}">
        <p14:creationId xmlns:p14="http://schemas.microsoft.com/office/powerpoint/2010/main" val="4164695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Rubrik och tabell">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tabell 2"/>
          <p:cNvSpPr>
            <a:spLocks noGrp="1"/>
          </p:cNvSpPr>
          <p:nvPr>
            <p:ph type="tbl" idx="1"/>
          </p:nvPr>
        </p:nvSpPr>
        <p:spPr>
          <a:xfrm>
            <a:off x="685800" y="1981200"/>
            <a:ext cx="7772400" cy="4114800"/>
          </a:xfrm>
        </p:spPr>
        <p:txBody>
          <a:bodyPr/>
          <a:lstStyle/>
          <a:p>
            <a:pPr lvl="0"/>
            <a:endParaRPr lang="sv-SE" noProof="0"/>
          </a:p>
        </p:txBody>
      </p:sp>
      <p:sp>
        <p:nvSpPr>
          <p:cNvPr id="4" name="Rectangle 4">
            <a:extLst>
              <a:ext uri="{FF2B5EF4-FFF2-40B4-BE49-F238E27FC236}">
                <a16:creationId xmlns:a16="http://schemas.microsoft.com/office/drawing/2014/main" id="{D8750962-C0CE-2D0A-9FF0-CB4BF97DE45C}"/>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117C3320-B1F7-3A39-1514-CE4DBC82FD64}"/>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4A28F4B0-9D8D-8A70-86D4-A1326C6D8805}"/>
              </a:ext>
            </a:extLst>
          </p:cNvPr>
          <p:cNvSpPr>
            <a:spLocks noGrp="1" noChangeArrowheads="1"/>
          </p:cNvSpPr>
          <p:nvPr>
            <p:ph type="sldNum" sz="quarter" idx="12"/>
          </p:nvPr>
        </p:nvSpPr>
        <p:spPr>
          <a:ln/>
        </p:spPr>
        <p:txBody>
          <a:bodyPr/>
          <a:lstStyle>
            <a:lvl1pPr>
              <a:defRPr/>
            </a:lvl1pPr>
          </a:lstStyle>
          <a:p>
            <a:pPr>
              <a:defRPr/>
            </a:pPr>
            <a:fld id="{1803454C-3DB8-4349-B399-74F53158F9CA}" type="slidenum">
              <a:rPr lang="sv-SE" altLang="en-SE"/>
              <a:pPr>
                <a:defRPr/>
              </a:pPr>
              <a:t>‹#›</a:t>
            </a:fld>
            <a:endParaRPr lang="sv-SE" altLang="en-SE"/>
          </a:p>
        </p:txBody>
      </p:sp>
    </p:spTree>
    <p:extLst>
      <p:ext uri="{BB962C8B-B14F-4D97-AF65-F5344CB8AC3E}">
        <p14:creationId xmlns:p14="http://schemas.microsoft.com/office/powerpoint/2010/main" val="1289854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Rubrik, innehåll och text">
    <p:spTree>
      <p:nvGrpSpPr>
        <p:cNvPr id="1" name=""/>
        <p:cNvGrpSpPr/>
        <p:nvPr/>
      </p:nvGrpSpPr>
      <p:grpSpPr>
        <a:xfrm>
          <a:off x="0" y="0"/>
          <a:ext cx="0" cy="0"/>
          <a:chOff x="0" y="0"/>
          <a:chExt cx="0" cy="0"/>
        </a:xfrm>
      </p:grpSpPr>
      <p:sp>
        <p:nvSpPr>
          <p:cNvPr id="2" name="Rubrik 1"/>
          <p:cNvSpPr>
            <a:spLocks noGrp="1"/>
          </p:cNvSpPr>
          <p:nvPr>
            <p:ph type="title"/>
          </p:nvPr>
        </p:nvSpPr>
        <p:spPr>
          <a:xfrm>
            <a:off x="685800" y="609600"/>
            <a:ext cx="7772400" cy="1143000"/>
          </a:xfrm>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648200" y="1981200"/>
            <a:ext cx="3810000" cy="4114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FFA69B84-0BE0-212E-AAD7-FAA389AF833A}"/>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75B23E5B-4BAD-E070-5241-34606F251718}"/>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4DAFA8DC-2422-8C71-ABCC-F0926C77BF65}"/>
              </a:ext>
            </a:extLst>
          </p:cNvPr>
          <p:cNvSpPr>
            <a:spLocks noGrp="1" noChangeArrowheads="1"/>
          </p:cNvSpPr>
          <p:nvPr>
            <p:ph type="sldNum" sz="quarter" idx="12"/>
          </p:nvPr>
        </p:nvSpPr>
        <p:spPr>
          <a:ln/>
        </p:spPr>
        <p:txBody>
          <a:bodyPr/>
          <a:lstStyle>
            <a:lvl1pPr>
              <a:defRPr/>
            </a:lvl1pPr>
          </a:lstStyle>
          <a:p>
            <a:pPr>
              <a:defRPr/>
            </a:pPr>
            <a:fld id="{A90E6C2B-7FC1-D746-81F9-ACD0B9D224D7}" type="slidenum">
              <a:rPr lang="sv-SE" altLang="en-SE"/>
              <a:pPr>
                <a:defRPr/>
              </a:pPr>
              <a:t>‹#›</a:t>
            </a:fld>
            <a:endParaRPr lang="sv-SE" altLang="en-SE"/>
          </a:p>
        </p:txBody>
      </p:sp>
    </p:spTree>
    <p:extLst>
      <p:ext uri="{BB962C8B-B14F-4D97-AF65-F5344CB8AC3E}">
        <p14:creationId xmlns:p14="http://schemas.microsoft.com/office/powerpoint/2010/main" val="2099404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ubrik och tabell" type="tbl">
  <p:cSld name="1_Rubrik och tabell">
    <p:spTree>
      <p:nvGrpSpPr>
        <p:cNvPr id="1" name="Shape 22"/>
        <p:cNvGrpSpPr/>
        <p:nvPr/>
      </p:nvGrpSpPr>
      <p:grpSpPr>
        <a:xfrm>
          <a:off x="0" y="0"/>
          <a:ext cx="0" cy="0"/>
          <a:chOff x="0" y="0"/>
          <a:chExt cx="0" cy="0"/>
        </a:xfrm>
      </p:grpSpPr>
      <p:sp>
        <p:nvSpPr>
          <p:cNvPr id="23" name="Google Shape;23;p5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4" name="Google Shape;24;p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0" marR="0" lvl="1"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2pPr>
            <a:lvl3pPr marL="0" marR="0" lvl="2"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3pPr>
            <a:lvl4pPr marL="0" marR="0" lvl="3"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4pPr>
            <a:lvl5pPr marL="0" marR="0" lvl="4"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5pPr>
            <a:lvl6pPr marL="0" marR="0" lvl="5"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6pPr>
            <a:lvl7pPr marL="0" marR="0" lvl="6"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7pPr>
            <a:lvl8pPr marL="0" marR="0" lvl="7"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8pPr>
            <a:lvl9pPr marL="0" marR="0" lvl="8" indent="0" algn="r">
              <a:lnSpc>
                <a:spcPct val="100000"/>
              </a:lnSpc>
              <a:spcBef>
                <a:spcPts val="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66124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ctangle 4">
            <a:extLst>
              <a:ext uri="{FF2B5EF4-FFF2-40B4-BE49-F238E27FC236}">
                <a16:creationId xmlns:a16="http://schemas.microsoft.com/office/drawing/2014/main" id="{12BE79D6-9AFC-72E0-DEF2-0AD89B0A4DD5}"/>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3928D10F-8B11-2FB4-46C7-745F9C129F2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E718E03D-2844-52B9-7AD0-09C2D3BE5441}"/>
              </a:ext>
            </a:extLst>
          </p:cNvPr>
          <p:cNvSpPr>
            <a:spLocks noGrp="1" noChangeArrowheads="1"/>
          </p:cNvSpPr>
          <p:nvPr>
            <p:ph type="sldNum" sz="quarter" idx="12"/>
          </p:nvPr>
        </p:nvSpPr>
        <p:spPr>
          <a:ln/>
        </p:spPr>
        <p:txBody>
          <a:bodyPr/>
          <a:lstStyle>
            <a:lvl1pPr>
              <a:defRPr/>
            </a:lvl1pPr>
          </a:lstStyle>
          <a:p>
            <a:pPr>
              <a:defRPr/>
            </a:pPr>
            <a:fld id="{A1C62D16-7D77-E049-AA84-866CD3D10100}" type="slidenum">
              <a:rPr lang="sv-SE" altLang="en-SE"/>
              <a:pPr>
                <a:defRPr/>
              </a:pPr>
              <a:t>‹#›</a:t>
            </a:fld>
            <a:endParaRPr lang="sv-SE" altLang="en-SE"/>
          </a:p>
        </p:txBody>
      </p:sp>
    </p:spTree>
    <p:extLst>
      <p:ext uri="{BB962C8B-B14F-4D97-AF65-F5344CB8AC3E}">
        <p14:creationId xmlns:p14="http://schemas.microsoft.com/office/powerpoint/2010/main" val="1404160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Rectangle 4">
            <a:extLst>
              <a:ext uri="{FF2B5EF4-FFF2-40B4-BE49-F238E27FC236}">
                <a16:creationId xmlns:a16="http://schemas.microsoft.com/office/drawing/2014/main" id="{651B5A5C-240F-EB7D-378A-9BAD418FEC24}"/>
              </a:ext>
            </a:extLst>
          </p:cNvPr>
          <p:cNvSpPr>
            <a:spLocks noGrp="1" noChangeArrowheads="1"/>
          </p:cNvSpPr>
          <p:nvPr>
            <p:ph type="dt" sz="half" idx="10"/>
          </p:nvPr>
        </p:nvSpPr>
        <p:spPr>
          <a:ln/>
        </p:spPr>
        <p:txBody>
          <a:bodyPr/>
          <a:lstStyle>
            <a:lvl1pPr>
              <a:defRPr/>
            </a:lvl1pPr>
          </a:lstStyle>
          <a:p>
            <a:pPr>
              <a:defRPr/>
            </a:pPr>
            <a:endParaRPr lang="sv-SE"/>
          </a:p>
        </p:txBody>
      </p:sp>
      <p:sp>
        <p:nvSpPr>
          <p:cNvPr id="5" name="Rectangle 5">
            <a:extLst>
              <a:ext uri="{FF2B5EF4-FFF2-40B4-BE49-F238E27FC236}">
                <a16:creationId xmlns:a16="http://schemas.microsoft.com/office/drawing/2014/main" id="{AB06D0A2-5677-5AE8-3A1E-417649F475EE}"/>
              </a:ext>
            </a:extLst>
          </p:cNvPr>
          <p:cNvSpPr>
            <a:spLocks noGrp="1" noChangeArrowheads="1"/>
          </p:cNvSpPr>
          <p:nvPr>
            <p:ph type="ftr" sz="quarter" idx="11"/>
          </p:nvPr>
        </p:nvSpPr>
        <p:spPr>
          <a:ln/>
        </p:spPr>
        <p:txBody>
          <a:bodyPr/>
          <a:lstStyle>
            <a:lvl1pPr>
              <a:defRPr/>
            </a:lvl1pPr>
          </a:lstStyle>
          <a:p>
            <a:pPr>
              <a:defRPr/>
            </a:pPr>
            <a:endParaRPr lang="sv-SE"/>
          </a:p>
        </p:txBody>
      </p:sp>
      <p:sp>
        <p:nvSpPr>
          <p:cNvPr id="6" name="Rectangle 6">
            <a:extLst>
              <a:ext uri="{FF2B5EF4-FFF2-40B4-BE49-F238E27FC236}">
                <a16:creationId xmlns:a16="http://schemas.microsoft.com/office/drawing/2014/main" id="{12C762FB-1181-2580-F3ED-AB83EEFFF0B4}"/>
              </a:ext>
            </a:extLst>
          </p:cNvPr>
          <p:cNvSpPr>
            <a:spLocks noGrp="1" noChangeArrowheads="1"/>
          </p:cNvSpPr>
          <p:nvPr>
            <p:ph type="sldNum" sz="quarter" idx="12"/>
          </p:nvPr>
        </p:nvSpPr>
        <p:spPr>
          <a:ln/>
        </p:spPr>
        <p:txBody>
          <a:bodyPr/>
          <a:lstStyle>
            <a:lvl1pPr>
              <a:defRPr/>
            </a:lvl1pPr>
          </a:lstStyle>
          <a:p>
            <a:pPr>
              <a:defRPr/>
            </a:pPr>
            <a:fld id="{BB8BC210-636D-5942-9799-D0E1559B5DF0}" type="slidenum">
              <a:rPr lang="sv-SE" altLang="en-SE"/>
              <a:pPr>
                <a:defRPr/>
              </a:pPr>
              <a:t>‹#›</a:t>
            </a:fld>
            <a:endParaRPr lang="sv-SE" altLang="en-SE"/>
          </a:p>
        </p:txBody>
      </p:sp>
    </p:spTree>
    <p:extLst>
      <p:ext uri="{BB962C8B-B14F-4D97-AF65-F5344CB8AC3E}">
        <p14:creationId xmlns:p14="http://schemas.microsoft.com/office/powerpoint/2010/main" val="1133267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ctangle 4">
            <a:extLst>
              <a:ext uri="{FF2B5EF4-FFF2-40B4-BE49-F238E27FC236}">
                <a16:creationId xmlns:a16="http://schemas.microsoft.com/office/drawing/2014/main" id="{31006464-9DFD-052D-6856-D1B1EEB7912E}"/>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73EA856E-6590-69DB-B4F5-06288A906289}"/>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A2715900-E980-4220-38ED-7E8C8CA1E99A}"/>
              </a:ext>
            </a:extLst>
          </p:cNvPr>
          <p:cNvSpPr>
            <a:spLocks noGrp="1" noChangeArrowheads="1"/>
          </p:cNvSpPr>
          <p:nvPr>
            <p:ph type="sldNum" sz="quarter" idx="12"/>
          </p:nvPr>
        </p:nvSpPr>
        <p:spPr>
          <a:ln/>
        </p:spPr>
        <p:txBody>
          <a:bodyPr/>
          <a:lstStyle>
            <a:lvl1pPr>
              <a:defRPr/>
            </a:lvl1pPr>
          </a:lstStyle>
          <a:p>
            <a:pPr>
              <a:defRPr/>
            </a:pPr>
            <a:fld id="{D028B573-A5EF-E942-9F7F-38FE6C85FE58}" type="slidenum">
              <a:rPr lang="sv-SE" altLang="en-SE"/>
              <a:pPr>
                <a:defRPr/>
              </a:pPr>
              <a:t>‹#›</a:t>
            </a:fld>
            <a:endParaRPr lang="sv-SE" altLang="en-SE"/>
          </a:p>
        </p:txBody>
      </p:sp>
    </p:spTree>
    <p:extLst>
      <p:ext uri="{BB962C8B-B14F-4D97-AF65-F5344CB8AC3E}">
        <p14:creationId xmlns:p14="http://schemas.microsoft.com/office/powerpoint/2010/main" val="16406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ctangle 4">
            <a:extLst>
              <a:ext uri="{FF2B5EF4-FFF2-40B4-BE49-F238E27FC236}">
                <a16:creationId xmlns:a16="http://schemas.microsoft.com/office/drawing/2014/main" id="{F87FBEF9-9129-7BFB-0387-91D6A6B2DEE2}"/>
              </a:ext>
            </a:extLst>
          </p:cNvPr>
          <p:cNvSpPr>
            <a:spLocks noGrp="1" noChangeArrowheads="1"/>
          </p:cNvSpPr>
          <p:nvPr>
            <p:ph type="dt" sz="half" idx="10"/>
          </p:nvPr>
        </p:nvSpPr>
        <p:spPr>
          <a:ln/>
        </p:spPr>
        <p:txBody>
          <a:bodyPr/>
          <a:lstStyle>
            <a:lvl1pPr>
              <a:defRPr/>
            </a:lvl1pPr>
          </a:lstStyle>
          <a:p>
            <a:pPr>
              <a:defRPr/>
            </a:pPr>
            <a:endParaRPr lang="sv-SE"/>
          </a:p>
        </p:txBody>
      </p:sp>
      <p:sp>
        <p:nvSpPr>
          <p:cNvPr id="8" name="Rectangle 5">
            <a:extLst>
              <a:ext uri="{FF2B5EF4-FFF2-40B4-BE49-F238E27FC236}">
                <a16:creationId xmlns:a16="http://schemas.microsoft.com/office/drawing/2014/main" id="{4E7D499B-46EA-9027-9861-94E907BE083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9" name="Rectangle 6">
            <a:extLst>
              <a:ext uri="{FF2B5EF4-FFF2-40B4-BE49-F238E27FC236}">
                <a16:creationId xmlns:a16="http://schemas.microsoft.com/office/drawing/2014/main" id="{47013930-C286-941A-A324-4A79D2C3E98E}"/>
              </a:ext>
            </a:extLst>
          </p:cNvPr>
          <p:cNvSpPr>
            <a:spLocks noGrp="1" noChangeArrowheads="1"/>
          </p:cNvSpPr>
          <p:nvPr>
            <p:ph type="sldNum" sz="quarter" idx="12"/>
          </p:nvPr>
        </p:nvSpPr>
        <p:spPr>
          <a:ln/>
        </p:spPr>
        <p:txBody>
          <a:bodyPr/>
          <a:lstStyle>
            <a:lvl1pPr>
              <a:defRPr/>
            </a:lvl1pPr>
          </a:lstStyle>
          <a:p>
            <a:pPr>
              <a:defRPr/>
            </a:pPr>
            <a:fld id="{71F99415-4E20-7F42-BD11-0B0E5C48A588}" type="slidenum">
              <a:rPr lang="sv-SE" altLang="en-SE"/>
              <a:pPr>
                <a:defRPr/>
              </a:pPr>
              <a:t>‹#›</a:t>
            </a:fld>
            <a:endParaRPr lang="sv-SE" altLang="en-SE"/>
          </a:p>
        </p:txBody>
      </p:sp>
    </p:spTree>
    <p:extLst>
      <p:ext uri="{BB962C8B-B14F-4D97-AF65-F5344CB8AC3E}">
        <p14:creationId xmlns:p14="http://schemas.microsoft.com/office/powerpoint/2010/main" val="2837544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Rectangle 4">
            <a:extLst>
              <a:ext uri="{FF2B5EF4-FFF2-40B4-BE49-F238E27FC236}">
                <a16:creationId xmlns:a16="http://schemas.microsoft.com/office/drawing/2014/main" id="{4C9489BD-BDC7-139B-66B6-72BAAE5EDABE}"/>
              </a:ext>
            </a:extLst>
          </p:cNvPr>
          <p:cNvSpPr>
            <a:spLocks noGrp="1" noChangeArrowheads="1"/>
          </p:cNvSpPr>
          <p:nvPr>
            <p:ph type="dt" sz="half" idx="10"/>
          </p:nvPr>
        </p:nvSpPr>
        <p:spPr>
          <a:ln/>
        </p:spPr>
        <p:txBody>
          <a:bodyPr/>
          <a:lstStyle>
            <a:lvl1pPr>
              <a:defRPr/>
            </a:lvl1pPr>
          </a:lstStyle>
          <a:p>
            <a:pPr>
              <a:defRPr/>
            </a:pPr>
            <a:endParaRPr lang="sv-SE"/>
          </a:p>
        </p:txBody>
      </p:sp>
      <p:sp>
        <p:nvSpPr>
          <p:cNvPr id="4" name="Rectangle 5">
            <a:extLst>
              <a:ext uri="{FF2B5EF4-FFF2-40B4-BE49-F238E27FC236}">
                <a16:creationId xmlns:a16="http://schemas.microsoft.com/office/drawing/2014/main" id="{9B9A85F9-A546-86C7-8F5A-73A5F6291901}"/>
              </a:ext>
            </a:extLst>
          </p:cNvPr>
          <p:cNvSpPr>
            <a:spLocks noGrp="1" noChangeArrowheads="1"/>
          </p:cNvSpPr>
          <p:nvPr>
            <p:ph type="ftr" sz="quarter" idx="11"/>
          </p:nvPr>
        </p:nvSpPr>
        <p:spPr>
          <a:ln/>
        </p:spPr>
        <p:txBody>
          <a:bodyPr/>
          <a:lstStyle>
            <a:lvl1pPr>
              <a:defRPr/>
            </a:lvl1pPr>
          </a:lstStyle>
          <a:p>
            <a:pPr>
              <a:defRPr/>
            </a:pPr>
            <a:endParaRPr lang="sv-SE"/>
          </a:p>
        </p:txBody>
      </p:sp>
      <p:sp>
        <p:nvSpPr>
          <p:cNvPr id="5" name="Rectangle 6">
            <a:extLst>
              <a:ext uri="{FF2B5EF4-FFF2-40B4-BE49-F238E27FC236}">
                <a16:creationId xmlns:a16="http://schemas.microsoft.com/office/drawing/2014/main" id="{9160786C-034A-A502-1B25-AE450A95A3BC}"/>
              </a:ext>
            </a:extLst>
          </p:cNvPr>
          <p:cNvSpPr>
            <a:spLocks noGrp="1" noChangeArrowheads="1"/>
          </p:cNvSpPr>
          <p:nvPr>
            <p:ph type="sldNum" sz="quarter" idx="12"/>
          </p:nvPr>
        </p:nvSpPr>
        <p:spPr>
          <a:ln/>
        </p:spPr>
        <p:txBody>
          <a:bodyPr/>
          <a:lstStyle>
            <a:lvl1pPr>
              <a:defRPr/>
            </a:lvl1pPr>
          </a:lstStyle>
          <a:p>
            <a:pPr>
              <a:defRPr/>
            </a:pPr>
            <a:fld id="{A3A1C94F-EF92-AD4F-B2B7-AFD599AB9C5F}" type="slidenum">
              <a:rPr lang="sv-SE" altLang="en-SE"/>
              <a:pPr>
                <a:defRPr/>
              </a:pPr>
              <a:t>‹#›</a:t>
            </a:fld>
            <a:endParaRPr lang="sv-SE" altLang="en-SE"/>
          </a:p>
        </p:txBody>
      </p:sp>
    </p:spTree>
    <p:extLst>
      <p:ext uri="{BB962C8B-B14F-4D97-AF65-F5344CB8AC3E}">
        <p14:creationId xmlns:p14="http://schemas.microsoft.com/office/powerpoint/2010/main" val="1965917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E5DE5C-3451-300D-0001-86334FA3F235}"/>
              </a:ext>
            </a:extLst>
          </p:cNvPr>
          <p:cNvSpPr>
            <a:spLocks noGrp="1" noChangeArrowheads="1"/>
          </p:cNvSpPr>
          <p:nvPr>
            <p:ph type="dt" sz="half" idx="10"/>
          </p:nvPr>
        </p:nvSpPr>
        <p:spPr>
          <a:ln/>
        </p:spPr>
        <p:txBody>
          <a:bodyPr/>
          <a:lstStyle>
            <a:lvl1pPr>
              <a:defRPr/>
            </a:lvl1pPr>
          </a:lstStyle>
          <a:p>
            <a:pPr>
              <a:defRPr/>
            </a:pPr>
            <a:endParaRPr lang="sv-SE"/>
          </a:p>
        </p:txBody>
      </p:sp>
      <p:sp>
        <p:nvSpPr>
          <p:cNvPr id="3" name="Rectangle 5">
            <a:extLst>
              <a:ext uri="{FF2B5EF4-FFF2-40B4-BE49-F238E27FC236}">
                <a16:creationId xmlns:a16="http://schemas.microsoft.com/office/drawing/2014/main" id="{0323CAFE-899B-C3A4-3CBC-CF370CC477C0}"/>
              </a:ext>
            </a:extLst>
          </p:cNvPr>
          <p:cNvSpPr>
            <a:spLocks noGrp="1" noChangeArrowheads="1"/>
          </p:cNvSpPr>
          <p:nvPr>
            <p:ph type="ftr" sz="quarter" idx="11"/>
          </p:nvPr>
        </p:nvSpPr>
        <p:spPr>
          <a:ln/>
        </p:spPr>
        <p:txBody>
          <a:bodyPr/>
          <a:lstStyle>
            <a:lvl1pPr>
              <a:defRPr/>
            </a:lvl1pPr>
          </a:lstStyle>
          <a:p>
            <a:pPr>
              <a:defRPr/>
            </a:pPr>
            <a:endParaRPr lang="sv-SE"/>
          </a:p>
        </p:txBody>
      </p:sp>
      <p:sp>
        <p:nvSpPr>
          <p:cNvPr id="4" name="Rectangle 6">
            <a:extLst>
              <a:ext uri="{FF2B5EF4-FFF2-40B4-BE49-F238E27FC236}">
                <a16:creationId xmlns:a16="http://schemas.microsoft.com/office/drawing/2014/main" id="{BA663782-CF05-D4EB-2A34-7BE99BE8EBA0}"/>
              </a:ext>
            </a:extLst>
          </p:cNvPr>
          <p:cNvSpPr>
            <a:spLocks noGrp="1" noChangeArrowheads="1"/>
          </p:cNvSpPr>
          <p:nvPr>
            <p:ph type="sldNum" sz="quarter" idx="12"/>
          </p:nvPr>
        </p:nvSpPr>
        <p:spPr>
          <a:ln/>
        </p:spPr>
        <p:txBody>
          <a:bodyPr/>
          <a:lstStyle>
            <a:lvl1pPr>
              <a:defRPr/>
            </a:lvl1pPr>
          </a:lstStyle>
          <a:p>
            <a:pPr>
              <a:defRPr/>
            </a:pPr>
            <a:fld id="{69BFE10D-01C1-704A-9A5D-980E86C2386D}" type="slidenum">
              <a:rPr lang="sv-SE" altLang="en-SE"/>
              <a:pPr>
                <a:defRPr/>
              </a:pPr>
              <a:t>‹#›</a:t>
            </a:fld>
            <a:endParaRPr lang="sv-SE" altLang="en-SE"/>
          </a:p>
        </p:txBody>
      </p:sp>
    </p:spTree>
    <p:extLst>
      <p:ext uri="{BB962C8B-B14F-4D97-AF65-F5344CB8AC3E}">
        <p14:creationId xmlns:p14="http://schemas.microsoft.com/office/powerpoint/2010/main" val="2120341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3A13D7DB-2F67-0239-A29C-DCD46954D751}"/>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704EFCCF-617D-E902-9915-47AC96DEF6E9}"/>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74AA2D1D-9FA7-C03E-C285-9B086B5C23F4}"/>
              </a:ext>
            </a:extLst>
          </p:cNvPr>
          <p:cNvSpPr>
            <a:spLocks noGrp="1" noChangeArrowheads="1"/>
          </p:cNvSpPr>
          <p:nvPr>
            <p:ph type="sldNum" sz="quarter" idx="12"/>
          </p:nvPr>
        </p:nvSpPr>
        <p:spPr>
          <a:ln/>
        </p:spPr>
        <p:txBody>
          <a:bodyPr/>
          <a:lstStyle>
            <a:lvl1pPr>
              <a:defRPr/>
            </a:lvl1pPr>
          </a:lstStyle>
          <a:p>
            <a:pPr>
              <a:defRPr/>
            </a:pPr>
            <a:fld id="{C5FC6961-9542-8349-9D5E-911B58291C9A}" type="slidenum">
              <a:rPr lang="sv-SE" altLang="en-SE"/>
              <a:pPr>
                <a:defRPr/>
              </a:pPr>
              <a:t>‹#›</a:t>
            </a:fld>
            <a:endParaRPr lang="sv-SE" altLang="en-SE"/>
          </a:p>
        </p:txBody>
      </p:sp>
    </p:spTree>
    <p:extLst>
      <p:ext uri="{BB962C8B-B14F-4D97-AF65-F5344CB8AC3E}">
        <p14:creationId xmlns:p14="http://schemas.microsoft.com/office/powerpoint/2010/main" val="81991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Rectangle 4">
            <a:extLst>
              <a:ext uri="{FF2B5EF4-FFF2-40B4-BE49-F238E27FC236}">
                <a16:creationId xmlns:a16="http://schemas.microsoft.com/office/drawing/2014/main" id="{101C0F7F-C26F-064C-4DB4-8560D8B9DB67}"/>
              </a:ext>
            </a:extLst>
          </p:cNvPr>
          <p:cNvSpPr>
            <a:spLocks noGrp="1" noChangeArrowheads="1"/>
          </p:cNvSpPr>
          <p:nvPr>
            <p:ph type="dt" sz="half" idx="10"/>
          </p:nvPr>
        </p:nvSpPr>
        <p:spPr>
          <a:ln/>
        </p:spPr>
        <p:txBody>
          <a:bodyPr/>
          <a:lstStyle>
            <a:lvl1pPr>
              <a:defRPr/>
            </a:lvl1pPr>
          </a:lstStyle>
          <a:p>
            <a:pPr>
              <a:defRPr/>
            </a:pPr>
            <a:endParaRPr lang="sv-SE"/>
          </a:p>
        </p:txBody>
      </p:sp>
      <p:sp>
        <p:nvSpPr>
          <p:cNvPr id="6" name="Rectangle 5">
            <a:extLst>
              <a:ext uri="{FF2B5EF4-FFF2-40B4-BE49-F238E27FC236}">
                <a16:creationId xmlns:a16="http://schemas.microsoft.com/office/drawing/2014/main" id="{67EFFB99-D6CE-7173-FCBA-2D2E9708B4AD}"/>
              </a:ext>
            </a:extLst>
          </p:cNvPr>
          <p:cNvSpPr>
            <a:spLocks noGrp="1" noChangeArrowheads="1"/>
          </p:cNvSpPr>
          <p:nvPr>
            <p:ph type="ftr" sz="quarter" idx="11"/>
          </p:nvPr>
        </p:nvSpPr>
        <p:spPr>
          <a:ln/>
        </p:spPr>
        <p:txBody>
          <a:bodyPr/>
          <a:lstStyle>
            <a:lvl1pPr>
              <a:defRPr/>
            </a:lvl1pPr>
          </a:lstStyle>
          <a:p>
            <a:pPr>
              <a:defRPr/>
            </a:pPr>
            <a:endParaRPr lang="sv-SE"/>
          </a:p>
        </p:txBody>
      </p:sp>
      <p:sp>
        <p:nvSpPr>
          <p:cNvPr id="7" name="Rectangle 6">
            <a:extLst>
              <a:ext uri="{FF2B5EF4-FFF2-40B4-BE49-F238E27FC236}">
                <a16:creationId xmlns:a16="http://schemas.microsoft.com/office/drawing/2014/main" id="{F037E5F1-26F9-D638-0136-22B20F37A2A6}"/>
              </a:ext>
            </a:extLst>
          </p:cNvPr>
          <p:cNvSpPr>
            <a:spLocks noGrp="1" noChangeArrowheads="1"/>
          </p:cNvSpPr>
          <p:nvPr>
            <p:ph type="sldNum" sz="quarter" idx="12"/>
          </p:nvPr>
        </p:nvSpPr>
        <p:spPr>
          <a:ln/>
        </p:spPr>
        <p:txBody>
          <a:bodyPr/>
          <a:lstStyle>
            <a:lvl1pPr>
              <a:defRPr/>
            </a:lvl1pPr>
          </a:lstStyle>
          <a:p>
            <a:pPr>
              <a:defRPr/>
            </a:pPr>
            <a:fld id="{33863A2B-539A-C646-8CE0-2A39B00E3437}" type="slidenum">
              <a:rPr lang="sv-SE" altLang="en-SE"/>
              <a:pPr>
                <a:defRPr/>
              </a:pPr>
              <a:t>‹#›</a:t>
            </a:fld>
            <a:endParaRPr lang="sv-SE" altLang="en-SE"/>
          </a:p>
        </p:txBody>
      </p:sp>
    </p:spTree>
    <p:extLst>
      <p:ext uri="{BB962C8B-B14F-4D97-AF65-F5344CB8AC3E}">
        <p14:creationId xmlns:p14="http://schemas.microsoft.com/office/powerpoint/2010/main" val="2064255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2A1E0EE-2770-3EA2-BC19-EF35E17D572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sv-SE" altLang="en-SE"/>
              <a:t>Klicka här för att ändra format</a:t>
            </a:r>
          </a:p>
        </p:txBody>
      </p:sp>
      <p:sp>
        <p:nvSpPr>
          <p:cNvPr id="1027" name="Rectangle 3">
            <a:extLst>
              <a:ext uri="{FF2B5EF4-FFF2-40B4-BE49-F238E27FC236}">
                <a16:creationId xmlns:a16="http://schemas.microsoft.com/office/drawing/2014/main" id="{648FE1C9-C31B-925C-FC76-311F83925DD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sv-SE" altLang="en-SE"/>
              <a:t>Klicka här för att ändra format på bakgrundstexten</a:t>
            </a:r>
          </a:p>
          <a:p>
            <a:pPr lvl="1"/>
            <a:r>
              <a:rPr lang="sv-SE" altLang="en-SE"/>
              <a:t>Nivå två</a:t>
            </a:r>
          </a:p>
          <a:p>
            <a:pPr lvl="2"/>
            <a:r>
              <a:rPr lang="sv-SE" altLang="en-SE"/>
              <a:t>Nivå tre</a:t>
            </a:r>
          </a:p>
          <a:p>
            <a:pPr lvl="3"/>
            <a:r>
              <a:rPr lang="sv-SE" altLang="en-SE"/>
              <a:t>Nivå fyra</a:t>
            </a:r>
          </a:p>
          <a:p>
            <a:pPr lvl="4"/>
            <a:r>
              <a:rPr lang="sv-SE" altLang="en-SE"/>
              <a:t>Nivå fem</a:t>
            </a:r>
          </a:p>
        </p:txBody>
      </p:sp>
      <p:sp>
        <p:nvSpPr>
          <p:cNvPr id="1028" name="Rectangle 4">
            <a:extLst>
              <a:ext uri="{FF2B5EF4-FFF2-40B4-BE49-F238E27FC236}">
                <a16:creationId xmlns:a16="http://schemas.microsoft.com/office/drawing/2014/main" id="{E60E7ABD-C84A-5597-7EFA-52B97DBFD81F}"/>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sv-SE"/>
          </a:p>
        </p:txBody>
      </p:sp>
      <p:sp>
        <p:nvSpPr>
          <p:cNvPr id="1029" name="Rectangle 5">
            <a:extLst>
              <a:ext uri="{FF2B5EF4-FFF2-40B4-BE49-F238E27FC236}">
                <a16:creationId xmlns:a16="http://schemas.microsoft.com/office/drawing/2014/main" id="{2BF6B9A9-879E-97C3-2595-90CE789E4798}"/>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sv-SE"/>
          </a:p>
        </p:txBody>
      </p:sp>
      <p:sp>
        <p:nvSpPr>
          <p:cNvPr id="1030" name="Rectangle 6">
            <a:extLst>
              <a:ext uri="{FF2B5EF4-FFF2-40B4-BE49-F238E27FC236}">
                <a16:creationId xmlns:a16="http://schemas.microsoft.com/office/drawing/2014/main" id="{298AA0ED-1C29-39E9-3A3D-CAC14654881B}"/>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663AE64-0BBB-4E44-8834-9F22E8F7AADE}" type="slidenum">
              <a:rPr lang="sv-SE" altLang="en-SE"/>
              <a:pPr>
                <a:defRPr/>
              </a:pPr>
              <a:t>‹#›</a:t>
            </a:fld>
            <a:endParaRPr lang="sv-SE" altLang="en-SE"/>
          </a:p>
        </p:txBody>
      </p:sp>
      <p:pic>
        <p:nvPicPr>
          <p:cNvPr id="1031" name="Bildobjekt 1">
            <a:extLst>
              <a:ext uri="{FF2B5EF4-FFF2-40B4-BE49-F238E27FC236}">
                <a16:creationId xmlns:a16="http://schemas.microsoft.com/office/drawing/2014/main" id="{AEEF2CE2-9D0D-8349-E45A-C8FBE4E11428}"/>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101013" y="-73025"/>
            <a:ext cx="1284287"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1"/>
          <p:cNvSpPr txBox="1">
            <a:spLocks noGrp="1"/>
          </p:cNvSpPr>
          <p:nvPr>
            <p:ph type="ctrTitle"/>
          </p:nvPr>
        </p:nvSpPr>
        <p:spPr>
          <a:xfrm>
            <a:off x="316706" y="2857500"/>
            <a:ext cx="8510588"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SE" dirty="0"/>
              <a:t>QRS-Complex</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B385F-C970-14BF-ED8F-AD8FB9BAA8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FBC19-21BE-CB3D-FA66-D11E3CCB1435}"/>
              </a:ext>
            </a:extLst>
          </p:cNvPr>
          <p:cNvSpPr>
            <a:spLocks noGrp="1"/>
          </p:cNvSpPr>
          <p:nvPr>
            <p:ph type="ctrTitle"/>
          </p:nvPr>
        </p:nvSpPr>
        <p:spPr>
          <a:xfrm>
            <a:off x="685800" y="2693988"/>
            <a:ext cx="7772400" cy="1470025"/>
          </a:xfrm>
        </p:spPr>
        <p:txBody>
          <a:bodyPr/>
          <a:lstStyle/>
          <a:p>
            <a:r>
              <a:rPr lang="en-SE" sz="4800" dirty="0">
                <a:solidFill>
                  <a:srgbClr val="00B050"/>
                </a:solidFill>
              </a:rPr>
              <a:t>Sodium Channel Poisoning</a:t>
            </a:r>
          </a:p>
        </p:txBody>
      </p:sp>
    </p:spTree>
    <p:extLst>
      <p:ext uri="{BB962C8B-B14F-4D97-AF65-F5344CB8AC3E}">
        <p14:creationId xmlns:p14="http://schemas.microsoft.com/office/powerpoint/2010/main" val="2771665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DA061B-86BB-F5CD-9B97-2ABD3038D756}"/>
              </a:ext>
            </a:extLst>
          </p:cNvPr>
          <p:cNvPicPr>
            <a:picLocks noChangeAspect="1"/>
          </p:cNvPicPr>
          <p:nvPr/>
        </p:nvPicPr>
        <p:blipFill rotWithShape="1">
          <a:blip r:embed="rId3"/>
          <a:srcRect r="6897" b="16879"/>
          <a:stretch/>
        </p:blipFill>
        <p:spPr>
          <a:xfrm>
            <a:off x="356498" y="1350320"/>
            <a:ext cx="8431005" cy="5319040"/>
          </a:xfrm>
          <a:prstGeom prst="rect">
            <a:avLst/>
          </a:prstGeom>
        </p:spPr>
      </p:pic>
      <p:sp>
        <p:nvSpPr>
          <p:cNvPr id="6" name="Title 1">
            <a:extLst>
              <a:ext uri="{FF2B5EF4-FFF2-40B4-BE49-F238E27FC236}">
                <a16:creationId xmlns:a16="http://schemas.microsoft.com/office/drawing/2014/main" id="{E30F521A-58AA-561D-2960-F3D627C77C3E}"/>
              </a:ext>
            </a:extLst>
          </p:cNvPr>
          <p:cNvSpPr>
            <a:spLocks noGrp="1"/>
          </p:cNvSpPr>
          <p:nvPr>
            <p:ph type="title"/>
          </p:nvPr>
        </p:nvSpPr>
        <p:spPr>
          <a:xfrm>
            <a:off x="0" y="413792"/>
            <a:ext cx="9144000" cy="1143000"/>
          </a:xfrm>
        </p:spPr>
        <p:txBody>
          <a:bodyPr/>
          <a:lstStyle/>
          <a:p>
            <a:r>
              <a:rPr lang="en-SE" sz="4000" dirty="0"/>
              <a:t>56-year-old man with suspected poisoning</a:t>
            </a:r>
          </a:p>
        </p:txBody>
      </p:sp>
    </p:spTree>
    <p:extLst>
      <p:ext uri="{BB962C8B-B14F-4D97-AF65-F5344CB8AC3E}">
        <p14:creationId xmlns:p14="http://schemas.microsoft.com/office/powerpoint/2010/main" val="271567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3">
            <a:extLst>
              <a:ext uri="{FF2B5EF4-FFF2-40B4-BE49-F238E27FC236}">
                <a16:creationId xmlns:a16="http://schemas.microsoft.com/office/drawing/2014/main" id="{56A9DBAA-C185-D38F-F78C-CA531209E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58" b="19271"/>
          <a:stretch/>
        </p:blipFill>
        <p:spPr bwMode="auto">
          <a:xfrm>
            <a:off x="1398761" y="1553116"/>
            <a:ext cx="6346478" cy="4481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Rectangle 5">
            <a:extLst>
              <a:ext uri="{FF2B5EF4-FFF2-40B4-BE49-F238E27FC236}">
                <a16:creationId xmlns:a16="http://schemas.microsoft.com/office/drawing/2014/main" id="{29596898-18EA-66C0-D002-EA1E4DC37C19}"/>
              </a:ext>
            </a:extLst>
          </p:cNvPr>
          <p:cNvSpPr>
            <a:spLocks noChangeArrowheads="1"/>
          </p:cNvSpPr>
          <p:nvPr/>
        </p:nvSpPr>
        <p:spPr bwMode="auto">
          <a:xfrm>
            <a:off x="508000" y="735013"/>
            <a:ext cx="185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spcBef>
                <a:spcPct val="0"/>
              </a:spcBef>
              <a:buFontTx/>
              <a:buNone/>
            </a:pPr>
            <a:endParaRPr lang="en-SE" altLang="en-SE" sz="2400"/>
          </a:p>
        </p:txBody>
      </p:sp>
      <p:sp>
        <p:nvSpPr>
          <p:cNvPr id="134147" name="Text Box 6">
            <a:extLst>
              <a:ext uri="{FF2B5EF4-FFF2-40B4-BE49-F238E27FC236}">
                <a16:creationId xmlns:a16="http://schemas.microsoft.com/office/drawing/2014/main" id="{6B18F184-312C-9163-DA7E-D0F1988BF11D}"/>
              </a:ext>
            </a:extLst>
          </p:cNvPr>
          <p:cNvSpPr txBox="1">
            <a:spLocks noChangeArrowheads="1"/>
          </p:cNvSpPr>
          <p:nvPr/>
        </p:nvSpPr>
        <p:spPr bwMode="auto">
          <a:xfrm>
            <a:off x="2407562" y="6172200"/>
            <a:ext cx="43288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MS PGothic" panose="020B0600070205080204" pitchFamily="34" charset="-128"/>
              </a:defRPr>
            </a:lvl1pPr>
            <a:lvl2pPr marL="742950" indent="-285750">
              <a:spcBef>
                <a:spcPct val="20000"/>
              </a:spcBef>
              <a:buChar char="–"/>
              <a:defRPr sz="2800">
                <a:solidFill>
                  <a:schemeClr val="tx1"/>
                </a:solidFill>
                <a:latin typeface="Times" pitchFamily="2" charset="0"/>
                <a:ea typeface="MS PGothic" panose="020B0600070205080204" pitchFamily="34" charset="-128"/>
              </a:defRPr>
            </a:lvl2pPr>
            <a:lvl3pPr marL="1143000" indent="-228600">
              <a:spcBef>
                <a:spcPct val="20000"/>
              </a:spcBef>
              <a:buChar char="•"/>
              <a:defRPr sz="2400">
                <a:solidFill>
                  <a:schemeClr val="tx1"/>
                </a:solidFill>
                <a:latin typeface="Times" pitchFamily="2" charset="0"/>
                <a:ea typeface="MS PGothic" panose="020B0600070205080204" pitchFamily="34" charset="-128"/>
              </a:defRPr>
            </a:lvl3pPr>
            <a:lvl4pPr marL="1600200" indent="-228600">
              <a:spcBef>
                <a:spcPct val="20000"/>
              </a:spcBef>
              <a:buChar char="–"/>
              <a:defRPr sz="2000">
                <a:solidFill>
                  <a:schemeClr val="tx1"/>
                </a:solidFill>
                <a:latin typeface="Times" pitchFamily="2" charset="0"/>
                <a:ea typeface="MS PGothic" panose="020B0600070205080204" pitchFamily="34" charset="-128"/>
              </a:defRPr>
            </a:lvl4pPr>
            <a:lvl5pPr marL="2057400" indent="-228600">
              <a:spcBef>
                <a:spcPct val="20000"/>
              </a:spcBef>
              <a:buChar char="»"/>
              <a:defRPr sz="2000">
                <a:solidFill>
                  <a:schemeClr val="tx1"/>
                </a:solidFill>
                <a:latin typeface="Times" pitchFamily="2"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MS PGothic" panose="020B0600070205080204" pitchFamily="34" charset="-128"/>
              </a:defRPr>
            </a:lvl9pPr>
          </a:lstStyle>
          <a:p>
            <a:pPr algn="ctr">
              <a:spcBef>
                <a:spcPct val="0"/>
              </a:spcBef>
              <a:buFontTx/>
              <a:buNone/>
            </a:pPr>
            <a:r>
              <a:rPr lang="en-US" altLang="en-SE" sz="2000" dirty="0">
                <a:latin typeface="Times New Roman" panose="02020603050405020304" pitchFamily="18" charset="0"/>
                <a:cs typeface="Times New Roman" panose="02020603050405020304" pitchFamily="18" charset="0"/>
              </a:rPr>
              <a:t>Holstege Am J Emerg Med 2005:23:171</a:t>
            </a:r>
          </a:p>
        </p:txBody>
      </p:sp>
      <p:sp>
        <p:nvSpPr>
          <p:cNvPr id="2" name="Title 1">
            <a:extLst>
              <a:ext uri="{FF2B5EF4-FFF2-40B4-BE49-F238E27FC236}">
                <a16:creationId xmlns:a16="http://schemas.microsoft.com/office/drawing/2014/main" id="{056713BB-DEB1-7E75-1C88-E1864EF681D1}"/>
              </a:ext>
            </a:extLst>
          </p:cNvPr>
          <p:cNvSpPr>
            <a:spLocks noGrp="1"/>
          </p:cNvSpPr>
          <p:nvPr>
            <p:ph type="title"/>
          </p:nvPr>
        </p:nvSpPr>
        <p:spPr/>
        <p:txBody>
          <a:bodyPr/>
          <a:lstStyle/>
          <a:p>
            <a:r>
              <a:rPr lang="en-SE" dirty="0">
                <a:solidFill>
                  <a:srgbClr val="FF0000"/>
                </a:solidFill>
              </a:rPr>
              <a:t>Sodium Channel Blockade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F225C-F0CF-29C8-5ED7-F2F84BCCA4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98BCC-55C0-C16E-833A-082040559720}"/>
              </a:ext>
            </a:extLst>
          </p:cNvPr>
          <p:cNvSpPr>
            <a:spLocks noGrp="1"/>
          </p:cNvSpPr>
          <p:nvPr>
            <p:ph type="ctrTitle"/>
          </p:nvPr>
        </p:nvSpPr>
        <p:spPr>
          <a:xfrm>
            <a:off x="685800" y="2693988"/>
            <a:ext cx="7772400" cy="1470025"/>
          </a:xfrm>
        </p:spPr>
        <p:txBody>
          <a:bodyPr/>
          <a:lstStyle/>
          <a:p>
            <a:r>
              <a:rPr lang="en-SE" sz="4800" dirty="0">
                <a:solidFill>
                  <a:srgbClr val="00B050"/>
                </a:solidFill>
              </a:rPr>
              <a:t>Shark Fin Sign</a:t>
            </a:r>
          </a:p>
        </p:txBody>
      </p:sp>
    </p:spTree>
    <p:extLst>
      <p:ext uri="{BB962C8B-B14F-4D97-AF65-F5344CB8AC3E}">
        <p14:creationId xmlns:p14="http://schemas.microsoft.com/office/powerpoint/2010/main" val="2430009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8E4E79F6-1D45-DC11-54F5-F1C41BE7DE05}"/>
              </a:ext>
            </a:extLst>
          </p:cNvPr>
          <p:cNvPicPr>
            <a:picLocks noChangeAspect="1"/>
          </p:cNvPicPr>
          <p:nvPr/>
        </p:nvPicPr>
        <p:blipFill rotWithShape="1">
          <a:blip r:embed="rId2"/>
          <a:srcRect l="5238" t="10603" r="8439" b="4163"/>
          <a:stretch/>
        </p:blipFill>
        <p:spPr>
          <a:xfrm rot="5400000">
            <a:off x="1462214" y="-616011"/>
            <a:ext cx="6143101" cy="8573414"/>
          </a:xfrm>
          <a:prstGeom prst="rect">
            <a:avLst/>
          </a:prstGeom>
        </p:spPr>
      </p:pic>
      <p:sp>
        <p:nvSpPr>
          <p:cNvPr id="4" name="Rectangle 3">
            <a:extLst>
              <a:ext uri="{FF2B5EF4-FFF2-40B4-BE49-F238E27FC236}">
                <a16:creationId xmlns:a16="http://schemas.microsoft.com/office/drawing/2014/main" id="{B59C9FD1-9EDB-4A2E-0E60-CB7E6BBCC78A}"/>
              </a:ext>
            </a:extLst>
          </p:cNvPr>
          <p:cNvSpPr txBox="1">
            <a:spLocks noChangeArrowheads="1"/>
          </p:cNvSpPr>
          <p:nvPr/>
        </p:nvSpPr>
        <p:spPr>
          <a:xfrm>
            <a:off x="575557" y="116632"/>
            <a:ext cx="7992887" cy="72008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US" altLang="en-SE" sz="4400" kern="0" dirty="0"/>
              <a:t>46-Year-Old Man with Chest Pain</a:t>
            </a:r>
          </a:p>
        </p:txBody>
      </p:sp>
      <p:sp>
        <p:nvSpPr>
          <p:cNvPr id="2" name="TextBox 1">
            <a:extLst>
              <a:ext uri="{FF2B5EF4-FFF2-40B4-BE49-F238E27FC236}">
                <a16:creationId xmlns:a16="http://schemas.microsoft.com/office/drawing/2014/main" id="{0A00D66B-993E-CA52-A30C-F5E0B31D7CF5}"/>
              </a:ext>
            </a:extLst>
          </p:cNvPr>
          <p:cNvSpPr txBox="1"/>
          <p:nvPr/>
        </p:nvSpPr>
        <p:spPr>
          <a:xfrm>
            <a:off x="5292080" y="2470367"/>
            <a:ext cx="2664296" cy="1200329"/>
          </a:xfrm>
          <a:prstGeom prst="rect">
            <a:avLst/>
          </a:prstGeom>
          <a:noFill/>
        </p:spPr>
        <p:txBody>
          <a:bodyPr wrap="square" rtlCol="0">
            <a:spAutoFit/>
          </a:bodyPr>
          <a:lstStyle/>
          <a:p>
            <a:r>
              <a:rPr lang="en-SE" sz="2400" dirty="0">
                <a:effectLst/>
                <a:latin typeface="Times New Roman" panose="02020603050405020304" pitchFamily="18" charset="0"/>
                <a:ea typeface="Times New Roman" panose="02020603050405020304" pitchFamily="18" charset="0"/>
                <a:cs typeface="Times New Roman" panose="02020603050405020304" pitchFamily="18" charset="0"/>
              </a:rPr>
              <a:t>Priority 2</a:t>
            </a:r>
          </a:p>
          <a:p>
            <a:r>
              <a:rPr lang="en-SE" sz="2400" dirty="0">
                <a:effectLst/>
                <a:latin typeface="Times New Roman" panose="02020603050405020304" pitchFamily="18" charset="0"/>
                <a:ea typeface="Times New Roman" panose="02020603050405020304" pitchFamily="18" charset="0"/>
                <a:cs typeface="Times New Roman" panose="02020603050405020304" pitchFamily="18" charset="0"/>
              </a:rPr>
              <a:t>ASA 300 mg</a:t>
            </a:r>
          </a:p>
          <a:p>
            <a:r>
              <a:rPr lang="en-SE" sz="2400" dirty="0">
                <a:effectLst/>
                <a:latin typeface="Times New Roman" panose="02020603050405020304" pitchFamily="18" charset="0"/>
                <a:ea typeface="Times New Roman" panose="02020603050405020304" pitchFamily="18" charset="0"/>
                <a:cs typeface="Times New Roman" panose="02020603050405020304" pitchFamily="18" charset="0"/>
              </a:rPr>
              <a:t>Clopidogrel </a:t>
            </a:r>
            <a:r>
              <a:rPr lang="en-SE" dirty="0">
                <a:latin typeface="Times New Roman" panose="02020603050405020304" pitchFamily="18" charset="0"/>
                <a:ea typeface="Times New Roman" panose="02020603050405020304" pitchFamily="18" charset="0"/>
                <a:cs typeface="Times New Roman" panose="02020603050405020304" pitchFamily="18" charset="0"/>
              </a:rPr>
              <a:t>600 mg</a:t>
            </a:r>
            <a:endParaRPr lang="en-SE"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3971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FF5ED3C7-5C01-76CA-79C2-EFF6546C4FA8}"/>
              </a:ext>
            </a:extLst>
          </p:cNvPr>
          <p:cNvPicPr>
            <a:picLocks noChangeAspect="1"/>
          </p:cNvPicPr>
          <p:nvPr/>
        </p:nvPicPr>
        <p:blipFill rotWithShape="1">
          <a:blip r:embed="rId3"/>
          <a:srcRect l="3236" t="5477" r="10604" b="9406"/>
          <a:stretch/>
        </p:blipFill>
        <p:spPr>
          <a:xfrm>
            <a:off x="179512" y="1298956"/>
            <a:ext cx="7992888" cy="5586428"/>
          </a:xfrm>
          <a:prstGeom prst="rect">
            <a:avLst/>
          </a:prstGeom>
        </p:spPr>
      </p:pic>
      <p:sp>
        <p:nvSpPr>
          <p:cNvPr id="4" name="Rectangle 3">
            <a:extLst>
              <a:ext uri="{FF2B5EF4-FFF2-40B4-BE49-F238E27FC236}">
                <a16:creationId xmlns:a16="http://schemas.microsoft.com/office/drawing/2014/main" id="{FB499450-11DF-34AC-B973-34B903F7D38B}"/>
              </a:ext>
            </a:extLst>
          </p:cNvPr>
          <p:cNvSpPr txBox="1">
            <a:spLocks noChangeArrowheads="1"/>
          </p:cNvSpPr>
          <p:nvPr/>
        </p:nvSpPr>
        <p:spPr>
          <a:xfrm>
            <a:off x="395536" y="44624"/>
            <a:ext cx="4356483" cy="136815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US" altLang="en-SE" sz="4400" kern="0" dirty="0"/>
              <a:t>46-Year-Old Man with Chest Pain</a:t>
            </a:r>
          </a:p>
        </p:txBody>
      </p:sp>
      <p:sp>
        <p:nvSpPr>
          <p:cNvPr id="6" name="TextBox 5">
            <a:extLst>
              <a:ext uri="{FF2B5EF4-FFF2-40B4-BE49-F238E27FC236}">
                <a16:creationId xmlns:a16="http://schemas.microsoft.com/office/drawing/2014/main" id="{97E86594-4668-F110-652A-3E8ADB78E379}"/>
              </a:ext>
            </a:extLst>
          </p:cNvPr>
          <p:cNvSpPr txBox="1"/>
          <p:nvPr/>
        </p:nvSpPr>
        <p:spPr>
          <a:xfrm>
            <a:off x="4724027" y="2938008"/>
            <a:ext cx="2376263" cy="2308324"/>
          </a:xfrm>
          <a:prstGeom prst="rect">
            <a:avLst/>
          </a:prstGeom>
          <a:noFill/>
        </p:spPr>
        <p:txBody>
          <a:bodyPr wrap="square" rtlCol="0">
            <a:spAutoFit/>
          </a:bodyPr>
          <a:lstStyle/>
          <a:p>
            <a:r>
              <a:rPr lang="en-SE" sz="2400" dirty="0">
                <a:effectLst/>
                <a:latin typeface="Times New Roman" panose="02020603050405020304" pitchFamily="18" charset="0"/>
                <a:ea typeface="Times New Roman" panose="02020603050405020304" pitchFamily="18" charset="0"/>
                <a:cs typeface="Times New Roman" panose="02020603050405020304" pitchFamily="18" charset="0"/>
              </a:rPr>
              <a:t>Goes to the washroom, comes back completely grey, diaphoretic, severe chest pain.</a:t>
            </a:r>
            <a:endParaRPr lang="en-SE"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5926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F5508-825D-7D84-2E29-0C1681C199FD}"/>
              </a:ext>
            </a:extLst>
          </p:cNvPr>
          <p:cNvSpPr>
            <a:spLocks noGrp="1"/>
          </p:cNvSpPr>
          <p:nvPr>
            <p:ph type="title"/>
          </p:nvPr>
        </p:nvSpPr>
        <p:spPr/>
        <p:txBody>
          <a:bodyPr/>
          <a:lstStyle/>
          <a:p>
            <a:r>
              <a:rPr lang="en-SE" dirty="0"/>
              <a:t>Shark Fin</a:t>
            </a:r>
          </a:p>
        </p:txBody>
      </p:sp>
      <p:sp>
        <p:nvSpPr>
          <p:cNvPr id="3" name="Content Placeholder 2">
            <a:extLst>
              <a:ext uri="{FF2B5EF4-FFF2-40B4-BE49-F238E27FC236}">
                <a16:creationId xmlns:a16="http://schemas.microsoft.com/office/drawing/2014/main" id="{CE832E67-E80F-0A21-8A6F-DA1B40458D47}"/>
              </a:ext>
            </a:extLst>
          </p:cNvPr>
          <p:cNvSpPr>
            <a:spLocks noGrp="1"/>
          </p:cNvSpPr>
          <p:nvPr>
            <p:ph sz="half" idx="1"/>
          </p:nvPr>
        </p:nvSpPr>
        <p:spPr/>
        <p:txBody>
          <a:bodyPr/>
          <a:lstStyle/>
          <a:p>
            <a:r>
              <a:rPr lang="en-SE" dirty="0"/>
              <a:t>The QRS-ST-T can mimic wide QRS complex conditions such as:</a:t>
            </a:r>
          </a:p>
          <a:p>
            <a:pPr lvl="1"/>
            <a:r>
              <a:rPr lang="en-SE" dirty="0"/>
              <a:t>VT if tachycardic</a:t>
            </a:r>
          </a:p>
          <a:p>
            <a:pPr lvl="1"/>
            <a:r>
              <a:rPr lang="en-SE" dirty="0"/>
              <a:t>Hyperkalemia</a:t>
            </a:r>
          </a:p>
          <a:p>
            <a:pPr lvl="1"/>
            <a:r>
              <a:rPr lang="en-SE" dirty="0"/>
              <a:t>TCA poisoning</a:t>
            </a:r>
          </a:p>
        </p:txBody>
      </p:sp>
      <p:sp>
        <p:nvSpPr>
          <p:cNvPr id="4" name="Content Placeholder 3">
            <a:extLst>
              <a:ext uri="{FF2B5EF4-FFF2-40B4-BE49-F238E27FC236}">
                <a16:creationId xmlns:a16="http://schemas.microsoft.com/office/drawing/2014/main" id="{A7BBB71F-408D-B2B2-B8D6-6E1C48D90A97}"/>
              </a:ext>
            </a:extLst>
          </p:cNvPr>
          <p:cNvSpPr>
            <a:spLocks noGrp="1"/>
          </p:cNvSpPr>
          <p:nvPr>
            <p:ph sz="half" idx="2"/>
          </p:nvPr>
        </p:nvSpPr>
        <p:spPr>
          <a:xfrm>
            <a:off x="4648200" y="1981200"/>
            <a:ext cx="4100264" cy="4544144"/>
          </a:xfrm>
        </p:spPr>
        <p:txBody>
          <a:bodyPr/>
          <a:lstStyle/>
          <a:p>
            <a:r>
              <a:rPr lang="en-SE" dirty="0"/>
              <a:t>Yet the wide “complex” is actually a merging of the QRS-complex with an ST-elevation.</a:t>
            </a:r>
          </a:p>
          <a:p>
            <a:endParaRPr lang="en-SE" dirty="0"/>
          </a:p>
          <a:p>
            <a:r>
              <a:rPr lang="en-SE" dirty="0"/>
              <a:t>This is a STEMI-OMI with increased risk for VF</a:t>
            </a:r>
          </a:p>
        </p:txBody>
      </p:sp>
    </p:spTree>
    <p:extLst>
      <p:ext uri="{BB962C8B-B14F-4D97-AF65-F5344CB8AC3E}">
        <p14:creationId xmlns:p14="http://schemas.microsoft.com/office/powerpoint/2010/main" val="3685178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59F3E-4362-750D-A6D9-5C7BFF26EDFD}"/>
              </a:ext>
            </a:extLst>
          </p:cNvPr>
          <p:cNvSpPr>
            <a:spLocks noGrp="1"/>
          </p:cNvSpPr>
          <p:nvPr>
            <p:ph type="title"/>
          </p:nvPr>
        </p:nvSpPr>
        <p:spPr/>
        <p:txBody>
          <a:bodyPr/>
          <a:lstStyle/>
          <a:p>
            <a:r>
              <a:rPr lang="en-SE" dirty="0"/>
              <a:t>Course</a:t>
            </a:r>
          </a:p>
        </p:txBody>
      </p:sp>
      <p:sp>
        <p:nvSpPr>
          <p:cNvPr id="3" name="Content Placeholder 2">
            <a:extLst>
              <a:ext uri="{FF2B5EF4-FFF2-40B4-BE49-F238E27FC236}">
                <a16:creationId xmlns:a16="http://schemas.microsoft.com/office/drawing/2014/main" id="{3ABEC927-1F7D-E484-2107-39A524EE5B7E}"/>
              </a:ext>
            </a:extLst>
          </p:cNvPr>
          <p:cNvSpPr>
            <a:spLocks noGrp="1"/>
          </p:cNvSpPr>
          <p:nvPr>
            <p:ph idx="1"/>
          </p:nvPr>
        </p:nvSpPr>
        <p:spPr>
          <a:xfrm>
            <a:off x="685800" y="1981200"/>
            <a:ext cx="7772400" cy="3824064"/>
          </a:xfrm>
        </p:spPr>
        <p:txBody>
          <a:bodyPr/>
          <a:lstStyle/>
          <a:p>
            <a:r>
              <a:rPr lang="en-SE" sz="1800" dirty="0">
                <a:effectLst/>
                <a:latin typeface="Times" pitchFamily="2" charset="0"/>
                <a:ea typeface="Times New Roman" panose="02020603050405020304" pitchFamily="18" charset="0"/>
                <a:cs typeface="Times New Roman" panose="02020603050405020304" pitchFamily="18" charset="0"/>
              </a:rPr>
              <a:t>Överförs till akutrummet. Initialt kontaktbar, tappar därefter medvetande, hjärtstopp ca 13:30. Manuella kompressioner sedan LUCAS.  Får VT/VF. Defibrilleras x 1 till sinusrytm, därefter åter VF/VF utan svar till defibrillering. Får sammanlagt Adrenalin 7 mg, Atropin 1 mg och 500 ml Tribonat. Även Cordarone.</a:t>
            </a:r>
          </a:p>
          <a:p>
            <a:endParaRPr lang="en-SE" sz="1800" dirty="0">
              <a:effectLst/>
              <a:latin typeface="Times" pitchFamily="2" charset="0"/>
              <a:ea typeface="Times New Roman" panose="02020603050405020304" pitchFamily="18" charset="0"/>
              <a:cs typeface="Times New Roman" panose="02020603050405020304" pitchFamily="18" charset="0"/>
            </a:endParaRPr>
          </a:p>
          <a:p>
            <a:r>
              <a:rPr lang="en-SE" sz="1800" dirty="0">
                <a:effectLst/>
                <a:latin typeface="Times" pitchFamily="2" charset="0"/>
              </a:rPr>
              <a:t>Under pågående LUCAS behandling angiograferas patienten via femoralis. Stor tromb i huvudstammen som ockluderar LAD. Med aspirationskateter får man bort tromben och därmed stenosen, hazyness i ocklusionsområdet. Avstår från stent. Ingen bärande cirkulation trots öppet kärl. Hjärtat står helt stilla. Inget perikardexudat. Diskuterar ECMP med thoraxkirurg och anestesiolog som inte menar att det kommer att vara meningsfullt och avböjer. HLR i ca 60 min. Dödsförklaras 14:18.</a:t>
            </a:r>
            <a:endParaRPr lang="en-SE" dirty="0"/>
          </a:p>
        </p:txBody>
      </p:sp>
    </p:spTree>
    <p:extLst>
      <p:ext uri="{BB962C8B-B14F-4D97-AF65-F5344CB8AC3E}">
        <p14:creationId xmlns:p14="http://schemas.microsoft.com/office/powerpoint/2010/main" val="1632742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heart rate&#10;&#10;Description automatically generated">
            <a:extLst>
              <a:ext uri="{FF2B5EF4-FFF2-40B4-BE49-F238E27FC236}">
                <a16:creationId xmlns:a16="http://schemas.microsoft.com/office/drawing/2014/main" id="{78C05B1D-B731-116A-F4E7-70C2D4244C4E}"/>
              </a:ext>
            </a:extLst>
          </p:cNvPr>
          <p:cNvPicPr>
            <a:picLocks noChangeAspect="1"/>
          </p:cNvPicPr>
          <p:nvPr/>
        </p:nvPicPr>
        <p:blipFill>
          <a:blip r:embed="rId3"/>
          <a:stretch>
            <a:fillRect/>
          </a:stretch>
        </p:blipFill>
        <p:spPr>
          <a:xfrm>
            <a:off x="-1" y="1007822"/>
            <a:ext cx="9059191" cy="4797442"/>
          </a:xfrm>
          <a:prstGeom prst="rect">
            <a:avLst/>
          </a:prstGeom>
        </p:spPr>
      </p:pic>
      <p:sp>
        <p:nvSpPr>
          <p:cNvPr id="4" name="TextBox 3">
            <a:extLst>
              <a:ext uri="{FF2B5EF4-FFF2-40B4-BE49-F238E27FC236}">
                <a16:creationId xmlns:a16="http://schemas.microsoft.com/office/drawing/2014/main" id="{215DD84C-750C-E733-75E7-7B4FDAE2E055}"/>
              </a:ext>
            </a:extLst>
          </p:cNvPr>
          <p:cNvSpPr txBox="1"/>
          <p:nvPr/>
        </p:nvSpPr>
        <p:spPr>
          <a:xfrm>
            <a:off x="366362" y="6084004"/>
            <a:ext cx="8411277" cy="369332"/>
          </a:xfrm>
          <a:prstGeom prst="rect">
            <a:avLst/>
          </a:prstGeom>
          <a:noFill/>
        </p:spPr>
        <p:txBody>
          <a:bodyPr wrap="none" rtlCol="0">
            <a:spAutoFit/>
          </a:bodyPr>
          <a:lstStyle/>
          <a:p>
            <a:pPr algn="ctr"/>
            <a:r>
              <a:rPr lang="en-GB" sz="1800" dirty="0"/>
              <a:t>http://</a:t>
            </a:r>
            <a:r>
              <a:rPr lang="en-GB" sz="1800" dirty="0" err="1"/>
              <a:t>hqmeded-ecg.blogspot.com</a:t>
            </a:r>
            <a:r>
              <a:rPr lang="en-GB" sz="1800" dirty="0"/>
              <a:t>/2018/06/shark-fin-deadly-</a:t>
            </a:r>
            <a:r>
              <a:rPr lang="en-GB" sz="1800" dirty="0" err="1"/>
              <a:t>ecg</a:t>
            </a:r>
            <a:r>
              <a:rPr lang="en-GB" sz="1800" dirty="0"/>
              <a:t>-sign-that-you-</a:t>
            </a:r>
            <a:r>
              <a:rPr lang="en-GB" sz="1800" dirty="0" err="1"/>
              <a:t>must.html</a:t>
            </a:r>
            <a:endParaRPr lang="en-SE" sz="1800" dirty="0"/>
          </a:p>
        </p:txBody>
      </p:sp>
    </p:spTree>
    <p:extLst>
      <p:ext uri="{BB962C8B-B14F-4D97-AF65-F5344CB8AC3E}">
        <p14:creationId xmlns:p14="http://schemas.microsoft.com/office/powerpoint/2010/main" val="1236665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F0530-E07D-4818-6E61-6EA8E9E98E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675795-629F-2F77-ECA8-79C6478555C1}"/>
              </a:ext>
            </a:extLst>
          </p:cNvPr>
          <p:cNvSpPr>
            <a:spLocks noGrp="1"/>
          </p:cNvSpPr>
          <p:nvPr>
            <p:ph type="ctrTitle"/>
          </p:nvPr>
        </p:nvSpPr>
        <p:spPr>
          <a:xfrm>
            <a:off x="685800" y="2693988"/>
            <a:ext cx="7772400" cy="1470025"/>
          </a:xfrm>
        </p:spPr>
        <p:txBody>
          <a:bodyPr/>
          <a:lstStyle/>
          <a:p>
            <a:r>
              <a:rPr lang="en-SE" sz="4800" dirty="0">
                <a:solidFill>
                  <a:srgbClr val="00B050"/>
                </a:solidFill>
              </a:rPr>
              <a:t>Osborn Wave</a:t>
            </a:r>
          </a:p>
        </p:txBody>
      </p:sp>
    </p:spTree>
    <p:extLst>
      <p:ext uri="{BB962C8B-B14F-4D97-AF65-F5344CB8AC3E}">
        <p14:creationId xmlns:p14="http://schemas.microsoft.com/office/powerpoint/2010/main" val="31542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0CAC4-596F-6324-263D-24BC8C826B17}"/>
              </a:ext>
            </a:extLst>
          </p:cNvPr>
          <p:cNvSpPr>
            <a:spLocks noGrp="1"/>
          </p:cNvSpPr>
          <p:nvPr>
            <p:ph type="title"/>
          </p:nvPr>
        </p:nvSpPr>
        <p:spPr/>
        <p:txBody>
          <a:bodyPr/>
          <a:lstStyle/>
          <a:p>
            <a:r>
              <a:rPr lang="en-SE" dirty="0">
                <a:solidFill>
                  <a:srgbClr val="00B050"/>
                </a:solidFill>
              </a:rPr>
              <a:t>Index</a:t>
            </a:r>
          </a:p>
        </p:txBody>
      </p:sp>
      <p:sp>
        <p:nvSpPr>
          <p:cNvPr id="3" name="Content Placeholder 2">
            <a:extLst>
              <a:ext uri="{FF2B5EF4-FFF2-40B4-BE49-F238E27FC236}">
                <a16:creationId xmlns:a16="http://schemas.microsoft.com/office/drawing/2014/main" id="{FCEE5F51-D57C-990D-D255-2AC78CEA92E9}"/>
              </a:ext>
            </a:extLst>
          </p:cNvPr>
          <p:cNvSpPr>
            <a:spLocks noGrp="1"/>
          </p:cNvSpPr>
          <p:nvPr>
            <p:ph idx="1"/>
          </p:nvPr>
        </p:nvSpPr>
        <p:spPr/>
        <p:txBody>
          <a:bodyPr/>
          <a:lstStyle/>
          <a:p>
            <a:r>
              <a:rPr lang="en-SE" sz="2800" dirty="0"/>
              <a:t>Hyperkalemia</a:t>
            </a:r>
          </a:p>
          <a:p>
            <a:r>
              <a:rPr lang="en-SE" sz="2800" dirty="0"/>
              <a:t>Sodium Channel Poisoning</a:t>
            </a:r>
          </a:p>
          <a:p>
            <a:r>
              <a:rPr lang="en-SE" sz="2800" dirty="0"/>
              <a:t>Shark Fin Sign</a:t>
            </a:r>
          </a:p>
          <a:p>
            <a:r>
              <a:rPr lang="en-SE" sz="2800" dirty="0"/>
              <a:t>Osborn Wave</a:t>
            </a:r>
          </a:p>
        </p:txBody>
      </p:sp>
    </p:spTree>
    <p:extLst>
      <p:ext uri="{BB962C8B-B14F-4D97-AF65-F5344CB8AC3E}">
        <p14:creationId xmlns:p14="http://schemas.microsoft.com/office/powerpoint/2010/main" val="375252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3"/>
          <p:cNvSpPr txBox="1">
            <a:spLocks noGrp="1"/>
          </p:cNvSpPr>
          <p:nvPr>
            <p:ph type="title"/>
          </p:nvPr>
        </p:nvSpPr>
        <p:spPr>
          <a:xfrm>
            <a:off x="0" y="251791"/>
            <a:ext cx="9144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dirty="0">
                <a:solidFill>
                  <a:schemeClr val="dk2"/>
                </a:solidFill>
                <a:latin typeface="Times New Roman"/>
                <a:ea typeface="Times New Roman"/>
                <a:cs typeface="Times New Roman"/>
                <a:sym typeface="Times New Roman"/>
              </a:rPr>
              <a:t>Current EKG 250101 12:30</a:t>
            </a:r>
            <a:endParaRPr dirty="0"/>
          </a:p>
        </p:txBody>
      </p:sp>
      <p:pic>
        <p:nvPicPr>
          <p:cNvPr id="3" name="Picture 2" descr="A screenshot of a graph&#10;&#10;AI-generated content may be incorrect.">
            <a:extLst>
              <a:ext uri="{FF2B5EF4-FFF2-40B4-BE49-F238E27FC236}">
                <a16:creationId xmlns:a16="http://schemas.microsoft.com/office/drawing/2014/main" id="{E57EC1C0-D5D9-5A4A-F883-45BE934EAD85}"/>
              </a:ext>
            </a:extLst>
          </p:cNvPr>
          <p:cNvPicPr>
            <a:picLocks noChangeAspect="1"/>
          </p:cNvPicPr>
          <p:nvPr/>
        </p:nvPicPr>
        <p:blipFill>
          <a:blip r:embed="rId3"/>
          <a:srcRect l="7417" t="12165" r="20716"/>
          <a:stretch>
            <a:fillRect/>
          </a:stretch>
        </p:blipFill>
        <p:spPr>
          <a:xfrm>
            <a:off x="178905" y="1431236"/>
            <a:ext cx="8773119" cy="526029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4"/>
          <p:cNvSpPr txBox="1">
            <a:spLocks noGrp="1"/>
          </p:cNvSpPr>
          <p:nvPr>
            <p:ph type="title"/>
          </p:nvPr>
        </p:nvSpPr>
        <p:spPr>
          <a:xfrm>
            <a:off x="685800" y="251794"/>
            <a:ext cx="77724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400"/>
              <a:buFont typeface="Times New Roman"/>
              <a:buNone/>
            </a:pPr>
            <a:r>
              <a:rPr lang="en-US" sz="4400" b="0" i="0" u="none" dirty="0">
                <a:solidFill>
                  <a:schemeClr val="dk2"/>
                </a:solidFill>
                <a:latin typeface="Times New Roman"/>
                <a:ea typeface="Times New Roman"/>
                <a:cs typeface="Times New Roman"/>
                <a:sym typeface="Times New Roman"/>
              </a:rPr>
              <a:t>Subsequent EKG 240101 15:32</a:t>
            </a:r>
            <a:endParaRPr dirty="0"/>
          </a:p>
        </p:txBody>
      </p:sp>
      <p:pic>
        <p:nvPicPr>
          <p:cNvPr id="3" name="Picture 2" descr="A graph of a heart rate&#10;&#10;AI-generated content may be incorrect.">
            <a:extLst>
              <a:ext uri="{FF2B5EF4-FFF2-40B4-BE49-F238E27FC236}">
                <a16:creationId xmlns:a16="http://schemas.microsoft.com/office/drawing/2014/main" id="{4A417853-89ED-B7C4-0C13-F06000049FA9}"/>
              </a:ext>
            </a:extLst>
          </p:cNvPr>
          <p:cNvPicPr>
            <a:picLocks noChangeAspect="1"/>
          </p:cNvPicPr>
          <p:nvPr/>
        </p:nvPicPr>
        <p:blipFill>
          <a:blip r:embed="rId3"/>
          <a:srcRect l="6905" t="10737" r="20972"/>
          <a:stretch>
            <a:fillRect/>
          </a:stretch>
        </p:blipFill>
        <p:spPr>
          <a:xfrm>
            <a:off x="318052" y="1570382"/>
            <a:ext cx="8507896" cy="518040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9BE0-D51B-9077-11E0-6E03A8ABB4DF}"/>
              </a:ext>
            </a:extLst>
          </p:cNvPr>
          <p:cNvSpPr>
            <a:spLocks noGrp="1"/>
          </p:cNvSpPr>
          <p:nvPr>
            <p:ph type="title"/>
          </p:nvPr>
        </p:nvSpPr>
        <p:spPr/>
        <p:txBody>
          <a:bodyPr/>
          <a:lstStyle/>
          <a:p>
            <a:r>
              <a:rPr lang="en-SE" dirty="0">
                <a:solidFill>
                  <a:srgbClr val="FF0000"/>
                </a:solidFill>
              </a:rPr>
              <a:t>Osborn Wave</a:t>
            </a:r>
          </a:p>
        </p:txBody>
      </p:sp>
    </p:spTree>
    <p:extLst>
      <p:ext uri="{BB962C8B-B14F-4D97-AF65-F5344CB8AC3E}">
        <p14:creationId xmlns:p14="http://schemas.microsoft.com/office/powerpoint/2010/main" val="1963878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F7871-4446-3C8B-5A0A-AA12129EB23F}"/>
              </a:ext>
            </a:extLst>
          </p:cNvPr>
          <p:cNvSpPr>
            <a:spLocks noGrp="1"/>
          </p:cNvSpPr>
          <p:nvPr>
            <p:ph type="ctrTitle"/>
          </p:nvPr>
        </p:nvSpPr>
        <p:spPr>
          <a:xfrm>
            <a:off x="685800" y="2693988"/>
            <a:ext cx="7772400" cy="1470025"/>
          </a:xfrm>
        </p:spPr>
        <p:txBody>
          <a:bodyPr/>
          <a:lstStyle/>
          <a:p>
            <a:r>
              <a:rPr lang="en-SE" sz="4800" dirty="0">
                <a:solidFill>
                  <a:srgbClr val="00B050"/>
                </a:solidFill>
              </a:rPr>
              <a:t>Hyperkalemia</a:t>
            </a:r>
          </a:p>
        </p:txBody>
      </p:sp>
    </p:spTree>
    <p:extLst>
      <p:ext uri="{BB962C8B-B14F-4D97-AF65-F5344CB8AC3E}">
        <p14:creationId xmlns:p14="http://schemas.microsoft.com/office/powerpoint/2010/main" val="493976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Bildobjekt 1" descr="0b-Fatigue 78-year-old EKG.jpg">
            <a:extLst>
              <a:ext uri="{FF2B5EF4-FFF2-40B4-BE49-F238E27FC236}">
                <a16:creationId xmlns:a16="http://schemas.microsoft.com/office/drawing/2014/main" id="{9488E704-FEC6-30E1-E0F8-9368DBBB1C1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775" y="712788"/>
            <a:ext cx="8389938" cy="610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itle 1">
            <a:extLst>
              <a:ext uri="{FF2B5EF4-FFF2-40B4-BE49-F238E27FC236}">
                <a16:creationId xmlns:a16="http://schemas.microsoft.com/office/drawing/2014/main" id="{7B002D9D-B90A-804C-6430-98C83CA79C4A}"/>
              </a:ext>
            </a:extLst>
          </p:cNvPr>
          <p:cNvSpPr>
            <a:spLocks noGrp="1" noChangeArrowheads="1"/>
          </p:cNvSpPr>
          <p:nvPr>
            <p:ph type="title"/>
          </p:nvPr>
        </p:nvSpPr>
        <p:spPr>
          <a:xfrm>
            <a:off x="0" y="53975"/>
            <a:ext cx="8458200" cy="1143000"/>
          </a:xfrm>
        </p:spPr>
        <p:txBody>
          <a:bodyPr/>
          <a:lstStyle/>
          <a:p>
            <a:r>
              <a:rPr lang="en-SE" altLang="en-SE"/>
              <a:t>78-year-old man with leg weakness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a:extLst>
              <a:ext uri="{FF2B5EF4-FFF2-40B4-BE49-F238E27FC236}">
                <a16:creationId xmlns:a16="http://schemas.microsoft.com/office/drawing/2014/main" id="{76C76900-10CD-5981-372B-C8343F0E262B}"/>
              </a:ext>
            </a:extLst>
          </p:cNvPr>
          <p:cNvSpPr>
            <a:spLocks noGrp="1" noChangeArrowheads="1"/>
          </p:cNvSpPr>
          <p:nvPr>
            <p:ph idx="1"/>
          </p:nvPr>
        </p:nvSpPr>
        <p:spPr>
          <a:xfrm>
            <a:off x="359532" y="764704"/>
            <a:ext cx="8424936" cy="5328592"/>
          </a:xfrm>
        </p:spPr>
        <p:txBody>
          <a:bodyPr/>
          <a:lstStyle/>
          <a:p>
            <a:r>
              <a:rPr lang="en-US" altLang="en-SE" sz="2400" dirty="0"/>
              <a:t>This 78-year-old man who presented because of leg weakness had heart failure and kidney failure </a:t>
            </a:r>
          </a:p>
          <a:p>
            <a:endParaRPr lang="en-US" altLang="en-SE" sz="2400" dirty="0"/>
          </a:p>
          <a:p>
            <a:r>
              <a:rPr lang="en-CA" altLang="en-SE" sz="2400" dirty="0"/>
              <a:t>He was taking Spironolactone and an angiotensin II antagonist. He was prescribed Trimethoprim-Sulfamethoxazole for suspected UTI one week prior to presentation</a:t>
            </a:r>
          </a:p>
          <a:p>
            <a:endParaRPr lang="en-CA" altLang="en-SE" sz="2400" dirty="0"/>
          </a:p>
          <a:p>
            <a:r>
              <a:rPr lang="en-GB" sz="2400" dirty="0"/>
              <a:t>Trimethoprim blocks the collecting tubule sodium channel (an action similar to that induced by the potassium-sparing diuretic amiloride)</a:t>
            </a:r>
          </a:p>
          <a:p>
            <a:endParaRPr lang="en-GB" altLang="en-SE" sz="2400" dirty="0"/>
          </a:p>
          <a:p>
            <a:r>
              <a:rPr lang="en-CA" altLang="en-SE" sz="2400" dirty="0"/>
              <a:t>The patient’s potassium was 8.3 mmol/L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Bildobjekt 1" descr="1-Hyperkalemia &amp; EKG changes.pdf">
            <a:extLst>
              <a:ext uri="{FF2B5EF4-FFF2-40B4-BE49-F238E27FC236}">
                <a16:creationId xmlns:a16="http://schemas.microsoft.com/office/drawing/2014/main" id="{9F466388-EC42-7AC2-03AE-F02BB157BE17}"/>
              </a:ext>
            </a:extLst>
          </p:cNvPr>
          <p:cNvPicPr>
            <a:picLocks noChangeAspect="1"/>
          </p:cNvPicPr>
          <p:nvPr/>
        </p:nvPicPr>
        <p:blipFill rotWithShape="1">
          <a:blip r:embed="rId3">
            <a:extLst>
              <a:ext uri="{28A0092B-C50C-407E-A947-70E740481C1C}">
                <a14:useLocalDpi xmlns:a14="http://schemas.microsoft.com/office/drawing/2010/main" val="0"/>
              </a:ext>
            </a:extLst>
          </a:blip>
          <a:srcRect l="36408" t="17571" r="38144" b="70519"/>
          <a:stretch>
            <a:fillRect/>
          </a:stretch>
        </p:blipFill>
        <p:spPr bwMode="auto">
          <a:xfrm rot="5400000">
            <a:off x="-250111" y="3078460"/>
            <a:ext cx="2117688" cy="1402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145C911-C722-51DD-BC61-4C7725F9D53C}"/>
              </a:ext>
            </a:extLst>
          </p:cNvPr>
          <p:cNvSpPr>
            <a:spLocks noGrp="1"/>
          </p:cNvSpPr>
          <p:nvPr>
            <p:ph type="title"/>
          </p:nvPr>
        </p:nvSpPr>
        <p:spPr/>
        <p:txBody>
          <a:bodyPr/>
          <a:lstStyle/>
          <a:p>
            <a:r>
              <a:rPr lang="en-SE" dirty="0">
                <a:solidFill>
                  <a:srgbClr val="FF0000"/>
                </a:solidFill>
              </a:rPr>
              <a:t>Hyperkalemia</a:t>
            </a:r>
          </a:p>
        </p:txBody>
      </p:sp>
      <p:pic>
        <p:nvPicPr>
          <p:cNvPr id="3" name="Bildobjekt 1" descr="1-Hyperkalemia &amp; EKG changes.pdf">
            <a:extLst>
              <a:ext uri="{FF2B5EF4-FFF2-40B4-BE49-F238E27FC236}">
                <a16:creationId xmlns:a16="http://schemas.microsoft.com/office/drawing/2014/main" id="{B21A481B-79FC-43F6-0120-34A685C5DBB1}"/>
              </a:ext>
            </a:extLst>
          </p:cNvPr>
          <p:cNvPicPr>
            <a:picLocks noChangeAspect="1"/>
          </p:cNvPicPr>
          <p:nvPr/>
        </p:nvPicPr>
        <p:blipFill rotWithShape="1">
          <a:blip r:embed="rId3">
            <a:extLst>
              <a:ext uri="{28A0092B-C50C-407E-A947-70E740481C1C}">
                <a14:useLocalDpi xmlns:a14="http://schemas.microsoft.com/office/drawing/2010/main" val="0"/>
              </a:ext>
            </a:extLst>
          </a:blip>
          <a:srcRect l="37019" t="29462" r="40261" b="57799"/>
          <a:stretch>
            <a:fillRect/>
          </a:stretch>
        </p:blipFill>
        <p:spPr bwMode="auto">
          <a:xfrm rot="5400000">
            <a:off x="1096113" y="2924275"/>
            <a:ext cx="2084071" cy="1653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1" descr="1-Hyperkalemia &amp; EKG changes.pdf">
            <a:extLst>
              <a:ext uri="{FF2B5EF4-FFF2-40B4-BE49-F238E27FC236}">
                <a16:creationId xmlns:a16="http://schemas.microsoft.com/office/drawing/2014/main" id="{29C4D7DA-0D07-CEDA-3B51-06AAF4FFC653}"/>
              </a:ext>
            </a:extLst>
          </p:cNvPr>
          <p:cNvPicPr>
            <a:picLocks noChangeAspect="1"/>
          </p:cNvPicPr>
          <p:nvPr/>
        </p:nvPicPr>
        <p:blipFill rotWithShape="1">
          <a:blip r:embed="rId3">
            <a:extLst>
              <a:ext uri="{28A0092B-C50C-407E-A947-70E740481C1C}">
                <a14:useLocalDpi xmlns:a14="http://schemas.microsoft.com/office/drawing/2010/main" val="0"/>
              </a:ext>
            </a:extLst>
          </a:blip>
          <a:srcRect l="39488" t="53648" r="39458" b="32518"/>
          <a:stretch>
            <a:fillRect/>
          </a:stretch>
        </p:blipFill>
        <p:spPr bwMode="auto">
          <a:xfrm rot="5400000">
            <a:off x="5076047" y="2936876"/>
            <a:ext cx="2050025" cy="1905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objekt 1" descr="1-Hyperkalemia &amp; EKG changes.pdf">
            <a:extLst>
              <a:ext uri="{FF2B5EF4-FFF2-40B4-BE49-F238E27FC236}">
                <a16:creationId xmlns:a16="http://schemas.microsoft.com/office/drawing/2014/main" id="{ADB8F912-5B01-C919-7C12-20361E06AA37}"/>
              </a:ext>
            </a:extLst>
          </p:cNvPr>
          <p:cNvPicPr>
            <a:picLocks noChangeAspect="1"/>
          </p:cNvPicPr>
          <p:nvPr/>
        </p:nvPicPr>
        <p:blipFill rotWithShape="1">
          <a:blip r:embed="rId3">
            <a:extLst>
              <a:ext uri="{28A0092B-C50C-407E-A947-70E740481C1C}">
                <a14:useLocalDpi xmlns:a14="http://schemas.microsoft.com/office/drawing/2010/main" val="0"/>
              </a:ext>
            </a:extLst>
          </a:blip>
          <a:srcRect l="39345" t="67027" r="38692" b="19378"/>
          <a:stretch>
            <a:fillRect/>
          </a:stretch>
        </p:blipFill>
        <p:spPr bwMode="auto">
          <a:xfrm rot="5400000">
            <a:off x="6959545" y="2853578"/>
            <a:ext cx="2138514" cy="187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C6D5FDA5-7C59-1CF9-42CF-199D1409C5AB}"/>
              </a:ext>
            </a:extLst>
          </p:cNvPr>
          <p:cNvCxnSpPr>
            <a:cxnSpLocks/>
          </p:cNvCxnSpPr>
          <p:nvPr/>
        </p:nvCxnSpPr>
        <p:spPr bwMode="auto">
          <a:xfrm>
            <a:off x="539552" y="5805264"/>
            <a:ext cx="8208912" cy="0"/>
          </a:xfrm>
          <a:prstGeom prst="straightConnector1">
            <a:avLst/>
          </a:prstGeom>
          <a:solidFill>
            <a:schemeClr val="accent1"/>
          </a:solidFill>
          <a:ln w="539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a:extLst>
              <a:ext uri="{FF2B5EF4-FFF2-40B4-BE49-F238E27FC236}">
                <a16:creationId xmlns:a16="http://schemas.microsoft.com/office/drawing/2014/main" id="{A830F182-464E-D003-1B6E-C2F743C7DDBB}"/>
              </a:ext>
            </a:extLst>
          </p:cNvPr>
          <p:cNvSpPr txBox="1"/>
          <p:nvPr/>
        </p:nvSpPr>
        <p:spPr>
          <a:xfrm>
            <a:off x="219399" y="5157192"/>
            <a:ext cx="8705204" cy="1133965"/>
          </a:xfrm>
          <a:prstGeom prst="rect">
            <a:avLst/>
          </a:prstGeom>
          <a:noFill/>
        </p:spPr>
        <p:txBody>
          <a:bodyPr wrap="none" rtlCol="0">
            <a:spAutoFit/>
          </a:bodyPr>
          <a:lstStyle/>
          <a:p>
            <a:pPr algn="ctr">
              <a:lnSpc>
                <a:spcPct val="150000"/>
              </a:lnSpc>
            </a:pPr>
            <a:r>
              <a:rPr lang="en-SE" dirty="0"/>
              <a:t>Increasing hyperkalemia:</a:t>
            </a:r>
          </a:p>
          <a:p>
            <a:pPr algn="ctr">
              <a:lnSpc>
                <a:spcPct val="150000"/>
              </a:lnSpc>
            </a:pPr>
            <a:r>
              <a:rPr lang="en-SE" dirty="0"/>
              <a:t>T-wave peaking; P-wave flattening; PR-prolongation; QRS-widening</a:t>
            </a:r>
          </a:p>
        </p:txBody>
      </p:sp>
      <p:pic>
        <p:nvPicPr>
          <p:cNvPr id="12" name="Bildobjekt 1" descr="0b-Fatigue 78-year-old EKG.jpg">
            <a:extLst>
              <a:ext uri="{FF2B5EF4-FFF2-40B4-BE49-F238E27FC236}">
                <a16:creationId xmlns:a16="http://schemas.microsoft.com/office/drawing/2014/main" id="{D31CDE77-B3CC-0C5E-5F81-862EA1CFEA3A}"/>
              </a:ext>
            </a:extLst>
          </p:cNvPr>
          <p:cNvPicPr>
            <a:picLocks noChangeAspect="1"/>
          </p:cNvPicPr>
          <p:nvPr/>
        </p:nvPicPr>
        <p:blipFill rotWithShape="1">
          <a:blip r:embed="rId4">
            <a:extLst>
              <a:ext uri="{28A0092B-C50C-407E-A947-70E740481C1C}">
                <a14:useLocalDpi xmlns:a14="http://schemas.microsoft.com/office/drawing/2010/main" val="0"/>
              </a:ext>
            </a:extLst>
          </a:blip>
          <a:srcRect l="17267" t="73079" r="64905" b="15699"/>
          <a:stretch>
            <a:fillRect/>
          </a:stretch>
        </p:blipFill>
        <p:spPr bwMode="auto">
          <a:xfrm>
            <a:off x="2964829" y="3025778"/>
            <a:ext cx="1905993" cy="172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81BFD98C-21D1-CF6B-BA8F-9970FF01D42F}"/>
              </a:ext>
            </a:extLst>
          </p:cNvPr>
          <p:cNvPicPr>
            <a:picLocks noChangeAspect="1"/>
          </p:cNvPicPr>
          <p:nvPr/>
        </p:nvPicPr>
        <p:blipFill>
          <a:blip r:embed="rId3"/>
          <a:stretch>
            <a:fillRect/>
          </a:stretch>
        </p:blipFill>
        <p:spPr>
          <a:xfrm>
            <a:off x="74544" y="692696"/>
            <a:ext cx="9033960" cy="5472608"/>
          </a:xfrm>
          <a:prstGeom prst="rect">
            <a:avLst/>
          </a:prstGeom>
        </p:spPr>
      </p:pic>
      <p:sp>
        <p:nvSpPr>
          <p:cNvPr id="4" name="TextBox 3">
            <a:extLst>
              <a:ext uri="{FF2B5EF4-FFF2-40B4-BE49-F238E27FC236}">
                <a16:creationId xmlns:a16="http://schemas.microsoft.com/office/drawing/2014/main" id="{003F685C-24A4-7043-4D66-B55AD22A7436}"/>
              </a:ext>
            </a:extLst>
          </p:cNvPr>
          <p:cNvSpPr txBox="1"/>
          <p:nvPr/>
        </p:nvSpPr>
        <p:spPr>
          <a:xfrm>
            <a:off x="1979712" y="6177363"/>
            <a:ext cx="5429692" cy="461665"/>
          </a:xfrm>
          <a:prstGeom prst="rect">
            <a:avLst/>
          </a:prstGeom>
          <a:noFill/>
        </p:spPr>
        <p:txBody>
          <a:bodyPr wrap="none" rtlCol="0">
            <a:spAutoFit/>
          </a:bodyPr>
          <a:lstStyle/>
          <a:p>
            <a:r>
              <a:rPr lang="en-GB" dirty="0"/>
              <a:t>https://</a:t>
            </a:r>
            <a:r>
              <a:rPr lang="en-GB" dirty="0" err="1"/>
              <a:t>litfl.com</a:t>
            </a:r>
            <a:r>
              <a:rPr lang="en-GB" dirty="0"/>
              <a:t>/hypokalaemia-</a:t>
            </a:r>
            <a:r>
              <a:rPr lang="en-GB" dirty="0" err="1"/>
              <a:t>ecg</a:t>
            </a:r>
            <a:r>
              <a:rPr lang="en-GB" dirty="0"/>
              <a:t>-library/</a:t>
            </a:r>
            <a:endParaRPr lang="en-SE" dirty="0"/>
          </a:p>
        </p:txBody>
      </p:sp>
    </p:spTree>
    <p:extLst>
      <p:ext uri="{BB962C8B-B14F-4D97-AF65-F5344CB8AC3E}">
        <p14:creationId xmlns:p14="http://schemas.microsoft.com/office/powerpoint/2010/main" val="1098529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6C57977B-E134-BA74-E50B-EDC444888469}"/>
              </a:ext>
            </a:extLst>
          </p:cNvPr>
          <p:cNvPicPr>
            <a:picLocks noChangeAspect="1"/>
          </p:cNvPicPr>
          <p:nvPr/>
        </p:nvPicPr>
        <p:blipFill>
          <a:blip r:embed="rId3"/>
          <a:stretch>
            <a:fillRect/>
          </a:stretch>
        </p:blipFill>
        <p:spPr>
          <a:xfrm>
            <a:off x="0" y="1370451"/>
            <a:ext cx="9144000" cy="4117097"/>
          </a:xfrm>
          <a:prstGeom prst="rect">
            <a:avLst/>
          </a:prstGeom>
        </p:spPr>
      </p:pic>
    </p:spTree>
    <p:extLst>
      <p:ext uri="{BB962C8B-B14F-4D97-AF65-F5344CB8AC3E}">
        <p14:creationId xmlns:p14="http://schemas.microsoft.com/office/powerpoint/2010/main" val="3431912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descr="Diagram&#10;&#10;Description automatically generated">
            <a:extLst>
              <a:ext uri="{FF2B5EF4-FFF2-40B4-BE49-F238E27FC236}">
                <a16:creationId xmlns:a16="http://schemas.microsoft.com/office/drawing/2014/main" id="{C9497DE7-F3DD-3A73-2B6C-4E6273E8D3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8" y="1081088"/>
            <a:ext cx="8315325"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Title 3">
            <a:extLst>
              <a:ext uri="{FF2B5EF4-FFF2-40B4-BE49-F238E27FC236}">
                <a16:creationId xmlns:a16="http://schemas.microsoft.com/office/drawing/2014/main" id="{67BE3DF3-8FEB-135B-2323-DD2C8A2E3937}"/>
              </a:ext>
            </a:extLst>
          </p:cNvPr>
          <p:cNvSpPr>
            <a:spLocks noGrp="1" noChangeArrowheads="1"/>
          </p:cNvSpPr>
          <p:nvPr>
            <p:ph type="title"/>
          </p:nvPr>
        </p:nvSpPr>
        <p:spPr>
          <a:xfrm>
            <a:off x="0" y="115888"/>
            <a:ext cx="8458200" cy="1143000"/>
          </a:xfrm>
        </p:spPr>
        <p:txBody>
          <a:bodyPr/>
          <a:lstStyle/>
          <a:p>
            <a:r>
              <a:rPr lang="en-SE" altLang="en-SE" sz="4000"/>
              <a:t>83-year-old woman with</a:t>
            </a:r>
            <a:br>
              <a:rPr lang="en-SE" altLang="en-SE" sz="4000"/>
            </a:br>
            <a:r>
              <a:rPr lang="en-SE" altLang="en-SE" sz="4000"/>
              <a:t>decreased level of consciousness</a:t>
            </a:r>
          </a:p>
        </p:txBody>
      </p:sp>
      <p:pic>
        <p:nvPicPr>
          <p:cNvPr id="4" name="Picture 10" descr="A picture containing text, receipt, screenshot&#10;&#10;Description automatically generated">
            <a:extLst>
              <a:ext uri="{FF2B5EF4-FFF2-40B4-BE49-F238E27FC236}">
                <a16:creationId xmlns:a16="http://schemas.microsoft.com/office/drawing/2014/main" id="{3C999C26-EBEC-0DE8-F2C9-67A71E1E8A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93" t="30864" r="37595" b="19391"/>
          <a:stretch/>
        </p:blipFill>
        <p:spPr bwMode="auto">
          <a:xfrm>
            <a:off x="5940152" y="1916832"/>
            <a:ext cx="2520279" cy="375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om present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Tom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Tom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om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om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om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om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om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om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om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om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om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om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om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22884</TotalTime>
  <Words>771</Words>
  <Application>Microsoft Macintosh PowerPoint</Application>
  <PresentationFormat>On-screen Show (4:3)</PresentationFormat>
  <Paragraphs>98</Paragraphs>
  <Slides>22</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ＭＳ Ｐゴシック</vt:lpstr>
      <vt:lpstr>Times</vt:lpstr>
      <vt:lpstr>Times New Roman</vt:lpstr>
      <vt:lpstr>Tom presentation</vt:lpstr>
      <vt:lpstr>QRS-Complex</vt:lpstr>
      <vt:lpstr>Index</vt:lpstr>
      <vt:lpstr>Hyperkalemia</vt:lpstr>
      <vt:lpstr>78-year-old man with leg weakness</vt:lpstr>
      <vt:lpstr>PowerPoint Presentation</vt:lpstr>
      <vt:lpstr>Hyperkalemia</vt:lpstr>
      <vt:lpstr>PowerPoint Presentation</vt:lpstr>
      <vt:lpstr>PowerPoint Presentation</vt:lpstr>
      <vt:lpstr>83-year-old woman with decreased level of consciousness</vt:lpstr>
      <vt:lpstr>Sodium Channel Poisoning</vt:lpstr>
      <vt:lpstr>56-year-old man with suspected poisoning</vt:lpstr>
      <vt:lpstr>Sodium Channel Blockade</vt:lpstr>
      <vt:lpstr>Shark Fin Sign</vt:lpstr>
      <vt:lpstr>PowerPoint Presentation</vt:lpstr>
      <vt:lpstr>PowerPoint Presentation</vt:lpstr>
      <vt:lpstr>Shark Fin</vt:lpstr>
      <vt:lpstr>Course</vt:lpstr>
      <vt:lpstr>PowerPoint Presentation</vt:lpstr>
      <vt:lpstr>Osborn Wave</vt:lpstr>
      <vt:lpstr>Current EKG 250101 12:30</vt:lpstr>
      <vt:lpstr>Subsequent EKG 240101 15:32</vt:lpstr>
      <vt:lpstr>Osborn Wave</vt:lpstr>
    </vt:vector>
  </TitlesOfParts>
  <Company>뿿_</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 av intoxikation</dc:title>
  <dc:creator>helena jernström</dc:creator>
  <cp:lastModifiedBy>eric Dryver</cp:lastModifiedBy>
  <cp:revision>1956</cp:revision>
  <cp:lastPrinted>2017-10-19T21:27:52Z</cp:lastPrinted>
  <dcterms:created xsi:type="dcterms:W3CDTF">2004-05-02T18:25:10Z</dcterms:created>
  <dcterms:modified xsi:type="dcterms:W3CDTF">2025-11-25T21:12:03Z</dcterms:modified>
</cp:coreProperties>
</file>