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1404" r:id="rId3"/>
    <p:sldId id="1424" r:id="rId4"/>
    <p:sldId id="1427" r:id="rId5"/>
    <p:sldId id="1430" r:id="rId6"/>
    <p:sldId id="1431" r:id="rId7"/>
    <p:sldId id="1434" r:id="rId8"/>
    <p:sldId id="1425" r:id="rId9"/>
    <p:sldId id="1421" r:id="rId10"/>
    <p:sldId id="1412" r:id="rId11"/>
    <p:sldId id="1000" r:id="rId12"/>
    <p:sldId id="1001" r:id="rId13"/>
    <p:sldId id="340" r:id="rId14"/>
    <p:sldId id="1416" r:id="rId15"/>
    <p:sldId id="1079" r:id="rId16"/>
    <p:sldId id="1080" r:id="rId17"/>
    <p:sldId id="1081" r:id="rId18"/>
    <p:sldId id="1082" r:id="rId19"/>
    <p:sldId id="1402" r:id="rId20"/>
    <p:sldId id="1413" r:id="rId21"/>
  </p:sldIdLst>
  <p:sldSz cx="9144000" cy="6858000" type="screen4x3"/>
  <p:notesSz cx="6805613" cy="9939338"/>
  <p:defaultTextStyle>
    <a:defPPr>
      <a:defRPr lang="sv-SE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2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13">
          <p15:clr>
            <a:srgbClr val="A4A3A4"/>
          </p15:clr>
        </p15:guide>
        <p15:guide id="2" pos="447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just forma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75923"/>
  </p:normalViewPr>
  <p:slideViewPr>
    <p:cSldViewPr snapToGrid="0">
      <p:cViewPr varScale="1">
        <p:scale>
          <a:sx n="79" d="100"/>
          <a:sy n="79" d="100"/>
        </p:scale>
        <p:origin x="1400" y="192"/>
      </p:cViewPr>
      <p:guideLst>
        <p:guide orient="horz" pos="2313"/>
        <p:guide pos="447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93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>
            <a:extLst>
              <a:ext uri="{FF2B5EF4-FFF2-40B4-BE49-F238E27FC236}">
                <a16:creationId xmlns:a16="http://schemas.microsoft.com/office/drawing/2014/main" id="{A153E9C8-52FB-D3CC-EB1B-C152CD861D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FAA03906-A636-F731-954C-FFDB3FB1C8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34480D7-A7DD-B249-8906-41DB81D2FD1A}" type="datetimeFigureOut">
              <a:rPr lang="sv-SE" altLang="en-SE"/>
              <a:pPr>
                <a:defRPr/>
              </a:pPr>
              <a:t>2025-11-25</a:t>
            </a:fld>
            <a:endParaRPr lang="sv-SE" altLang="en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E6F4015B-333D-41EA-CB13-440CD5FBF5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863"/>
            <a:ext cx="294957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8F7D4855-49DC-9581-1027-5DBD3DFC5F5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450" y="9440863"/>
            <a:ext cx="2949575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A8D4BA2-1294-4D42-848C-6AD7F2EF6E3A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D3702B2-3554-B0F4-7391-F572B985B99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957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D1BD03A0-E4D0-F1EC-A2FA-FED0A010987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56038" y="0"/>
            <a:ext cx="294957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AA539C7E-B8B4-A1A2-30BF-82B65AA041E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6125"/>
            <a:ext cx="496570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7" name="Rectangle 5">
            <a:extLst>
              <a:ext uri="{FF2B5EF4-FFF2-40B4-BE49-F238E27FC236}">
                <a16:creationId xmlns:a16="http://schemas.microsoft.com/office/drawing/2014/main" id="{BCE42D80-E7A4-5D94-454C-351262D2069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8050" y="4721225"/>
            <a:ext cx="4989513" cy="44719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SE" noProof="0"/>
              <a:t>Klicka här för att ändra format på bakgrundstexten</a:t>
            </a:r>
          </a:p>
          <a:p>
            <a:pPr lvl="1"/>
            <a:r>
              <a:rPr lang="sv-SE" altLang="en-SE" noProof="0"/>
              <a:t>Nivå två</a:t>
            </a:r>
          </a:p>
          <a:p>
            <a:pPr lvl="2"/>
            <a:r>
              <a:rPr lang="sv-SE" altLang="en-SE" noProof="0"/>
              <a:t>Nivå tre</a:t>
            </a:r>
          </a:p>
          <a:p>
            <a:pPr lvl="3"/>
            <a:r>
              <a:rPr lang="sv-SE" altLang="en-SE" noProof="0"/>
              <a:t>Nivå fyra</a:t>
            </a:r>
          </a:p>
          <a:p>
            <a:pPr lvl="4"/>
            <a:r>
              <a:rPr lang="sv-SE" altLang="en-SE" noProof="0"/>
              <a:t>Nivå fem</a:t>
            </a:r>
          </a:p>
        </p:txBody>
      </p:sp>
      <p:sp>
        <p:nvSpPr>
          <p:cNvPr id="8198" name="Rectangle 6">
            <a:extLst>
              <a:ext uri="{FF2B5EF4-FFF2-40B4-BE49-F238E27FC236}">
                <a16:creationId xmlns:a16="http://schemas.microsoft.com/office/drawing/2014/main" id="{066261D2-C05A-128B-06BD-D8526E95CA5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2450"/>
            <a:ext cx="294957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199" name="Rectangle 7">
            <a:extLst>
              <a:ext uri="{FF2B5EF4-FFF2-40B4-BE49-F238E27FC236}">
                <a16:creationId xmlns:a16="http://schemas.microsoft.com/office/drawing/2014/main" id="{6C12FAA4-6B1D-63F5-A6F3-76B356B04E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6038" y="9442450"/>
            <a:ext cx="2949575" cy="4968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F7E9FBC-6053-D747-9C30-4BAC97CDF43C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MS PGothic" panose="020B0600070205080204" pitchFamily="34" charset="-128"/>
        <a:cs typeface="MS PGothic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:notes"/>
          <p:cNvSpPr txBox="1">
            <a:spLocks noGrp="1"/>
          </p:cNvSpPr>
          <p:nvPr>
            <p:ph type="sldNum" idx="12"/>
          </p:nvPr>
        </p:nvSpPr>
        <p:spPr>
          <a:xfrm>
            <a:off x="3856038" y="9442450"/>
            <a:ext cx="2949575" cy="496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SE" sz="12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87" name="Google Shape;18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88" name="Google Shape;188;p1:notes"/>
          <p:cNvSpPr txBox="1">
            <a:spLocks noGrp="1"/>
          </p:cNvSpPr>
          <p:nvPr>
            <p:ph type="body" idx="1"/>
          </p:nvPr>
        </p:nvSpPr>
        <p:spPr>
          <a:xfrm>
            <a:off x="908050" y="4721225"/>
            <a:ext cx="4989513" cy="4471988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Overdosed off Diltiazem, a calcium-channel blocker</a:t>
            </a:r>
          </a:p>
          <a:p>
            <a:endParaRPr lang="en-SE" dirty="0"/>
          </a:p>
          <a:p>
            <a:r>
              <a:rPr lang="en-SE" dirty="0"/>
              <a:t>The paper speed i 50 mm / sec but the EKG has been compressed by a factor of 2 to simulate a 25 mm/sec paper speed</a:t>
            </a:r>
          </a:p>
          <a:p>
            <a:endParaRPr lang="en-SE" dirty="0"/>
          </a:p>
          <a:p>
            <a:r>
              <a:rPr lang="en-SE" dirty="0"/>
              <a:t>This is probably a Wenckebach.  T</a:t>
            </a:r>
            <a:r>
              <a:rPr lang="en-GB" dirty="0"/>
              <a:t>h</a:t>
            </a:r>
            <a:r>
              <a:rPr lang="en-SE" dirty="0"/>
              <a:t>e fourth QRS complex has a different morphology, perhaps an AV-nodal replacement origin?</a:t>
            </a: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11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2036153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FC24474B-BEAE-3D43-4323-381D9CB9FA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689FEA82-170E-394D-138F-9A21928E95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SE" altLang="en-SE" dirty="0">
                <a:latin typeface="Times" pitchFamily="2" charset="0"/>
              </a:rPr>
              <a:t>Ventricular escape rhythm:  no P waves, wide QRS complexes, HR 35 bpm</a:t>
            </a: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C21F37D8-8E9C-BF0D-9CCF-C25E16AC9F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fld id="{EA02BC46-8B81-B146-9D30-EFA8BD85A15E}" type="slidenum">
              <a:rPr lang="sv-SE" altLang="en-SE" sz="1200" smtClean="0"/>
              <a:pPr/>
              <a:t>12</a:t>
            </a:fld>
            <a:endParaRPr lang="sv-SE" altLang="en-SE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501010-241215-RB</a:t>
            </a:r>
          </a:p>
          <a:p>
            <a:endParaRPr lang="en-SE" dirty="0"/>
          </a:p>
          <a:p>
            <a:r>
              <a:rPr lang="en-SE" dirty="0"/>
              <a:t>HIA jour said this is definitely NOT AV block 2, it is just blocked SVES because if you look at the P wave that is NOT followed by a QRS then you see that it comes much earlier than the other p waves.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14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1365150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15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3288920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According to the article, the patient had “a dual chamber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pacemaker, implanted because of intermittent, symptomatic, high-degree atrioventricular block.” I assume this was a DDD: dual chamber pacing, dual chamber sensing, both ability to trigger and inhibit.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Times" charset="0"/>
              <a:ea typeface="MS PGothic" panose="020B0600070205080204" pitchFamily="34" charset="-128"/>
              <a:cs typeface="MS PGothic" charset="0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The patient “presented with short episodes of dizziness and near-fainting. A detailed history revealed that the symptoms occurred exclusively during self-prescribed therapy with a Zapper device.”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Times" charset="0"/>
              <a:ea typeface="MS PGothic" panose="020B0600070205080204" pitchFamily="34" charset="-128"/>
              <a:cs typeface="MS PGothic" charset="0"/>
            </a:endParaRPr>
          </a:p>
          <a:p>
            <a:r>
              <a:rPr lang="en-SE" dirty="0"/>
              <a:t>Before start of Zapper therapy, you can see native P-waves and then a narrow QRS-complex that is triggered by the pacemaker. Initially, despite the interference generated by the Zapper, the pacemaker still senses the P-wave and the heart rate is stable around 100 bpm.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16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905564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The text ”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Beginning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of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undersensing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” suggests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that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the pacemaker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can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no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longer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identify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the P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waves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and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hence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trigger the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ventricles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. The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heart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rate is the same. So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presumably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, the P-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waves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are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making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it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through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to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AV-node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without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help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from the pacemaker. </a:t>
            </a:r>
          </a:p>
          <a:p>
            <a:endParaRPr lang="sv-SE" sz="1200" kern="1200" dirty="0">
              <a:solidFill>
                <a:schemeClr val="tx1"/>
              </a:solidFill>
              <a:effectLst/>
              <a:latin typeface="Times" charset="0"/>
              <a:ea typeface="MS PGothic" panose="020B0600070205080204" pitchFamily="34" charset="-128"/>
              <a:cs typeface="MS PGothic" charset="0"/>
            </a:endParaRPr>
          </a:p>
          <a:p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In the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article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, the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authors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write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that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”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our patient used the Zapper and had symptomatic bradycardia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because of ventricular oversensing.” This suggests instead that the pacemaker thought that that wave forms generated by the Zapper were QRS-complexes and hence was “inhibited” and did not trigger the ventricles to contract.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Times" charset="0"/>
              <a:ea typeface="MS PGothic" panose="020B0600070205080204" pitchFamily="34" charset="-128"/>
              <a:cs typeface="MS PGothic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On this EKG, 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it is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unclear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whether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the pacemaker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can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sense the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heart’s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QRS-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complexes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or is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oversensing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the stimuli from the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Zapper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because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the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heart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rate is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around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100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bpm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,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hence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presumably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above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the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threshold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where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the pacemaker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would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stimulate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 the </a:t>
            </a:r>
            <a:r>
              <a:rPr lang="sv-SE" sz="1200" kern="1200" dirty="0" err="1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ventricle</a:t>
            </a:r>
            <a:r>
              <a:rPr lang="sv-SE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Times" charset="0"/>
              <a:ea typeface="MS PGothic" panose="020B0600070205080204" pitchFamily="34" charset="-128"/>
              <a:cs typeface="MS PGothic" charset="0"/>
            </a:endParaRPr>
          </a:p>
          <a:p>
            <a:endParaRPr lang="en-GB" sz="1200" kern="1200" dirty="0">
              <a:solidFill>
                <a:schemeClr val="tx1"/>
              </a:solidFill>
              <a:effectLst/>
              <a:latin typeface="Times" charset="0"/>
              <a:ea typeface="MS PGothic" panose="020B0600070205080204" pitchFamily="34" charset="-128"/>
              <a:cs typeface="MS PGothic" charset="0"/>
            </a:endParaRPr>
          </a:p>
          <a:p>
            <a:endParaRPr lang="en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17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4742528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Here you see the patient’s heart rate abruptly slow. The patient had intermittent AV-block. The AV-block has presumably suddenly kicked in.</a:t>
            </a:r>
          </a:p>
          <a:p>
            <a:endParaRPr lang="en-SE" dirty="0"/>
          </a:p>
          <a:p>
            <a:r>
              <a:rPr lang="en-SE" dirty="0"/>
              <a:t>The pacemaker is not doing anything. Hence here, the pacemaker is likely oversensing ventricular ”activity” and is inhibited.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18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9353002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377B7-339F-8381-B121-E7A5151B5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F5B106-5956-D54D-AC5F-DF0D8B348F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280FE9-0D64-415D-C3FB-FA0F84B56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SE" dirty="0"/>
              <a:t>This patient was referred to the ED as new—onset atrial fibrillation</a:t>
            </a:r>
          </a:p>
          <a:p>
            <a:endParaRPr lang="en-SE" dirty="0"/>
          </a:p>
          <a:p>
            <a:r>
              <a:rPr lang="en-SE" dirty="0"/>
              <a:t>Computer agrees:  “Förmaksflimmer” is Atrial fibrillation in Swedish.</a:t>
            </a:r>
          </a:p>
          <a:p>
            <a:endParaRPr lang="en-SE" dirty="0"/>
          </a:p>
          <a:p>
            <a:r>
              <a:rPr lang="en-SE" dirty="0"/>
              <a:t>But there is a regular 3-beat – pause – 3 beat – pause rhythm.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A7E76-7F02-3B05-26DB-6715FF47B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19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9637945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1377B7-339F-8381-B121-E7A5151B5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F5B106-5956-D54D-AC5F-DF0D8B348F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280FE9-0D64-415D-C3FB-FA0F84B56F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The P waves (blue) appear at a regular rate of 170 beats/min. This might be an EAT (Ectopic Atrial Tachycardia).</a:t>
            </a:r>
          </a:p>
          <a:p>
            <a:endParaRPr lang="en-SE" dirty="0"/>
          </a:p>
          <a:p>
            <a:r>
              <a:rPr lang="en-SE" dirty="0"/>
              <a:t>The QRS complexes (red) follow three of the P waves with a progressively lower PR-interval, then there is a P wave that is not conducted.  So second degree AV block type 1 (Wenckebach)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4A7E76-7F02-3B05-26DB-6715FF47B2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20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96876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Source: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Times" charset="0"/>
                <a:ea typeface="MS PGothic" panose="020B0600070205080204" pitchFamily="34" charset="-128"/>
                <a:cs typeface="MS PGothic" charset="0"/>
              </a:rPr>
              <a:t>340835-201222-KP</a:t>
            </a:r>
            <a:endParaRPr lang="en-SE" sz="1200" kern="1200" dirty="0">
              <a:solidFill>
                <a:schemeClr val="tx1"/>
              </a:solidFill>
              <a:effectLst/>
              <a:latin typeface="Times" charset="0"/>
              <a:ea typeface="MS PGothic" panose="020B0600070205080204" pitchFamily="34" charset="-128"/>
              <a:cs typeface="MS PGothic" charset="0"/>
            </a:endParaRPr>
          </a:p>
          <a:p>
            <a:endParaRPr lang="en-SE" sz="1200" kern="1200" dirty="0">
              <a:solidFill>
                <a:schemeClr val="tx1"/>
              </a:solidFill>
              <a:effectLst/>
              <a:ea typeface="MS PGothic" panose="020B0600070205080204" pitchFamily="34" charset="-128"/>
            </a:endParaRPr>
          </a:p>
          <a:p>
            <a:r>
              <a:rPr lang="en-SE" dirty="0"/>
              <a:t>W</a:t>
            </a:r>
            <a:r>
              <a:rPr lang="en-GB" dirty="0"/>
              <a:t>h</a:t>
            </a:r>
            <a:r>
              <a:rPr lang="en-SE" dirty="0"/>
              <a:t>at is the rhythm?</a:t>
            </a:r>
          </a:p>
          <a:p>
            <a:r>
              <a:rPr lang="en-SE" dirty="0"/>
              <a:t>What is the difference between:</a:t>
            </a:r>
          </a:p>
          <a:p>
            <a:r>
              <a:rPr lang="en-SE" dirty="0"/>
              <a:t>1-First degree AV block</a:t>
            </a:r>
          </a:p>
          <a:p>
            <a:r>
              <a:rPr lang="en-SE" dirty="0"/>
              <a:t>2-Second degree AV block Mobitz type 1 (aka Wenckebach)</a:t>
            </a:r>
          </a:p>
          <a:p>
            <a:r>
              <a:rPr lang="en-SE" dirty="0"/>
              <a:t>3-Second degree AV block Mobitz type 2</a:t>
            </a:r>
          </a:p>
          <a:p>
            <a:r>
              <a:rPr lang="en-SE" dirty="0"/>
              <a:t>4-Third degree AV block?</a:t>
            </a:r>
          </a:p>
          <a:p>
            <a:endParaRPr lang="en-SE" dirty="0"/>
          </a:p>
          <a:p>
            <a:r>
              <a:rPr lang="en-SE" dirty="0"/>
              <a:t>Which ones have regular ventricular activity?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2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557217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Atropine should iimprove conduction through the AV-node. If atropine converts from 2:1 to 3:2, suggests type I</a:t>
            </a:r>
          </a:p>
          <a:p>
            <a:r>
              <a:rPr lang="en-SE" dirty="0"/>
              <a:t>Carotid sinus massage worsens conduction through the AV-node. If CSM converst from 2:1 to high-degree AV-block (3:1, 4:1), suggest type 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3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098761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10CC27-82D3-D148-8257-5D789460F4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F8BD6D-0B9C-775C-625F-EADCEA5B76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9DFB45-E17C-8115-B33A-25F12230FB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Atropine should iimprove conduction through the AV-node. If atropine converts from 2:1 to 3:2, suggests type I</a:t>
            </a:r>
          </a:p>
          <a:p>
            <a:r>
              <a:rPr lang="en-SE" dirty="0"/>
              <a:t>Carotid sinus massage worsens conduction through the AV-node. If CSM converst from 2:1 to high-degree AV-block (3:1, 4:1), suggest type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4AD84-24AA-F831-0048-0F564EA879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4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405539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 txBox="1">
            <a:spLocks noGrp="1"/>
          </p:cNvSpPr>
          <p:nvPr>
            <p:ph type="body" idx="1"/>
          </p:nvPr>
        </p:nvSpPr>
        <p:spPr>
          <a:xfrm>
            <a:off x="908050" y="4721225"/>
            <a:ext cx="4989512" cy="4471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b="1" i="0" dirty="0"/>
              <a:t>SOURCE: </a:t>
            </a:r>
            <a:r>
              <a:rPr lang="en-US" i="0" dirty="0"/>
              <a:t>421206-250912-KS EKG 250912 02:03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i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i="0" dirty="0"/>
              <a:t>heart rate 37 bpm.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i="0" dirty="0"/>
              <a:t>No P-waves, atrial fibrillation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i="0" dirty="0"/>
              <a:t>Heart rate is regular, suggests third </a:t>
            </a:r>
            <a:r>
              <a:rPr lang="en-US" i="0"/>
              <a:t>degree AV-block</a:t>
            </a:r>
            <a:endParaRPr lang="en-US" i="0" dirty="0"/>
          </a:p>
        </p:txBody>
      </p:sp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Source: 420822-250915-SEF (Landskrona)</a:t>
            </a:r>
          </a:p>
          <a:p>
            <a:endParaRPr lang="en-SE" dirty="0"/>
          </a:p>
          <a:p>
            <a:r>
              <a:rPr lang="en-SE" dirty="0"/>
              <a:t>I think this is a high-degree AV-block (Mobitz II).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6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4056180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BF63F-4459-A631-30E2-10EB999813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3AD89B-CA8A-B7FD-C76D-DD3CE44FD5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88CD049-FAA8-A7E4-53C4-1866A2C79A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Source: 480923-250718-TP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D4D88-FD5B-D33A-5B82-BD850FF5BC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7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83626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332D14-328B-E37F-7ACE-F0E62D22AA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02D6F2-2C0D-77F8-0B77-1A9EF614FE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4886CD-C7C7-4184-89D7-7E32EFC97C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SE" dirty="0"/>
              <a:t>Atropine should iimprove conduction through the AV-node. If atropine converts from 2:1 to 3:2, suggests type I</a:t>
            </a:r>
          </a:p>
          <a:p>
            <a:r>
              <a:rPr lang="en-SE" dirty="0"/>
              <a:t>Carotid sinus massage worsens conduction through the AV-node. If CSM converst from 2:1 to high-degree AV-block (3:1, 4:1), suggest type 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51A52-B1FA-9D32-5DAA-52E2114190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8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926232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F5988-CEE5-00BF-5A29-B97FF8C13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24B9D6-B590-2AD8-EE29-27E634D3DC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76A9C3-D026-AFB0-8A40-5A3133743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SE" dirty="0"/>
              <a:t>Source: 480923-250718-TP</a:t>
            </a:r>
          </a:p>
          <a:p>
            <a:endParaRPr lang="en-SE" dirty="0"/>
          </a:p>
          <a:p>
            <a:r>
              <a:rPr lang="en-SE" dirty="0"/>
              <a:t>This EKG is of the same patient, taken 250718 at 08:12</a:t>
            </a:r>
          </a:p>
          <a:p>
            <a:endParaRPr lang="en-SE" dirty="0"/>
          </a:p>
          <a:p>
            <a:r>
              <a:rPr lang="en-SE" dirty="0"/>
              <a:t>First degree AV block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DAF8F-3F76-A05D-B44F-F03AD080D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7E9FBC-6053-D747-9C30-4BAC97CDF43C}" type="slidenum">
              <a:rPr lang="sv-SE" altLang="en-SE" smtClean="0"/>
              <a:pPr>
                <a:defRPr/>
              </a:pPr>
              <a:t>9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377514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sv-SE"/>
              <a:t>Klicka här för att ändra format på underrubrik i bakgrunden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A1FB1BA-34FB-D53A-BCE2-ECBD7F245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3523A60-F1BC-74F0-A905-5FF19830E1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ED1D6AB-027B-6464-4395-FE7202D145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23ACCA-D645-8E4A-A225-2EDF7E645970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1507800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BD4B26A-DF2F-1973-FA3D-6131DFE84DB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449940C-EFA6-2951-1F48-BCDF37F6C4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129FC98-632B-9E8C-6633-0A523890D4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4BCFE-D9F4-EE4F-837C-C814D490A064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3418099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B0F5D6C-8239-CE31-4A4E-ADEC5DCCD42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D50882-1AD4-9408-BAA1-2E4C348EE5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21ADF2-D3DD-2115-302F-76968E2CF7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92DA6-2AD6-664F-84D8-C28742524840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4164695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Rubrik och tab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abell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sv-SE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8750962-C0CE-2D0A-9FF0-CB4BF97DE4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7C3320-B1F7-3A39-1514-CE4DBC82FD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28F4B0-9D8D-8A70-86D4-A1326C6D88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3454C-3DB8-4349-B399-74F53158F9CA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2898548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Rubrik, innehåll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FA69B84-0BE0-212E-AAD7-FAA389AF83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5B23E5B-4BAD-E070-5241-34606F2517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AFA8DC-2422-8C71-ABCC-F0926C77BF6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0E6C2B-7FC1-D746-81F9-ACD0B9D224D7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099404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Rubrik och tabell" type="tbl">
  <p:cSld name="1_Rubrik och tabell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1"/>
          <p:cNvSpPr txBox="1"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Times"/>
              <a:buNone/>
              <a:defRPr sz="1400" b="0" i="0" u="none" strike="noStrike" cap="none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2984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BE79D6-9AFC-72E0-DEF2-0AD89B0A4DD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28D10F-8B11-2FB4-46C7-745F9C129F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718E03D-2844-52B9-7AD0-09C2D3BE54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C62D16-7D77-E049-AA84-866CD3D10100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404160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51B5A5C-240F-EB7D-378A-9BAD418FEC2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06D0A2-5677-5AE8-3A1E-417649F475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2C762FB-1181-2580-F3ED-AB83EEFFF0B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BC210-636D-5942-9799-D0E1559B5DF0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133267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1006464-9DFD-052D-6856-D1B1EEB791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EA856E-6590-69DB-B4F5-06288A9062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715900-E980-4220-38ED-7E8C8CA1E9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8B573-A5EF-E942-9F7F-38FE6C85FE58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64063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87FBEF9-9129-7BFB-0387-91D6A6B2DE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E7D499B-46EA-9027-9861-94E907BE08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013930-C286-941A-A324-4A79D2C3E9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F99415-4E20-7F42-BD11-0B0E5C48A588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837544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C9489BD-BDC7-139B-66B6-72BAAE5EDA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B9A85F9-A546-86C7-8F5A-73A5F62919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160786C-034A-A502-1B25-AE450A95A3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1C94F-EF92-AD4F-B2B7-AFD599AB9C5F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196591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5E5DE5C-3451-300D-0001-86334FA3F2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323CAFE-899B-C3A4-3CBC-CF370CC477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BA663782-CF05-D4EB-2A34-7BE99BE8EB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FE10D-01C1-704A-9A5D-980E86C2386D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12034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A13D7DB-2F67-0239-A29C-DCD46954D7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4EFCCF-617D-E902-9915-47AC96DEF6E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AA2D1D-9FA7-C03E-C285-9B086B5C23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C6961-9542-8349-9D5E-911B58291C9A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819914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sv-SE" noProof="0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C0F7F-C26F-064C-4DB4-8560D8B9DB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EFFB99-D6CE-7173-FCBA-2D2E9708B4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37E5F1-26F9-D638-0136-22B20F37A2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863A2B-539A-C646-8CE0-2A39B00E3437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</p:spTree>
    <p:extLst>
      <p:ext uri="{BB962C8B-B14F-4D97-AF65-F5344CB8AC3E}">
        <p14:creationId xmlns:p14="http://schemas.microsoft.com/office/powerpoint/2010/main" val="20642551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2A1E0EE-2770-3EA2-BC19-EF35E17D57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SE"/>
              <a:t>Klicka här för att ändra format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648FE1C9-C31B-925C-FC76-311F83925D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en-SE"/>
              <a:t>Klicka här för att ändra format på bakgrundstexten</a:t>
            </a:r>
          </a:p>
          <a:p>
            <a:pPr lvl="1"/>
            <a:r>
              <a:rPr lang="sv-SE" altLang="en-SE"/>
              <a:t>Nivå två</a:t>
            </a:r>
          </a:p>
          <a:p>
            <a:pPr lvl="2"/>
            <a:r>
              <a:rPr lang="sv-SE" altLang="en-SE"/>
              <a:t>Nivå tre</a:t>
            </a:r>
          </a:p>
          <a:p>
            <a:pPr lvl="3"/>
            <a:r>
              <a:rPr lang="sv-SE" altLang="en-SE"/>
              <a:t>Nivå fyra</a:t>
            </a:r>
          </a:p>
          <a:p>
            <a:pPr lvl="4"/>
            <a:r>
              <a:rPr lang="sv-SE" altLang="en-SE"/>
              <a:t>Nivå fem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60E7ABD-C84A-5597-7EFA-52B97DBFD81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2BF6B9A9-879E-97C3-2595-90CE789E479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298AA0ED-1C29-39E9-3A3D-CAC14654881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663AE64-0BBB-4E44-8834-9F22E8F7AADE}" type="slidenum">
              <a:rPr lang="sv-SE" altLang="en-SE"/>
              <a:pPr>
                <a:defRPr/>
              </a:pPr>
              <a:t>‹#›</a:t>
            </a:fld>
            <a:endParaRPr lang="sv-SE" altLang="en-SE"/>
          </a:p>
        </p:txBody>
      </p:sp>
      <p:pic>
        <p:nvPicPr>
          <p:cNvPr id="1031" name="Bildobjekt 1">
            <a:extLst>
              <a:ext uri="{FF2B5EF4-FFF2-40B4-BE49-F238E27FC236}">
                <a16:creationId xmlns:a16="http://schemas.microsoft.com/office/drawing/2014/main" id="{AEEF2CE2-9D0D-8349-E45A-C8FBE4E11428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13" y="-73025"/>
            <a:ext cx="1284287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"/>
          <p:cNvSpPr txBox="1">
            <a:spLocks noGrp="1"/>
          </p:cNvSpPr>
          <p:nvPr>
            <p:ph type="ctrTitle"/>
          </p:nvPr>
        </p:nvSpPr>
        <p:spPr>
          <a:xfrm>
            <a:off x="316706" y="2857500"/>
            <a:ext cx="85105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SE" dirty="0"/>
              <a:t>AV-Blocks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ubrik 1">
            <a:extLst>
              <a:ext uri="{FF2B5EF4-FFF2-40B4-BE49-F238E27FC236}">
                <a16:creationId xmlns:a16="http://schemas.microsoft.com/office/drawing/2014/main" id="{37539A32-D8EA-EDB6-6B9B-ADD35E4DA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en-SE" sz="4000" dirty="0"/>
              <a:t>45-Year-Old </a:t>
            </a:r>
            <a:r>
              <a:rPr lang="sv-SE" altLang="en-SE" sz="4000" dirty="0" err="1"/>
              <a:t>Woman</a:t>
            </a:r>
            <a:r>
              <a:rPr lang="sv-SE" altLang="en-SE" sz="4000" dirty="0"/>
              <a:t> </a:t>
            </a:r>
            <a:r>
              <a:rPr lang="sv-SE" altLang="en-SE" sz="4000" dirty="0" err="1"/>
              <a:t>with</a:t>
            </a:r>
            <a:r>
              <a:rPr lang="sv-SE" altLang="en-SE" sz="4000" dirty="0"/>
              <a:t> </a:t>
            </a:r>
            <a:r>
              <a:rPr lang="sv-SE" altLang="en-SE" sz="4000" dirty="0" err="1"/>
              <a:t>Poisoning</a:t>
            </a:r>
            <a:endParaRPr lang="sv-SE" altLang="en-SE" sz="4000" dirty="0"/>
          </a:p>
        </p:txBody>
      </p:sp>
      <p:sp>
        <p:nvSpPr>
          <p:cNvPr id="26626" name="Platshållare för innehåll 2">
            <a:extLst>
              <a:ext uri="{FF2B5EF4-FFF2-40B4-BE49-F238E27FC236}">
                <a16:creationId xmlns:a16="http://schemas.microsoft.com/office/drawing/2014/main" id="{28A3D2F3-6869-3B3D-D4D6-222440BACD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72716" y="1981200"/>
            <a:ext cx="7198568" cy="2167880"/>
          </a:xfrm>
        </p:spPr>
        <p:txBody>
          <a:bodyPr/>
          <a:lstStyle/>
          <a:p>
            <a:pPr marL="0" indent="0">
              <a:buNone/>
            </a:pPr>
            <a:r>
              <a:rPr lang="en-CA" altLang="en-SE" dirty="0"/>
              <a:t>Reports ingesting 30 tablets of 180 mg Diltiazem (calcium channel blocker) with extended release two hours ago.</a:t>
            </a:r>
            <a:endParaRPr lang="en-US" altLang="en-SE" dirty="0"/>
          </a:p>
        </p:txBody>
      </p:sp>
    </p:spTree>
    <p:extLst>
      <p:ext uri="{BB962C8B-B14F-4D97-AF65-F5344CB8AC3E}">
        <p14:creationId xmlns:p14="http://schemas.microsoft.com/office/powerpoint/2010/main" val="2375009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Bildobjekt 1" descr="0c-Poisoning 45-year-old EKG 1b.pdf">
            <a:extLst>
              <a:ext uri="{FF2B5EF4-FFF2-40B4-BE49-F238E27FC236}">
                <a16:creationId xmlns:a16="http://schemas.microsoft.com/office/drawing/2014/main" id="{076B75CC-6BED-5042-811D-BDE5B42D0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7" t="5144" r="5959" b="7228"/>
          <a:stretch>
            <a:fillRect/>
          </a:stretch>
        </p:blipFill>
        <p:spPr bwMode="auto">
          <a:xfrm rot="5400000">
            <a:off x="1815307" y="-264319"/>
            <a:ext cx="5543550" cy="789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extBox 1">
            <a:extLst>
              <a:ext uri="{FF2B5EF4-FFF2-40B4-BE49-F238E27FC236}">
                <a16:creationId xmlns:a16="http://schemas.microsoft.com/office/drawing/2014/main" id="{251FC69C-44A2-D133-40DC-1538EE135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6" y="332656"/>
            <a:ext cx="83532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>
              <a:buNone/>
              <a:defRPr/>
            </a:pPr>
            <a:r>
              <a:rPr lang="en-SE" kern="0" dirty="0"/>
              <a:t>45-Year-Old Woman with Diltiazem Overdose</a:t>
            </a:r>
          </a:p>
        </p:txBody>
      </p:sp>
      <p:cxnSp>
        <p:nvCxnSpPr>
          <p:cNvPr id="19460" name="Straight Arrow Connector 4">
            <a:extLst>
              <a:ext uri="{FF2B5EF4-FFF2-40B4-BE49-F238E27FC236}">
                <a16:creationId xmlns:a16="http://schemas.microsoft.com/office/drawing/2014/main" id="{D77FE3DF-C768-E4F6-F2A5-04532795369D}"/>
              </a:ext>
            </a:extLst>
          </p:cNvPr>
          <p:cNvCxnSpPr>
            <a:cxnSpLocks/>
          </p:cNvCxnSpPr>
          <p:nvPr/>
        </p:nvCxnSpPr>
        <p:spPr bwMode="auto">
          <a:xfrm>
            <a:off x="2195513" y="1844675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1" name="Straight Arrow Connector 7">
            <a:extLst>
              <a:ext uri="{FF2B5EF4-FFF2-40B4-BE49-F238E27FC236}">
                <a16:creationId xmlns:a16="http://schemas.microsoft.com/office/drawing/2014/main" id="{C65F157F-3AC4-2CC6-79A5-58534D1BDEDD}"/>
              </a:ext>
            </a:extLst>
          </p:cNvPr>
          <p:cNvCxnSpPr>
            <a:cxnSpLocks/>
          </p:cNvCxnSpPr>
          <p:nvPr/>
        </p:nvCxnSpPr>
        <p:spPr bwMode="auto">
          <a:xfrm>
            <a:off x="3132138" y="1844675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2" name="Straight Arrow Connector 8">
            <a:extLst>
              <a:ext uri="{FF2B5EF4-FFF2-40B4-BE49-F238E27FC236}">
                <a16:creationId xmlns:a16="http://schemas.microsoft.com/office/drawing/2014/main" id="{2B57BC27-417B-267A-F1A9-4139F2EABD84}"/>
              </a:ext>
            </a:extLst>
          </p:cNvPr>
          <p:cNvCxnSpPr>
            <a:cxnSpLocks/>
          </p:cNvCxnSpPr>
          <p:nvPr/>
        </p:nvCxnSpPr>
        <p:spPr bwMode="auto">
          <a:xfrm>
            <a:off x="3995738" y="1844675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3" name="Straight Arrow Connector 9">
            <a:extLst>
              <a:ext uri="{FF2B5EF4-FFF2-40B4-BE49-F238E27FC236}">
                <a16:creationId xmlns:a16="http://schemas.microsoft.com/office/drawing/2014/main" id="{48F23A5A-5C76-8C44-3290-DC44B3F3C625}"/>
              </a:ext>
            </a:extLst>
          </p:cNvPr>
          <p:cNvCxnSpPr>
            <a:cxnSpLocks/>
          </p:cNvCxnSpPr>
          <p:nvPr/>
        </p:nvCxnSpPr>
        <p:spPr bwMode="auto">
          <a:xfrm>
            <a:off x="4932363" y="1844675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4" name="Straight Arrow Connector 10">
            <a:extLst>
              <a:ext uri="{FF2B5EF4-FFF2-40B4-BE49-F238E27FC236}">
                <a16:creationId xmlns:a16="http://schemas.microsoft.com/office/drawing/2014/main" id="{49B75C90-9718-6FE6-08B0-D44371897E64}"/>
              </a:ext>
            </a:extLst>
          </p:cNvPr>
          <p:cNvCxnSpPr>
            <a:cxnSpLocks/>
          </p:cNvCxnSpPr>
          <p:nvPr/>
        </p:nvCxnSpPr>
        <p:spPr bwMode="auto">
          <a:xfrm>
            <a:off x="5867400" y="1844675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5" name="Straight Arrow Connector 11">
            <a:extLst>
              <a:ext uri="{FF2B5EF4-FFF2-40B4-BE49-F238E27FC236}">
                <a16:creationId xmlns:a16="http://schemas.microsoft.com/office/drawing/2014/main" id="{5567D8C5-CCB4-00E0-2724-BCE683277C13}"/>
              </a:ext>
            </a:extLst>
          </p:cNvPr>
          <p:cNvCxnSpPr>
            <a:cxnSpLocks/>
          </p:cNvCxnSpPr>
          <p:nvPr/>
        </p:nvCxnSpPr>
        <p:spPr bwMode="auto">
          <a:xfrm>
            <a:off x="6804025" y="1844675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6" name="Straight Arrow Connector 12">
            <a:extLst>
              <a:ext uri="{FF2B5EF4-FFF2-40B4-BE49-F238E27FC236}">
                <a16:creationId xmlns:a16="http://schemas.microsoft.com/office/drawing/2014/main" id="{7A7BAE58-558E-257A-6905-713158B39EC3}"/>
              </a:ext>
            </a:extLst>
          </p:cNvPr>
          <p:cNvCxnSpPr>
            <a:cxnSpLocks/>
          </p:cNvCxnSpPr>
          <p:nvPr/>
        </p:nvCxnSpPr>
        <p:spPr bwMode="auto">
          <a:xfrm>
            <a:off x="7740650" y="1844675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7" name="Straight Arrow Connector 13">
            <a:extLst>
              <a:ext uri="{FF2B5EF4-FFF2-40B4-BE49-F238E27FC236}">
                <a16:creationId xmlns:a16="http://schemas.microsoft.com/office/drawing/2014/main" id="{5E7EBD7D-B163-0CB7-D4B1-FEC2537EEB0F}"/>
              </a:ext>
            </a:extLst>
          </p:cNvPr>
          <p:cNvCxnSpPr>
            <a:cxnSpLocks/>
          </p:cNvCxnSpPr>
          <p:nvPr/>
        </p:nvCxnSpPr>
        <p:spPr bwMode="auto">
          <a:xfrm>
            <a:off x="2483768" y="1844675"/>
            <a:ext cx="0" cy="2889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8" name="Straight Arrow Connector 14">
            <a:extLst>
              <a:ext uri="{FF2B5EF4-FFF2-40B4-BE49-F238E27FC236}">
                <a16:creationId xmlns:a16="http://schemas.microsoft.com/office/drawing/2014/main" id="{62A2BEF7-7E0D-565B-38BC-34607F71B941}"/>
              </a:ext>
            </a:extLst>
          </p:cNvPr>
          <p:cNvCxnSpPr>
            <a:cxnSpLocks/>
          </p:cNvCxnSpPr>
          <p:nvPr/>
        </p:nvCxnSpPr>
        <p:spPr bwMode="auto">
          <a:xfrm>
            <a:off x="3491880" y="1844675"/>
            <a:ext cx="0" cy="2889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69" name="Straight Arrow Connector 15">
            <a:extLst>
              <a:ext uri="{FF2B5EF4-FFF2-40B4-BE49-F238E27FC236}">
                <a16:creationId xmlns:a16="http://schemas.microsoft.com/office/drawing/2014/main" id="{EFDE8F13-18F6-AD79-3FBE-5B777E375A20}"/>
              </a:ext>
            </a:extLst>
          </p:cNvPr>
          <p:cNvCxnSpPr>
            <a:cxnSpLocks/>
          </p:cNvCxnSpPr>
          <p:nvPr/>
        </p:nvCxnSpPr>
        <p:spPr bwMode="auto">
          <a:xfrm>
            <a:off x="6300192" y="1844675"/>
            <a:ext cx="0" cy="2889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0" name="Straight Arrow Connector 16">
            <a:extLst>
              <a:ext uri="{FF2B5EF4-FFF2-40B4-BE49-F238E27FC236}">
                <a16:creationId xmlns:a16="http://schemas.microsoft.com/office/drawing/2014/main" id="{3DF299D6-270C-EE52-0B17-98EE88682B8C}"/>
              </a:ext>
            </a:extLst>
          </p:cNvPr>
          <p:cNvCxnSpPr>
            <a:cxnSpLocks/>
          </p:cNvCxnSpPr>
          <p:nvPr/>
        </p:nvCxnSpPr>
        <p:spPr bwMode="auto">
          <a:xfrm>
            <a:off x="7236296" y="1844675"/>
            <a:ext cx="0" cy="2889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471" name="Straight Arrow Connector 17">
            <a:extLst>
              <a:ext uri="{FF2B5EF4-FFF2-40B4-BE49-F238E27FC236}">
                <a16:creationId xmlns:a16="http://schemas.microsoft.com/office/drawing/2014/main" id="{A27EF2B6-227B-8E06-97E9-AB737831D166}"/>
              </a:ext>
            </a:extLst>
          </p:cNvPr>
          <p:cNvCxnSpPr>
            <a:cxnSpLocks/>
          </p:cNvCxnSpPr>
          <p:nvPr/>
        </p:nvCxnSpPr>
        <p:spPr bwMode="auto">
          <a:xfrm>
            <a:off x="8244408" y="1844675"/>
            <a:ext cx="0" cy="2889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472" name="TextBox 6">
            <a:extLst>
              <a:ext uri="{FF2B5EF4-FFF2-40B4-BE49-F238E27FC236}">
                <a16:creationId xmlns:a16="http://schemas.microsoft.com/office/drawing/2014/main" id="{483AA2A6-3F09-2CB6-10C7-9B9BB8D00D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7436" y="1804471"/>
            <a:ext cx="28949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2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SE" altLang="en-SE" sz="1800" dirty="0">
                <a:ln>
                  <a:solidFill>
                    <a:srgbClr val="FF0000"/>
                  </a:solidFill>
                </a:ln>
                <a:solidFill>
                  <a:srgbClr val="0070C0"/>
                </a:solidFill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Bildobjekt 1" descr="2-Poisoning 45-year-old EKG 2.pdf">
            <a:extLst>
              <a:ext uri="{FF2B5EF4-FFF2-40B4-BE49-F238E27FC236}">
                <a16:creationId xmlns:a16="http://schemas.microsoft.com/office/drawing/2014/main" id="{F1892F6F-3C29-A982-191A-D2B47E9540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9" t="3839" r="4849" b="8012"/>
          <a:stretch/>
        </p:blipFill>
        <p:spPr bwMode="auto">
          <a:xfrm rot="5400000">
            <a:off x="1521016" y="-727712"/>
            <a:ext cx="5983560" cy="8810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ubrik 1">
            <a:extLst>
              <a:ext uri="{FF2B5EF4-FFF2-40B4-BE49-F238E27FC236}">
                <a16:creationId xmlns:a16="http://schemas.microsoft.com/office/drawing/2014/main" id="{37539A32-D8EA-EDB6-6B9B-ADD35E4DA4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v-SE" altLang="en-SE" sz="4000" dirty="0"/>
              <a:t>Course</a:t>
            </a:r>
          </a:p>
        </p:txBody>
      </p:sp>
      <p:sp>
        <p:nvSpPr>
          <p:cNvPr id="26626" name="Platshållare för innehåll 2">
            <a:extLst>
              <a:ext uri="{FF2B5EF4-FFF2-40B4-BE49-F238E27FC236}">
                <a16:creationId xmlns:a16="http://schemas.microsoft.com/office/drawing/2014/main" id="{28A3D2F3-6869-3B3D-D4D6-222440BACD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51520" y="1981200"/>
            <a:ext cx="8712968" cy="4114800"/>
          </a:xfrm>
        </p:spPr>
        <p:txBody>
          <a:bodyPr/>
          <a:lstStyle/>
          <a:p>
            <a:r>
              <a:rPr lang="en-CA" altLang="en-SE" dirty="0"/>
              <a:t>The patient reported ingesting 30 tablets of Diltiazem with extended release two hours ago.  The dose of each tablet was 180 mg, resulting in a total ingestion of 5.4 g</a:t>
            </a:r>
            <a:r>
              <a:rPr lang="en-US" altLang="en-SE" dirty="0"/>
              <a:t>.</a:t>
            </a:r>
          </a:p>
          <a:p>
            <a:endParaRPr lang="en-US" altLang="en-SE" dirty="0"/>
          </a:p>
          <a:p>
            <a:r>
              <a:rPr lang="en-US" altLang="en-SE" dirty="0"/>
              <a:t>The patient was transferred to the ICU and went into cardiac arrest despite max therapy with vasopressors, inotropes, transvenous pacemaker, </a:t>
            </a:r>
            <a:r>
              <a:rPr lang="en-US" altLang="en-SE" dirty="0" err="1"/>
              <a:t>Levosimendan</a:t>
            </a:r>
            <a:endParaRPr lang="en-US" altLang="en-SE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92D7B6CE-4C80-CA33-BEB2-CE177F77F0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177" b="52294"/>
          <a:stretch/>
        </p:blipFill>
        <p:spPr>
          <a:xfrm>
            <a:off x="200025" y="692696"/>
            <a:ext cx="8743950" cy="2592288"/>
          </a:xfrm>
          <a:prstGeom prst="rect">
            <a:avLst/>
          </a:prstGeom>
        </p:spPr>
      </p:pic>
      <p:pic>
        <p:nvPicPr>
          <p:cNvPr id="7" name="Picture 6" descr="A screen shot of a computer&#10;&#10;Description automatically generated">
            <a:extLst>
              <a:ext uri="{FF2B5EF4-FFF2-40B4-BE49-F238E27FC236}">
                <a16:creationId xmlns:a16="http://schemas.microsoft.com/office/drawing/2014/main" id="{04472DB2-2ABA-CC33-7DF7-E20CC02D41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6176" b="45648"/>
          <a:stretch/>
        </p:blipFill>
        <p:spPr>
          <a:xfrm>
            <a:off x="187569" y="3429000"/>
            <a:ext cx="8768862" cy="3168352"/>
          </a:xfrm>
          <a:prstGeom prst="rect">
            <a:avLst/>
          </a:prstGeom>
        </p:spPr>
      </p:pic>
      <p:cxnSp>
        <p:nvCxnSpPr>
          <p:cNvPr id="4" name="Straight Arrow Connector 10">
            <a:extLst>
              <a:ext uri="{FF2B5EF4-FFF2-40B4-BE49-F238E27FC236}">
                <a16:creationId xmlns:a16="http://schemas.microsoft.com/office/drawing/2014/main" id="{AA3FF367-4715-A164-CD9E-0D2FC16E2FC3}"/>
              </a:ext>
            </a:extLst>
          </p:cNvPr>
          <p:cNvCxnSpPr>
            <a:cxnSpLocks/>
          </p:cNvCxnSpPr>
          <p:nvPr/>
        </p:nvCxnSpPr>
        <p:spPr bwMode="auto">
          <a:xfrm>
            <a:off x="3203848" y="2275979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Arrow Connector 10">
            <a:extLst>
              <a:ext uri="{FF2B5EF4-FFF2-40B4-BE49-F238E27FC236}">
                <a16:creationId xmlns:a16="http://schemas.microsoft.com/office/drawing/2014/main" id="{41FF15C1-6747-B3A3-D40E-E18C4607F617}"/>
              </a:ext>
            </a:extLst>
          </p:cNvPr>
          <p:cNvCxnSpPr>
            <a:cxnSpLocks/>
          </p:cNvCxnSpPr>
          <p:nvPr/>
        </p:nvCxnSpPr>
        <p:spPr bwMode="auto">
          <a:xfrm>
            <a:off x="2093498" y="2275979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Arrow Connector 10">
            <a:extLst>
              <a:ext uri="{FF2B5EF4-FFF2-40B4-BE49-F238E27FC236}">
                <a16:creationId xmlns:a16="http://schemas.microsoft.com/office/drawing/2014/main" id="{07E2C714-01F2-7A23-22F9-7C1D2D7B08EF}"/>
              </a:ext>
            </a:extLst>
          </p:cNvPr>
          <p:cNvCxnSpPr>
            <a:cxnSpLocks/>
          </p:cNvCxnSpPr>
          <p:nvPr/>
        </p:nvCxnSpPr>
        <p:spPr bwMode="auto">
          <a:xfrm>
            <a:off x="3923928" y="1916832"/>
            <a:ext cx="0" cy="648072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Arrow Connector 10">
            <a:extLst>
              <a:ext uri="{FF2B5EF4-FFF2-40B4-BE49-F238E27FC236}">
                <a16:creationId xmlns:a16="http://schemas.microsoft.com/office/drawing/2014/main" id="{CF3E7DA9-5A54-BC9D-D609-9DCB161F901B}"/>
              </a:ext>
            </a:extLst>
          </p:cNvPr>
          <p:cNvCxnSpPr>
            <a:cxnSpLocks/>
          </p:cNvCxnSpPr>
          <p:nvPr/>
        </p:nvCxnSpPr>
        <p:spPr bwMode="auto">
          <a:xfrm>
            <a:off x="5796136" y="2276872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Arrow Connector 10">
            <a:extLst>
              <a:ext uri="{FF2B5EF4-FFF2-40B4-BE49-F238E27FC236}">
                <a16:creationId xmlns:a16="http://schemas.microsoft.com/office/drawing/2014/main" id="{B2A9D529-665F-2919-C2FC-11D20C86EFC6}"/>
              </a:ext>
            </a:extLst>
          </p:cNvPr>
          <p:cNvCxnSpPr>
            <a:cxnSpLocks/>
          </p:cNvCxnSpPr>
          <p:nvPr/>
        </p:nvCxnSpPr>
        <p:spPr bwMode="auto">
          <a:xfrm>
            <a:off x="7020272" y="2276872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7C95161-E944-C666-466A-3B448CDBC1A6}"/>
              </a:ext>
            </a:extLst>
          </p:cNvPr>
          <p:cNvCxnSpPr>
            <a:cxnSpLocks/>
          </p:cNvCxnSpPr>
          <p:nvPr/>
        </p:nvCxnSpPr>
        <p:spPr bwMode="auto">
          <a:xfrm>
            <a:off x="2267744" y="4797152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6F9BBA6-C149-B1E2-C92D-0996EA76EE9D}"/>
              </a:ext>
            </a:extLst>
          </p:cNvPr>
          <p:cNvCxnSpPr>
            <a:cxnSpLocks/>
          </p:cNvCxnSpPr>
          <p:nvPr/>
        </p:nvCxnSpPr>
        <p:spPr bwMode="auto">
          <a:xfrm>
            <a:off x="2915816" y="4509120"/>
            <a:ext cx="0" cy="576957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90769CF-2CAD-FE3F-3AD8-E936C5B93DF0}"/>
              </a:ext>
            </a:extLst>
          </p:cNvPr>
          <p:cNvCxnSpPr>
            <a:cxnSpLocks/>
          </p:cNvCxnSpPr>
          <p:nvPr/>
        </p:nvCxnSpPr>
        <p:spPr bwMode="auto">
          <a:xfrm>
            <a:off x="1259632" y="4797152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7128DF-82C7-F02C-99E8-E04911EF5393}"/>
              </a:ext>
            </a:extLst>
          </p:cNvPr>
          <p:cNvCxnSpPr>
            <a:cxnSpLocks/>
          </p:cNvCxnSpPr>
          <p:nvPr/>
        </p:nvCxnSpPr>
        <p:spPr bwMode="auto">
          <a:xfrm>
            <a:off x="3923928" y="4797152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742C267-3BF2-78EC-14F3-C7D1897E251C}"/>
              </a:ext>
            </a:extLst>
          </p:cNvPr>
          <p:cNvCxnSpPr>
            <a:cxnSpLocks/>
          </p:cNvCxnSpPr>
          <p:nvPr/>
        </p:nvCxnSpPr>
        <p:spPr bwMode="auto">
          <a:xfrm>
            <a:off x="4572000" y="4797152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201B1F8-15A5-4E4F-0150-F5E69E3FD1B0}"/>
              </a:ext>
            </a:extLst>
          </p:cNvPr>
          <p:cNvCxnSpPr>
            <a:cxnSpLocks/>
          </p:cNvCxnSpPr>
          <p:nvPr/>
        </p:nvCxnSpPr>
        <p:spPr bwMode="auto">
          <a:xfrm>
            <a:off x="5508104" y="4797152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237762C-0418-EA08-8491-83E618EF2B8D}"/>
              </a:ext>
            </a:extLst>
          </p:cNvPr>
          <p:cNvCxnSpPr>
            <a:cxnSpLocks/>
          </p:cNvCxnSpPr>
          <p:nvPr/>
        </p:nvCxnSpPr>
        <p:spPr bwMode="auto">
          <a:xfrm>
            <a:off x="6084168" y="4509120"/>
            <a:ext cx="0" cy="576957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8021D9D-AD7C-D631-BE79-B0D14BD50C53}"/>
              </a:ext>
            </a:extLst>
          </p:cNvPr>
          <p:cNvCxnSpPr>
            <a:cxnSpLocks/>
          </p:cNvCxnSpPr>
          <p:nvPr/>
        </p:nvCxnSpPr>
        <p:spPr bwMode="auto">
          <a:xfrm>
            <a:off x="7020272" y="4797152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ABEC714-E2AA-FFB0-0702-4CADC381DC6C}"/>
              </a:ext>
            </a:extLst>
          </p:cNvPr>
          <p:cNvCxnSpPr>
            <a:cxnSpLocks/>
          </p:cNvCxnSpPr>
          <p:nvPr/>
        </p:nvCxnSpPr>
        <p:spPr bwMode="auto">
          <a:xfrm>
            <a:off x="7596336" y="4796259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FF1F18C-4F03-FB9C-3315-69FA86FA90B5}"/>
              </a:ext>
            </a:extLst>
          </p:cNvPr>
          <p:cNvCxnSpPr>
            <a:cxnSpLocks/>
          </p:cNvCxnSpPr>
          <p:nvPr/>
        </p:nvCxnSpPr>
        <p:spPr bwMode="auto">
          <a:xfrm>
            <a:off x="8460432" y="4797152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" name="Straight Arrow Connector 10">
            <a:extLst>
              <a:ext uri="{FF2B5EF4-FFF2-40B4-BE49-F238E27FC236}">
                <a16:creationId xmlns:a16="http://schemas.microsoft.com/office/drawing/2014/main" id="{13A81F5A-5DD9-5E32-6764-BE193409730E}"/>
              </a:ext>
            </a:extLst>
          </p:cNvPr>
          <p:cNvCxnSpPr>
            <a:cxnSpLocks/>
          </p:cNvCxnSpPr>
          <p:nvPr/>
        </p:nvCxnSpPr>
        <p:spPr bwMode="auto">
          <a:xfrm>
            <a:off x="7740352" y="1916832"/>
            <a:ext cx="0" cy="648072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5402530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ogo, company name&#10;&#10;Description automatically generated">
            <a:extLst>
              <a:ext uri="{FF2B5EF4-FFF2-40B4-BE49-F238E27FC236}">
                <a16:creationId xmlns:a16="http://schemas.microsoft.com/office/drawing/2014/main" id="{481D2CDA-138E-1D6A-A2BF-03984E2179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5400" y="228600"/>
            <a:ext cx="40132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8998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6FDD7-8AB4-272E-B620-616D79F77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28" t="8781" r="18436" b="68130"/>
          <a:stretch/>
        </p:blipFill>
        <p:spPr>
          <a:xfrm>
            <a:off x="251520" y="1268760"/>
            <a:ext cx="8762666" cy="38884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629881-5DAA-ACB7-419D-270F52E495C0}"/>
              </a:ext>
            </a:extLst>
          </p:cNvPr>
          <p:cNvSpPr txBox="1"/>
          <p:nvPr/>
        </p:nvSpPr>
        <p:spPr>
          <a:xfrm>
            <a:off x="3450539" y="5661248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NEJM 2004;350:1688</a:t>
            </a:r>
          </a:p>
        </p:txBody>
      </p:sp>
    </p:spTree>
    <p:extLst>
      <p:ext uri="{BB962C8B-B14F-4D97-AF65-F5344CB8AC3E}">
        <p14:creationId xmlns:p14="http://schemas.microsoft.com/office/powerpoint/2010/main" val="3388907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6FDD7-8AB4-272E-B620-616D79F77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0" t="31219" r="20585" b="44065"/>
          <a:stretch/>
        </p:blipFill>
        <p:spPr>
          <a:xfrm>
            <a:off x="669073" y="1124744"/>
            <a:ext cx="8073483" cy="41044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C3DB55-7069-7AF9-C496-6F5A9B2CCF35}"/>
              </a:ext>
            </a:extLst>
          </p:cNvPr>
          <p:cNvSpPr txBox="1"/>
          <p:nvPr/>
        </p:nvSpPr>
        <p:spPr>
          <a:xfrm>
            <a:off x="3450539" y="5661248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NEJM 2004;350:1688</a:t>
            </a:r>
          </a:p>
        </p:txBody>
      </p:sp>
    </p:spTree>
    <p:extLst>
      <p:ext uri="{BB962C8B-B14F-4D97-AF65-F5344CB8AC3E}">
        <p14:creationId xmlns:p14="http://schemas.microsoft.com/office/powerpoint/2010/main" val="38438656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D6FDD7-8AB4-272E-B620-616D79F77F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48" t="55609" r="20961" b="20976"/>
          <a:stretch/>
        </p:blipFill>
        <p:spPr>
          <a:xfrm>
            <a:off x="35496" y="1052736"/>
            <a:ext cx="8874986" cy="41764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71F5C1-04B9-AE17-F10A-BCBABAEA76D7}"/>
              </a:ext>
            </a:extLst>
          </p:cNvPr>
          <p:cNvSpPr txBox="1"/>
          <p:nvPr/>
        </p:nvSpPr>
        <p:spPr>
          <a:xfrm>
            <a:off x="3450539" y="5661248"/>
            <a:ext cx="2242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NEJM 2004;350:1688</a:t>
            </a:r>
          </a:p>
        </p:txBody>
      </p:sp>
    </p:spTree>
    <p:extLst>
      <p:ext uri="{BB962C8B-B14F-4D97-AF65-F5344CB8AC3E}">
        <p14:creationId xmlns:p14="http://schemas.microsoft.com/office/powerpoint/2010/main" val="6799610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F7897-5ABE-51C4-780B-A84D302F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460F2B2-03B4-82A7-B100-E0268C926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44624"/>
            <a:ext cx="7772400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MS PGothic" panose="020B0600070205080204" pitchFamily="34" charset="-128"/>
                <a:cs typeface="MS PGothic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MS PGothic" panose="020B0600070205080204" pitchFamily="34" charset="-128"/>
                <a:cs typeface="MS PGothic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en-SE" altLang="en-SE" sz="4000" kern="0" dirty="0"/>
              <a:t>91-Year-Old Man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0A0D2A-DB69-45FB-F8B4-BFFC5C95A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548680"/>
            <a:ext cx="8964488" cy="633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5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AD37B4A9-E565-1D72-5503-66B7B55110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53963"/>
            <a:ext cx="9144000" cy="658813"/>
          </a:xfrm>
        </p:spPr>
        <p:txBody>
          <a:bodyPr/>
          <a:lstStyle/>
          <a:p>
            <a:r>
              <a:rPr lang="en-SE" altLang="en-SE" sz="4000" dirty="0"/>
              <a:t>86-year-old woman with dizziness</a:t>
            </a:r>
          </a:p>
        </p:txBody>
      </p:sp>
      <p:pic>
        <p:nvPicPr>
          <p:cNvPr id="27650" name="Picture 6">
            <a:extLst>
              <a:ext uri="{FF2B5EF4-FFF2-40B4-BE49-F238E27FC236}">
                <a16:creationId xmlns:a16="http://schemas.microsoft.com/office/drawing/2014/main" id="{3BA58B1D-B50B-F85B-46D6-1B91462A13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76" r="34363" b="3881"/>
          <a:stretch/>
        </p:blipFill>
        <p:spPr bwMode="auto">
          <a:xfrm rot="5400000">
            <a:off x="2363331" y="-411004"/>
            <a:ext cx="4464496" cy="8832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92AC71-E91D-E2B0-2C78-1FF2DA1130D0}"/>
              </a:ext>
            </a:extLst>
          </p:cNvPr>
          <p:cNvCxnSpPr>
            <a:cxnSpLocks/>
          </p:cNvCxnSpPr>
          <p:nvPr/>
        </p:nvCxnSpPr>
        <p:spPr bwMode="auto">
          <a:xfrm>
            <a:off x="4067944" y="1827935"/>
            <a:ext cx="0" cy="46805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5ED4D16-C7DC-5767-5E82-98433430C06F}"/>
              </a:ext>
            </a:extLst>
          </p:cNvPr>
          <p:cNvCxnSpPr>
            <a:cxnSpLocks/>
          </p:cNvCxnSpPr>
          <p:nvPr/>
        </p:nvCxnSpPr>
        <p:spPr bwMode="auto">
          <a:xfrm>
            <a:off x="1187624" y="1827935"/>
            <a:ext cx="0" cy="46805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4111619-62D8-5386-B692-1926301926D7}"/>
              </a:ext>
            </a:extLst>
          </p:cNvPr>
          <p:cNvCxnSpPr>
            <a:cxnSpLocks/>
          </p:cNvCxnSpPr>
          <p:nvPr/>
        </p:nvCxnSpPr>
        <p:spPr bwMode="auto">
          <a:xfrm>
            <a:off x="1763688" y="1827935"/>
            <a:ext cx="0" cy="46805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00E1CF0-69E5-1884-D4F6-8C2EC61BB08C}"/>
              </a:ext>
            </a:extLst>
          </p:cNvPr>
          <p:cNvCxnSpPr>
            <a:cxnSpLocks/>
          </p:cNvCxnSpPr>
          <p:nvPr/>
        </p:nvCxnSpPr>
        <p:spPr bwMode="auto">
          <a:xfrm flipH="1">
            <a:off x="5423148" y="1844824"/>
            <a:ext cx="25896" cy="46805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B2E036A-8B0D-ED48-EB84-1E109A6162C1}"/>
              </a:ext>
            </a:extLst>
          </p:cNvPr>
          <p:cNvCxnSpPr>
            <a:cxnSpLocks/>
          </p:cNvCxnSpPr>
          <p:nvPr/>
        </p:nvCxnSpPr>
        <p:spPr bwMode="auto">
          <a:xfrm>
            <a:off x="2411760" y="1827935"/>
            <a:ext cx="0" cy="46805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FFE31BA-663A-7C3B-C0E9-F1DADACF82D7}"/>
              </a:ext>
            </a:extLst>
          </p:cNvPr>
          <p:cNvCxnSpPr>
            <a:cxnSpLocks/>
          </p:cNvCxnSpPr>
          <p:nvPr/>
        </p:nvCxnSpPr>
        <p:spPr bwMode="auto">
          <a:xfrm>
            <a:off x="4860032" y="1827935"/>
            <a:ext cx="0" cy="46805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E3B10FA-3F5E-D6E0-9D7E-1FF6309DA2AD}"/>
              </a:ext>
            </a:extLst>
          </p:cNvPr>
          <p:cNvCxnSpPr>
            <a:cxnSpLocks/>
          </p:cNvCxnSpPr>
          <p:nvPr/>
        </p:nvCxnSpPr>
        <p:spPr bwMode="auto">
          <a:xfrm>
            <a:off x="6012160" y="1827935"/>
            <a:ext cx="0" cy="46805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CB4F87-5814-7A7C-E67B-EE17AE073BB7}"/>
              </a:ext>
            </a:extLst>
          </p:cNvPr>
          <p:cNvCxnSpPr>
            <a:cxnSpLocks/>
          </p:cNvCxnSpPr>
          <p:nvPr/>
        </p:nvCxnSpPr>
        <p:spPr bwMode="auto">
          <a:xfrm>
            <a:off x="3635896" y="1827935"/>
            <a:ext cx="0" cy="46805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739E00-9930-B92E-993F-CA1568728AEB}"/>
              </a:ext>
            </a:extLst>
          </p:cNvPr>
          <p:cNvCxnSpPr>
            <a:cxnSpLocks/>
          </p:cNvCxnSpPr>
          <p:nvPr/>
        </p:nvCxnSpPr>
        <p:spPr bwMode="auto">
          <a:xfrm>
            <a:off x="7668344" y="1844824"/>
            <a:ext cx="0" cy="46805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A98C2FB-F64D-1039-FB11-1ED2AA8A1AC7}"/>
              </a:ext>
            </a:extLst>
          </p:cNvPr>
          <p:cNvCxnSpPr>
            <a:cxnSpLocks/>
          </p:cNvCxnSpPr>
          <p:nvPr/>
        </p:nvCxnSpPr>
        <p:spPr bwMode="auto">
          <a:xfrm>
            <a:off x="7236296" y="1827935"/>
            <a:ext cx="0" cy="46805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0C3017E-201F-1A08-CC3F-D8BA812C470E}"/>
              </a:ext>
            </a:extLst>
          </p:cNvPr>
          <p:cNvCxnSpPr>
            <a:cxnSpLocks/>
          </p:cNvCxnSpPr>
          <p:nvPr/>
        </p:nvCxnSpPr>
        <p:spPr bwMode="auto">
          <a:xfrm>
            <a:off x="8460432" y="1827935"/>
            <a:ext cx="0" cy="46805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74272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F7897-5ABE-51C4-780B-A84D302F9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0A0D2A-DB69-45FB-F8B4-BFFC5C95A9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114" t="56108" r="39033" b="2952"/>
          <a:stretch/>
        </p:blipFill>
        <p:spPr>
          <a:xfrm>
            <a:off x="539552" y="244447"/>
            <a:ext cx="6480720" cy="649828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9463E33-55DE-569E-1447-8CBD130F0A0E}"/>
              </a:ext>
            </a:extLst>
          </p:cNvPr>
          <p:cNvCxnSpPr>
            <a:cxnSpLocks/>
          </p:cNvCxnSpPr>
          <p:nvPr/>
        </p:nvCxnSpPr>
        <p:spPr bwMode="auto">
          <a:xfrm>
            <a:off x="5436096" y="1844824"/>
            <a:ext cx="0" cy="46805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B518BA5-0E3D-F8A3-2C59-609FD357D55C}"/>
              </a:ext>
            </a:extLst>
          </p:cNvPr>
          <p:cNvCxnSpPr>
            <a:cxnSpLocks/>
          </p:cNvCxnSpPr>
          <p:nvPr/>
        </p:nvCxnSpPr>
        <p:spPr bwMode="auto">
          <a:xfrm>
            <a:off x="2483768" y="1844824"/>
            <a:ext cx="0" cy="475252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097E990-7945-E668-BB36-7CAEA8C7F505}"/>
              </a:ext>
            </a:extLst>
          </p:cNvPr>
          <p:cNvCxnSpPr>
            <a:cxnSpLocks/>
          </p:cNvCxnSpPr>
          <p:nvPr/>
        </p:nvCxnSpPr>
        <p:spPr bwMode="auto">
          <a:xfrm>
            <a:off x="3131840" y="1700808"/>
            <a:ext cx="0" cy="489654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8546202-8833-CE68-2C1D-9052C17CA850}"/>
              </a:ext>
            </a:extLst>
          </p:cNvPr>
          <p:cNvCxnSpPr>
            <a:cxnSpLocks/>
          </p:cNvCxnSpPr>
          <p:nvPr/>
        </p:nvCxnSpPr>
        <p:spPr bwMode="auto">
          <a:xfrm>
            <a:off x="3779912" y="1700808"/>
            <a:ext cx="0" cy="489654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EF77657-4B9A-9B30-7E41-7E52F05E918C}"/>
              </a:ext>
            </a:extLst>
          </p:cNvPr>
          <p:cNvCxnSpPr>
            <a:cxnSpLocks/>
          </p:cNvCxnSpPr>
          <p:nvPr/>
        </p:nvCxnSpPr>
        <p:spPr bwMode="auto">
          <a:xfrm>
            <a:off x="4427984" y="1700808"/>
            <a:ext cx="0" cy="489654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04C25DD-2C18-9682-55CF-77DC073A2C93}"/>
              </a:ext>
            </a:extLst>
          </p:cNvPr>
          <p:cNvCxnSpPr>
            <a:cxnSpLocks/>
          </p:cNvCxnSpPr>
          <p:nvPr/>
        </p:nvCxnSpPr>
        <p:spPr bwMode="auto">
          <a:xfrm>
            <a:off x="3491880" y="1844824"/>
            <a:ext cx="0" cy="46805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40F32BF-E7FE-A060-33C3-13343F7481BD}"/>
              </a:ext>
            </a:extLst>
          </p:cNvPr>
          <p:cNvCxnSpPr>
            <a:cxnSpLocks/>
          </p:cNvCxnSpPr>
          <p:nvPr/>
        </p:nvCxnSpPr>
        <p:spPr bwMode="auto">
          <a:xfrm>
            <a:off x="2771800" y="1844824"/>
            <a:ext cx="0" cy="46805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87D2E5-9504-CD41-42F6-EE4697BBF6C9}"/>
              </a:ext>
            </a:extLst>
          </p:cNvPr>
          <p:cNvCxnSpPr>
            <a:cxnSpLocks/>
          </p:cNvCxnSpPr>
          <p:nvPr/>
        </p:nvCxnSpPr>
        <p:spPr bwMode="auto">
          <a:xfrm>
            <a:off x="4283968" y="1700808"/>
            <a:ext cx="0" cy="4896544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79B348A-CE0C-737B-DCFF-908944FCA381}"/>
              </a:ext>
            </a:extLst>
          </p:cNvPr>
          <p:cNvCxnSpPr>
            <a:cxnSpLocks/>
          </p:cNvCxnSpPr>
          <p:nvPr/>
        </p:nvCxnSpPr>
        <p:spPr bwMode="auto">
          <a:xfrm>
            <a:off x="5148064" y="1844824"/>
            <a:ext cx="0" cy="468052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90927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65964-A9E9-EA47-BE75-6A4587490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D212E-046A-73FD-F4C7-6814FA8A5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>
                <a:solidFill>
                  <a:srgbClr val="FF0000"/>
                </a:solidFill>
              </a:rPr>
              <a:t>AV-Blocks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9CAA433-3C29-7360-7C4F-E96830DE94A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4005448"/>
              </p:ext>
            </p:extLst>
          </p:nvPr>
        </p:nvGraphicFramePr>
        <p:xfrm>
          <a:off x="237067" y="1981200"/>
          <a:ext cx="8652933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91733">
                  <a:extLst>
                    <a:ext uri="{9D8B030D-6E8A-4147-A177-3AD203B41FA5}">
                      <a16:colId xmlns:a16="http://schemas.microsoft.com/office/drawing/2014/main" val="1234744884"/>
                    </a:ext>
                  </a:extLst>
                </a:gridCol>
                <a:gridCol w="7061200">
                  <a:extLst>
                    <a:ext uri="{9D8B030D-6E8A-4147-A177-3AD203B41FA5}">
                      <a16:colId xmlns:a16="http://schemas.microsoft.com/office/drawing/2014/main" val="32646449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SE" sz="2400" dirty="0"/>
                        <a:t>1st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SE" sz="2400" dirty="0"/>
                        <a:t>PR &gt; 0.2 sec, not true block, rather conduction delay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23423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2400" dirty="0"/>
                        <a:t>2nd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SE" sz="2400" dirty="0"/>
                        <a:t>Occasional non-conducted P wave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SE" sz="2400" dirty="0"/>
                        <a:t>Mobitz type  I (Wenckebach): PR prolongs prior to non-conduction. Pathology in AV-node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SE" sz="2400" dirty="0"/>
                        <a:t>Mobitz type II: PR does not prolong. Pathology in His-Purkinje system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6572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2400" dirty="0"/>
                        <a:t>3rd degree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SE" sz="2400" dirty="0"/>
                        <a:t>AV-dissociation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SE" sz="2400" dirty="0"/>
                        <a:t>Junctional or ventricular escape rhythm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24312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2599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F5EE13-048B-05EB-A4FF-5B483DBD8D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1FCE6-9083-7AAE-A4CF-6025B5212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>
                <a:solidFill>
                  <a:schemeClr val="tx1"/>
                </a:solidFill>
              </a:rPr>
              <a:t>Etiology of Conduction Blocks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86C25A9-7B9D-D606-03CD-222E56A7897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16357497"/>
              </p:ext>
            </p:extLst>
          </p:nvPr>
        </p:nvGraphicFramePr>
        <p:xfrm>
          <a:off x="685799" y="1981200"/>
          <a:ext cx="8196943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841378">
                  <a:extLst>
                    <a:ext uri="{9D8B030D-6E8A-4147-A177-3AD203B41FA5}">
                      <a16:colId xmlns:a16="http://schemas.microsoft.com/office/drawing/2014/main" val="1766290297"/>
                    </a:ext>
                  </a:extLst>
                </a:gridCol>
                <a:gridCol w="5355565">
                  <a:extLst>
                    <a:ext uri="{9D8B030D-6E8A-4147-A177-3AD203B41FA5}">
                      <a16:colId xmlns:a16="http://schemas.microsoft.com/office/drawing/2014/main" val="26683753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SE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Degenerative</a:t>
                      </a:r>
                    </a:p>
                    <a:p>
                      <a:r>
                        <a:rPr lang="en-S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(50-67% of cases)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Fibrosis, sclerosis, calcification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2693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Ischemia</a:t>
                      </a:r>
                    </a:p>
                    <a:p>
                      <a:r>
                        <a:rPr lang="en-S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(2nd most common)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Ischemic heart disease, including acute myocardial infarction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0972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SE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S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Drugs (e.g. beta-blockers), hyperkalemia</a:t>
                      </a:r>
                    </a:p>
                    <a:p>
                      <a:r>
                        <a:rPr lang="en-SE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(e.g. infections, amyloidosis . . .)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57765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1237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0" y="192156"/>
            <a:ext cx="91440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en-US" dirty="0">
                <a:solidFill>
                  <a:schemeClr val="dk2"/>
                </a:solidFill>
                <a:latin typeface="Times New Roman"/>
                <a:cs typeface="Times New Roman"/>
                <a:sym typeface="Times New Roman"/>
              </a:rPr>
              <a:t>82-year-old man with abdominal pain</a:t>
            </a:r>
            <a:endParaRPr dirty="0"/>
          </a:p>
        </p:txBody>
      </p:sp>
      <p:pic>
        <p:nvPicPr>
          <p:cNvPr id="4" name="Picture 3" descr="A screenshot of a graph&#10;&#10;AI-generated content may be incorrect.">
            <a:extLst>
              <a:ext uri="{FF2B5EF4-FFF2-40B4-BE49-F238E27FC236}">
                <a16:creationId xmlns:a16="http://schemas.microsoft.com/office/drawing/2014/main" id="{46480E1F-9D88-BDF0-5E3C-9A30CDC1C5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06" t="11742" r="21228"/>
          <a:stretch>
            <a:fillRect/>
          </a:stretch>
        </p:blipFill>
        <p:spPr>
          <a:xfrm>
            <a:off x="178905" y="1431236"/>
            <a:ext cx="8746435" cy="528050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of a heart rate&#10;&#10;AI-generated content may be incorrect.">
            <a:extLst>
              <a:ext uri="{FF2B5EF4-FFF2-40B4-BE49-F238E27FC236}">
                <a16:creationId xmlns:a16="http://schemas.microsoft.com/office/drawing/2014/main" id="{E9B9BE71-A764-349A-C16B-F6E1B8E1E7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190" t="11839" r="21350"/>
          <a:stretch>
            <a:fillRect/>
          </a:stretch>
        </p:blipFill>
        <p:spPr>
          <a:xfrm>
            <a:off x="253999" y="1456267"/>
            <a:ext cx="8557400" cy="5164666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48460CD-EE60-8D26-903B-57CB6811B8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70936"/>
            <a:ext cx="7772400" cy="1143000"/>
          </a:xfrm>
        </p:spPr>
        <p:txBody>
          <a:bodyPr/>
          <a:lstStyle/>
          <a:p>
            <a:r>
              <a:rPr lang="en-SE" dirty="0"/>
              <a:t>83-year-old man with dizziness</a:t>
            </a:r>
          </a:p>
        </p:txBody>
      </p:sp>
    </p:spTree>
    <p:extLst>
      <p:ext uri="{BB962C8B-B14F-4D97-AF65-F5344CB8AC3E}">
        <p14:creationId xmlns:p14="http://schemas.microsoft.com/office/powerpoint/2010/main" val="10659436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AECC8-EFBD-39A1-C091-503E83D012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2509BE0-05F5-743E-679A-9926595AEB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r>
              <a:rPr lang="en-SE" dirty="0"/>
              <a:t>76-year-old man with weakness</a:t>
            </a:r>
          </a:p>
        </p:txBody>
      </p:sp>
      <p:pic>
        <p:nvPicPr>
          <p:cNvPr id="3" name="Picture 2" descr="A graph of a heart rate&#10;&#10;AI-generated content may be incorrect.">
            <a:extLst>
              <a:ext uri="{FF2B5EF4-FFF2-40B4-BE49-F238E27FC236}">
                <a16:creationId xmlns:a16="http://schemas.microsoft.com/office/drawing/2014/main" id="{065621EC-9C3E-3124-F4C4-12DFD203AC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83" t="13164" r="21280"/>
          <a:stretch>
            <a:fillRect/>
          </a:stretch>
        </p:blipFill>
        <p:spPr>
          <a:xfrm>
            <a:off x="179512" y="1328989"/>
            <a:ext cx="8784976" cy="5268363"/>
          </a:xfrm>
          <a:prstGeom prst="rect">
            <a:avLst/>
          </a:prstGeom>
        </p:spPr>
      </p:pic>
      <p:cxnSp>
        <p:nvCxnSpPr>
          <p:cNvPr id="11" name="Straight Arrow Connector 4">
            <a:extLst>
              <a:ext uri="{FF2B5EF4-FFF2-40B4-BE49-F238E27FC236}">
                <a16:creationId xmlns:a16="http://schemas.microsoft.com/office/drawing/2014/main" id="{0C2A9F91-58DC-4B9B-CC31-31C8E6362853}"/>
              </a:ext>
            </a:extLst>
          </p:cNvPr>
          <p:cNvCxnSpPr>
            <a:cxnSpLocks/>
          </p:cNvCxnSpPr>
          <p:nvPr/>
        </p:nvCxnSpPr>
        <p:spPr bwMode="auto">
          <a:xfrm>
            <a:off x="5060675" y="1222249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" name="Straight Arrow Connector 7">
            <a:extLst>
              <a:ext uri="{FF2B5EF4-FFF2-40B4-BE49-F238E27FC236}">
                <a16:creationId xmlns:a16="http://schemas.microsoft.com/office/drawing/2014/main" id="{D62F910C-D6AF-F7E3-6D48-2BA53F8162C5}"/>
              </a:ext>
            </a:extLst>
          </p:cNvPr>
          <p:cNvCxnSpPr>
            <a:cxnSpLocks/>
          </p:cNvCxnSpPr>
          <p:nvPr/>
        </p:nvCxnSpPr>
        <p:spPr bwMode="auto">
          <a:xfrm>
            <a:off x="5464070" y="1237747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" name="Straight Arrow Connector 8">
            <a:extLst>
              <a:ext uri="{FF2B5EF4-FFF2-40B4-BE49-F238E27FC236}">
                <a16:creationId xmlns:a16="http://schemas.microsoft.com/office/drawing/2014/main" id="{2758D504-80D1-9E88-D0EF-6359465FABB7}"/>
              </a:ext>
            </a:extLst>
          </p:cNvPr>
          <p:cNvCxnSpPr>
            <a:cxnSpLocks/>
          </p:cNvCxnSpPr>
          <p:nvPr/>
        </p:nvCxnSpPr>
        <p:spPr bwMode="auto">
          <a:xfrm>
            <a:off x="5880578" y="1245496"/>
            <a:ext cx="0" cy="288925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476191A-6C0F-9C56-03F7-581D9D56A853}"/>
              </a:ext>
            </a:extLst>
          </p:cNvPr>
          <p:cNvCxnSpPr>
            <a:cxnSpLocks/>
          </p:cNvCxnSpPr>
          <p:nvPr/>
        </p:nvCxnSpPr>
        <p:spPr bwMode="auto">
          <a:xfrm>
            <a:off x="5184177" y="1239866"/>
            <a:ext cx="0" cy="263560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3">
            <a:extLst>
              <a:ext uri="{FF2B5EF4-FFF2-40B4-BE49-F238E27FC236}">
                <a16:creationId xmlns:a16="http://schemas.microsoft.com/office/drawing/2014/main" id="{1317F0E5-8954-058B-FFCE-6962A31FC714}"/>
              </a:ext>
            </a:extLst>
          </p:cNvPr>
          <p:cNvCxnSpPr>
            <a:cxnSpLocks/>
          </p:cNvCxnSpPr>
          <p:nvPr/>
        </p:nvCxnSpPr>
        <p:spPr bwMode="auto">
          <a:xfrm>
            <a:off x="5982903" y="1244375"/>
            <a:ext cx="0" cy="2889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087317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64541-D630-B3EA-B5B6-EED67C99E5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473D-130D-C070-C442-96F793B78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SE" dirty="0">
                <a:solidFill>
                  <a:srgbClr val="FF0000"/>
                </a:solidFill>
              </a:rPr>
              <a:t>2:1 AV-block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B6EFC2-E031-94E0-12A2-EA4E45E43F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SE" dirty="0"/>
              <a:t>Cannot determine whether type I or type II</a:t>
            </a:r>
          </a:p>
          <a:p>
            <a:r>
              <a:rPr lang="en-SE" dirty="0"/>
              <a:t>If measures that affect AV-node change the frequency of conduction, suggests type I</a:t>
            </a:r>
          </a:p>
          <a:p>
            <a:r>
              <a:rPr lang="en-SE" dirty="0"/>
              <a:t>If atropine changes from 2:1 to 3:2, suggests type I</a:t>
            </a:r>
          </a:p>
          <a:p>
            <a:r>
              <a:rPr lang="en-SE" dirty="0"/>
              <a:t>If carotid sinus massage changes from 2:1 to high-degree AV-block (3:1, 4:1), suggests type I</a:t>
            </a:r>
          </a:p>
          <a:p>
            <a:endParaRPr lang="en-SE" dirty="0"/>
          </a:p>
          <a:p>
            <a:endParaRPr lang="en-SE" dirty="0"/>
          </a:p>
        </p:txBody>
      </p:sp>
    </p:spTree>
    <p:extLst>
      <p:ext uri="{BB962C8B-B14F-4D97-AF65-F5344CB8AC3E}">
        <p14:creationId xmlns:p14="http://schemas.microsoft.com/office/powerpoint/2010/main" val="2601042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FC4C95-257B-8558-52FD-E3C2BCC68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31FF1-FE49-A413-490B-4A440BC02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624"/>
            <a:ext cx="7772400" cy="1143000"/>
          </a:xfrm>
        </p:spPr>
        <p:txBody>
          <a:bodyPr/>
          <a:lstStyle/>
          <a:p>
            <a:r>
              <a:rPr lang="en-SE" dirty="0"/>
              <a:t>76-year-old man with weakness</a:t>
            </a:r>
          </a:p>
        </p:txBody>
      </p:sp>
      <p:pic>
        <p:nvPicPr>
          <p:cNvPr id="4" name="Picture 3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7669D524-594A-80FF-D216-D7ADD4B20E4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42" t="13435" r="21720"/>
          <a:stretch>
            <a:fillRect/>
          </a:stretch>
        </p:blipFill>
        <p:spPr>
          <a:xfrm>
            <a:off x="251520" y="1458805"/>
            <a:ext cx="8644178" cy="513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11034"/>
      </p:ext>
    </p:extLst>
  </p:cSld>
  <p:clrMapOvr>
    <a:masterClrMapping/>
  </p:clrMapOvr>
</p:sld>
</file>

<file path=ppt/theme/theme1.xml><?xml version="1.0" encoding="utf-8"?>
<a:theme xmlns:a="http://schemas.openxmlformats.org/drawingml/2006/main" name="Tom presentation">
  <a:themeElements>
    <a:clrScheme name="Couture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Tom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sv-SE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Tom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om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om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23952</TotalTime>
  <Words>1089</Words>
  <Application>Microsoft Macintosh PowerPoint</Application>
  <PresentationFormat>On-screen Show (4:3)</PresentationFormat>
  <Paragraphs>122</Paragraphs>
  <Slides>20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MS PGothic</vt:lpstr>
      <vt:lpstr>Arial</vt:lpstr>
      <vt:lpstr>Times</vt:lpstr>
      <vt:lpstr>Times New Roman</vt:lpstr>
      <vt:lpstr>Tom presentation</vt:lpstr>
      <vt:lpstr>AV-Blocks</vt:lpstr>
      <vt:lpstr>86-year-old woman with dizziness</vt:lpstr>
      <vt:lpstr>AV-Blocks</vt:lpstr>
      <vt:lpstr>Etiology of Conduction Blocks</vt:lpstr>
      <vt:lpstr>82-year-old man with abdominal pain</vt:lpstr>
      <vt:lpstr>83-year-old man with dizziness</vt:lpstr>
      <vt:lpstr>76-year-old man with weakness</vt:lpstr>
      <vt:lpstr>2:1 AV-block</vt:lpstr>
      <vt:lpstr>76-year-old man with weakness</vt:lpstr>
      <vt:lpstr>45-Year-Old Woman with Poisoning</vt:lpstr>
      <vt:lpstr>PowerPoint Presentation</vt:lpstr>
      <vt:lpstr>PowerPoint Presentation</vt:lpstr>
      <vt:lpstr>Course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뿿_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Diagnos av intoxikation</dc:title>
  <dc:creator>helena jernström</dc:creator>
  <cp:lastModifiedBy>eric Dryver</cp:lastModifiedBy>
  <cp:revision>1995</cp:revision>
  <cp:lastPrinted>2017-10-19T21:27:52Z</cp:lastPrinted>
  <dcterms:created xsi:type="dcterms:W3CDTF">2004-05-02T18:25:10Z</dcterms:created>
  <dcterms:modified xsi:type="dcterms:W3CDTF">2025-11-25T15:19:54Z</dcterms:modified>
</cp:coreProperties>
</file>