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8"/>
  </p:notesMasterIdLst>
  <p:handoutMasterIdLst>
    <p:handoutMasterId r:id="rId69"/>
  </p:handoutMasterIdLst>
  <p:sldIdLst>
    <p:sldId id="256" r:id="rId2"/>
    <p:sldId id="1537" r:id="rId3"/>
    <p:sldId id="1544" r:id="rId4"/>
    <p:sldId id="1498" r:id="rId5"/>
    <p:sldId id="1214" r:id="rId6"/>
    <p:sldId id="1495" r:id="rId7"/>
    <p:sldId id="1516" r:id="rId8"/>
    <p:sldId id="1464" r:id="rId9"/>
    <p:sldId id="1517" r:id="rId10"/>
    <p:sldId id="1484" r:id="rId11"/>
    <p:sldId id="1450" r:id="rId12"/>
    <p:sldId id="1451" r:id="rId13"/>
    <p:sldId id="1452" r:id="rId14"/>
    <p:sldId id="1124" r:id="rId15"/>
    <p:sldId id="1176" r:id="rId16"/>
    <p:sldId id="1454" r:id="rId17"/>
    <p:sldId id="1485" r:id="rId18"/>
    <p:sldId id="1150" r:id="rId19"/>
    <p:sldId id="1455" r:id="rId20"/>
    <p:sldId id="1523" r:id="rId21"/>
    <p:sldId id="1157" r:id="rId22"/>
    <p:sldId id="1177" r:id="rId23"/>
    <p:sldId id="1460" r:id="rId24"/>
    <p:sldId id="1211" r:id="rId25"/>
    <p:sldId id="1524" r:id="rId26"/>
    <p:sldId id="1091" r:id="rId27"/>
    <p:sldId id="1525" r:id="rId28"/>
    <p:sldId id="1094" r:id="rId29"/>
    <p:sldId id="1513" r:id="rId30"/>
    <p:sldId id="1021" r:id="rId31"/>
    <p:sldId id="1506" r:id="rId32"/>
    <p:sldId id="1026" r:id="rId33"/>
    <p:sldId id="1028" r:id="rId34"/>
    <p:sldId id="1545" r:id="rId35"/>
    <p:sldId id="1507" r:id="rId36"/>
    <p:sldId id="1518" r:id="rId37"/>
    <p:sldId id="1519" r:id="rId38"/>
    <p:sldId id="1520" r:id="rId39"/>
    <p:sldId id="893" r:id="rId40"/>
    <p:sldId id="345" r:id="rId41"/>
    <p:sldId id="1222" r:id="rId42"/>
    <p:sldId id="1226" r:id="rId43"/>
    <p:sldId id="336" r:id="rId44"/>
    <p:sldId id="340" r:id="rId45"/>
    <p:sldId id="338" r:id="rId46"/>
    <p:sldId id="344" r:id="rId47"/>
    <p:sldId id="269" r:id="rId48"/>
    <p:sldId id="299" r:id="rId49"/>
    <p:sldId id="1536" r:id="rId50"/>
    <p:sldId id="1547" r:id="rId51"/>
    <p:sldId id="1551" r:id="rId52"/>
    <p:sldId id="1552" r:id="rId53"/>
    <p:sldId id="1549" r:id="rId54"/>
    <p:sldId id="1546" r:id="rId55"/>
    <p:sldId id="1487" r:id="rId56"/>
    <p:sldId id="1521" r:id="rId57"/>
    <p:sldId id="1522" r:id="rId58"/>
    <p:sldId id="1489" r:id="rId59"/>
    <p:sldId id="1508" r:id="rId60"/>
    <p:sldId id="1514" r:id="rId61"/>
    <p:sldId id="1510" r:id="rId62"/>
    <p:sldId id="1492" r:id="rId63"/>
    <p:sldId id="1493" r:id="rId64"/>
    <p:sldId id="1490" r:id="rId65"/>
    <p:sldId id="1491" r:id="rId66"/>
    <p:sldId id="1501" r:id="rId67"/>
  </p:sldIdLst>
  <p:sldSz cx="9144000" cy="6858000" type="screen4x3"/>
  <p:notesSz cx="6805613" cy="9939338"/>
  <p:defaultTextStyle>
    <a:defPPr>
      <a:defRPr lang="sv-SE"/>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13">
          <p15:clr>
            <a:srgbClr val="A4A3A4"/>
          </p15:clr>
        </p15:guide>
        <p15:guide id="2" pos="44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68663"/>
  </p:normalViewPr>
  <p:slideViewPr>
    <p:cSldViewPr snapToGrid="0">
      <p:cViewPr varScale="1">
        <p:scale>
          <a:sx n="74" d="100"/>
          <a:sy n="74" d="100"/>
        </p:scale>
        <p:origin x="1616" y="168"/>
      </p:cViewPr>
      <p:guideLst>
        <p:guide orient="horz" pos="2313"/>
        <p:guide pos="44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9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153E9C8-52FB-D3CC-EB1B-C152CD861D4A}"/>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Times" charset="0"/>
                <a:ea typeface="ＭＳ Ｐゴシック" charset="0"/>
                <a:cs typeface="ＭＳ Ｐゴシック" charset="0"/>
              </a:defRPr>
            </a:lvl1pPr>
          </a:lstStyle>
          <a:p>
            <a:pPr>
              <a:defRPr/>
            </a:pPr>
            <a:endParaRPr lang="sv-SE"/>
          </a:p>
        </p:txBody>
      </p:sp>
      <p:sp>
        <p:nvSpPr>
          <p:cNvPr id="3" name="Platshållare för datum 2">
            <a:extLst>
              <a:ext uri="{FF2B5EF4-FFF2-40B4-BE49-F238E27FC236}">
                <a16:creationId xmlns:a16="http://schemas.microsoft.com/office/drawing/2014/main" id="{FAA03906-A636-F731-954C-FFDB3FB1C880}"/>
              </a:ext>
            </a:extLst>
          </p:cNvPr>
          <p:cNvSpPr>
            <a:spLocks noGrp="1"/>
          </p:cNvSpPr>
          <p:nvPr>
            <p:ph type="dt" sz="quarter" idx="1"/>
          </p:nvPr>
        </p:nvSpPr>
        <p:spPr>
          <a:xfrm>
            <a:off x="3854450" y="0"/>
            <a:ext cx="2949575"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34480D7-A7DD-B249-8906-41DB81D2FD1A}" type="datetimeFigureOut">
              <a:rPr lang="sv-SE" altLang="en-SE"/>
              <a:pPr>
                <a:defRPr/>
              </a:pPr>
              <a:t>2026-04-17</a:t>
            </a:fld>
            <a:endParaRPr lang="sv-SE" altLang="en-SE"/>
          </a:p>
        </p:txBody>
      </p:sp>
      <p:sp>
        <p:nvSpPr>
          <p:cNvPr id="4" name="Platshållare för sidfot 3">
            <a:extLst>
              <a:ext uri="{FF2B5EF4-FFF2-40B4-BE49-F238E27FC236}">
                <a16:creationId xmlns:a16="http://schemas.microsoft.com/office/drawing/2014/main" id="{E6F4015B-333D-41EA-CB13-440CD5FBF579}"/>
              </a:ext>
            </a:extLst>
          </p:cNvPr>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atin typeface="Times" charset="0"/>
                <a:ea typeface="ＭＳ Ｐゴシック" charset="0"/>
                <a:cs typeface="ＭＳ Ｐゴシック" charset="0"/>
              </a:defRPr>
            </a:lvl1pPr>
          </a:lstStyle>
          <a:p>
            <a:pPr>
              <a:defRPr/>
            </a:pPr>
            <a:endParaRPr lang="sv-SE"/>
          </a:p>
        </p:txBody>
      </p:sp>
      <p:sp>
        <p:nvSpPr>
          <p:cNvPr id="5" name="Platshållare för bildnummer 4">
            <a:extLst>
              <a:ext uri="{FF2B5EF4-FFF2-40B4-BE49-F238E27FC236}">
                <a16:creationId xmlns:a16="http://schemas.microsoft.com/office/drawing/2014/main" id="{8F7D4855-49DC-9581-1027-5DBD3DFC5F5E}"/>
              </a:ext>
            </a:extLst>
          </p:cNvPr>
          <p:cNvSpPr>
            <a:spLocks noGrp="1"/>
          </p:cNvSpPr>
          <p:nvPr>
            <p:ph type="sldNum" sz="quarter" idx="3"/>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A8D4BA2-1294-4D42-848C-6AD7F2EF6E3A}" type="slidenum">
              <a:rPr lang="sv-SE" altLang="en-SE"/>
              <a:pPr>
                <a:defRPr/>
              </a:pPr>
              <a:t>‹#›</a:t>
            </a:fld>
            <a:endParaRPr lang="sv-SE" altLang="en-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D3702B2-3554-B0F4-7391-F572B985B99B}"/>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5" name="Rectangle 3">
            <a:extLst>
              <a:ext uri="{FF2B5EF4-FFF2-40B4-BE49-F238E27FC236}">
                <a16:creationId xmlns:a16="http://schemas.microsoft.com/office/drawing/2014/main" id="{D1BD03A0-E4D0-F1EC-A2FA-FED0A0109871}"/>
              </a:ext>
            </a:extLst>
          </p:cNvPr>
          <p:cNvSpPr>
            <a:spLocks noGrp="1" noChangeArrowheads="1"/>
          </p:cNvSpPr>
          <p:nvPr>
            <p:ph type="dt" idx="1"/>
          </p:nvPr>
        </p:nvSpPr>
        <p:spPr bwMode="auto">
          <a:xfrm>
            <a:off x="3856038"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sv-SE"/>
          </a:p>
        </p:txBody>
      </p:sp>
      <p:sp>
        <p:nvSpPr>
          <p:cNvPr id="15364" name="Rectangle 4">
            <a:extLst>
              <a:ext uri="{FF2B5EF4-FFF2-40B4-BE49-F238E27FC236}">
                <a16:creationId xmlns:a16="http://schemas.microsoft.com/office/drawing/2014/main" id="{AA539C7E-B8B4-A1A2-30BF-82B65AA041EE}"/>
              </a:ext>
            </a:extLst>
          </p:cNvPr>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BCE42D80-E7A4-5D94-454C-351262D20690}"/>
              </a:ext>
            </a:extLst>
          </p:cNvPr>
          <p:cNvSpPr>
            <a:spLocks noGrp="1" noChangeArrowheads="1"/>
          </p:cNvSpPr>
          <p:nvPr>
            <p:ph type="body" sz="quarter" idx="3"/>
          </p:nvPr>
        </p:nvSpPr>
        <p:spPr bwMode="auto">
          <a:xfrm>
            <a:off x="908050" y="4721225"/>
            <a:ext cx="4989513" cy="4471988"/>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sv-SE" altLang="en-SE" noProof="0"/>
              <a:t>Klicka här för att ändra format på bakgrundstexten</a:t>
            </a:r>
          </a:p>
          <a:p>
            <a:pPr lvl="1"/>
            <a:r>
              <a:rPr lang="sv-SE" altLang="en-SE" noProof="0"/>
              <a:t>Nivå två</a:t>
            </a:r>
          </a:p>
          <a:p>
            <a:pPr lvl="2"/>
            <a:r>
              <a:rPr lang="sv-SE" altLang="en-SE" noProof="0"/>
              <a:t>Nivå tre</a:t>
            </a:r>
          </a:p>
          <a:p>
            <a:pPr lvl="3"/>
            <a:r>
              <a:rPr lang="sv-SE" altLang="en-SE" noProof="0"/>
              <a:t>Nivå fyra</a:t>
            </a:r>
          </a:p>
          <a:p>
            <a:pPr lvl="4"/>
            <a:r>
              <a:rPr lang="sv-SE" altLang="en-SE" noProof="0"/>
              <a:t>Nivå fem</a:t>
            </a:r>
          </a:p>
        </p:txBody>
      </p:sp>
      <p:sp>
        <p:nvSpPr>
          <p:cNvPr id="8198" name="Rectangle 6">
            <a:extLst>
              <a:ext uri="{FF2B5EF4-FFF2-40B4-BE49-F238E27FC236}">
                <a16:creationId xmlns:a16="http://schemas.microsoft.com/office/drawing/2014/main" id="{066261D2-C05A-128B-06BD-D8526E95CA5E}"/>
              </a:ext>
            </a:extLst>
          </p:cNvPr>
          <p:cNvSpPr>
            <a:spLocks noGrp="1" noChangeArrowheads="1"/>
          </p:cNvSpPr>
          <p:nvPr>
            <p:ph type="ftr" sz="quarter" idx="4"/>
          </p:nvPr>
        </p:nvSpPr>
        <p:spPr bwMode="auto">
          <a:xfrm>
            <a:off x="0"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9" name="Rectangle 7">
            <a:extLst>
              <a:ext uri="{FF2B5EF4-FFF2-40B4-BE49-F238E27FC236}">
                <a16:creationId xmlns:a16="http://schemas.microsoft.com/office/drawing/2014/main" id="{6C12FAA4-6B1D-63F5-A6F3-76B356B04EB0}"/>
              </a:ext>
            </a:extLst>
          </p:cNvPr>
          <p:cNvSpPr>
            <a:spLocks noGrp="1" noChangeArrowheads="1"/>
          </p:cNvSpPr>
          <p:nvPr>
            <p:ph type="sldNum" sz="quarter" idx="5"/>
          </p:nvPr>
        </p:nvSpPr>
        <p:spPr bwMode="auto">
          <a:xfrm>
            <a:off x="3856038"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F7E9FBC-6053-D747-9C30-4BAC97CDF43C}" type="slidenum">
              <a:rPr lang="sv-SE" altLang="en-SE"/>
              <a:pPr>
                <a:defRPr/>
              </a:pPr>
              <a:t>‹#›</a:t>
            </a:fld>
            <a:endParaRPr lang="sv-SE" altLang="en-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txBox="1">
            <a:spLocks noGrp="1"/>
          </p:cNvSpPr>
          <p:nvPr>
            <p:ph type="sldNum" idx="12"/>
          </p:nvPr>
        </p:nvSpPr>
        <p:spPr>
          <a:xfrm>
            <a:off x="3856038" y="9442450"/>
            <a:ext cx="2949575"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SE" sz="1200" b="0" i="0" u="none" strike="noStrike" cap="none">
                <a:solidFill>
                  <a:schemeClr val="dk1"/>
                </a:solidFill>
                <a:latin typeface="Times"/>
                <a:ea typeface="Times"/>
                <a:cs typeface="Times"/>
                <a:sym typeface="Times"/>
              </a:rPr>
              <a:t>1</a:t>
            </a:fld>
            <a:endParaRPr sz="1200" b="0" i="0" u="none" strike="noStrike" cap="none">
              <a:solidFill>
                <a:schemeClr val="dk1"/>
              </a:solidFill>
              <a:latin typeface="Times"/>
              <a:ea typeface="Times"/>
              <a:cs typeface="Times"/>
              <a:sym typeface="Times"/>
            </a:endParaRPr>
          </a:p>
        </p:txBody>
      </p:sp>
      <p:sp>
        <p:nvSpPr>
          <p:cNvPr id="187" name="Google Shape;187;p1: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88" name="Google Shape;188;p1:notes"/>
          <p:cNvSpPr txBox="1">
            <a:spLocks noGrp="1"/>
          </p:cNvSpPr>
          <p:nvPr>
            <p:ph type="body" idx="1"/>
          </p:nvPr>
        </p:nvSpPr>
        <p:spPr>
          <a:xfrm>
            <a:off x="908050" y="4721225"/>
            <a:ext cx="4989513" cy="4471988"/>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This shows how the output signal from the filter can be connected to the EKG machine via a normal usual skin electrode.</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12</a:t>
            </a:fld>
            <a:endParaRPr lang="sv-SE" altLang="en-SE"/>
          </a:p>
        </p:txBody>
      </p:sp>
    </p:spTree>
    <p:extLst>
      <p:ext uri="{BB962C8B-B14F-4D97-AF65-F5344CB8AC3E}">
        <p14:creationId xmlns:p14="http://schemas.microsoft.com/office/powerpoint/2010/main" val="1718378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The electrode is inserted like an NG-tube</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13</a:t>
            </a:fld>
            <a:endParaRPr lang="sv-SE" altLang="en-SE"/>
          </a:p>
        </p:txBody>
      </p:sp>
    </p:spTree>
    <p:extLst>
      <p:ext uri="{BB962C8B-B14F-4D97-AF65-F5344CB8AC3E}">
        <p14:creationId xmlns:p14="http://schemas.microsoft.com/office/powerpoint/2010/main" val="1803044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You insert the E-EKG into the stomach and then slowly pull out the esophagus electrode until you get a good signal from the left atriium.</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14</a:t>
            </a:fld>
            <a:endParaRPr lang="sv-SE" altLang="en-SE"/>
          </a:p>
        </p:txBody>
      </p:sp>
    </p:spTree>
    <p:extLst>
      <p:ext uri="{BB962C8B-B14F-4D97-AF65-F5344CB8AC3E}">
        <p14:creationId xmlns:p14="http://schemas.microsoft.com/office/powerpoint/2010/main" val="2733767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So the patient has VA-dissociation hence VT.  Diagnosis established!</a:t>
            </a:r>
          </a:p>
          <a:p>
            <a:endParaRPr lang="en-SE" dirty="0"/>
          </a:p>
          <a:p>
            <a:r>
              <a:rPr lang="en-SE" dirty="0"/>
              <a:t>Paper speed of 50 mm/sec is recommended to make it easier to distinguish between A and V rates.</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15</a:t>
            </a:fld>
            <a:endParaRPr lang="sv-SE" altLang="en-SE"/>
          </a:p>
        </p:txBody>
      </p:sp>
    </p:spTree>
    <p:extLst>
      <p:ext uri="{BB962C8B-B14F-4D97-AF65-F5344CB8AC3E}">
        <p14:creationId xmlns:p14="http://schemas.microsoft.com/office/powerpoint/2010/main" val="145407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What should we do now with the patient?  Options are</a:t>
            </a:r>
          </a:p>
          <a:p>
            <a:r>
              <a:rPr lang="en-SE" dirty="0"/>
              <a:t>1-electrical cardioversion</a:t>
            </a:r>
          </a:p>
          <a:p>
            <a:r>
              <a:rPr lang="en-SE" dirty="0"/>
              <a:t>2-chemical cardioversion (Amiodarone infusion)</a:t>
            </a:r>
          </a:p>
          <a:p>
            <a:r>
              <a:rPr lang="en-SE" dirty="0"/>
              <a:t>3-neither</a:t>
            </a:r>
          </a:p>
          <a:p>
            <a:endParaRPr lang="en-SE" dirty="0"/>
          </a:p>
          <a:p>
            <a:r>
              <a:rPr lang="en-SE" dirty="0"/>
              <a:t>We opted for electrical cardioversion with 2 mg Midazolam, 15 mg Esketamine and 200 J.</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16</a:t>
            </a:fld>
            <a:endParaRPr lang="sv-SE" altLang="en-SE"/>
          </a:p>
        </p:txBody>
      </p:sp>
    </p:spTree>
    <p:extLst>
      <p:ext uri="{BB962C8B-B14F-4D97-AF65-F5344CB8AC3E}">
        <p14:creationId xmlns:p14="http://schemas.microsoft.com/office/powerpoint/2010/main" val="420767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sz="1800" dirty="0"/>
              <a:t>Source: </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940333-220721-ZN</a:t>
            </a:r>
            <a:endParaRPr lang="en-SE" sz="18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8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800" dirty="0" err="1">
                <a:solidFill>
                  <a:srgbClr val="000000"/>
                </a:solidFill>
                <a:effectLst/>
                <a:latin typeface="Times" pitchFamily="2" charset="0"/>
                <a:ea typeface="Times New Roman" panose="02020603050405020304" pitchFamily="18" charset="0"/>
                <a:cs typeface="Times New Roman" panose="02020603050405020304" pitchFamily="18" charset="0"/>
              </a:rPr>
              <a:t>Regular</a:t>
            </a:r>
            <a:r>
              <a:rPr lang="sv-SE" sz="1800" dirty="0">
                <a:solidFill>
                  <a:srgbClr val="000000"/>
                </a:solidFill>
                <a:effectLst/>
                <a:latin typeface="Times" pitchFamily="2" charset="0"/>
                <a:ea typeface="Times New Roman" panose="02020603050405020304" pitchFamily="18" charset="0"/>
                <a:cs typeface="Times New Roman" panose="02020603050405020304" pitchFamily="18" charset="0"/>
              </a:rPr>
              <a:t> and </a:t>
            </a:r>
            <a:r>
              <a:rPr lang="sv-SE" sz="1800" dirty="0" err="1">
                <a:solidFill>
                  <a:srgbClr val="000000"/>
                </a:solidFill>
                <a:effectLst/>
                <a:latin typeface="Times" pitchFamily="2" charset="0"/>
                <a:ea typeface="Times New Roman" panose="02020603050405020304" pitchFamily="18" charset="0"/>
                <a:cs typeface="Times New Roman" panose="02020603050405020304" pitchFamily="18" charset="0"/>
              </a:rPr>
              <a:t>wide</a:t>
            </a:r>
            <a:r>
              <a:rPr lang="sv-SE" sz="1800" dirty="0">
                <a:solidFill>
                  <a:srgbClr val="000000"/>
                </a:solidFill>
                <a:effectLst/>
                <a:latin typeface="Times" pitchFamily="2" charset="0"/>
                <a:ea typeface="Times New Roman" panose="02020603050405020304" pitchFamily="18" charset="0"/>
                <a:cs typeface="Times New Roman" panose="02020603050405020304" pitchFamily="18" charset="0"/>
              </a:rPr>
              <a:t> QRS </a:t>
            </a:r>
            <a:r>
              <a:rPr lang="sv-SE" sz="1800" dirty="0" err="1">
                <a:solidFill>
                  <a:srgbClr val="000000"/>
                </a:solidFill>
                <a:effectLst/>
                <a:latin typeface="Times" pitchFamily="2" charset="0"/>
                <a:ea typeface="Times New Roman" panose="02020603050405020304" pitchFamily="18" charset="0"/>
                <a:cs typeface="Times New Roman" panose="02020603050405020304" pitchFamily="18" charset="0"/>
              </a:rPr>
              <a:t>complexes</a:t>
            </a:r>
            <a:endParaRPr lang="en-SE" sz="18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endParaRPr lang="en-SE"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18</a:t>
            </a:fld>
            <a:endParaRPr lang="sv-SE" altLang="en-SE"/>
          </a:p>
        </p:txBody>
      </p:sp>
    </p:spTree>
    <p:extLst>
      <p:ext uri="{BB962C8B-B14F-4D97-AF65-F5344CB8AC3E}">
        <p14:creationId xmlns:p14="http://schemas.microsoft.com/office/powerpoint/2010/main" val="3649821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Source: </a:t>
            </a:r>
            <a:r>
              <a:rPr lang="en-US" sz="1200" dirty="0">
                <a:solidFill>
                  <a:srgbClr val="000000"/>
                </a:solidFill>
                <a:effectLst/>
                <a:latin typeface="Times" pitchFamily="2" charset="0"/>
                <a:ea typeface="Times New Roman" panose="02020603050405020304" pitchFamily="18" charset="0"/>
                <a:cs typeface="Times New Roman" panose="02020603050405020304" pitchFamily="18" charset="0"/>
              </a:rPr>
              <a:t>940333-220721-ZN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We had no prior EKG for this patient.</a:t>
            </a:r>
            <a:endParaRPr lang="en-US" sz="12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charset="0"/>
                <a:ea typeface="MS PGothic" panose="020B0600070205080204" pitchFamily="34" charset="-128"/>
                <a:cs typeface="MS PGothic" charset="0"/>
              </a:rPr>
              <a:t>Tetralogy of Fallot (TOF) is a congenital birth defect of the heart that leads to cyanosis. It presents with the combination of four different heart defects and is the most common cause of blue baby syndrome. The four pathologies seen in this condition 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charset="0"/>
                <a:ea typeface="MS PGothic" panose="020B0600070205080204" pitchFamily="34" charset="-128"/>
                <a:cs typeface="MS PGothic" charset="0"/>
              </a:rPr>
              <a:t>1-Pulmonary infundibular stenosis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charset="0"/>
                <a:ea typeface="MS PGothic" panose="020B0600070205080204" pitchFamily="34" charset="-128"/>
                <a:cs typeface="MS PGothic" charset="0"/>
              </a:rPr>
              <a:t>2-Right ventricular hypertrophy (RVH)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charset="0"/>
                <a:ea typeface="MS PGothic" panose="020B0600070205080204" pitchFamily="34" charset="-128"/>
                <a:cs typeface="MS PGothic" charset="0"/>
              </a:rPr>
              <a:t>3-Overriding aorta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charset="0"/>
                <a:ea typeface="MS PGothic" panose="020B0600070205080204" pitchFamily="34" charset="-128"/>
                <a:cs typeface="MS PGothic" charset="0"/>
              </a:rPr>
              <a:t>4-Ventricular septal defect (VSD)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Times" charset="0"/>
              <a:ea typeface="MS PGothic" panose="020B0600070205080204" pitchFamily="34" charset="-128"/>
              <a:cs typeface="Times New Roman" panose="02020603050405020304" pitchFamily="18" charset="0"/>
            </a:endParaRPr>
          </a:p>
          <a:p>
            <a:r>
              <a:rPr lang="en-GB" sz="1200" b="1" i="0" kern="1200" dirty="0">
                <a:solidFill>
                  <a:schemeClr val="tx1"/>
                </a:solidFill>
                <a:effectLst/>
                <a:latin typeface="Times" charset="0"/>
                <a:ea typeface="MS PGothic" panose="020B0600070205080204" pitchFamily="34" charset="-128"/>
                <a:cs typeface="MS PGothic" charset="0"/>
              </a:rPr>
              <a:t>Blue Baby Syndrome</a:t>
            </a:r>
            <a:br>
              <a:rPr lang="en-GB" sz="1200" b="0" i="0" kern="1200" dirty="0">
                <a:solidFill>
                  <a:schemeClr val="tx1"/>
                </a:solidFill>
                <a:effectLst/>
                <a:latin typeface="Times" charset="0"/>
                <a:ea typeface="MS PGothic" panose="020B0600070205080204" pitchFamily="34" charset="-128"/>
                <a:cs typeface="MS PGothic" charset="0"/>
              </a:rPr>
            </a:br>
            <a:r>
              <a:rPr lang="en-GB" sz="1200" b="1" i="1" kern="1200" dirty="0">
                <a:solidFill>
                  <a:schemeClr val="tx1"/>
                </a:solidFill>
                <a:effectLst/>
                <a:latin typeface="Times" charset="0"/>
                <a:ea typeface="MS PGothic" panose="020B0600070205080204" pitchFamily="34" charset="-128"/>
                <a:cs typeface="MS PGothic" charset="0"/>
              </a:rPr>
              <a:t>Blue Baby</a:t>
            </a:r>
            <a:endParaRPr lang="en-GB" sz="1200" b="0" i="0" kern="1200" dirty="0">
              <a:solidFill>
                <a:schemeClr val="tx1"/>
              </a:solidFill>
              <a:effectLst/>
              <a:latin typeface="Times" charset="0"/>
              <a:ea typeface="MS PGothic" panose="020B0600070205080204" pitchFamily="34" charset="-128"/>
              <a:cs typeface="MS PGothic" charset="0"/>
            </a:endParaRPr>
          </a:p>
          <a:p>
            <a:r>
              <a:rPr lang="en-GB" sz="1200" b="0" i="0" kern="1200" dirty="0">
                <a:solidFill>
                  <a:schemeClr val="tx1"/>
                </a:solidFill>
                <a:effectLst/>
                <a:latin typeface="Times" charset="0"/>
                <a:ea typeface="MS PGothic" panose="020B0600070205080204" pitchFamily="34" charset="-128"/>
                <a:cs typeface="MS PGothic" charset="0"/>
              </a:rPr>
              <a:t>TOF is the most common cause of blue baby syndrome in newborns. Babies are "blue" due to the cyanosis experienced in this heart disorder.</a:t>
            </a:r>
          </a:p>
          <a:p>
            <a:endParaRPr lang="en-GB" sz="1200" b="1" i="0" kern="1200" dirty="0">
              <a:solidFill>
                <a:schemeClr val="tx1"/>
              </a:solidFill>
              <a:effectLst/>
              <a:latin typeface="Times" charset="0"/>
              <a:ea typeface="MS PGothic" panose="020B0600070205080204" pitchFamily="34" charset="-128"/>
              <a:cs typeface="MS PGothic" charset="0"/>
            </a:endParaRPr>
          </a:p>
          <a:p>
            <a:r>
              <a:rPr lang="en-GB" sz="1200" b="1" i="0" kern="1200" dirty="0" err="1">
                <a:solidFill>
                  <a:schemeClr val="tx1"/>
                </a:solidFill>
                <a:effectLst/>
                <a:latin typeface="Times" charset="0"/>
                <a:ea typeface="MS PGothic" panose="020B0600070205080204" pitchFamily="34" charset="-128"/>
                <a:cs typeface="MS PGothic" charset="0"/>
              </a:rPr>
              <a:t>PROVe</a:t>
            </a:r>
            <a:r>
              <a:rPr lang="en-GB" sz="1200" b="1" i="0" kern="1200" dirty="0">
                <a:solidFill>
                  <a:schemeClr val="tx1"/>
                </a:solidFill>
                <a:effectLst/>
                <a:latin typeface="Times" charset="0"/>
                <a:ea typeface="MS PGothic" panose="020B0600070205080204" pitchFamily="34" charset="-128"/>
                <a:cs typeface="MS PGothic" charset="0"/>
              </a:rPr>
              <a:t> Acronym</a:t>
            </a:r>
            <a:br>
              <a:rPr lang="en-GB" sz="1200" b="0" i="0" kern="1200" dirty="0">
                <a:solidFill>
                  <a:schemeClr val="tx1"/>
                </a:solidFill>
                <a:effectLst/>
                <a:latin typeface="Times" charset="0"/>
                <a:ea typeface="MS PGothic" panose="020B0600070205080204" pitchFamily="34" charset="-128"/>
                <a:cs typeface="MS PGothic" charset="0"/>
              </a:rPr>
            </a:br>
            <a:r>
              <a:rPr lang="en-GB" sz="1200" b="1" i="1" kern="1200" dirty="0">
                <a:solidFill>
                  <a:schemeClr val="tx1"/>
                </a:solidFill>
                <a:effectLst/>
                <a:latin typeface="Times" charset="0"/>
                <a:ea typeface="MS PGothic" panose="020B0600070205080204" pitchFamily="34" charset="-128"/>
                <a:cs typeface="MS PGothic" charset="0"/>
              </a:rPr>
              <a:t>Prove-proof Stamp</a:t>
            </a:r>
            <a:endParaRPr lang="en-GB" sz="1200" b="0" i="0" kern="1200" dirty="0">
              <a:solidFill>
                <a:schemeClr val="tx1"/>
              </a:solidFill>
              <a:effectLst/>
              <a:latin typeface="Times" charset="0"/>
              <a:ea typeface="MS PGothic" panose="020B0600070205080204" pitchFamily="34" charset="-128"/>
              <a:cs typeface="MS PGothic" charset="0"/>
            </a:endParaRPr>
          </a:p>
          <a:p>
            <a:r>
              <a:rPr lang="en-GB" sz="1200" b="0" i="0" kern="1200" dirty="0">
                <a:solidFill>
                  <a:schemeClr val="tx1"/>
                </a:solidFill>
                <a:effectLst/>
                <a:latin typeface="Times" charset="0"/>
                <a:ea typeface="MS PGothic" panose="020B0600070205080204" pitchFamily="34" charset="-128"/>
                <a:cs typeface="MS PGothic" charset="0"/>
              </a:rPr>
              <a:t>The acronym “</a:t>
            </a:r>
            <a:r>
              <a:rPr lang="en-GB" sz="1200" b="0" i="0" kern="1200" dirty="0" err="1">
                <a:solidFill>
                  <a:schemeClr val="tx1"/>
                </a:solidFill>
                <a:effectLst/>
                <a:latin typeface="Times" charset="0"/>
                <a:ea typeface="MS PGothic" panose="020B0600070205080204" pitchFamily="34" charset="-128"/>
                <a:cs typeface="MS PGothic" charset="0"/>
              </a:rPr>
              <a:t>PROVe</a:t>
            </a:r>
            <a:r>
              <a:rPr lang="en-GB" sz="1200" b="0" i="0" kern="1200" dirty="0">
                <a:solidFill>
                  <a:schemeClr val="tx1"/>
                </a:solidFill>
                <a:effectLst/>
                <a:latin typeface="Times" charset="0"/>
                <a:ea typeface="MS PGothic" panose="020B0600070205080204" pitchFamily="34" charset="-128"/>
                <a:cs typeface="MS PGothic" charset="0"/>
              </a:rPr>
              <a:t>” can be used to help remember the four specific abnormalities generally associated with TOF: P for pulmonary infundibular stenosis, R for RVH, O for overriding aorta, V for VSD, and the “e” is silent without an associated pathology.</a:t>
            </a:r>
          </a:p>
          <a:p>
            <a:endParaRPr lang="en-GB" sz="1200" b="1" i="0" kern="1200" dirty="0">
              <a:solidFill>
                <a:schemeClr val="tx1"/>
              </a:solidFill>
              <a:effectLst/>
              <a:latin typeface="Times" charset="0"/>
              <a:ea typeface="MS PGothic" panose="020B0600070205080204" pitchFamily="34" charset="-128"/>
              <a:cs typeface="MS PGothic" charset="0"/>
            </a:endParaRPr>
          </a:p>
          <a:p>
            <a:r>
              <a:rPr lang="en-GB" sz="1200" b="1" i="0" kern="1200" dirty="0">
                <a:solidFill>
                  <a:schemeClr val="tx1"/>
                </a:solidFill>
                <a:effectLst/>
                <a:latin typeface="Times" charset="0"/>
                <a:ea typeface="MS PGothic" panose="020B0600070205080204" pitchFamily="34" charset="-128"/>
                <a:cs typeface="MS PGothic" charset="0"/>
              </a:rPr>
              <a:t>Pulmonary Infundibular Stenosis</a:t>
            </a:r>
            <a:br>
              <a:rPr lang="en-GB" sz="1200" b="0" i="0" kern="1200" dirty="0">
                <a:solidFill>
                  <a:schemeClr val="tx1"/>
                </a:solidFill>
                <a:effectLst/>
                <a:latin typeface="Times" charset="0"/>
                <a:ea typeface="MS PGothic" panose="020B0600070205080204" pitchFamily="34" charset="-128"/>
                <a:cs typeface="MS PGothic" charset="0"/>
              </a:rPr>
            </a:br>
            <a:r>
              <a:rPr lang="en-GB" sz="1200" b="1" i="1" kern="1200" dirty="0">
                <a:solidFill>
                  <a:schemeClr val="tx1"/>
                </a:solidFill>
                <a:effectLst/>
                <a:latin typeface="Times" charset="0"/>
                <a:ea typeface="MS PGothic" panose="020B0600070205080204" pitchFamily="34" charset="-128"/>
                <a:cs typeface="MS PGothic" charset="0"/>
              </a:rPr>
              <a:t>Lungs made of Stone</a:t>
            </a:r>
            <a:endParaRPr lang="en-GB" sz="1200" b="0" i="0" kern="1200" dirty="0">
              <a:solidFill>
                <a:schemeClr val="tx1"/>
              </a:solidFill>
              <a:effectLst/>
              <a:latin typeface="Times" charset="0"/>
              <a:ea typeface="MS PGothic" panose="020B0600070205080204" pitchFamily="34" charset="-128"/>
              <a:cs typeface="MS PGothic" charset="0"/>
            </a:endParaRPr>
          </a:p>
          <a:p>
            <a:r>
              <a:rPr lang="en-GB" sz="1200" b="0" i="0" kern="1200" dirty="0">
                <a:solidFill>
                  <a:schemeClr val="tx1"/>
                </a:solidFill>
                <a:effectLst/>
                <a:latin typeface="Times" charset="0"/>
                <a:ea typeface="MS PGothic" panose="020B0600070205080204" pitchFamily="34" charset="-128"/>
                <a:cs typeface="MS PGothic" charset="0"/>
              </a:rPr>
              <a:t>One of the tetralogies that can occur is pulmonary infundibular stenosis. Pulmonary infundibular stenosis is described as a narrowing of the right ventricular outflow tract. It occurs at the pulmonary valve, or just below at the infundibulum.</a:t>
            </a:r>
          </a:p>
          <a:p>
            <a:endParaRPr lang="en-GB" sz="1200" b="0" i="0" kern="1200" dirty="0">
              <a:solidFill>
                <a:schemeClr val="tx1"/>
              </a:solidFill>
              <a:effectLst/>
              <a:latin typeface="Times" charset="0"/>
              <a:ea typeface="MS PGothic" panose="020B0600070205080204" pitchFamily="34" charset="-128"/>
              <a:cs typeface="MS PGothic" charset="0"/>
            </a:endParaRPr>
          </a:p>
          <a:p>
            <a:r>
              <a:rPr lang="en-GB" sz="1200" b="1" i="0" kern="1200" dirty="0">
                <a:solidFill>
                  <a:schemeClr val="tx1"/>
                </a:solidFill>
                <a:effectLst/>
                <a:latin typeface="Times" charset="0"/>
                <a:ea typeface="MS PGothic" panose="020B0600070205080204" pitchFamily="34" charset="-128"/>
                <a:cs typeface="MS PGothic" charset="0"/>
              </a:rPr>
              <a:t>Right Ventricular Hypertrophy</a:t>
            </a:r>
            <a:br>
              <a:rPr lang="en-GB" sz="1200" b="0" i="0" kern="1200" dirty="0">
                <a:solidFill>
                  <a:schemeClr val="tx1"/>
                </a:solidFill>
                <a:effectLst/>
                <a:latin typeface="Times" charset="0"/>
                <a:ea typeface="MS PGothic" panose="020B0600070205080204" pitchFamily="34" charset="-128"/>
                <a:cs typeface="MS PGothic" charset="0"/>
              </a:rPr>
            </a:br>
            <a:r>
              <a:rPr lang="en-GB" sz="1200" b="1" i="1" kern="1200" dirty="0">
                <a:solidFill>
                  <a:schemeClr val="tx1"/>
                </a:solidFill>
                <a:effectLst/>
                <a:latin typeface="Times" charset="0"/>
                <a:ea typeface="MS PGothic" panose="020B0600070205080204" pitchFamily="34" charset="-128"/>
                <a:cs typeface="MS PGothic" charset="0"/>
              </a:rPr>
              <a:t>Right Vent Hiker-trophy</a:t>
            </a:r>
            <a:endParaRPr lang="en-GB" sz="1200" b="0" i="0" kern="1200" dirty="0">
              <a:solidFill>
                <a:schemeClr val="tx1"/>
              </a:solidFill>
              <a:effectLst/>
              <a:latin typeface="Times" charset="0"/>
              <a:ea typeface="MS PGothic" panose="020B0600070205080204" pitchFamily="34" charset="-128"/>
              <a:cs typeface="MS PGothic" charset="0"/>
            </a:endParaRPr>
          </a:p>
          <a:p>
            <a:r>
              <a:rPr lang="en-GB" sz="1200" b="0" i="0" kern="1200" dirty="0">
                <a:solidFill>
                  <a:schemeClr val="tx1"/>
                </a:solidFill>
                <a:effectLst/>
                <a:latin typeface="Times" charset="0"/>
                <a:ea typeface="MS PGothic" panose="020B0600070205080204" pitchFamily="34" charset="-128"/>
                <a:cs typeface="MS PGothic" charset="0"/>
              </a:rPr>
              <a:t>Due to the increased pressure and resistance of the right ventricular outflow tract, the right heart becomes pathologically hypertrophied. This RVH can cause the heart to be visualized as "boot-shaped."</a:t>
            </a:r>
          </a:p>
          <a:p>
            <a:endParaRPr lang="en-GB" sz="1200" b="1" i="0" kern="1200" dirty="0">
              <a:solidFill>
                <a:schemeClr val="tx1"/>
              </a:solidFill>
              <a:effectLst/>
              <a:latin typeface="Times" charset="0"/>
              <a:ea typeface="MS PGothic" panose="020B0600070205080204" pitchFamily="34" charset="-128"/>
              <a:cs typeface="MS PGothic" charset="0"/>
            </a:endParaRPr>
          </a:p>
          <a:p>
            <a:r>
              <a:rPr lang="en-GB" sz="1200" b="1" i="0" kern="1200" dirty="0">
                <a:solidFill>
                  <a:schemeClr val="tx1"/>
                </a:solidFill>
                <a:effectLst/>
                <a:latin typeface="Times" charset="0"/>
                <a:ea typeface="MS PGothic" panose="020B0600070205080204" pitchFamily="34" charset="-128"/>
                <a:cs typeface="MS PGothic" charset="0"/>
              </a:rPr>
              <a:t>Overriding Aorta</a:t>
            </a:r>
            <a:br>
              <a:rPr lang="en-GB" sz="1200" b="0" i="0" kern="1200" dirty="0">
                <a:solidFill>
                  <a:schemeClr val="tx1"/>
                </a:solidFill>
                <a:effectLst/>
                <a:latin typeface="Times" charset="0"/>
                <a:ea typeface="MS PGothic" panose="020B0600070205080204" pitchFamily="34" charset="-128"/>
                <a:cs typeface="MS PGothic" charset="0"/>
              </a:rPr>
            </a:br>
            <a:r>
              <a:rPr lang="en-GB" sz="1200" b="1" i="1" kern="1200" dirty="0">
                <a:solidFill>
                  <a:schemeClr val="tx1"/>
                </a:solidFill>
                <a:effectLst/>
                <a:latin typeface="Times" charset="0"/>
                <a:ea typeface="MS PGothic" panose="020B0600070205080204" pitchFamily="34" charset="-128"/>
                <a:cs typeface="MS PGothic" charset="0"/>
              </a:rPr>
              <a:t>Over-riding A-orca</a:t>
            </a:r>
            <a:endParaRPr lang="en-GB" sz="1200" b="0" i="0" kern="1200" dirty="0">
              <a:solidFill>
                <a:schemeClr val="tx1"/>
              </a:solidFill>
              <a:effectLst/>
              <a:latin typeface="Times" charset="0"/>
              <a:ea typeface="MS PGothic" panose="020B0600070205080204" pitchFamily="34" charset="-128"/>
              <a:cs typeface="MS PGothic" charset="0"/>
            </a:endParaRPr>
          </a:p>
          <a:p>
            <a:r>
              <a:rPr lang="en-GB" sz="1200" b="0" i="0" kern="1200" dirty="0">
                <a:solidFill>
                  <a:schemeClr val="tx1"/>
                </a:solidFill>
                <a:effectLst/>
                <a:latin typeface="Times" charset="0"/>
                <a:ea typeface="MS PGothic" panose="020B0600070205080204" pitchFamily="34" charset="-128"/>
                <a:cs typeface="MS PGothic" charset="0"/>
              </a:rPr>
              <a:t>In TOF, the aorta sits above the VSD, giving it biventricular access. This is problematic because deoxygenated blood from the right ventricle can then make its way into systemic blood flow.</a:t>
            </a:r>
          </a:p>
          <a:p>
            <a:endParaRPr lang="en-GB" sz="1200" b="1" i="0" kern="1200" dirty="0">
              <a:solidFill>
                <a:schemeClr val="tx1"/>
              </a:solidFill>
              <a:effectLst/>
              <a:latin typeface="Times" charset="0"/>
              <a:ea typeface="MS PGothic" panose="020B0600070205080204" pitchFamily="34" charset="-128"/>
              <a:cs typeface="MS PGothic" charset="0"/>
            </a:endParaRPr>
          </a:p>
          <a:p>
            <a:r>
              <a:rPr lang="en-GB" sz="1200" b="1" i="0" kern="1200" dirty="0">
                <a:solidFill>
                  <a:schemeClr val="tx1"/>
                </a:solidFill>
                <a:effectLst/>
                <a:latin typeface="Times" charset="0"/>
                <a:ea typeface="MS PGothic" panose="020B0600070205080204" pitchFamily="34" charset="-128"/>
                <a:cs typeface="MS PGothic" charset="0"/>
              </a:rPr>
              <a:t>Ventricular Septal Defect (VSD)</a:t>
            </a:r>
            <a:br>
              <a:rPr lang="en-GB" sz="1200" b="0" i="0" kern="1200" dirty="0">
                <a:solidFill>
                  <a:schemeClr val="tx1"/>
                </a:solidFill>
                <a:effectLst/>
                <a:latin typeface="Times" charset="0"/>
                <a:ea typeface="MS PGothic" panose="020B0600070205080204" pitchFamily="34" charset="-128"/>
                <a:cs typeface="MS PGothic" charset="0"/>
              </a:rPr>
            </a:br>
            <a:r>
              <a:rPr lang="en-GB" sz="1200" b="1" i="1" kern="1200" dirty="0">
                <a:solidFill>
                  <a:schemeClr val="tx1"/>
                </a:solidFill>
                <a:effectLst/>
                <a:latin typeface="Times" charset="0"/>
                <a:ea typeface="MS PGothic" panose="020B0600070205080204" pitchFamily="34" charset="-128"/>
                <a:cs typeface="MS PGothic" charset="0"/>
              </a:rPr>
              <a:t>Vase-hole-heart</a:t>
            </a:r>
            <a:endParaRPr lang="en-GB" sz="1200" b="0" i="0" kern="1200" dirty="0">
              <a:solidFill>
                <a:schemeClr val="tx1"/>
              </a:solidFill>
              <a:effectLst/>
              <a:latin typeface="Times" charset="0"/>
              <a:ea typeface="MS PGothic" panose="020B0600070205080204" pitchFamily="34" charset="-128"/>
              <a:cs typeface="MS PGothic" charset="0"/>
            </a:endParaRPr>
          </a:p>
          <a:p>
            <a:r>
              <a:rPr lang="en-GB" sz="1200" b="0" i="0" kern="1200" dirty="0">
                <a:solidFill>
                  <a:schemeClr val="tx1"/>
                </a:solidFill>
                <a:effectLst/>
                <a:latin typeface="Times" charset="0"/>
                <a:ea typeface="MS PGothic" panose="020B0600070205080204" pitchFamily="34" charset="-128"/>
                <a:cs typeface="MS PGothic" charset="0"/>
              </a:rPr>
              <a:t>Patients with TOF have a VSD which allows deoxygenated blood from the right ventricle to mix with oxygenated blood from the left ventricle. Because pulmonary stenosis causes right-sided outflow obstruction, blood is preferentially pushed toward the left side, and a right-to-left shunt is seen.</a:t>
            </a:r>
            <a:endParaRPr lang="en-SE" sz="12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endParaRPr lang="en-SE"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19</a:t>
            </a:fld>
            <a:endParaRPr lang="sv-SE" altLang="en-SE"/>
          </a:p>
        </p:txBody>
      </p:sp>
    </p:spTree>
    <p:extLst>
      <p:ext uri="{BB962C8B-B14F-4D97-AF65-F5344CB8AC3E}">
        <p14:creationId xmlns:p14="http://schemas.microsoft.com/office/powerpoint/2010/main" val="1058436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20</a:t>
            </a:fld>
            <a:endParaRPr lang="sv-SE" altLang="en-SE"/>
          </a:p>
        </p:txBody>
      </p:sp>
    </p:spTree>
    <p:extLst>
      <p:ext uri="{BB962C8B-B14F-4D97-AF65-F5344CB8AC3E}">
        <p14:creationId xmlns:p14="http://schemas.microsoft.com/office/powerpoint/2010/main" val="226270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Source: </a:t>
            </a:r>
            <a:r>
              <a:rPr lang="en-US" sz="1200" dirty="0">
                <a:solidFill>
                  <a:srgbClr val="000000"/>
                </a:solidFill>
                <a:effectLst/>
                <a:latin typeface="Times" pitchFamily="2" charset="0"/>
                <a:ea typeface="Times New Roman" panose="02020603050405020304" pitchFamily="18" charset="0"/>
                <a:cs typeface="Times New Roman" panose="02020603050405020304" pitchFamily="18" charset="0"/>
              </a:rPr>
              <a:t>940333-220721-ZN</a:t>
            </a:r>
            <a:endParaRPr lang="en-SE" sz="12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endParaRPr lang="en-SE" dirty="0"/>
          </a:p>
          <a:p>
            <a:r>
              <a:rPr lang="en-SE" dirty="0"/>
              <a:t>She does not have VA-dissociation.  T</a:t>
            </a:r>
            <a:r>
              <a:rPr lang="en-GB" dirty="0"/>
              <a:t>h</a:t>
            </a:r>
            <a:r>
              <a:rPr lang="en-SE" dirty="0"/>
              <a:t>ere is a 1:1 relationship between atrial and ventricular activity.</a:t>
            </a:r>
          </a:p>
          <a:p>
            <a:endParaRPr lang="en-SE" dirty="0"/>
          </a:p>
          <a:p>
            <a:r>
              <a:rPr lang="en-SE" dirty="0"/>
              <a:t>So, this suggests SVT.  In theory, this could also be VT with a 1:1 retrograde conduction through the AV-node.</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21</a:t>
            </a:fld>
            <a:endParaRPr lang="sv-SE" altLang="en-SE"/>
          </a:p>
        </p:txBody>
      </p:sp>
    </p:spTree>
    <p:extLst>
      <p:ext uri="{BB962C8B-B14F-4D97-AF65-F5344CB8AC3E}">
        <p14:creationId xmlns:p14="http://schemas.microsoft.com/office/powerpoint/2010/main" val="3346893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Source: </a:t>
            </a:r>
            <a:r>
              <a:rPr lang="en-US" sz="1200" dirty="0">
                <a:solidFill>
                  <a:srgbClr val="000000"/>
                </a:solidFill>
                <a:effectLst/>
                <a:latin typeface="Times" pitchFamily="2" charset="0"/>
                <a:ea typeface="Times New Roman" panose="02020603050405020304" pitchFamily="18" charset="0"/>
                <a:cs typeface="Times New Roman" panose="02020603050405020304" pitchFamily="18" charset="0"/>
              </a:rPr>
              <a:t>940333-220721-ZN</a:t>
            </a:r>
            <a:endParaRPr lang="en-SE" sz="12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endParaRPr lang="en-SE" dirty="0"/>
          </a:p>
          <a:p>
            <a:r>
              <a:rPr lang="en-SE" dirty="0"/>
              <a:t>What nails the diagnosis that this was an SVT is that the morphology of the QRS complexes during the tachycardia is the same as the morphology of the QRS complexes during sinus rhythm.</a:t>
            </a:r>
          </a:p>
          <a:p>
            <a:endParaRPr lang="en-SE" dirty="0"/>
          </a:p>
          <a:p>
            <a:r>
              <a:rPr lang="en-SE" dirty="0"/>
              <a:t>The patient probably had </a:t>
            </a:r>
            <a:r>
              <a:rPr lang="en-SE"/>
              <a:t>an AVNRT because she converted back to sinus after a maneuver (esophageal-EKG) that increases vagal tonus.</a:t>
            </a:r>
            <a:endParaRPr lang="en-SE"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22</a:t>
            </a:fld>
            <a:endParaRPr lang="sv-SE" altLang="en-SE"/>
          </a:p>
        </p:txBody>
      </p:sp>
    </p:spTree>
    <p:extLst>
      <p:ext uri="{BB962C8B-B14F-4D97-AF65-F5344CB8AC3E}">
        <p14:creationId xmlns:p14="http://schemas.microsoft.com/office/powerpoint/2010/main" val="146972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Tx/>
              <a:buSzPts val="1400"/>
              <a:buFontTx/>
              <a:buNone/>
              <a:tabLst/>
              <a:defRPr/>
            </a:pPr>
            <a:r>
              <a:rPr lang="en-SE" dirty="0"/>
              <a:t>Source: </a:t>
            </a:r>
            <a:r>
              <a:rPr lang="en-US" sz="1200" b="0" i="0" u="none" strike="noStrike" cap="none" dirty="0">
                <a:solidFill>
                  <a:srgbClr val="000000"/>
                </a:solidFill>
                <a:effectLst/>
                <a:latin typeface="Arial"/>
                <a:ea typeface="Arial"/>
                <a:cs typeface="Arial"/>
                <a:sym typeface="Arial"/>
              </a:rPr>
              <a:t>710430-221125-JB</a:t>
            </a:r>
          </a:p>
          <a:p>
            <a:pPr marL="0" lvl="0" indent="0" algn="l" rtl="0">
              <a:lnSpc>
                <a:spcPct val="100000"/>
              </a:lnSpc>
              <a:spcBef>
                <a:spcPts val="0"/>
              </a:spcBef>
              <a:spcAft>
                <a:spcPts val="0"/>
              </a:spcAft>
              <a:buSzPts val="1400"/>
              <a:buNone/>
            </a:pPr>
            <a:endParaRPr lang="sv-SE" dirty="0"/>
          </a:p>
          <a:p>
            <a:pPr marL="0" lvl="0" indent="0" algn="l" rtl="0">
              <a:lnSpc>
                <a:spcPct val="100000"/>
              </a:lnSpc>
              <a:spcBef>
                <a:spcPts val="0"/>
              </a:spcBef>
              <a:spcAft>
                <a:spcPts val="0"/>
              </a:spcAft>
              <a:buSzPts val="1400"/>
              <a:buNone/>
            </a:pPr>
            <a:r>
              <a:rPr lang="sv-SE" dirty="0" err="1"/>
              <a:t>This</a:t>
            </a:r>
            <a:r>
              <a:rPr lang="sv-SE" dirty="0"/>
              <a:t> is the Cabrera format </a:t>
            </a:r>
            <a:r>
              <a:rPr lang="sv-SE" dirty="0" err="1"/>
              <a:t>with</a:t>
            </a:r>
            <a:r>
              <a:rPr lang="sv-SE" dirty="0"/>
              <a:t> QRS </a:t>
            </a:r>
            <a:r>
              <a:rPr lang="sv-SE" dirty="0" err="1"/>
              <a:t>complexes</a:t>
            </a:r>
            <a:r>
              <a:rPr lang="sv-SE" dirty="0"/>
              <a:t> </a:t>
            </a:r>
            <a:r>
              <a:rPr lang="sv-SE" dirty="0" err="1"/>
              <a:t>displayed</a:t>
            </a:r>
            <a:r>
              <a:rPr lang="sv-SE" dirty="0"/>
              <a:t> at 50 mm/sec and the rhythm at 12.5 mm/sec</a:t>
            </a:r>
            <a:endParaRPr dirty="0"/>
          </a:p>
        </p:txBody>
      </p:sp>
      <p:sp>
        <p:nvSpPr>
          <p:cNvPr id="190" name="Google Shape;190;p1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Avoiding giving antiarrhythmics if the heart rate is &lt; 120 bpm. Consider hyperkalemia or Na-channel blockade. Given Amiodarone or Lidocaine can kill the patient in such a setting because the patient already has compromised Na-channel function.</a:t>
            </a:r>
          </a:p>
          <a:p>
            <a:endParaRPr lang="en-SE" dirty="0"/>
          </a:p>
          <a:p>
            <a:r>
              <a:rPr lang="en-SE" dirty="0"/>
              <a:t>According to info, BP 125/60.</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24</a:t>
            </a:fld>
            <a:endParaRPr lang="sv-SE" altLang="en-SE"/>
          </a:p>
        </p:txBody>
      </p:sp>
    </p:spTree>
    <p:extLst>
      <p:ext uri="{BB962C8B-B14F-4D97-AF65-F5344CB8AC3E}">
        <p14:creationId xmlns:p14="http://schemas.microsoft.com/office/powerpoint/2010/main" val="575719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err="1"/>
              <a:t>Dépret</a:t>
            </a:r>
            <a:r>
              <a:rPr lang="en-GB" dirty="0"/>
              <a:t> et al. Annals of Intensive Care</a:t>
            </a:r>
            <a:r>
              <a:rPr lang="en-SE" dirty="0"/>
              <a:t> 2019;1</a:t>
            </a:r>
            <a:endParaRPr lang="en-GB"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25</a:t>
            </a:fld>
            <a:endParaRPr lang="sv-SE" altLang="en-SE"/>
          </a:p>
        </p:txBody>
      </p:sp>
    </p:spTree>
    <p:extLst>
      <p:ext uri="{BB962C8B-B14F-4D97-AF65-F5344CB8AC3E}">
        <p14:creationId xmlns:p14="http://schemas.microsoft.com/office/powerpoint/2010/main" val="3803333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t>SOURCE: </a:t>
            </a:r>
            <a:r>
              <a:rPr lang="en-US" i="0" dirty="0"/>
              <a:t>440210-250308-MS</a:t>
            </a:r>
          </a:p>
          <a:p>
            <a:endParaRPr lang="en-S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Times"/>
              <a:buNone/>
            </a:pPr>
            <a:fld id="{00000000-1234-1234-1234-123412341234}" type="slidenum">
              <a:rPr lang="en-US" sz="1200" b="0" i="0" u="none" strike="noStrike" cap="none" smtClean="0">
                <a:solidFill>
                  <a:srgbClr val="000000"/>
                </a:solidFill>
                <a:latin typeface="Times"/>
                <a:ea typeface="Times"/>
                <a:cs typeface="Times"/>
                <a:sym typeface="Times"/>
              </a:rPr>
              <a:t>26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7684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t>SOURCE: </a:t>
            </a:r>
            <a:r>
              <a:rPr lang="en-US" i="0" dirty="0"/>
              <a:t>440210-250308-MS</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27</a:t>
            </a:fld>
            <a:endParaRPr lang="sv-SE" altLang="en-SE"/>
          </a:p>
        </p:txBody>
      </p:sp>
    </p:spTree>
    <p:extLst>
      <p:ext uri="{BB962C8B-B14F-4D97-AF65-F5344CB8AC3E}">
        <p14:creationId xmlns:p14="http://schemas.microsoft.com/office/powerpoint/2010/main" val="3402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t>SOURCE: </a:t>
            </a:r>
            <a:r>
              <a:rPr lang="en-US" i="0" dirty="0"/>
              <a:t>440210-250308-MS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This patient had VT. Because of her underlying cardiomyopathy, the rate of the VT was below the threshold where her ICD would have cardioverted her.</a:t>
            </a:r>
          </a:p>
          <a:p>
            <a:endParaRPr lang="en-S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Times"/>
              <a:buNone/>
            </a:pPr>
            <a:fld id="{00000000-1234-1234-1234-123412341234}" type="slidenum">
              <a:rPr lang="en-US" sz="1200" b="0" i="0" u="none" strike="noStrike" cap="none" smtClean="0">
                <a:solidFill>
                  <a:srgbClr val="000000"/>
                </a:solidFill>
                <a:latin typeface="Times"/>
                <a:ea typeface="Times"/>
                <a:cs typeface="Times"/>
                <a:sym typeface="Times"/>
              </a:rPr>
              <a:t>28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6571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Source: </a:t>
            </a:r>
            <a:r>
              <a:rPr lang="en-US" sz="1200" kern="1200" dirty="0">
                <a:solidFill>
                  <a:schemeClr val="tx1"/>
                </a:solidFill>
                <a:effectLst/>
                <a:latin typeface="Times" charset="0"/>
                <a:ea typeface="MS PGothic" panose="020B0600070205080204" pitchFamily="34" charset="-128"/>
                <a:cs typeface="MS PGothic" charset="0"/>
              </a:rPr>
              <a:t>800107-(9)-171003-MNCO</a:t>
            </a:r>
            <a:endParaRPr lang="en-SE" dirty="0"/>
          </a:p>
          <a:p>
            <a:endParaRPr lang="en-SE" dirty="0"/>
          </a:p>
          <a:p>
            <a:r>
              <a:rPr lang="en-SE" dirty="0"/>
              <a:t>This 37-year-old man presents with chest pain.</a:t>
            </a:r>
          </a:p>
          <a:p>
            <a:endParaRPr lang="en-SE" dirty="0"/>
          </a:p>
          <a:p>
            <a:r>
              <a:rPr lang="en-SE" dirty="0"/>
              <a:t>What do you think of the ST-segments and T waves in aVL, I, V1 and V2?  Does it look ischemic?</a:t>
            </a:r>
          </a:p>
          <a:p>
            <a:endParaRPr lang="en-SE" dirty="0"/>
          </a:p>
          <a:p>
            <a:r>
              <a:rPr lang="en-SE" dirty="0"/>
              <a:t>What about the axis?  It is Northwest!  Has the nurse connected the electrodes correctly?</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30</a:t>
            </a:fld>
            <a:endParaRPr lang="sv-SE" altLang="en-SE"/>
          </a:p>
        </p:txBody>
      </p:sp>
    </p:spTree>
    <p:extLst>
      <p:ext uri="{BB962C8B-B14F-4D97-AF65-F5344CB8AC3E}">
        <p14:creationId xmlns:p14="http://schemas.microsoft.com/office/powerpoint/2010/main" val="388636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a:t>Acute appendicitis</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33</a:t>
            </a:fld>
            <a:endParaRPr lang="sv-SE" altLang="en-SE"/>
          </a:p>
        </p:txBody>
      </p:sp>
    </p:spTree>
    <p:extLst>
      <p:ext uri="{BB962C8B-B14F-4D97-AF65-F5344CB8AC3E}">
        <p14:creationId xmlns:p14="http://schemas.microsoft.com/office/powerpoint/2010/main" val="3059280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320D4-D3AB-2D1E-E364-4142CEAE5AD1}"/>
            </a:ext>
          </a:extLst>
        </p:cNvPr>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790BB812-6BA3-B422-47D4-368A8415A771}"/>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527433C2-AFC2-5433-0B81-1FF81EAB46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SE" altLang="en-SE"/>
              <a:t>Source: </a:t>
            </a:r>
            <a:r>
              <a:rPr lang="en-US" altLang="en-SE" sz="1800">
                <a:solidFill>
                  <a:srgbClr val="000000"/>
                </a:solidFill>
                <a:cs typeface="Times New Roman" panose="02020603050405020304" pitchFamily="18" charset="0"/>
              </a:rPr>
              <a:t>010422-200615-SG</a:t>
            </a:r>
            <a:endParaRPr lang="en-SE" altLang="en-SE" sz="1800">
              <a:solidFill>
                <a:srgbClr val="000000"/>
              </a:solidFill>
              <a:cs typeface="Times New Roman" panose="02020603050405020304" pitchFamily="18" charset="0"/>
            </a:endParaRPr>
          </a:p>
        </p:txBody>
      </p:sp>
      <p:sp>
        <p:nvSpPr>
          <p:cNvPr id="34819" name="Slide Number Placeholder 3">
            <a:extLst>
              <a:ext uri="{FF2B5EF4-FFF2-40B4-BE49-F238E27FC236}">
                <a16:creationId xmlns:a16="http://schemas.microsoft.com/office/drawing/2014/main" id="{BE13D1E0-BAE4-39E4-388E-3D3C676D7C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C7447034-F288-5448-8FF7-F8E289AC9E39}" type="slidenum">
              <a:rPr lang="sv-SE" altLang="en-SE" sz="1200" smtClean="0"/>
              <a:pPr/>
              <a:t>35</a:t>
            </a:fld>
            <a:endParaRPr lang="sv-SE" altLang="en-SE" sz="1200"/>
          </a:p>
        </p:txBody>
      </p:sp>
    </p:spTree>
    <p:extLst>
      <p:ext uri="{BB962C8B-B14F-4D97-AF65-F5344CB8AC3E}">
        <p14:creationId xmlns:p14="http://schemas.microsoft.com/office/powerpoint/2010/main" val="2873349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0F159-5DD3-B32D-F8E1-929DDE774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A9296-1756-B910-00B3-9861CB7983BD}"/>
              </a:ext>
            </a:extLst>
          </p:cNvPr>
          <p:cNvSpPr>
            <a:spLocks noGrp="1" noRot="1" noChangeAspect="1"/>
          </p:cNvSpPr>
          <p:nvPr>
            <p:ph type="sldImg"/>
          </p:nvPr>
        </p:nvSpPr>
        <p:spPr>
          <a:xfrm>
            <a:off x="920750" y="746125"/>
            <a:ext cx="4965700" cy="3725863"/>
          </a:xfrm>
        </p:spPr>
      </p:sp>
      <p:sp>
        <p:nvSpPr>
          <p:cNvPr id="3" name="Notes Placeholder 2">
            <a:extLst>
              <a:ext uri="{FF2B5EF4-FFF2-40B4-BE49-F238E27FC236}">
                <a16:creationId xmlns:a16="http://schemas.microsoft.com/office/drawing/2014/main" id="{BE7B447A-E833-DCC7-3E2D-E5BC8C4744CD}"/>
              </a:ext>
            </a:extLst>
          </p:cNvPr>
          <p:cNvSpPr>
            <a:spLocks noGrp="1"/>
          </p:cNvSpPr>
          <p:nvPr>
            <p:ph type="body" idx="1"/>
          </p:nvPr>
        </p:nvSpPr>
        <p:spPr/>
        <p:txBody>
          <a:bodyPr/>
          <a:lstStyle/>
          <a:p>
            <a:r>
              <a:rPr lang="en-SE" dirty="0"/>
              <a:t>So the patient is stable enough to spend some time trying to figure out the pathophysiology underlying the tachycardia.</a:t>
            </a:r>
          </a:p>
          <a:p>
            <a:endParaRPr lang="en-SE" dirty="0"/>
          </a:p>
          <a:p>
            <a:r>
              <a:rPr lang="en-SE" dirty="0"/>
              <a:t>Tachycardias can be categorized according to whether they are:</a:t>
            </a:r>
          </a:p>
          <a:p>
            <a:r>
              <a:rPr lang="en-SE" dirty="0"/>
              <a:t>1-Regular or irregular</a:t>
            </a:r>
          </a:p>
          <a:p>
            <a:r>
              <a:rPr lang="en-SE" dirty="0"/>
              <a:t>2-Narrow or wide QRS</a:t>
            </a:r>
          </a:p>
          <a:p>
            <a:endParaRPr lang="en-SE" dirty="0"/>
          </a:p>
          <a:p>
            <a:r>
              <a:rPr lang="en-SE" dirty="0"/>
              <a:t>This patient has a regular tachycardia with wide QRS complexes</a:t>
            </a:r>
          </a:p>
        </p:txBody>
      </p:sp>
      <p:sp>
        <p:nvSpPr>
          <p:cNvPr id="4" name="Slide Number Placeholder 3">
            <a:extLst>
              <a:ext uri="{FF2B5EF4-FFF2-40B4-BE49-F238E27FC236}">
                <a16:creationId xmlns:a16="http://schemas.microsoft.com/office/drawing/2014/main" id="{CF6D1BFB-CEC2-F0E1-2491-061DCA69D891}"/>
              </a:ext>
            </a:extLst>
          </p:cNvPr>
          <p:cNvSpPr>
            <a:spLocks noGrp="1"/>
          </p:cNvSpPr>
          <p:nvPr>
            <p:ph type="sldNum" sz="quarter" idx="5"/>
          </p:nvPr>
        </p:nvSpPr>
        <p:spPr/>
        <p:txBody>
          <a:bodyPr/>
          <a:lstStyle/>
          <a:p>
            <a:pPr>
              <a:defRPr/>
            </a:pPr>
            <a:fld id="{9F7E9FBC-6053-D747-9C30-4BAC97CDF43C}" type="slidenum">
              <a:rPr lang="sv-SE" altLang="en-SE" smtClean="0"/>
              <a:pPr>
                <a:defRPr/>
              </a:pPr>
              <a:t>36</a:t>
            </a:fld>
            <a:endParaRPr lang="sv-SE" altLang="en-SE"/>
          </a:p>
        </p:txBody>
      </p:sp>
    </p:spTree>
    <p:extLst>
      <p:ext uri="{BB962C8B-B14F-4D97-AF65-F5344CB8AC3E}">
        <p14:creationId xmlns:p14="http://schemas.microsoft.com/office/powerpoint/2010/main" val="275704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CC2CE-502C-53E9-9B24-ED38290B8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D07A9-5665-0870-E618-C5D354FA53FC}"/>
              </a:ext>
            </a:extLst>
          </p:cNvPr>
          <p:cNvSpPr>
            <a:spLocks noGrp="1" noRot="1" noChangeAspect="1"/>
          </p:cNvSpPr>
          <p:nvPr>
            <p:ph type="sldImg"/>
          </p:nvPr>
        </p:nvSpPr>
        <p:spPr>
          <a:xfrm>
            <a:off x="920750" y="746125"/>
            <a:ext cx="4965700" cy="3725863"/>
          </a:xfrm>
        </p:spPr>
      </p:sp>
      <p:sp>
        <p:nvSpPr>
          <p:cNvPr id="3" name="Notes Placeholder 2">
            <a:extLst>
              <a:ext uri="{FF2B5EF4-FFF2-40B4-BE49-F238E27FC236}">
                <a16:creationId xmlns:a16="http://schemas.microsoft.com/office/drawing/2014/main" id="{955AE695-3569-AA31-2EF4-AC2217A7C35F}"/>
              </a:ext>
            </a:extLst>
          </p:cNvPr>
          <p:cNvSpPr>
            <a:spLocks noGrp="1"/>
          </p:cNvSpPr>
          <p:nvPr>
            <p:ph type="body" idx="1"/>
          </p:nvPr>
        </p:nvSpPr>
        <p:spPr/>
        <p:txBody>
          <a:bodyPr/>
          <a:lstStyle/>
          <a:p>
            <a:r>
              <a:rPr lang="en-SE" dirty="0"/>
              <a:t>So the patient is stable enough to spend some time trying to figure out the pathophysiology underlying the tachycardia.</a:t>
            </a:r>
          </a:p>
          <a:p>
            <a:endParaRPr lang="en-SE" dirty="0"/>
          </a:p>
          <a:p>
            <a:r>
              <a:rPr lang="en-SE" dirty="0"/>
              <a:t>Tachycardias can be categorized according to whether they are:</a:t>
            </a:r>
          </a:p>
          <a:p>
            <a:r>
              <a:rPr lang="en-SE" dirty="0"/>
              <a:t>1-Regular or irregular</a:t>
            </a:r>
          </a:p>
          <a:p>
            <a:r>
              <a:rPr lang="en-SE" dirty="0"/>
              <a:t>2-Narrow or wide QRS</a:t>
            </a:r>
          </a:p>
          <a:p>
            <a:endParaRPr lang="en-SE" dirty="0"/>
          </a:p>
          <a:p>
            <a:r>
              <a:rPr lang="en-SE" dirty="0"/>
              <a:t>This patient has a regular tachycardia with wide QRS complexes</a:t>
            </a:r>
          </a:p>
        </p:txBody>
      </p:sp>
      <p:sp>
        <p:nvSpPr>
          <p:cNvPr id="4" name="Slide Number Placeholder 3">
            <a:extLst>
              <a:ext uri="{FF2B5EF4-FFF2-40B4-BE49-F238E27FC236}">
                <a16:creationId xmlns:a16="http://schemas.microsoft.com/office/drawing/2014/main" id="{96EB0271-382E-6A76-2EDB-3F0161A480BF}"/>
              </a:ext>
            </a:extLst>
          </p:cNvPr>
          <p:cNvSpPr>
            <a:spLocks noGrp="1"/>
          </p:cNvSpPr>
          <p:nvPr>
            <p:ph type="sldNum" sz="quarter" idx="5"/>
          </p:nvPr>
        </p:nvSpPr>
        <p:spPr/>
        <p:txBody>
          <a:bodyPr/>
          <a:lstStyle/>
          <a:p>
            <a:pPr>
              <a:defRPr/>
            </a:pPr>
            <a:fld id="{9F7E9FBC-6053-D747-9C30-4BAC97CDF43C}" type="slidenum">
              <a:rPr lang="sv-SE" altLang="en-SE" smtClean="0"/>
              <a:pPr>
                <a:defRPr/>
              </a:pPr>
              <a:t>37</a:t>
            </a:fld>
            <a:endParaRPr lang="sv-SE" altLang="en-SE"/>
          </a:p>
        </p:txBody>
      </p:sp>
    </p:spTree>
    <p:extLst>
      <p:ext uri="{BB962C8B-B14F-4D97-AF65-F5344CB8AC3E}">
        <p14:creationId xmlns:p14="http://schemas.microsoft.com/office/powerpoint/2010/main" val="3434290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The patient presented to triage with a heart rate of 200 and an SBP of 95, upon which he was “upgraded” to a priority 1 and brought into the resuscitation room.</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5</a:t>
            </a:fld>
            <a:endParaRPr lang="sv-SE" altLang="en-SE"/>
          </a:p>
        </p:txBody>
      </p:sp>
    </p:spTree>
    <p:extLst>
      <p:ext uri="{BB962C8B-B14F-4D97-AF65-F5344CB8AC3E}">
        <p14:creationId xmlns:p14="http://schemas.microsoft.com/office/powerpoint/2010/main" val="2898983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E018A-1BA6-EEF6-54A9-C411072A557E}"/>
            </a:ext>
          </a:extLst>
        </p:cNvPr>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C1B7C0CE-EBDA-B5D5-19CB-14AD6801E838}"/>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FC4E4957-28FD-1C6C-5770-399B0BD1E5C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SE" altLang="en-SE"/>
              <a:t>Source: </a:t>
            </a:r>
            <a:r>
              <a:rPr lang="en-US" altLang="en-SE" sz="1800">
                <a:solidFill>
                  <a:srgbClr val="000000"/>
                </a:solidFill>
                <a:cs typeface="Times New Roman" panose="02020603050405020304" pitchFamily="18" charset="0"/>
              </a:rPr>
              <a:t>010422-200615-SG</a:t>
            </a:r>
            <a:endParaRPr lang="en-SE" altLang="en-SE" sz="1800">
              <a:solidFill>
                <a:srgbClr val="000000"/>
              </a:solidFill>
              <a:cs typeface="Times New Roman" panose="02020603050405020304" pitchFamily="18" charset="0"/>
            </a:endParaRPr>
          </a:p>
        </p:txBody>
      </p:sp>
      <p:sp>
        <p:nvSpPr>
          <p:cNvPr id="34819" name="Slide Number Placeholder 3">
            <a:extLst>
              <a:ext uri="{FF2B5EF4-FFF2-40B4-BE49-F238E27FC236}">
                <a16:creationId xmlns:a16="http://schemas.microsoft.com/office/drawing/2014/main" id="{EE879C77-8741-1EA3-837C-26E717487A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C7447034-F288-5448-8FF7-F8E289AC9E39}" type="slidenum">
              <a:rPr lang="sv-SE" altLang="en-SE" sz="1200" smtClean="0"/>
              <a:pPr/>
              <a:t>38</a:t>
            </a:fld>
            <a:endParaRPr lang="sv-SE" altLang="en-SE" sz="1200"/>
          </a:p>
        </p:txBody>
      </p:sp>
    </p:spTree>
    <p:extLst>
      <p:ext uri="{BB962C8B-B14F-4D97-AF65-F5344CB8AC3E}">
        <p14:creationId xmlns:p14="http://schemas.microsoft.com/office/powerpoint/2010/main" val="4100453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67F574A8-A6A2-D1F0-E182-BD586679FE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AC74812E-CAA8-D449-BF53-767B8F8DBBB2}" type="slidenum">
              <a:rPr lang="sv-SE" altLang="en-SE" sz="1200" smtClean="0"/>
              <a:pPr/>
              <a:t>39</a:t>
            </a:fld>
            <a:endParaRPr lang="sv-SE" altLang="en-SE" sz="1200"/>
          </a:p>
        </p:txBody>
      </p:sp>
      <p:sp>
        <p:nvSpPr>
          <p:cNvPr id="23554" name="Rectangle 2">
            <a:extLst>
              <a:ext uri="{FF2B5EF4-FFF2-40B4-BE49-F238E27FC236}">
                <a16:creationId xmlns:a16="http://schemas.microsoft.com/office/drawing/2014/main" id="{F4F7D308-AA2D-2C32-32A1-ADA5BA6B1AEB}"/>
              </a:ext>
            </a:extLst>
          </p:cNvPr>
          <p:cNvSpPr>
            <a:spLocks noGrp="1" noRot="1" noChangeAspect="1" noChangeArrowheads="1" noTextEdit="1"/>
          </p:cNvSpPr>
          <p:nvPr>
            <p:ph type="sldImg"/>
          </p:nvPr>
        </p:nvSpPr>
        <p:spPr>
          <a:ln/>
        </p:spPr>
      </p:sp>
      <p:sp>
        <p:nvSpPr>
          <p:cNvPr id="640003" name="Rectangle 3">
            <a:extLst>
              <a:ext uri="{FF2B5EF4-FFF2-40B4-BE49-F238E27FC236}">
                <a16:creationId xmlns:a16="http://schemas.microsoft.com/office/drawing/2014/main" id="{8CC3D149-8BDD-7813-25F7-F1BA418F7D5B}"/>
              </a:ext>
            </a:extLst>
          </p:cNvPr>
          <p:cNvSpPr>
            <a:spLocks noGrp="1" noChangeArrowheads="1"/>
          </p:cNvSpPr>
          <p:nvPr>
            <p:ph type="body" idx="1"/>
          </p:nvPr>
        </p:nvSpPr>
        <p:spPr/>
        <p:txBody>
          <a:bodyPr/>
          <a:lstStyle/>
          <a:p>
            <a:pPr>
              <a:defRPr/>
            </a:pPr>
            <a:endParaRPr lang="sv-SE">
              <a:ea typeface="ＭＳ Ｐゴシック" panose="020B0600070205080204" pitchFamily="34" charset="-128"/>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C29452DA-4BF9-4AA8-46FA-A196ABC87B08}"/>
            </a:ext>
          </a:extLst>
        </p:cNvPr>
        <p:cNvGrpSpPr/>
        <p:nvPr/>
      </p:nvGrpSpPr>
      <p:grpSpPr>
        <a:xfrm>
          <a:off x="0" y="0"/>
          <a:ext cx="0" cy="0"/>
          <a:chOff x="0" y="0"/>
          <a:chExt cx="0" cy="0"/>
        </a:xfrm>
      </p:grpSpPr>
      <p:sp>
        <p:nvSpPr>
          <p:cNvPr id="189" name="Google Shape;189;p13:notes">
            <a:extLst>
              <a:ext uri="{FF2B5EF4-FFF2-40B4-BE49-F238E27FC236}">
                <a16:creationId xmlns:a16="http://schemas.microsoft.com/office/drawing/2014/main" id="{C76D0E82-B281-52C9-2200-D8EB003B39BA}"/>
              </a:ext>
            </a:extLst>
          </p:cNvPr>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dirty="0"/>
              <a:t>The delta </a:t>
            </a:r>
            <a:r>
              <a:rPr lang="sv-SE" dirty="0" err="1"/>
              <a:t>wave</a:t>
            </a:r>
            <a:r>
              <a:rPr lang="sv-SE" dirty="0"/>
              <a:t> is </a:t>
            </a:r>
            <a:r>
              <a:rPr lang="sv-SE" dirty="0" err="1"/>
              <a:t>more</a:t>
            </a:r>
            <a:r>
              <a:rPr lang="sv-SE" dirty="0"/>
              <a:t> </a:t>
            </a:r>
            <a:r>
              <a:rPr lang="sv-SE" dirty="0" err="1"/>
              <a:t>obvious</a:t>
            </a:r>
            <a:r>
              <a:rPr lang="sv-SE" dirty="0"/>
              <a:t> in </a:t>
            </a:r>
            <a:r>
              <a:rPr lang="sv-SE" dirty="0" err="1"/>
              <a:t>this</a:t>
            </a:r>
            <a:r>
              <a:rPr lang="sv-SE" dirty="0"/>
              <a:t> EKG taken </a:t>
            </a:r>
            <a:r>
              <a:rPr lang="sv-SE" dirty="0" err="1"/>
              <a:t>three</a:t>
            </a:r>
            <a:r>
              <a:rPr lang="sv-SE" dirty="0"/>
              <a:t> </a:t>
            </a:r>
            <a:r>
              <a:rPr lang="sv-SE" dirty="0" err="1"/>
              <a:t>days</a:t>
            </a:r>
            <a:r>
              <a:rPr lang="sv-SE" dirty="0"/>
              <a:t> later.</a:t>
            </a:r>
          </a:p>
          <a:p>
            <a:pPr marL="0" lvl="0" indent="0" algn="l" rtl="0">
              <a:lnSpc>
                <a:spcPct val="100000"/>
              </a:lnSpc>
              <a:spcBef>
                <a:spcPts val="0"/>
              </a:spcBef>
              <a:spcAft>
                <a:spcPts val="0"/>
              </a:spcAft>
              <a:buSzPts val="1400"/>
              <a:buNone/>
            </a:pPr>
            <a:endParaRPr dirty="0"/>
          </a:p>
        </p:txBody>
      </p:sp>
      <p:sp>
        <p:nvSpPr>
          <p:cNvPr id="190" name="Google Shape;190;p13:notes">
            <a:extLst>
              <a:ext uri="{FF2B5EF4-FFF2-40B4-BE49-F238E27FC236}">
                <a16:creationId xmlns:a16="http://schemas.microsoft.com/office/drawing/2014/main" id="{FEADA806-83C9-C73F-C390-A1C592E66480}"/>
              </a:ext>
            </a:extLst>
          </p:cNvPr>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642205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a:extLst>
            <a:ext uri="{FF2B5EF4-FFF2-40B4-BE49-F238E27FC236}">
              <a16:creationId xmlns:a16="http://schemas.microsoft.com/office/drawing/2014/main" id="{6DFAB48E-54BB-C261-FDA7-4986A2409D87}"/>
            </a:ext>
          </a:extLst>
        </p:cNvPr>
        <p:cNvGrpSpPr/>
        <p:nvPr/>
      </p:nvGrpSpPr>
      <p:grpSpPr>
        <a:xfrm>
          <a:off x="0" y="0"/>
          <a:ext cx="0" cy="0"/>
          <a:chOff x="0" y="0"/>
          <a:chExt cx="0" cy="0"/>
        </a:xfrm>
      </p:grpSpPr>
      <p:sp>
        <p:nvSpPr>
          <p:cNvPr id="359" name="Google Shape;359;p43:notes">
            <a:extLst>
              <a:ext uri="{FF2B5EF4-FFF2-40B4-BE49-F238E27FC236}">
                <a16:creationId xmlns:a16="http://schemas.microsoft.com/office/drawing/2014/main" id="{DDA6FDC2-832B-1123-AADF-1003B62C8488}"/>
              </a:ext>
            </a:extLst>
          </p:cNvPr>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43:notes">
            <a:extLst>
              <a:ext uri="{FF2B5EF4-FFF2-40B4-BE49-F238E27FC236}">
                <a16:creationId xmlns:a16="http://schemas.microsoft.com/office/drawing/2014/main" id="{DDC0E20B-F069-7D85-8907-47C5521B8F47}"/>
              </a:ext>
            </a:extLst>
          </p:cNvPr>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68850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BF169322-9C6E-D780-6387-B4793C0FFF08}"/>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6E4279EF-15B0-7ABF-B307-0D8E99C4C4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SE" altLang="en-SE"/>
              <a:t>Source: </a:t>
            </a:r>
            <a:r>
              <a:rPr lang="en-US" altLang="en-SE" sz="1800">
                <a:solidFill>
                  <a:srgbClr val="000000"/>
                </a:solidFill>
                <a:cs typeface="Times New Roman" panose="02020603050405020304" pitchFamily="18" charset="0"/>
              </a:rPr>
              <a:t>940923-150409-HA</a:t>
            </a:r>
            <a:endParaRPr lang="en-SE" altLang="en-SE" sz="1800">
              <a:solidFill>
                <a:srgbClr val="000000"/>
              </a:solidFill>
              <a:cs typeface="Times New Roman" panose="02020603050405020304" pitchFamily="18" charset="0"/>
            </a:endParaRPr>
          </a:p>
        </p:txBody>
      </p:sp>
      <p:sp>
        <p:nvSpPr>
          <p:cNvPr id="30723" name="Slide Number Placeholder 3">
            <a:extLst>
              <a:ext uri="{FF2B5EF4-FFF2-40B4-BE49-F238E27FC236}">
                <a16:creationId xmlns:a16="http://schemas.microsoft.com/office/drawing/2014/main" id="{710B0B33-3006-8274-2A43-F7C1C998E1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63D3DD9C-2472-674A-968E-7C9E668F8803}" type="slidenum">
              <a:rPr lang="sv-SE" altLang="en-SE" sz="1200" smtClean="0"/>
              <a:pPr/>
              <a:t>43</a:t>
            </a:fld>
            <a:endParaRPr lang="sv-SE" altLang="en-SE"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t>SOURCE: </a:t>
            </a:r>
            <a:r>
              <a:rPr lang="en-US" i="0" dirty="0"/>
              <a:t>620408-250708-AB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Patient returned 250708 with palpitations</a:t>
            </a:r>
          </a:p>
          <a:p>
            <a:pPr marL="0" lvl="0" indent="0" algn="l" rtl="0">
              <a:lnSpc>
                <a:spcPct val="100000"/>
              </a:lnSpc>
              <a:spcBef>
                <a:spcPts val="0"/>
              </a:spcBef>
              <a:spcAft>
                <a:spcPts val="0"/>
              </a:spcAft>
              <a:buSzPts val="1400"/>
              <a:buNone/>
            </a:pPr>
            <a:endParaRPr dirty="0"/>
          </a:p>
        </p:txBody>
      </p:sp>
      <p:sp>
        <p:nvSpPr>
          <p:cNvPr id="195" name="Google Shape;195;p14: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4: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dirty="0" err="1"/>
              <a:t>Mnemonic</a:t>
            </a:r>
            <a:r>
              <a:rPr lang="sv-SE" dirty="0"/>
              <a:t>. ”Long-Short-Wide”</a:t>
            </a:r>
          </a:p>
          <a:p>
            <a:pPr marL="0" lvl="0" indent="0" algn="l" rtl="0">
              <a:lnSpc>
                <a:spcPct val="100000"/>
              </a:lnSpc>
              <a:spcBef>
                <a:spcPts val="0"/>
              </a:spcBef>
              <a:spcAft>
                <a:spcPts val="0"/>
              </a:spcAft>
              <a:buSzPts val="1400"/>
              <a:buNone/>
            </a:pPr>
            <a:endParaRPr lang="sv-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err="1"/>
              <a:t>Inspired</a:t>
            </a:r>
            <a:r>
              <a:rPr lang="sv-SE" dirty="0"/>
              <a:t> by ”</a:t>
            </a:r>
            <a:r>
              <a:rPr lang="en-GB" sz="1200" kern="1200" dirty="0">
                <a:solidFill>
                  <a:schemeClr val="tx1"/>
                </a:solidFill>
                <a:effectLst/>
                <a:latin typeface="Times" charset="0"/>
                <a:ea typeface="MS PGothic" panose="020B0600070205080204" pitchFamily="34" charset="-128"/>
                <a:cs typeface="MS PGothic" charset="0"/>
              </a:rPr>
              <a:t>Ashman’s Beats – Long, Short, Weird” Emergency Physicians Monthly By SUSAN TORREY, MD ON AUGUST 4, 2017</a:t>
            </a:r>
          </a:p>
          <a:p>
            <a:pPr marL="0" lvl="0" indent="0" algn="l" rtl="0">
              <a:lnSpc>
                <a:spcPct val="100000"/>
              </a:lnSpc>
              <a:spcBef>
                <a:spcPts val="0"/>
              </a:spcBef>
              <a:spcAft>
                <a:spcPts val="0"/>
              </a:spcAft>
              <a:buSzPts val="1400"/>
              <a:buNone/>
            </a:pPr>
            <a:endParaRPr dirty="0"/>
          </a:p>
        </p:txBody>
      </p:sp>
      <p:sp>
        <p:nvSpPr>
          <p:cNvPr id="366" name="Google Shape;366;p44: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F0037-803E-FB75-4F4C-8029E1786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E8DC3-84BD-ED1B-9A6E-6D4CAD27E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5E53C-FF4A-DDD2-6AAB-76E76EB80D10}"/>
              </a:ext>
            </a:extLst>
          </p:cNvPr>
          <p:cNvSpPr>
            <a:spLocks noGrp="1"/>
          </p:cNvSpPr>
          <p:nvPr>
            <p:ph type="body" idx="1"/>
          </p:nvPr>
        </p:nvSpPr>
        <p:spPr/>
        <p:txBody>
          <a:bodyPr/>
          <a:lstStyle/>
          <a:p>
            <a:r>
              <a:rPr lang="en-SE" dirty="0"/>
              <a:t>Source: 430232-251121-ILL</a:t>
            </a:r>
          </a:p>
          <a:p>
            <a:r>
              <a:rPr lang="en-SE" dirty="0"/>
              <a:t>Söker pga frånvaro episoder hemma</a:t>
            </a:r>
          </a:p>
          <a:p>
            <a:endParaRPr lang="en-SE" dirty="0"/>
          </a:p>
          <a:p>
            <a:r>
              <a:rPr lang="en-SE" dirty="0"/>
              <a:t>LIFTL argues to not include the U wave in measurement QT time if T and U separate.</a:t>
            </a:r>
          </a:p>
          <a:p>
            <a:r>
              <a:rPr lang="en-SE" dirty="0"/>
              <a:t>So QT 450 msec with heart rate of 60 bpm</a:t>
            </a:r>
          </a:p>
          <a:p>
            <a:r>
              <a:rPr lang="en-SE" dirty="0"/>
              <a:t>If you include the U wave, QT 620 msec.</a:t>
            </a:r>
          </a:p>
          <a:p>
            <a:endParaRPr lang="en-SE" dirty="0"/>
          </a:p>
          <a:p>
            <a:r>
              <a:rPr lang="en-GB" sz="1200" b="1" i="0" kern="1200" dirty="0">
                <a:solidFill>
                  <a:schemeClr val="tx1"/>
                </a:solidFill>
                <a:effectLst/>
                <a:latin typeface="Times" charset="0"/>
                <a:ea typeface="MS PGothic" panose="020B0600070205080204" pitchFamily="34" charset="-128"/>
                <a:cs typeface="MS PGothic" charset="0"/>
              </a:rPr>
              <a:t>Torsade de pointes is usually triggered by a ventricular extrasystole (premature ventricular contraction, PVC)</a:t>
            </a:r>
            <a:r>
              <a:rPr lang="en-GB" sz="1200" b="0" i="0" kern="1200" dirty="0">
                <a:solidFill>
                  <a:schemeClr val="tx1"/>
                </a:solidFill>
                <a:effectLst/>
                <a:latin typeface="Times" charset="0"/>
                <a:ea typeface="MS PGothic" panose="020B0600070205080204" pitchFamily="34" charset="-128"/>
                <a:cs typeface="MS PGothic" charset="0"/>
              </a:rPr>
              <a:t>, particularly in the setting of a prolonged QT interval. The characteristic initiating sequence is a "short-long-short" pattern of R-R intervals, where a PVC (the "short") is followed by a compensatory pause (the "long"), and then another PVC that often falls on the preceding T wave (R-on-T phenomenon), precipitating the arrhythmia. This pause-dependent mechanism is well described in both congenital and acquired long QT syndromes and is a hallmark of torsade de pointes initiation.</a:t>
            </a:r>
          </a:p>
          <a:p>
            <a:endParaRPr lang="en-GB" sz="1200" b="0" i="0" kern="1200" dirty="0">
              <a:solidFill>
                <a:schemeClr val="tx1"/>
              </a:solidFill>
              <a:effectLst/>
              <a:latin typeface="Times" charset="0"/>
              <a:ea typeface="MS PGothic" panose="020B0600070205080204" pitchFamily="34" charset="-128"/>
            </a:endParaRPr>
          </a:p>
          <a:p>
            <a:r>
              <a:rPr lang="en-GB" sz="1200" b="1" i="0" kern="1200" dirty="0">
                <a:solidFill>
                  <a:schemeClr val="tx1"/>
                </a:solidFill>
                <a:effectLst/>
                <a:latin typeface="Times" charset="0"/>
                <a:ea typeface="MS PGothic" panose="020B0600070205080204" pitchFamily="34" charset="-128"/>
                <a:cs typeface="MS PGothic" charset="0"/>
              </a:rPr>
              <a:t>If a premature ventricular contraction (PVC) falls on the U wave, particularly in the context of a prolonged QT interval, this is a highly arrhythmogenic event that can precipitate torsade de pointes</a:t>
            </a:r>
            <a:r>
              <a:rPr lang="en-GB" sz="1200" b="0" i="0" kern="1200" dirty="0">
                <a:solidFill>
                  <a:schemeClr val="tx1"/>
                </a:solidFill>
                <a:effectLst/>
                <a:latin typeface="Times" charset="0"/>
                <a:ea typeface="MS PGothic" panose="020B0600070205080204" pitchFamily="34" charset="-128"/>
                <a:cs typeface="MS PGothic" charset="0"/>
              </a:rPr>
              <a:t>. The U wave represents the terminal phase of ventricular repolarization, and a PVC occurring at this vulnerable period can trigger early afterdepolarizations, which are the electrophysiological substrate for torsade de pointes in both congenital and acquired long QT syndromes</a:t>
            </a:r>
            <a:endParaRPr lang="en-SE" dirty="0"/>
          </a:p>
        </p:txBody>
      </p:sp>
      <p:sp>
        <p:nvSpPr>
          <p:cNvPr id="4" name="Slide Number Placeholder 3">
            <a:extLst>
              <a:ext uri="{FF2B5EF4-FFF2-40B4-BE49-F238E27FC236}">
                <a16:creationId xmlns:a16="http://schemas.microsoft.com/office/drawing/2014/main" id="{F92DD7B0-952F-C09C-65B0-C64D9C6460DF}"/>
              </a:ext>
            </a:extLst>
          </p:cNvPr>
          <p:cNvSpPr>
            <a:spLocks noGrp="1"/>
          </p:cNvSpPr>
          <p:nvPr>
            <p:ph type="sldNum" sz="quarter" idx="5"/>
          </p:nvPr>
        </p:nvSpPr>
        <p:spPr/>
        <p:txBody>
          <a:bodyPr/>
          <a:lstStyle/>
          <a:p>
            <a:pPr>
              <a:defRPr/>
            </a:pPr>
            <a:fld id="{9F7E9FBC-6053-D747-9C30-4BAC97CDF43C}" type="slidenum">
              <a:rPr lang="sv-SE" altLang="en-SE" smtClean="0"/>
              <a:pPr>
                <a:defRPr/>
              </a:pPr>
              <a:t>49</a:t>
            </a:fld>
            <a:endParaRPr lang="sv-SE" altLang="en-SE"/>
          </a:p>
        </p:txBody>
      </p:sp>
    </p:spTree>
    <p:extLst>
      <p:ext uri="{BB962C8B-B14F-4D97-AF65-F5344CB8AC3E}">
        <p14:creationId xmlns:p14="http://schemas.microsoft.com/office/powerpoint/2010/main" val="600767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67346-2CE2-225F-47D1-5D53FFBDB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AC1BC-A96A-9474-4C86-50D00993E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3431B-75BB-D64F-4F6B-4560D5BE350E}"/>
              </a:ext>
            </a:extLst>
          </p:cNvPr>
          <p:cNvSpPr>
            <a:spLocks noGrp="1"/>
          </p:cNvSpPr>
          <p:nvPr>
            <p:ph type="body" idx="1"/>
          </p:nvPr>
        </p:nvSpPr>
        <p:spPr/>
        <p:txBody>
          <a:bodyPr/>
          <a:lstStyle/>
          <a:p>
            <a:r>
              <a:rPr lang="en-SE" dirty="0"/>
              <a:t>Source: 430232-251121-ILL</a:t>
            </a:r>
          </a:p>
          <a:p>
            <a:r>
              <a:rPr lang="en-SE" dirty="0"/>
              <a:t>Söker pga frånvaro episoder hemma</a:t>
            </a:r>
          </a:p>
          <a:p>
            <a:endParaRPr lang="en-SE" dirty="0"/>
          </a:p>
          <a:p>
            <a:r>
              <a:rPr lang="en-SE" dirty="0"/>
              <a:t>LIFTL argues to not include the U wave in measurement QT time if T and U separate.</a:t>
            </a:r>
          </a:p>
          <a:p>
            <a:r>
              <a:rPr lang="en-SE" dirty="0"/>
              <a:t>So QT 450 msec with heart rate of 60 bpm</a:t>
            </a:r>
          </a:p>
          <a:p>
            <a:r>
              <a:rPr lang="en-SE" dirty="0"/>
              <a:t>If you include the U wave, QT 620 msec.</a:t>
            </a:r>
          </a:p>
          <a:p>
            <a:endParaRPr lang="en-SE" dirty="0"/>
          </a:p>
          <a:p>
            <a:r>
              <a:rPr lang="en-GB" sz="1200" b="1" i="0" kern="1200" dirty="0">
                <a:solidFill>
                  <a:schemeClr val="tx1"/>
                </a:solidFill>
                <a:effectLst/>
                <a:latin typeface="Times" charset="0"/>
                <a:ea typeface="MS PGothic" panose="020B0600070205080204" pitchFamily="34" charset="-128"/>
                <a:cs typeface="MS PGothic" charset="0"/>
              </a:rPr>
              <a:t>Torsade de pointes is usually triggered by a ventricular extrasystole (premature ventricular contraction, PVC)</a:t>
            </a:r>
            <a:r>
              <a:rPr lang="en-GB" sz="1200" b="0" i="0" kern="1200" dirty="0">
                <a:solidFill>
                  <a:schemeClr val="tx1"/>
                </a:solidFill>
                <a:effectLst/>
                <a:latin typeface="Times" charset="0"/>
                <a:ea typeface="MS PGothic" panose="020B0600070205080204" pitchFamily="34" charset="-128"/>
                <a:cs typeface="MS PGothic" charset="0"/>
              </a:rPr>
              <a:t>, particularly in the setting of a prolonged QT interval. The characteristic initiating sequence is a "short-long-short" pattern of R-R intervals, where a PVC (the "short") is followed by a compensatory pause (the "long"), and then another PVC that often falls on the preceding T wave (R-on-T phenomenon), precipitating the arrhythmia. This pause-dependent mechanism is well described in both congenital and acquired long QT syndromes and is a hallmark of torsade de pointes initiation.</a:t>
            </a:r>
          </a:p>
          <a:p>
            <a:endParaRPr lang="en-GB" sz="1200" b="0" i="0" kern="1200" dirty="0">
              <a:solidFill>
                <a:schemeClr val="tx1"/>
              </a:solidFill>
              <a:effectLst/>
              <a:latin typeface="Times" charset="0"/>
              <a:ea typeface="MS PGothic" panose="020B0600070205080204" pitchFamily="34" charset="-128"/>
            </a:endParaRPr>
          </a:p>
          <a:p>
            <a:r>
              <a:rPr lang="en-GB" sz="1200" b="1" i="0" kern="1200" dirty="0">
                <a:solidFill>
                  <a:schemeClr val="tx1"/>
                </a:solidFill>
                <a:effectLst/>
                <a:latin typeface="Times" charset="0"/>
                <a:ea typeface="MS PGothic" panose="020B0600070205080204" pitchFamily="34" charset="-128"/>
                <a:cs typeface="MS PGothic" charset="0"/>
              </a:rPr>
              <a:t>If a premature ventricular contraction (PVC) falls on the U wave, particularly in the context of a prolonged QT interval, this is a highly arrhythmogenic event that can precipitate torsade de pointes</a:t>
            </a:r>
            <a:r>
              <a:rPr lang="en-GB" sz="1200" b="0" i="0" kern="1200" dirty="0">
                <a:solidFill>
                  <a:schemeClr val="tx1"/>
                </a:solidFill>
                <a:effectLst/>
                <a:latin typeface="Times" charset="0"/>
                <a:ea typeface="MS PGothic" panose="020B0600070205080204" pitchFamily="34" charset="-128"/>
                <a:cs typeface="MS PGothic" charset="0"/>
              </a:rPr>
              <a:t>. </a:t>
            </a:r>
            <a:r>
              <a:rPr lang="en-GB" sz="1200" b="0" i="0" kern="1200">
                <a:solidFill>
                  <a:schemeClr val="tx1"/>
                </a:solidFill>
                <a:effectLst/>
                <a:latin typeface="Times" charset="0"/>
                <a:ea typeface="MS PGothic" panose="020B0600070205080204" pitchFamily="34" charset="-128"/>
                <a:cs typeface="MS PGothic" charset="0"/>
              </a:rPr>
              <a:t>The U wave represents the terminal phase of ventricular repolarization, and a PVC occurring at this vulnerable period can trigger early afterdepolarizations, which are the electrophysiological substrate for torsade de pointes in both congenital and acquired long QT syndromes</a:t>
            </a:r>
            <a:endParaRPr lang="en-SE" dirty="0"/>
          </a:p>
        </p:txBody>
      </p:sp>
      <p:sp>
        <p:nvSpPr>
          <p:cNvPr id="4" name="Slide Number Placeholder 3">
            <a:extLst>
              <a:ext uri="{FF2B5EF4-FFF2-40B4-BE49-F238E27FC236}">
                <a16:creationId xmlns:a16="http://schemas.microsoft.com/office/drawing/2014/main" id="{1F328A2B-DE43-89D5-B62E-CDAC941B743B}"/>
              </a:ext>
            </a:extLst>
          </p:cNvPr>
          <p:cNvSpPr>
            <a:spLocks noGrp="1"/>
          </p:cNvSpPr>
          <p:nvPr>
            <p:ph type="sldNum" sz="quarter" idx="5"/>
          </p:nvPr>
        </p:nvSpPr>
        <p:spPr/>
        <p:txBody>
          <a:bodyPr/>
          <a:lstStyle/>
          <a:p>
            <a:pPr>
              <a:defRPr/>
            </a:pPr>
            <a:fld id="{9F7E9FBC-6053-D747-9C30-4BAC97CDF43C}" type="slidenum">
              <a:rPr lang="sv-SE" altLang="en-SE" smtClean="0"/>
              <a:pPr>
                <a:defRPr/>
              </a:pPr>
              <a:t>50</a:t>
            </a:fld>
            <a:endParaRPr lang="sv-SE" altLang="en-SE"/>
          </a:p>
        </p:txBody>
      </p:sp>
    </p:spTree>
    <p:extLst>
      <p:ext uri="{BB962C8B-B14F-4D97-AF65-F5344CB8AC3E}">
        <p14:creationId xmlns:p14="http://schemas.microsoft.com/office/powerpoint/2010/main" val="545063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Source: 430232-251121-ILL</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51</a:t>
            </a:fld>
            <a:endParaRPr lang="sv-SE" altLang="en-SE"/>
          </a:p>
        </p:txBody>
      </p:sp>
    </p:spTree>
    <p:extLst>
      <p:ext uri="{BB962C8B-B14F-4D97-AF65-F5344CB8AC3E}">
        <p14:creationId xmlns:p14="http://schemas.microsoft.com/office/powerpoint/2010/main" val="3075484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5700" cy="3725863"/>
          </a:xfrm>
        </p:spPr>
      </p:sp>
      <p:sp>
        <p:nvSpPr>
          <p:cNvPr id="3" name="Notes Placeholder 2"/>
          <p:cNvSpPr>
            <a:spLocks noGrp="1"/>
          </p:cNvSpPr>
          <p:nvPr>
            <p:ph type="body" idx="1"/>
          </p:nvPr>
        </p:nvSpPr>
        <p:spPr/>
        <p:txBody>
          <a:bodyPr/>
          <a:lstStyle/>
          <a:p>
            <a:r>
              <a:rPr lang="en-SE" dirty="0"/>
              <a:t>So the patient is stable enough to spend some time trying to figure out the pathophysiology underlying the tachycardia.</a:t>
            </a:r>
          </a:p>
          <a:p>
            <a:endParaRPr lang="en-SE" dirty="0"/>
          </a:p>
          <a:p>
            <a:r>
              <a:rPr lang="en-SE" dirty="0"/>
              <a:t>Tachycardias can be categorized according to whether they are:</a:t>
            </a:r>
          </a:p>
          <a:p>
            <a:r>
              <a:rPr lang="en-SE" dirty="0"/>
              <a:t>1-Regular or irregular</a:t>
            </a:r>
          </a:p>
          <a:p>
            <a:r>
              <a:rPr lang="en-SE" dirty="0"/>
              <a:t>2-Narrow or wide QRS</a:t>
            </a:r>
          </a:p>
          <a:p>
            <a:endParaRPr lang="en-SE" dirty="0"/>
          </a:p>
          <a:p>
            <a:r>
              <a:rPr lang="en-SE" dirty="0"/>
              <a:t>This patient has a regular tachycardia with wide QRS complexes</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6</a:t>
            </a:fld>
            <a:endParaRPr lang="sv-SE" altLang="en-SE"/>
          </a:p>
        </p:txBody>
      </p:sp>
    </p:spTree>
    <p:extLst>
      <p:ext uri="{BB962C8B-B14F-4D97-AF65-F5344CB8AC3E}">
        <p14:creationId xmlns:p14="http://schemas.microsoft.com/office/powerpoint/2010/main" val="61407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Source: 430232-251121-ILL</a:t>
            </a:r>
          </a:p>
          <a:p>
            <a:endParaRPr lang="en-SE"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52</a:t>
            </a:fld>
            <a:endParaRPr lang="sv-SE" altLang="en-SE"/>
          </a:p>
        </p:txBody>
      </p:sp>
    </p:spTree>
    <p:extLst>
      <p:ext uri="{BB962C8B-B14F-4D97-AF65-F5344CB8AC3E}">
        <p14:creationId xmlns:p14="http://schemas.microsoft.com/office/powerpoint/2010/main" val="2310285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Source: 430232-251121-ILL</a:t>
            </a:r>
          </a:p>
          <a:p>
            <a:endParaRPr lang="en-SE" dirty="0"/>
          </a:p>
          <a:p>
            <a:r>
              <a:rPr lang="en-SE" dirty="0"/>
              <a:t>“i anslutning till hjärtat, liten mjukdelsökning i höger förmak.”</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53</a:t>
            </a:fld>
            <a:endParaRPr lang="sv-SE" altLang="en-SE"/>
          </a:p>
        </p:txBody>
      </p:sp>
    </p:spTree>
    <p:extLst>
      <p:ext uri="{BB962C8B-B14F-4D97-AF65-F5344CB8AC3E}">
        <p14:creationId xmlns:p14="http://schemas.microsoft.com/office/powerpoint/2010/main" val="1248375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t>SOURCE: </a:t>
            </a:r>
            <a:r>
              <a:rPr lang="en-US" i="0" dirty="0"/>
              <a:t>630416-250624-AN</a:t>
            </a:r>
          </a:p>
          <a:p>
            <a:pPr marL="0" lvl="0" indent="0" algn="l" rtl="0">
              <a:lnSpc>
                <a:spcPct val="100000"/>
              </a:lnSpc>
              <a:spcBef>
                <a:spcPts val="0"/>
              </a:spcBef>
              <a:spcAft>
                <a:spcPts val="0"/>
              </a:spcAft>
              <a:buSzPts val="1400"/>
              <a:buNone/>
            </a:pPr>
            <a:endParaRPr dirty="0"/>
          </a:p>
        </p:txBody>
      </p:sp>
      <p:sp>
        <p:nvSpPr>
          <p:cNvPr id="190" name="Google Shape;190;p1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934A-BEAE-1486-93D2-E93DD9564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BA109-D3EC-43F8-9417-6464D41BABCF}"/>
              </a:ext>
            </a:extLst>
          </p:cNvPr>
          <p:cNvSpPr>
            <a:spLocks noGrp="1" noRot="1" noChangeAspect="1"/>
          </p:cNvSpPr>
          <p:nvPr>
            <p:ph type="sldImg"/>
          </p:nvPr>
        </p:nvSpPr>
        <p:spPr>
          <a:xfrm>
            <a:off x="920750" y="746125"/>
            <a:ext cx="4965700" cy="3725863"/>
          </a:xfrm>
        </p:spPr>
      </p:sp>
      <p:sp>
        <p:nvSpPr>
          <p:cNvPr id="3" name="Notes Placeholder 2">
            <a:extLst>
              <a:ext uri="{FF2B5EF4-FFF2-40B4-BE49-F238E27FC236}">
                <a16:creationId xmlns:a16="http://schemas.microsoft.com/office/drawing/2014/main" id="{9306B3EB-0157-CC59-E368-1DB216E94A00}"/>
              </a:ext>
            </a:extLst>
          </p:cNvPr>
          <p:cNvSpPr>
            <a:spLocks noGrp="1"/>
          </p:cNvSpPr>
          <p:nvPr>
            <p:ph type="body" idx="1"/>
          </p:nvPr>
        </p:nvSpPr>
        <p:spPr/>
        <p:txBody>
          <a:bodyPr/>
          <a:lstStyle/>
          <a:p>
            <a:r>
              <a:rPr lang="en-SE" dirty="0"/>
              <a:t>So the patient is stable enough to spend some time trying to figure out the pathophysiology underlying the tachycardia.</a:t>
            </a:r>
          </a:p>
          <a:p>
            <a:endParaRPr lang="en-SE" dirty="0"/>
          </a:p>
          <a:p>
            <a:r>
              <a:rPr lang="en-SE" dirty="0"/>
              <a:t>Tachycardias can be categorized according to whether they are:</a:t>
            </a:r>
          </a:p>
          <a:p>
            <a:r>
              <a:rPr lang="en-SE" dirty="0"/>
              <a:t>1-Regular or irregular</a:t>
            </a:r>
          </a:p>
          <a:p>
            <a:r>
              <a:rPr lang="en-SE" dirty="0"/>
              <a:t>2-Narrow or wide QRS</a:t>
            </a:r>
          </a:p>
          <a:p>
            <a:endParaRPr lang="en-SE" dirty="0"/>
          </a:p>
          <a:p>
            <a:r>
              <a:rPr lang="en-SE" dirty="0"/>
              <a:t>This patient has a regular tachycardia with wide QRS complexes</a:t>
            </a:r>
          </a:p>
        </p:txBody>
      </p:sp>
      <p:sp>
        <p:nvSpPr>
          <p:cNvPr id="4" name="Slide Number Placeholder 3">
            <a:extLst>
              <a:ext uri="{FF2B5EF4-FFF2-40B4-BE49-F238E27FC236}">
                <a16:creationId xmlns:a16="http://schemas.microsoft.com/office/drawing/2014/main" id="{940BC4E5-E3E7-BDEA-5E83-B0B4FD15B701}"/>
              </a:ext>
            </a:extLst>
          </p:cNvPr>
          <p:cNvSpPr>
            <a:spLocks noGrp="1"/>
          </p:cNvSpPr>
          <p:nvPr>
            <p:ph type="sldNum" sz="quarter" idx="5"/>
          </p:nvPr>
        </p:nvSpPr>
        <p:spPr/>
        <p:txBody>
          <a:bodyPr/>
          <a:lstStyle/>
          <a:p>
            <a:pPr>
              <a:defRPr/>
            </a:pPr>
            <a:fld id="{9F7E9FBC-6053-D747-9C30-4BAC97CDF43C}" type="slidenum">
              <a:rPr lang="sv-SE" altLang="en-SE" smtClean="0"/>
              <a:pPr>
                <a:defRPr/>
              </a:pPr>
              <a:t>56</a:t>
            </a:fld>
            <a:endParaRPr lang="sv-SE" altLang="en-SE"/>
          </a:p>
        </p:txBody>
      </p:sp>
    </p:spTree>
    <p:extLst>
      <p:ext uri="{BB962C8B-B14F-4D97-AF65-F5344CB8AC3E}">
        <p14:creationId xmlns:p14="http://schemas.microsoft.com/office/powerpoint/2010/main" val="2071103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8CD33-E8E7-AFA2-1781-B1881FFB9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A88E8-0594-F56B-F9C7-5DF50F8FDB4F}"/>
              </a:ext>
            </a:extLst>
          </p:cNvPr>
          <p:cNvSpPr>
            <a:spLocks noGrp="1" noRot="1" noChangeAspect="1"/>
          </p:cNvSpPr>
          <p:nvPr>
            <p:ph type="sldImg"/>
          </p:nvPr>
        </p:nvSpPr>
        <p:spPr>
          <a:xfrm>
            <a:off x="920750" y="746125"/>
            <a:ext cx="4965700" cy="3725863"/>
          </a:xfrm>
        </p:spPr>
      </p:sp>
      <p:sp>
        <p:nvSpPr>
          <p:cNvPr id="3" name="Notes Placeholder 2">
            <a:extLst>
              <a:ext uri="{FF2B5EF4-FFF2-40B4-BE49-F238E27FC236}">
                <a16:creationId xmlns:a16="http://schemas.microsoft.com/office/drawing/2014/main" id="{07F68916-FA37-DDB9-C092-215230D7BF82}"/>
              </a:ext>
            </a:extLst>
          </p:cNvPr>
          <p:cNvSpPr>
            <a:spLocks noGrp="1"/>
          </p:cNvSpPr>
          <p:nvPr>
            <p:ph type="body" idx="1"/>
          </p:nvPr>
        </p:nvSpPr>
        <p:spPr/>
        <p:txBody>
          <a:bodyPr/>
          <a:lstStyle/>
          <a:p>
            <a:endParaRPr lang="en-SE" dirty="0"/>
          </a:p>
        </p:txBody>
      </p:sp>
      <p:sp>
        <p:nvSpPr>
          <p:cNvPr id="4" name="Slide Number Placeholder 3">
            <a:extLst>
              <a:ext uri="{FF2B5EF4-FFF2-40B4-BE49-F238E27FC236}">
                <a16:creationId xmlns:a16="http://schemas.microsoft.com/office/drawing/2014/main" id="{9E508E43-4CB6-9A42-3BA0-98C28DB80268}"/>
              </a:ext>
            </a:extLst>
          </p:cNvPr>
          <p:cNvSpPr>
            <a:spLocks noGrp="1"/>
          </p:cNvSpPr>
          <p:nvPr>
            <p:ph type="sldNum" sz="quarter" idx="5"/>
          </p:nvPr>
        </p:nvSpPr>
        <p:spPr/>
        <p:txBody>
          <a:bodyPr/>
          <a:lstStyle/>
          <a:p>
            <a:pPr>
              <a:defRPr/>
            </a:pPr>
            <a:fld id="{9F7E9FBC-6053-D747-9C30-4BAC97CDF43C}" type="slidenum">
              <a:rPr lang="sv-SE" altLang="en-SE" smtClean="0"/>
              <a:pPr>
                <a:defRPr/>
              </a:pPr>
              <a:t>57</a:t>
            </a:fld>
            <a:endParaRPr lang="sv-SE" altLang="en-SE"/>
          </a:p>
        </p:txBody>
      </p:sp>
    </p:spTree>
    <p:extLst>
      <p:ext uri="{BB962C8B-B14F-4D97-AF65-F5344CB8AC3E}">
        <p14:creationId xmlns:p14="http://schemas.microsoft.com/office/powerpoint/2010/main" val="2584484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C8C3749E-D9D3-F0C6-3AB3-DF8EFF2F7F57}"/>
            </a:ext>
          </a:extLst>
        </p:cNvPr>
        <p:cNvGrpSpPr/>
        <p:nvPr/>
      </p:nvGrpSpPr>
      <p:grpSpPr>
        <a:xfrm>
          <a:off x="0" y="0"/>
          <a:ext cx="0" cy="0"/>
          <a:chOff x="0" y="0"/>
          <a:chExt cx="0" cy="0"/>
        </a:xfrm>
      </p:grpSpPr>
      <p:sp>
        <p:nvSpPr>
          <p:cNvPr id="194" name="Google Shape;194;p14:notes">
            <a:extLst>
              <a:ext uri="{FF2B5EF4-FFF2-40B4-BE49-F238E27FC236}">
                <a16:creationId xmlns:a16="http://schemas.microsoft.com/office/drawing/2014/main" id="{2C0E6584-4510-7EF1-7C62-C3F59708C57D}"/>
              </a:ext>
            </a:extLst>
          </p:cNvPr>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dirty="0" err="1"/>
              <a:t>Subsequent</a:t>
            </a:r>
            <a:r>
              <a:rPr lang="sv-SE" dirty="0"/>
              <a:t> EKG 250624 12:37</a:t>
            </a:r>
          </a:p>
          <a:p>
            <a:pPr marL="0" lvl="0" indent="0" algn="l" rtl="0">
              <a:lnSpc>
                <a:spcPct val="100000"/>
              </a:lnSpc>
              <a:spcBef>
                <a:spcPts val="0"/>
              </a:spcBef>
              <a:spcAft>
                <a:spcPts val="0"/>
              </a:spcAft>
              <a:buSzPts val="1400"/>
              <a:buNone/>
            </a:pPr>
            <a:endParaRPr lang="sv-SE" dirty="0"/>
          </a:p>
          <a:p>
            <a:pPr marL="0" lvl="0" indent="0" algn="l" rtl="0">
              <a:lnSpc>
                <a:spcPct val="100000"/>
              </a:lnSpc>
              <a:spcBef>
                <a:spcPts val="0"/>
              </a:spcBef>
              <a:spcAft>
                <a:spcPts val="0"/>
              </a:spcAft>
              <a:buSzPts val="1400"/>
              <a:buNone/>
            </a:pPr>
            <a:r>
              <a:rPr lang="sv-SE" dirty="0"/>
              <a:t>1-The </a:t>
            </a:r>
            <a:r>
              <a:rPr lang="sv-SE" dirty="0" err="1"/>
              <a:t>arrhythmia</a:t>
            </a:r>
            <a:r>
              <a:rPr lang="sv-SE" dirty="0"/>
              <a:t> </a:t>
            </a:r>
            <a:r>
              <a:rPr lang="sv-SE" dirty="0" err="1"/>
              <a:t>does</a:t>
            </a:r>
            <a:r>
              <a:rPr lang="sv-SE" dirty="0"/>
              <a:t> not break </a:t>
            </a:r>
            <a:r>
              <a:rPr lang="sv-SE" dirty="0" err="1"/>
              <a:t>despite</a:t>
            </a:r>
            <a:r>
              <a:rPr lang="sv-SE" dirty="0"/>
              <a:t> </a:t>
            </a:r>
            <a:r>
              <a:rPr lang="sv-SE" dirty="0" err="1"/>
              <a:t>adenosine</a:t>
            </a:r>
            <a:r>
              <a:rPr lang="sv-SE" dirty="0"/>
              <a:t>. So not AVNRT or AVRT</a:t>
            </a:r>
          </a:p>
          <a:p>
            <a:pPr marL="0" lvl="0" indent="0" algn="l" rtl="0">
              <a:lnSpc>
                <a:spcPct val="100000"/>
              </a:lnSpc>
              <a:spcBef>
                <a:spcPts val="0"/>
              </a:spcBef>
              <a:spcAft>
                <a:spcPts val="0"/>
              </a:spcAft>
              <a:buSzPts val="1400"/>
              <a:buNone/>
            </a:pPr>
            <a:r>
              <a:rPr lang="sv-SE" dirty="0"/>
              <a:t>2-The </a:t>
            </a:r>
            <a:r>
              <a:rPr lang="sv-SE" dirty="0" err="1"/>
              <a:t>adenosine</a:t>
            </a:r>
            <a:r>
              <a:rPr lang="sv-SE" dirty="0"/>
              <a:t> </a:t>
            </a:r>
            <a:r>
              <a:rPr lang="sv-SE" dirty="0" err="1"/>
              <a:t>reveals</a:t>
            </a:r>
            <a:r>
              <a:rPr lang="sv-SE" dirty="0"/>
              <a:t> </a:t>
            </a:r>
            <a:r>
              <a:rPr lang="sv-SE" dirty="0" err="1"/>
              <a:t>atrial</a:t>
            </a:r>
            <a:r>
              <a:rPr lang="sv-SE" dirty="0"/>
              <a:t> </a:t>
            </a:r>
            <a:r>
              <a:rPr lang="sv-SE" dirty="0" err="1"/>
              <a:t>complexes</a:t>
            </a:r>
            <a:r>
              <a:rPr lang="sv-SE" dirty="0"/>
              <a:t> going at a </a:t>
            </a:r>
            <a:r>
              <a:rPr lang="sv-SE" dirty="0" err="1"/>
              <a:t>frequency</a:t>
            </a:r>
            <a:r>
              <a:rPr lang="sv-SE" dirty="0"/>
              <a:t> </a:t>
            </a:r>
            <a:r>
              <a:rPr lang="sv-SE" dirty="0" err="1"/>
              <a:t>of</a:t>
            </a:r>
            <a:r>
              <a:rPr lang="sv-SE" dirty="0"/>
              <a:t> 300 </a:t>
            </a:r>
            <a:r>
              <a:rPr lang="sv-SE" dirty="0" err="1"/>
              <a:t>bpm</a:t>
            </a:r>
            <a:endParaRPr lang="sv-SE" dirty="0"/>
          </a:p>
          <a:p>
            <a:pPr marL="0" lvl="0" indent="0" algn="l" rtl="0">
              <a:lnSpc>
                <a:spcPct val="100000"/>
              </a:lnSpc>
              <a:spcBef>
                <a:spcPts val="0"/>
              </a:spcBef>
              <a:spcAft>
                <a:spcPts val="0"/>
              </a:spcAft>
              <a:buSzPts val="1400"/>
              <a:buNone/>
            </a:pPr>
            <a:endParaRPr lang="sv-SE" dirty="0"/>
          </a:p>
          <a:p>
            <a:pPr marL="0" lvl="0" indent="0" algn="l" rtl="0">
              <a:lnSpc>
                <a:spcPct val="100000"/>
              </a:lnSpc>
              <a:spcBef>
                <a:spcPts val="0"/>
              </a:spcBef>
              <a:spcAft>
                <a:spcPts val="0"/>
              </a:spcAft>
              <a:buSzPts val="1400"/>
              <a:buNone/>
            </a:pPr>
            <a:r>
              <a:rPr lang="sv-SE" dirty="0"/>
              <a:t>So </a:t>
            </a:r>
            <a:r>
              <a:rPr lang="sv-SE" dirty="0" err="1"/>
              <a:t>this</a:t>
            </a:r>
            <a:r>
              <a:rPr lang="sv-SE" dirty="0"/>
              <a:t> suggests </a:t>
            </a:r>
            <a:r>
              <a:rPr lang="sv-SE" dirty="0" err="1"/>
              <a:t>atrial</a:t>
            </a:r>
            <a:r>
              <a:rPr lang="sv-SE" dirty="0"/>
              <a:t> </a:t>
            </a:r>
            <a:r>
              <a:rPr lang="sv-SE" dirty="0" err="1"/>
              <a:t>flutter</a:t>
            </a:r>
            <a:r>
              <a:rPr lang="sv-SE" dirty="0"/>
              <a:t> </a:t>
            </a:r>
            <a:r>
              <a:rPr lang="sv-SE" dirty="0" err="1"/>
              <a:t>with</a:t>
            </a:r>
            <a:r>
              <a:rPr lang="sv-SE" dirty="0"/>
              <a:t> 2:1 </a:t>
            </a:r>
            <a:r>
              <a:rPr lang="sv-SE" dirty="0" err="1"/>
              <a:t>conduction</a:t>
            </a:r>
            <a:r>
              <a:rPr lang="sv-SE" dirty="0"/>
              <a:t>.</a:t>
            </a:r>
          </a:p>
          <a:p>
            <a:pPr marL="0" lvl="0" indent="0" algn="l" rtl="0">
              <a:lnSpc>
                <a:spcPct val="100000"/>
              </a:lnSpc>
              <a:spcBef>
                <a:spcPts val="0"/>
              </a:spcBef>
              <a:spcAft>
                <a:spcPts val="0"/>
              </a:spcAft>
              <a:buSzPts val="1400"/>
              <a:buNone/>
            </a:pPr>
            <a:r>
              <a:rPr lang="sv-SE" dirty="0"/>
              <a:t>EAT </a:t>
            </a:r>
            <a:r>
              <a:rPr lang="sv-SE" dirty="0" err="1"/>
              <a:t>usually</a:t>
            </a:r>
            <a:r>
              <a:rPr lang="sv-SE" dirty="0"/>
              <a:t> has a rate </a:t>
            </a:r>
            <a:r>
              <a:rPr lang="sv-SE" dirty="0" err="1"/>
              <a:t>of</a:t>
            </a:r>
            <a:r>
              <a:rPr lang="sv-SE" dirty="0"/>
              <a:t> 200 – 260 </a:t>
            </a:r>
            <a:r>
              <a:rPr lang="sv-SE" dirty="0" err="1"/>
              <a:t>bpm</a:t>
            </a:r>
            <a:r>
              <a:rPr lang="sv-SE" dirty="0"/>
              <a:t>.</a:t>
            </a:r>
          </a:p>
        </p:txBody>
      </p:sp>
      <p:sp>
        <p:nvSpPr>
          <p:cNvPr id="195" name="Google Shape;195;p14:notes">
            <a:extLst>
              <a:ext uri="{FF2B5EF4-FFF2-40B4-BE49-F238E27FC236}">
                <a16:creationId xmlns:a16="http://schemas.microsoft.com/office/drawing/2014/main" id="{3065CEF8-6BE9-5DDF-F4C2-153F53F74CD8}"/>
              </a:ext>
            </a:extLst>
          </p:cNvPr>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639682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250922.  Called emergently by a resident to the bedside of this patient.</a:t>
            </a:r>
          </a:p>
          <a:p>
            <a:r>
              <a:rPr lang="en-SE" dirty="0"/>
              <a:t>I had been told that he had 2:1 atrial flutter and had come to the ED to be cardioverted.</a:t>
            </a:r>
          </a:p>
          <a:p>
            <a:r>
              <a:rPr lang="en-SE" dirty="0"/>
              <a:t>The monitor is picking up one each flutter wave and hence indicating a heart rate of 241.</a:t>
            </a:r>
          </a:p>
          <a:p>
            <a:r>
              <a:rPr lang="en-SE" dirty="0"/>
              <a:t>Yet the pulse oximeter is only beating at half the speed.</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60</a:t>
            </a:fld>
            <a:endParaRPr lang="sv-SE" altLang="en-SE"/>
          </a:p>
        </p:txBody>
      </p:sp>
    </p:spTree>
    <p:extLst>
      <p:ext uri="{BB962C8B-B14F-4D97-AF65-F5344CB8AC3E}">
        <p14:creationId xmlns:p14="http://schemas.microsoft.com/office/powerpoint/2010/main" val="3697704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AC4096F3-D45C-E76D-CE28-64A3D332BA31}"/>
            </a:ext>
          </a:extLst>
        </p:cNvPr>
        <p:cNvGrpSpPr/>
        <p:nvPr/>
      </p:nvGrpSpPr>
      <p:grpSpPr>
        <a:xfrm>
          <a:off x="0" y="0"/>
          <a:ext cx="0" cy="0"/>
          <a:chOff x="0" y="0"/>
          <a:chExt cx="0" cy="0"/>
        </a:xfrm>
      </p:grpSpPr>
      <p:sp>
        <p:nvSpPr>
          <p:cNvPr id="189" name="Google Shape;189;p13:notes">
            <a:extLst>
              <a:ext uri="{FF2B5EF4-FFF2-40B4-BE49-F238E27FC236}">
                <a16:creationId xmlns:a16="http://schemas.microsoft.com/office/drawing/2014/main" id="{A5B961E5-43AE-9B7A-D17F-7E9CF809D348}"/>
              </a:ext>
            </a:extLst>
          </p:cNvPr>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Tx/>
              <a:buSzPts val="1400"/>
              <a:buFontTx/>
              <a:buNone/>
              <a:tabLst/>
              <a:defRPr/>
            </a:pPr>
            <a:r>
              <a:rPr lang="en-US" b="1" i="0" dirty="0"/>
              <a:t>SOURCE: </a:t>
            </a:r>
            <a:r>
              <a:rPr lang="en-SE" dirty="0"/>
              <a:t>Source: 600122-250617-MN (not in patientliggare, was admitted to AVA)</a:t>
            </a:r>
          </a:p>
          <a:p>
            <a:pPr marL="0" lvl="0" indent="0" algn="l" rtl="0">
              <a:lnSpc>
                <a:spcPct val="100000"/>
              </a:lnSpc>
              <a:spcBef>
                <a:spcPts val="0"/>
              </a:spcBef>
              <a:spcAft>
                <a:spcPts val="0"/>
              </a:spcAft>
              <a:buSzPts val="1400"/>
              <a:buNone/>
            </a:pPr>
            <a:endParaRPr lang="en-US" i="0" dirty="0"/>
          </a:p>
          <a:p>
            <a:pPr marL="0" lvl="0" indent="0" algn="l" rtl="0">
              <a:lnSpc>
                <a:spcPct val="100000"/>
              </a:lnSpc>
              <a:spcBef>
                <a:spcPts val="0"/>
              </a:spcBef>
              <a:spcAft>
                <a:spcPts val="0"/>
              </a:spcAft>
              <a:buSzPts val="1400"/>
              <a:buNone/>
            </a:pPr>
            <a:endParaRPr lang="en-US" i="0" dirty="0"/>
          </a:p>
          <a:p>
            <a:pPr marL="0" lvl="0" indent="0" algn="l" rtl="0">
              <a:lnSpc>
                <a:spcPct val="100000"/>
              </a:lnSpc>
              <a:spcBef>
                <a:spcPts val="0"/>
              </a:spcBef>
              <a:spcAft>
                <a:spcPts val="0"/>
              </a:spcAft>
              <a:buSzPts val="1400"/>
              <a:buNone/>
            </a:pPr>
            <a:r>
              <a:rPr lang="en-US" i="0" dirty="0"/>
              <a:t>EKG 250622 at 14:17</a:t>
            </a:r>
          </a:p>
          <a:p>
            <a:pPr marL="0" lvl="0" indent="0" algn="l" rtl="0">
              <a:lnSpc>
                <a:spcPct val="100000"/>
              </a:lnSpc>
              <a:spcBef>
                <a:spcPts val="0"/>
              </a:spcBef>
              <a:spcAft>
                <a:spcPts val="0"/>
              </a:spcAft>
              <a:buSzPts val="1400"/>
              <a:buNone/>
            </a:pPr>
            <a:endParaRPr lang="en-US" i="0" dirty="0"/>
          </a:p>
          <a:p>
            <a:pPr marL="0" marR="0" lvl="0" indent="0" algn="l" defTabSz="914400" rtl="0" eaLnBrk="0" fontAlgn="base" latinLnBrk="0" hangingPunct="0">
              <a:lnSpc>
                <a:spcPct val="100000"/>
              </a:lnSpc>
              <a:spcBef>
                <a:spcPts val="0"/>
              </a:spcBef>
              <a:spcAft>
                <a:spcPts val="0"/>
              </a:spcAft>
              <a:buClrTx/>
              <a:buSzPts val="1400"/>
              <a:buFontTx/>
              <a:buNone/>
              <a:tabLst/>
              <a:defRPr/>
            </a:pPr>
            <a:r>
              <a:rPr lang="en-SE" dirty="0"/>
              <a:t>65-year old nursing assistant admitted to gynecology after having had surgery for cancer of the fallopian tubes, moved to ICU step-down unit because of episodes of palpitations, where the EKG showed a narrow regular tachycardia at a rate of 148 bpm. Blood pressure 94/71 during these episodes. </a:t>
            </a:r>
          </a:p>
          <a:p>
            <a:pPr marL="0" marR="0" lvl="0" indent="0" algn="l" defTabSz="914400" rtl="0" eaLnBrk="0" fontAlgn="base" latinLnBrk="0" hangingPunct="0">
              <a:lnSpc>
                <a:spcPct val="100000"/>
              </a:lnSpc>
              <a:spcBef>
                <a:spcPts val="0"/>
              </a:spcBef>
              <a:spcAft>
                <a:spcPts val="0"/>
              </a:spcAft>
              <a:buClrTx/>
              <a:buSzPts val="1400"/>
              <a:buFontTx/>
              <a:buNone/>
              <a:tabLst/>
              <a:defRPr/>
            </a:pPr>
            <a:endParaRPr lang="en-SE" dirty="0"/>
          </a:p>
          <a:p>
            <a:pPr marL="0" marR="0" lvl="0" indent="0" algn="l" defTabSz="914400" rtl="0" eaLnBrk="0" fontAlgn="base" latinLnBrk="0" hangingPunct="0">
              <a:lnSpc>
                <a:spcPct val="100000"/>
              </a:lnSpc>
              <a:spcBef>
                <a:spcPts val="0"/>
              </a:spcBef>
              <a:spcAft>
                <a:spcPts val="0"/>
              </a:spcAft>
              <a:buClrTx/>
              <a:buSzPts val="1400"/>
              <a:buFontTx/>
              <a:buNone/>
              <a:tabLst/>
              <a:defRPr/>
            </a:pPr>
            <a:r>
              <a:rPr lang="en-SE" dirty="0"/>
              <a:t>P-waves are visible. No evidence that this is 2:1 conducted atrial flutter (no “second” P-wave visible in V1).</a:t>
            </a:r>
          </a:p>
          <a:p>
            <a:pPr marL="0" marR="0" lvl="0" indent="0" algn="l" defTabSz="914400" rtl="0" eaLnBrk="0" fontAlgn="base" latinLnBrk="0" hangingPunct="0">
              <a:lnSpc>
                <a:spcPct val="100000"/>
              </a:lnSpc>
              <a:spcBef>
                <a:spcPts val="0"/>
              </a:spcBef>
              <a:spcAft>
                <a:spcPts val="0"/>
              </a:spcAft>
              <a:buClrTx/>
              <a:buSzPts val="1400"/>
              <a:buFontTx/>
              <a:buNone/>
              <a:tabLst/>
              <a:defRPr/>
            </a:pPr>
            <a:endParaRPr lang="en-SE" dirty="0"/>
          </a:p>
          <a:p>
            <a:pPr marL="0" lvl="0" indent="0" algn="l" rtl="0">
              <a:lnSpc>
                <a:spcPct val="100000"/>
              </a:lnSpc>
              <a:spcBef>
                <a:spcPts val="0"/>
              </a:spcBef>
              <a:spcAft>
                <a:spcPts val="0"/>
              </a:spcAft>
              <a:buSzPts val="1400"/>
              <a:buNone/>
            </a:pPr>
            <a:endParaRPr lang="en-US" i="0" dirty="0"/>
          </a:p>
        </p:txBody>
      </p:sp>
      <p:sp>
        <p:nvSpPr>
          <p:cNvPr id="190" name="Google Shape;190;p13:notes">
            <a:extLst>
              <a:ext uri="{FF2B5EF4-FFF2-40B4-BE49-F238E27FC236}">
                <a16:creationId xmlns:a16="http://schemas.microsoft.com/office/drawing/2014/main" id="{18C03361-6A81-4F1F-D8C0-FD9B03277D4E}"/>
              </a:ext>
            </a:extLst>
          </p:cNvPr>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806472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Source: 600122-250623-MN (not in patientliggare, was in AVA)</a:t>
            </a:r>
          </a:p>
          <a:p>
            <a:endParaRPr lang="en-SE" dirty="0"/>
          </a:p>
          <a:p>
            <a:r>
              <a:rPr lang="en-SE" dirty="0"/>
              <a:t>Telemetri</a:t>
            </a:r>
          </a:p>
          <a:p>
            <a:endParaRPr lang="en-SE" dirty="0"/>
          </a:p>
          <a:p>
            <a:r>
              <a:rPr lang="en-SE" dirty="0"/>
              <a:t>65-year old nursing assistant admitted to gynecology after having had surgery for cancer of the fallopian tubes, moved to ICU step-down unit because of episodes of palpitations, where the EKG showed a narrow regular tachycardia at a rate of 148 bpm. Blood pressure 94/71 during these episodes. </a:t>
            </a:r>
          </a:p>
          <a:p>
            <a:endParaRPr lang="en-SE" dirty="0"/>
          </a:p>
          <a:p>
            <a:r>
              <a:rPr lang="en-SE" dirty="0"/>
              <a:t>This rhythm stip shows a transition from a heart rate of approximately 140 bpm to 110 bpm. T</a:t>
            </a:r>
            <a:r>
              <a:rPr lang="en-GB" dirty="0"/>
              <a:t>h</a:t>
            </a:r>
            <a:r>
              <a:rPr lang="en-SE" dirty="0"/>
              <a:t>is is the “cold-down” period of the EAT.</a:t>
            </a:r>
          </a:p>
          <a:p>
            <a:endParaRPr lang="en-SE" dirty="0"/>
          </a:p>
          <a:p>
            <a:r>
              <a:rPr lang="en-SE" dirty="0"/>
              <a:t>The time between the Q and the P is longer than the time between the P and the following Q, so this is a long RP tachycardia arguing against AVNRT and orthodromic AVRT. </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62</a:t>
            </a:fld>
            <a:endParaRPr lang="sv-SE" altLang="en-SE"/>
          </a:p>
        </p:txBody>
      </p:sp>
    </p:spTree>
    <p:extLst>
      <p:ext uri="{BB962C8B-B14F-4D97-AF65-F5344CB8AC3E}">
        <p14:creationId xmlns:p14="http://schemas.microsoft.com/office/powerpoint/2010/main" val="2171987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The heart rate trend curve shows a slight incline, indicating a cool-down phenomenon. </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63</a:t>
            </a:fld>
            <a:endParaRPr lang="sv-SE" altLang="en-SE"/>
          </a:p>
        </p:txBody>
      </p:sp>
    </p:spTree>
    <p:extLst>
      <p:ext uri="{BB962C8B-B14F-4D97-AF65-F5344CB8AC3E}">
        <p14:creationId xmlns:p14="http://schemas.microsoft.com/office/powerpoint/2010/main" val="220830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393A0-85E5-BF44-0951-0CA1840F5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C0EFD-AFA6-3BB9-16D6-CF11AD813EC3}"/>
              </a:ext>
            </a:extLst>
          </p:cNvPr>
          <p:cNvSpPr>
            <a:spLocks noGrp="1" noRot="1" noChangeAspect="1"/>
          </p:cNvSpPr>
          <p:nvPr>
            <p:ph type="sldImg"/>
          </p:nvPr>
        </p:nvSpPr>
        <p:spPr>
          <a:xfrm>
            <a:off x="920750" y="746125"/>
            <a:ext cx="4965700" cy="3725863"/>
          </a:xfrm>
        </p:spPr>
      </p:sp>
      <p:sp>
        <p:nvSpPr>
          <p:cNvPr id="3" name="Notes Placeholder 2">
            <a:extLst>
              <a:ext uri="{FF2B5EF4-FFF2-40B4-BE49-F238E27FC236}">
                <a16:creationId xmlns:a16="http://schemas.microsoft.com/office/drawing/2014/main" id="{52A367B3-1CC1-3204-5FF7-5D61B161CC9D}"/>
              </a:ext>
            </a:extLst>
          </p:cNvPr>
          <p:cNvSpPr>
            <a:spLocks noGrp="1"/>
          </p:cNvSpPr>
          <p:nvPr>
            <p:ph type="body" idx="1"/>
          </p:nvPr>
        </p:nvSpPr>
        <p:spPr/>
        <p:txBody>
          <a:bodyPr/>
          <a:lstStyle/>
          <a:p>
            <a:r>
              <a:rPr lang="en-SE" dirty="0"/>
              <a:t>So the patient is stable enough to spend some time trying to figure out the pathophysiology underlying the tachycardia.</a:t>
            </a:r>
          </a:p>
          <a:p>
            <a:endParaRPr lang="en-SE" dirty="0"/>
          </a:p>
          <a:p>
            <a:r>
              <a:rPr lang="en-SE" dirty="0"/>
              <a:t>Tachycardias can be categorized according to whether they are:</a:t>
            </a:r>
          </a:p>
          <a:p>
            <a:r>
              <a:rPr lang="en-SE" dirty="0"/>
              <a:t>1-Regular or irregular</a:t>
            </a:r>
          </a:p>
          <a:p>
            <a:r>
              <a:rPr lang="en-SE" dirty="0"/>
              <a:t>2-Narrow or wide QRS</a:t>
            </a:r>
          </a:p>
          <a:p>
            <a:endParaRPr lang="en-SE" dirty="0"/>
          </a:p>
          <a:p>
            <a:r>
              <a:rPr lang="en-SE" dirty="0"/>
              <a:t>This patient has a regular tachycardia with wide QRS complexes</a:t>
            </a:r>
          </a:p>
        </p:txBody>
      </p:sp>
      <p:sp>
        <p:nvSpPr>
          <p:cNvPr id="4" name="Slide Number Placeholder 3">
            <a:extLst>
              <a:ext uri="{FF2B5EF4-FFF2-40B4-BE49-F238E27FC236}">
                <a16:creationId xmlns:a16="http://schemas.microsoft.com/office/drawing/2014/main" id="{479D519C-1F8E-D3B7-DF0A-4E911DD16723}"/>
              </a:ext>
            </a:extLst>
          </p:cNvPr>
          <p:cNvSpPr>
            <a:spLocks noGrp="1"/>
          </p:cNvSpPr>
          <p:nvPr>
            <p:ph type="sldNum" sz="quarter" idx="5"/>
          </p:nvPr>
        </p:nvSpPr>
        <p:spPr/>
        <p:txBody>
          <a:bodyPr/>
          <a:lstStyle/>
          <a:p>
            <a:pPr>
              <a:defRPr/>
            </a:pPr>
            <a:fld id="{9F7E9FBC-6053-D747-9C30-4BAC97CDF43C}" type="slidenum">
              <a:rPr lang="sv-SE" altLang="en-SE" smtClean="0"/>
              <a:pPr>
                <a:defRPr/>
              </a:pPr>
              <a:t>7</a:t>
            </a:fld>
            <a:endParaRPr lang="sv-SE" altLang="en-SE"/>
          </a:p>
        </p:txBody>
      </p:sp>
    </p:spTree>
    <p:extLst>
      <p:ext uri="{BB962C8B-B14F-4D97-AF65-F5344CB8AC3E}">
        <p14:creationId xmlns:p14="http://schemas.microsoft.com/office/powerpoint/2010/main" val="4187726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This strip capture a rapid transition from 120 bpm to 150 bpm, the “warm-up” period of EAT.</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64</a:t>
            </a:fld>
            <a:endParaRPr lang="sv-SE" altLang="en-SE"/>
          </a:p>
        </p:txBody>
      </p:sp>
    </p:spTree>
    <p:extLst>
      <p:ext uri="{BB962C8B-B14F-4D97-AF65-F5344CB8AC3E}">
        <p14:creationId xmlns:p14="http://schemas.microsoft.com/office/powerpoint/2010/main" val="3117214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The heart rate trend shows a warm-up phemenon with rapid increase. Deemed to be an EAT by the cardiologist.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The patient was treated with metoprolol long-acting 50 mg BID</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65</a:t>
            </a:fld>
            <a:endParaRPr lang="sv-SE" altLang="en-SE"/>
          </a:p>
        </p:txBody>
      </p:sp>
    </p:spTree>
    <p:extLst>
      <p:ext uri="{BB962C8B-B14F-4D97-AF65-F5344CB8AC3E}">
        <p14:creationId xmlns:p14="http://schemas.microsoft.com/office/powerpoint/2010/main" val="2174804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So the question is whether he has VT or SVT with aberrancy.</a:t>
            </a:r>
          </a:p>
          <a:p>
            <a:endParaRPr lang="en-SE" dirty="0"/>
          </a:p>
          <a:p>
            <a:r>
              <a:rPr lang="en-SE" dirty="0"/>
              <a:t>Getting the diagnosis right is important because:</a:t>
            </a:r>
          </a:p>
          <a:p>
            <a:r>
              <a:rPr lang="en-SE" dirty="0"/>
              <a:t>1-If VT, may need an ICD, and without ICD might die</a:t>
            </a:r>
          </a:p>
          <a:p>
            <a:r>
              <a:rPr lang="en-SE" dirty="0"/>
              <a:t>2-If SVT, getting an unnecessary ICD is a pain</a:t>
            </a:r>
          </a:p>
          <a:p>
            <a:r>
              <a:rPr lang="en-SE" dirty="0"/>
              <a:t>3-Good to determine the nature of the tachyarrhythmia while the patient has it.  Can be difficult to know what it was after cardioversion.</a:t>
            </a:r>
          </a:p>
          <a:p>
            <a:endParaRPr lang="en-SE" dirty="0"/>
          </a:p>
          <a:p>
            <a:r>
              <a:rPr lang="en-SE" dirty="0"/>
              <a:t>The criteria that best reveals whether the patient has VT or SVT is  VA-dissociation.  The problem is that this is not always present.</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8</a:t>
            </a:fld>
            <a:endParaRPr lang="sv-SE" altLang="en-SE"/>
          </a:p>
        </p:txBody>
      </p:sp>
    </p:spTree>
    <p:extLst>
      <p:ext uri="{BB962C8B-B14F-4D97-AF65-F5344CB8AC3E}">
        <p14:creationId xmlns:p14="http://schemas.microsoft.com/office/powerpoint/2010/main" val="383272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Non-sustained VT:  &lt; 30 seconds of duration</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9</a:t>
            </a:fld>
            <a:endParaRPr lang="sv-SE" altLang="en-SE"/>
          </a:p>
        </p:txBody>
      </p:sp>
    </p:spTree>
    <p:extLst>
      <p:ext uri="{BB962C8B-B14F-4D97-AF65-F5344CB8AC3E}">
        <p14:creationId xmlns:p14="http://schemas.microsoft.com/office/powerpoint/2010/main" val="185484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610225-250122-SS</a:t>
            </a:r>
          </a:p>
          <a:p>
            <a:endParaRPr lang="en-SE" dirty="0"/>
          </a:p>
          <a:p>
            <a:r>
              <a:rPr lang="en-SE" dirty="0"/>
              <a:t>I think this is a fusion beat, hence VA-dissocation, hence VT</a:t>
            </a:r>
          </a:p>
          <a:p>
            <a:r>
              <a:rPr lang="en-SE" dirty="0"/>
              <a:t>E Early Wide: RS &gt; 100 msec in V1</a:t>
            </a:r>
          </a:p>
          <a:p>
            <a:r>
              <a:rPr lang="en-SE" dirty="0"/>
              <a:t>F Fragmentation: Josephson’s sign in V2?</a:t>
            </a:r>
          </a:p>
          <a:p>
            <a:endParaRPr lang="en-SE" dirty="0"/>
          </a:p>
          <a:p>
            <a:r>
              <a:rPr lang="en-SE" dirty="0"/>
              <a:t>Chronic ischemic heart disease. received ICD because of VT 2003 (this EKG is from 250122).</a:t>
            </a:r>
          </a:p>
          <a:p>
            <a:r>
              <a:rPr lang="en-SE" dirty="0"/>
              <a:t>Presents with chest pain and episodes of VT.  PCI to arteria epiploica. After that no further episodes of VT.</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10</a:t>
            </a:fld>
            <a:endParaRPr lang="sv-SE" altLang="en-SE"/>
          </a:p>
        </p:txBody>
      </p:sp>
    </p:spTree>
    <p:extLst>
      <p:ext uri="{BB962C8B-B14F-4D97-AF65-F5344CB8AC3E}">
        <p14:creationId xmlns:p14="http://schemas.microsoft.com/office/powerpoint/2010/main" val="2517793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Esophageal EKG is a relatively easy way to identify whether there is VA-dissociation.</a:t>
            </a:r>
          </a:p>
          <a:p>
            <a:endParaRPr lang="en-SE" dirty="0"/>
          </a:p>
          <a:p>
            <a:r>
              <a:rPr lang="en-SE" dirty="0"/>
              <a:t>Instead of the V4 signal coming from the chest wall, the signal comes from the esophagus.</a:t>
            </a:r>
          </a:p>
          <a:p>
            <a:endParaRPr lang="en-SE" dirty="0"/>
          </a:p>
          <a:p>
            <a:r>
              <a:rPr lang="en-SE" dirty="0"/>
              <a:t>The patient swallows an electrodes which is filtered through a “Rostock filter” and replaces the signal from the chest wall.</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11</a:t>
            </a:fld>
            <a:endParaRPr lang="sv-SE" altLang="en-SE"/>
          </a:p>
        </p:txBody>
      </p:sp>
    </p:spTree>
    <p:extLst>
      <p:ext uri="{BB962C8B-B14F-4D97-AF65-F5344CB8AC3E}">
        <p14:creationId xmlns:p14="http://schemas.microsoft.com/office/powerpoint/2010/main" val="119934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0A1FB1BA-34FB-D53A-BCE2-ECBD7F245D6F}"/>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03523A60-F1BC-74F0-A905-5FF19830E112}"/>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EED1D6AB-027B-6464-4395-FE7202D145FD}"/>
              </a:ext>
            </a:extLst>
          </p:cNvPr>
          <p:cNvSpPr>
            <a:spLocks noGrp="1" noChangeArrowheads="1"/>
          </p:cNvSpPr>
          <p:nvPr>
            <p:ph type="sldNum" sz="quarter" idx="12"/>
          </p:nvPr>
        </p:nvSpPr>
        <p:spPr>
          <a:ln/>
        </p:spPr>
        <p:txBody>
          <a:bodyPr/>
          <a:lstStyle>
            <a:lvl1pPr>
              <a:defRPr/>
            </a:lvl1pPr>
          </a:lstStyle>
          <a:p>
            <a:pPr>
              <a:defRPr/>
            </a:pPr>
            <a:fld id="{0523ACCA-D645-8E4A-A225-2EDF7E645970}" type="slidenum">
              <a:rPr lang="sv-SE" altLang="en-SE"/>
              <a:pPr>
                <a:defRPr/>
              </a:pPr>
              <a:t>‹#›</a:t>
            </a:fld>
            <a:endParaRPr lang="sv-SE" altLang="en-SE"/>
          </a:p>
        </p:txBody>
      </p:sp>
    </p:spTree>
    <p:extLst>
      <p:ext uri="{BB962C8B-B14F-4D97-AF65-F5344CB8AC3E}">
        <p14:creationId xmlns:p14="http://schemas.microsoft.com/office/powerpoint/2010/main" val="215078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ABD4B26A-DF2F-1973-FA3D-6131DFE84DB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6449940C-EFA6-2951-1F48-BCDF37F6C4E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2129FC98-632B-9E8C-6633-0A523890D407}"/>
              </a:ext>
            </a:extLst>
          </p:cNvPr>
          <p:cNvSpPr>
            <a:spLocks noGrp="1" noChangeArrowheads="1"/>
          </p:cNvSpPr>
          <p:nvPr>
            <p:ph type="sldNum" sz="quarter" idx="12"/>
          </p:nvPr>
        </p:nvSpPr>
        <p:spPr>
          <a:ln/>
        </p:spPr>
        <p:txBody>
          <a:bodyPr/>
          <a:lstStyle>
            <a:lvl1pPr>
              <a:defRPr/>
            </a:lvl1pPr>
          </a:lstStyle>
          <a:p>
            <a:pPr>
              <a:defRPr/>
            </a:pPr>
            <a:fld id="{23E4BCFE-D9F4-EE4F-837C-C814D490A064}" type="slidenum">
              <a:rPr lang="sv-SE" altLang="en-SE"/>
              <a:pPr>
                <a:defRPr/>
              </a:pPr>
              <a:t>‹#›</a:t>
            </a:fld>
            <a:endParaRPr lang="sv-SE" altLang="en-SE"/>
          </a:p>
        </p:txBody>
      </p:sp>
    </p:spTree>
    <p:extLst>
      <p:ext uri="{BB962C8B-B14F-4D97-AF65-F5344CB8AC3E}">
        <p14:creationId xmlns:p14="http://schemas.microsoft.com/office/powerpoint/2010/main" val="341809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B0F5D6C-8239-CE31-4A4E-ADEC5DCCD42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B7D50882-1AD4-9408-BAA1-2E4C348EE5D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0321ADF2-D3DD-2115-302F-76968E2CF710}"/>
              </a:ext>
            </a:extLst>
          </p:cNvPr>
          <p:cNvSpPr>
            <a:spLocks noGrp="1" noChangeArrowheads="1"/>
          </p:cNvSpPr>
          <p:nvPr>
            <p:ph type="sldNum" sz="quarter" idx="12"/>
          </p:nvPr>
        </p:nvSpPr>
        <p:spPr>
          <a:ln/>
        </p:spPr>
        <p:txBody>
          <a:bodyPr/>
          <a:lstStyle>
            <a:lvl1pPr>
              <a:defRPr/>
            </a:lvl1pPr>
          </a:lstStyle>
          <a:p>
            <a:pPr>
              <a:defRPr/>
            </a:pPr>
            <a:fld id="{A3E92DA6-2AD6-664F-84D8-C28742524840}" type="slidenum">
              <a:rPr lang="sv-SE" altLang="en-SE"/>
              <a:pPr>
                <a:defRPr/>
              </a:pPr>
              <a:t>‹#›</a:t>
            </a:fld>
            <a:endParaRPr lang="sv-SE" altLang="en-SE"/>
          </a:p>
        </p:txBody>
      </p:sp>
    </p:spTree>
    <p:extLst>
      <p:ext uri="{BB962C8B-B14F-4D97-AF65-F5344CB8AC3E}">
        <p14:creationId xmlns:p14="http://schemas.microsoft.com/office/powerpoint/2010/main" val="4164695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D8750962-C0CE-2D0A-9FF0-CB4BF97DE45C}"/>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117C3320-B1F7-3A39-1514-CE4DBC82FD6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4A28F4B0-9D8D-8A70-86D4-A1326C6D8805}"/>
              </a:ext>
            </a:extLst>
          </p:cNvPr>
          <p:cNvSpPr>
            <a:spLocks noGrp="1" noChangeArrowheads="1"/>
          </p:cNvSpPr>
          <p:nvPr>
            <p:ph type="sldNum" sz="quarter" idx="12"/>
          </p:nvPr>
        </p:nvSpPr>
        <p:spPr>
          <a:ln/>
        </p:spPr>
        <p:txBody>
          <a:bodyPr/>
          <a:lstStyle>
            <a:lvl1pPr>
              <a:defRPr/>
            </a:lvl1pPr>
          </a:lstStyle>
          <a:p>
            <a:pPr>
              <a:defRPr/>
            </a:pPr>
            <a:fld id="{1803454C-3DB8-4349-B399-74F53158F9CA}" type="slidenum">
              <a:rPr lang="sv-SE" altLang="en-SE"/>
              <a:pPr>
                <a:defRPr/>
              </a:pPr>
              <a:t>‹#›</a:t>
            </a:fld>
            <a:endParaRPr lang="sv-SE" altLang="en-SE"/>
          </a:p>
        </p:txBody>
      </p:sp>
    </p:spTree>
    <p:extLst>
      <p:ext uri="{BB962C8B-B14F-4D97-AF65-F5344CB8AC3E}">
        <p14:creationId xmlns:p14="http://schemas.microsoft.com/office/powerpoint/2010/main" val="1289854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FFA69B84-0BE0-212E-AAD7-FAA389AF833A}"/>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75B23E5B-4BAD-E070-5241-34606F251718}"/>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4DAFA8DC-2422-8C71-ABCC-F0926C77BF65}"/>
              </a:ext>
            </a:extLst>
          </p:cNvPr>
          <p:cNvSpPr>
            <a:spLocks noGrp="1" noChangeArrowheads="1"/>
          </p:cNvSpPr>
          <p:nvPr>
            <p:ph type="sldNum" sz="quarter" idx="12"/>
          </p:nvPr>
        </p:nvSpPr>
        <p:spPr>
          <a:ln/>
        </p:spPr>
        <p:txBody>
          <a:bodyPr/>
          <a:lstStyle>
            <a:lvl1pPr>
              <a:defRPr/>
            </a:lvl1pPr>
          </a:lstStyle>
          <a:p>
            <a:pPr>
              <a:defRPr/>
            </a:pPr>
            <a:fld id="{A90E6C2B-7FC1-D746-81F9-ACD0B9D224D7}" type="slidenum">
              <a:rPr lang="sv-SE" altLang="en-SE"/>
              <a:pPr>
                <a:defRPr/>
              </a:pPr>
              <a:t>‹#›</a:t>
            </a:fld>
            <a:endParaRPr lang="sv-SE" altLang="en-SE"/>
          </a:p>
        </p:txBody>
      </p:sp>
    </p:spTree>
    <p:extLst>
      <p:ext uri="{BB962C8B-B14F-4D97-AF65-F5344CB8AC3E}">
        <p14:creationId xmlns:p14="http://schemas.microsoft.com/office/powerpoint/2010/main" val="2099404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ubrik och tabell" type="tbl">
  <p:cSld name="1_Rubrik och tabell">
    <p:spTree>
      <p:nvGrpSpPr>
        <p:cNvPr id="1" name="Shape 22"/>
        <p:cNvGrpSpPr/>
        <p:nvPr/>
      </p:nvGrpSpPr>
      <p:grpSpPr>
        <a:xfrm>
          <a:off x="0" y="0"/>
          <a:ext cx="0" cy="0"/>
          <a:chOff x="0" y="0"/>
          <a:chExt cx="0" cy="0"/>
        </a:xfrm>
      </p:grpSpPr>
      <p:sp>
        <p:nvSpPr>
          <p:cNvPr id="23" name="Google Shape;23;p5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 name="Google Shape;24;p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0" marR="0" lvl="1"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2pPr>
            <a:lvl3pPr marL="0" marR="0" lvl="2"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3pPr>
            <a:lvl4pPr marL="0" marR="0" lvl="3"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0" marR="0" lvl="4"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0" marR="0" lvl="5"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0" marR="0" lvl="6"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0" marR="0" lvl="7"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0" marR="0" lvl="8"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2860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2BE79D6-9AFC-72E0-DEF2-0AD89B0A4DD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928D10F-8B11-2FB4-46C7-745F9C129F2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E718E03D-2844-52B9-7AD0-09C2D3BE5441}"/>
              </a:ext>
            </a:extLst>
          </p:cNvPr>
          <p:cNvSpPr>
            <a:spLocks noGrp="1" noChangeArrowheads="1"/>
          </p:cNvSpPr>
          <p:nvPr>
            <p:ph type="sldNum" sz="quarter" idx="12"/>
          </p:nvPr>
        </p:nvSpPr>
        <p:spPr>
          <a:ln/>
        </p:spPr>
        <p:txBody>
          <a:bodyPr/>
          <a:lstStyle>
            <a:lvl1pPr>
              <a:defRPr/>
            </a:lvl1pPr>
          </a:lstStyle>
          <a:p>
            <a:pPr>
              <a:defRPr/>
            </a:pPr>
            <a:fld id="{A1C62D16-7D77-E049-AA84-866CD3D10100}" type="slidenum">
              <a:rPr lang="sv-SE" altLang="en-SE"/>
              <a:pPr>
                <a:defRPr/>
              </a:pPr>
              <a:t>‹#›</a:t>
            </a:fld>
            <a:endParaRPr lang="sv-SE" altLang="en-SE"/>
          </a:p>
        </p:txBody>
      </p:sp>
    </p:spTree>
    <p:extLst>
      <p:ext uri="{BB962C8B-B14F-4D97-AF65-F5344CB8AC3E}">
        <p14:creationId xmlns:p14="http://schemas.microsoft.com/office/powerpoint/2010/main" val="140416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651B5A5C-240F-EB7D-378A-9BAD418FEC24}"/>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B06D0A2-5677-5AE8-3A1E-417649F475E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12C762FB-1181-2580-F3ED-AB83EEFFF0B4}"/>
              </a:ext>
            </a:extLst>
          </p:cNvPr>
          <p:cNvSpPr>
            <a:spLocks noGrp="1" noChangeArrowheads="1"/>
          </p:cNvSpPr>
          <p:nvPr>
            <p:ph type="sldNum" sz="quarter" idx="12"/>
          </p:nvPr>
        </p:nvSpPr>
        <p:spPr>
          <a:ln/>
        </p:spPr>
        <p:txBody>
          <a:bodyPr/>
          <a:lstStyle>
            <a:lvl1pPr>
              <a:defRPr/>
            </a:lvl1pPr>
          </a:lstStyle>
          <a:p>
            <a:pPr>
              <a:defRPr/>
            </a:pPr>
            <a:fld id="{BB8BC210-636D-5942-9799-D0E1559B5DF0}" type="slidenum">
              <a:rPr lang="sv-SE" altLang="en-SE"/>
              <a:pPr>
                <a:defRPr/>
              </a:pPr>
              <a:t>‹#›</a:t>
            </a:fld>
            <a:endParaRPr lang="sv-SE" altLang="en-SE"/>
          </a:p>
        </p:txBody>
      </p:sp>
    </p:spTree>
    <p:extLst>
      <p:ext uri="{BB962C8B-B14F-4D97-AF65-F5344CB8AC3E}">
        <p14:creationId xmlns:p14="http://schemas.microsoft.com/office/powerpoint/2010/main" val="113326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31006464-9DFD-052D-6856-D1B1EEB7912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73EA856E-6590-69DB-B4F5-06288A90628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A2715900-E980-4220-38ED-7E8C8CA1E99A}"/>
              </a:ext>
            </a:extLst>
          </p:cNvPr>
          <p:cNvSpPr>
            <a:spLocks noGrp="1" noChangeArrowheads="1"/>
          </p:cNvSpPr>
          <p:nvPr>
            <p:ph type="sldNum" sz="quarter" idx="12"/>
          </p:nvPr>
        </p:nvSpPr>
        <p:spPr>
          <a:ln/>
        </p:spPr>
        <p:txBody>
          <a:bodyPr/>
          <a:lstStyle>
            <a:lvl1pPr>
              <a:defRPr/>
            </a:lvl1pPr>
          </a:lstStyle>
          <a:p>
            <a:pPr>
              <a:defRPr/>
            </a:pPr>
            <a:fld id="{D028B573-A5EF-E942-9F7F-38FE6C85FE58}" type="slidenum">
              <a:rPr lang="sv-SE" altLang="en-SE"/>
              <a:pPr>
                <a:defRPr/>
              </a:pPr>
              <a:t>‹#›</a:t>
            </a:fld>
            <a:endParaRPr lang="sv-SE" altLang="en-SE"/>
          </a:p>
        </p:txBody>
      </p:sp>
    </p:spTree>
    <p:extLst>
      <p:ext uri="{BB962C8B-B14F-4D97-AF65-F5344CB8AC3E}">
        <p14:creationId xmlns:p14="http://schemas.microsoft.com/office/powerpoint/2010/main" val="16406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F87FBEF9-9129-7BFB-0387-91D6A6B2DEE2}"/>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4E7D499B-46EA-9027-9861-94E907BE083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47013930-C286-941A-A324-4A79D2C3E98E}"/>
              </a:ext>
            </a:extLst>
          </p:cNvPr>
          <p:cNvSpPr>
            <a:spLocks noGrp="1" noChangeArrowheads="1"/>
          </p:cNvSpPr>
          <p:nvPr>
            <p:ph type="sldNum" sz="quarter" idx="12"/>
          </p:nvPr>
        </p:nvSpPr>
        <p:spPr>
          <a:ln/>
        </p:spPr>
        <p:txBody>
          <a:bodyPr/>
          <a:lstStyle>
            <a:lvl1pPr>
              <a:defRPr/>
            </a:lvl1pPr>
          </a:lstStyle>
          <a:p>
            <a:pPr>
              <a:defRPr/>
            </a:pPr>
            <a:fld id="{71F99415-4E20-7F42-BD11-0B0E5C48A588}" type="slidenum">
              <a:rPr lang="sv-SE" altLang="en-SE"/>
              <a:pPr>
                <a:defRPr/>
              </a:pPr>
              <a:t>‹#›</a:t>
            </a:fld>
            <a:endParaRPr lang="sv-SE" altLang="en-SE"/>
          </a:p>
        </p:txBody>
      </p:sp>
    </p:spTree>
    <p:extLst>
      <p:ext uri="{BB962C8B-B14F-4D97-AF65-F5344CB8AC3E}">
        <p14:creationId xmlns:p14="http://schemas.microsoft.com/office/powerpoint/2010/main" val="283754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4C9489BD-BDC7-139B-66B6-72BAAE5EDABE}"/>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9B9A85F9-A546-86C7-8F5A-73A5F629190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9160786C-034A-A502-1B25-AE450A95A3BC}"/>
              </a:ext>
            </a:extLst>
          </p:cNvPr>
          <p:cNvSpPr>
            <a:spLocks noGrp="1" noChangeArrowheads="1"/>
          </p:cNvSpPr>
          <p:nvPr>
            <p:ph type="sldNum" sz="quarter" idx="12"/>
          </p:nvPr>
        </p:nvSpPr>
        <p:spPr>
          <a:ln/>
        </p:spPr>
        <p:txBody>
          <a:bodyPr/>
          <a:lstStyle>
            <a:lvl1pPr>
              <a:defRPr/>
            </a:lvl1pPr>
          </a:lstStyle>
          <a:p>
            <a:pPr>
              <a:defRPr/>
            </a:pPr>
            <a:fld id="{A3A1C94F-EF92-AD4F-B2B7-AFD599AB9C5F}" type="slidenum">
              <a:rPr lang="sv-SE" altLang="en-SE"/>
              <a:pPr>
                <a:defRPr/>
              </a:pPr>
              <a:t>‹#›</a:t>
            </a:fld>
            <a:endParaRPr lang="sv-SE" altLang="en-SE"/>
          </a:p>
        </p:txBody>
      </p:sp>
    </p:spTree>
    <p:extLst>
      <p:ext uri="{BB962C8B-B14F-4D97-AF65-F5344CB8AC3E}">
        <p14:creationId xmlns:p14="http://schemas.microsoft.com/office/powerpoint/2010/main" val="196591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E5DE5C-3451-300D-0001-86334FA3F235}"/>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0323CAFE-899B-C3A4-3CBC-CF370CC477C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BA663782-CF05-D4EB-2A34-7BE99BE8EBA0}"/>
              </a:ext>
            </a:extLst>
          </p:cNvPr>
          <p:cNvSpPr>
            <a:spLocks noGrp="1" noChangeArrowheads="1"/>
          </p:cNvSpPr>
          <p:nvPr>
            <p:ph type="sldNum" sz="quarter" idx="12"/>
          </p:nvPr>
        </p:nvSpPr>
        <p:spPr>
          <a:ln/>
        </p:spPr>
        <p:txBody>
          <a:bodyPr/>
          <a:lstStyle>
            <a:lvl1pPr>
              <a:defRPr/>
            </a:lvl1pPr>
          </a:lstStyle>
          <a:p>
            <a:pPr>
              <a:defRPr/>
            </a:pPr>
            <a:fld id="{69BFE10D-01C1-704A-9A5D-980E86C2386D}" type="slidenum">
              <a:rPr lang="sv-SE" altLang="en-SE"/>
              <a:pPr>
                <a:defRPr/>
              </a:pPr>
              <a:t>‹#›</a:t>
            </a:fld>
            <a:endParaRPr lang="sv-SE" altLang="en-SE"/>
          </a:p>
        </p:txBody>
      </p:sp>
    </p:spTree>
    <p:extLst>
      <p:ext uri="{BB962C8B-B14F-4D97-AF65-F5344CB8AC3E}">
        <p14:creationId xmlns:p14="http://schemas.microsoft.com/office/powerpoint/2010/main" val="212034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3A13D7DB-2F67-0239-A29C-DCD46954D751}"/>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704EFCCF-617D-E902-9915-47AC96DEF6E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74AA2D1D-9FA7-C03E-C285-9B086B5C23F4}"/>
              </a:ext>
            </a:extLst>
          </p:cNvPr>
          <p:cNvSpPr>
            <a:spLocks noGrp="1" noChangeArrowheads="1"/>
          </p:cNvSpPr>
          <p:nvPr>
            <p:ph type="sldNum" sz="quarter" idx="12"/>
          </p:nvPr>
        </p:nvSpPr>
        <p:spPr>
          <a:ln/>
        </p:spPr>
        <p:txBody>
          <a:bodyPr/>
          <a:lstStyle>
            <a:lvl1pPr>
              <a:defRPr/>
            </a:lvl1pPr>
          </a:lstStyle>
          <a:p>
            <a:pPr>
              <a:defRPr/>
            </a:pPr>
            <a:fld id="{C5FC6961-9542-8349-9D5E-911B58291C9A}" type="slidenum">
              <a:rPr lang="sv-SE" altLang="en-SE"/>
              <a:pPr>
                <a:defRPr/>
              </a:pPr>
              <a:t>‹#›</a:t>
            </a:fld>
            <a:endParaRPr lang="sv-SE" altLang="en-SE"/>
          </a:p>
        </p:txBody>
      </p:sp>
    </p:spTree>
    <p:extLst>
      <p:ext uri="{BB962C8B-B14F-4D97-AF65-F5344CB8AC3E}">
        <p14:creationId xmlns:p14="http://schemas.microsoft.com/office/powerpoint/2010/main" val="8199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101C0F7F-C26F-064C-4DB4-8560D8B9DB67}"/>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67EFFB99-D6CE-7173-FCBA-2D2E9708B4A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F037E5F1-26F9-D638-0136-22B20F37A2A6}"/>
              </a:ext>
            </a:extLst>
          </p:cNvPr>
          <p:cNvSpPr>
            <a:spLocks noGrp="1" noChangeArrowheads="1"/>
          </p:cNvSpPr>
          <p:nvPr>
            <p:ph type="sldNum" sz="quarter" idx="12"/>
          </p:nvPr>
        </p:nvSpPr>
        <p:spPr>
          <a:ln/>
        </p:spPr>
        <p:txBody>
          <a:bodyPr/>
          <a:lstStyle>
            <a:lvl1pPr>
              <a:defRPr/>
            </a:lvl1pPr>
          </a:lstStyle>
          <a:p>
            <a:pPr>
              <a:defRPr/>
            </a:pPr>
            <a:fld id="{33863A2B-539A-C646-8CE0-2A39B00E3437}" type="slidenum">
              <a:rPr lang="sv-SE" altLang="en-SE"/>
              <a:pPr>
                <a:defRPr/>
              </a:pPr>
              <a:t>‹#›</a:t>
            </a:fld>
            <a:endParaRPr lang="sv-SE" altLang="en-SE"/>
          </a:p>
        </p:txBody>
      </p:sp>
    </p:spTree>
    <p:extLst>
      <p:ext uri="{BB962C8B-B14F-4D97-AF65-F5344CB8AC3E}">
        <p14:creationId xmlns:p14="http://schemas.microsoft.com/office/powerpoint/2010/main" val="2064255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2A1E0EE-2770-3EA2-BC19-EF35E17D572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648FE1C9-C31B-925C-FC76-311F83925DD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E60E7ABD-C84A-5597-7EFA-52B97DBFD81F}"/>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2BF6B9A9-879E-97C3-2595-90CE789E4798}"/>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298AA0ED-1C29-39E9-3A3D-CAC14654881B}"/>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663AE64-0BBB-4E44-8834-9F22E8F7AADE}" type="slidenum">
              <a:rPr lang="sv-SE" altLang="en-SE"/>
              <a:pPr>
                <a:defRPr/>
              </a:pPr>
              <a:t>‹#›</a:t>
            </a:fld>
            <a:endParaRPr lang="sv-SE" altLang="en-SE"/>
          </a:p>
        </p:txBody>
      </p:sp>
      <p:pic>
        <p:nvPicPr>
          <p:cNvPr id="1031" name="Bildobjekt 1">
            <a:extLst>
              <a:ext uri="{FF2B5EF4-FFF2-40B4-BE49-F238E27FC236}">
                <a16:creationId xmlns:a16="http://schemas.microsoft.com/office/drawing/2014/main" id="{AEEF2CE2-9D0D-8349-E45A-C8FBE4E114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101013" y="-73025"/>
            <a:ext cx="12842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5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
          <p:cNvSpPr txBox="1">
            <a:spLocks noGrp="1"/>
          </p:cNvSpPr>
          <p:nvPr>
            <p:ph type="ctrTitle"/>
          </p:nvPr>
        </p:nvSpPr>
        <p:spPr>
          <a:xfrm>
            <a:off x="316706" y="2857500"/>
            <a:ext cx="851058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SE" dirty="0"/>
              <a:t>Tachycardia</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AI-generated content may be incorrect.">
            <a:extLst>
              <a:ext uri="{FF2B5EF4-FFF2-40B4-BE49-F238E27FC236}">
                <a16:creationId xmlns:a16="http://schemas.microsoft.com/office/drawing/2014/main" id="{8CFA4D29-1A9D-4A49-58D9-05A7473B4AA3}"/>
              </a:ext>
            </a:extLst>
          </p:cNvPr>
          <p:cNvPicPr>
            <a:picLocks noChangeAspect="1"/>
          </p:cNvPicPr>
          <p:nvPr/>
        </p:nvPicPr>
        <p:blipFill>
          <a:blip r:embed="rId3"/>
          <a:srcRect l="8794" t="13194" r="22647"/>
          <a:stretch/>
        </p:blipFill>
        <p:spPr>
          <a:xfrm>
            <a:off x="22345" y="1502395"/>
            <a:ext cx="8982030" cy="5310981"/>
          </a:xfrm>
          <a:prstGeom prst="rect">
            <a:avLst/>
          </a:prstGeom>
        </p:spPr>
      </p:pic>
      <p:sp>
        <p:nvSpPr>
          <p:cNvPr id="2" name="Title 1">
            <a:extLst>
              <a:ext uri="{FF2B5EF4-FFF2-40B4-BE49-F238E27FC236}">
                <a16:creationId xmlns:a16="http://schemas.microsoft.com/office/drawing/2014/main" id="{B511E28E-6A4B-8709-2065-A72EEB4F199C}"/>
              </a:ext>
            </a:extLst>
          </p:cNvPr>
          <p:cNvSpPr>
            <a:spLocks noGrp="1"/>
          </p:cNvSpPr>
          <p:nvPr>
            <p:ph type="title"/>
          </p:nvPr>
        </p:nvSpPr>
        <p:spPr>
          <a:xfrm>
            <a:off x="685800" y="188640"/>
            <a:ext cx="7772400" cy="648072"/>
          </a:xfrm>
        </p:spPr>
        <p:txBody>
          <a:bodyPr/>
          <a:lstStyle/>
          <a:p>
            <a:r>
              <a:rPr lang="en-SE" dirty="0"/>
              <a:t>63-year-old man with chest pain</a:t>
            </a:r>
          </a:p>
        </p:txBody>
      </p:sp>
      <p:sp>
        <p:nvSpPr>
          <p:cNvPr id="3" name="TextBox 2">
            <a:extLst>
              <a:ext uri="{FF2B5EF4-FFF2-40B4-BE49-F238E27FC236}">
                <a16:creationId xmlns:a16="http://schemas.microsoft.com/office/drawing/2014/main" id="{33E59714-645E-0543-8736-D9917E8421DB}"/>
              </a:ext>
            </a:extLst>
          </p:cNvPr>
          <p:cNvSpPr txBox="1"/>
          <p:nvPr/>
        </p:nvSpPr>
        <p:spPr>
          <a:xfrm>
            <a:off x="5526644" y="926331"/>
            <a:ext cx="1611339" cy="461665"/>
          </a:xfrm>
          <a:prstGeom prst="rect">
            <a:avLst/>
          </a:prstGeom>
          <a:noFill/>
        </p:spPr>
        <p:txBody>
          <a:bodyPr wrap="none" rtlCol="0">
            <a:spAutoFit/>
          </a:bodyPr>
          <a:lstStyle/>
          <a:p>
            <a:r>
              <a:rPr lang="en-SE" dirty="0">
                <a:solidFill>
                  <a:srgbClr val="FF0000"/>
                </a:solidFill>
              </a:rPr>
              <a:t>Fusion beat</a:t>
            </a:r>
          </a:p>
        </p:txBody>
      </p:sp>
      <p:cxnSp>
        <p:nvCxnSpPr>
          <p:cNvPr id="5" name="Straight Arrow Connector 4">
            <a:extLst>
              <a:ext uri="{FF2B5EF4-FFF2-40B4-BE49-F238E27FC236}">
                <a16:creationId xmlns:a16="http://schemas.microsoft.com/office/drawing/2014/main" id="{380EB7D6-3D9A-915B-DF0E-000582936969}"/>
              </a:ext>
            </a:extLst>
          </p:cNvPr>
          <p:cNvCxnSpPr>
            <a:cxnSpLocks/>
          </p:cNvCxnSpPr>
          <p:nvPr/>
        </p:nvCxnSpPr>
        <p:spPr bwMode="auto">
          <a:xfrm>
            <a:off x="7137983" y="1387996"/>
            <a:ext cx="365903" cy="527890"/>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Box 5">
            <a:extLst>
              <a:ext uri="{FF2B5EF4-FFF2-40B4-BE49-F238E27FC236}">
                <a16:creationId xmlns:a16="http://schemas.microsoft.com/office/drawing/2014/main" id="{761C6B1A-4A2D-F676-A5EE-8952BCD07187}"/>
              </a:ext>
            </a:extLst>
          </p:cNvPr>
          <p:cNvSpPr txBox="1"/>
          <p:nvPr/>
        </p:nvSpPr>
        <p:spPr>
          <a:xfrm>
            <a:off x="1437444" y="907255"/>
            <a:ext cx="2995948" cy="461665"/>
          </a:xfrm>
          <a:prstGeom prst="rect">
            <a:avLst/>
          </a:prstGeom>
          <a:noFill/>
        </p:spPr>
        <p:txBody>
          <a:bodyPr wrap="none" rtlCol="0">
            <a:spAutoFit/>
          </a:bodyPr>
          <a:lstStyle/>
          <a:p>
            <a:r>
              <a:rPr lang="en-SE" dirty="0">
                <a:solidFill>
                  <a:srgbClr val="00B050"/>
                </a:solidFill>
              </a:rPr>
              <a:t>VA-dissociation = VT!</a:t>
            </a:r>
          </a:p>
        </p:txBody>
      </p:sp>
    </p:spTree>
    <p:extLst>
      <p:ext uri="{BB962C8B-B14F-4D97-AF65-F5344CB8AC3E}">
        <p14:creationId xmlns:p14="http://schemas.microsoft.com/office/powerpoint/2010/main" val="19733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edical equipment on a blue surface&#10;&#10;Description automatically generated">
            <a:extLst>
              <a:ext uri="{FF2B5EF4-FFF2-40B4-BE49-F238E27FC236}">
                <a16:creationId xmlns:a16="http://schemas.microsoft.com/office/drawing/2014/main" id="{D818557D-4CCB-6574-1D41-2235D294C1E9}"/>
              </a:ext>
            </a:extLst>
          </p:cNvPr>
          <p:cNvPicPr>
            <a:picLocks noChangeAspect="1"/>
          </p:cNvPicPr>
          <p:nvPr/>
        </p:nvPicPr>
        <p:blipFill rotWithShape="1">
          <a:blip r:embed="rId3"/>
          <a:srcRect l="7868" t="8178" r="1338" b="2882"/>
          <a:stretch/>
        </p:blipFill>
        <p:spPr>
          <a:xfrm>
            <a:off x="-1" y="0"/>
            <a:ext cx="9175751" cy="6858000"/>
          </a:xfrm>
          <a:prstGeom prst="rect">
            <a:avLst/>
          </a:prstGeom>
        </p:spPr>
      </p:pic>
    </p:spTree>
    <p:extLst>
      <p:ext uri="{BB962C8B-B14F-4D97-AF65-F5344CB8AC3E}">
        <p14:creationId xmlns:p14="http://schemas.microsoft.com/office/powerpoint/2010/main" val="598594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evice with wires attached to it&#10;&#10;Description automatically generated">
            <a:extLst>
              <a:ext uri="{FF2B5EF4-FFF2-40B4-BE49-F238E27FC236}">
                <a16:creationId xmlns:a16="http://schemas.microsoft.com/office/drawing/2014/main" id="{78298752-0428-9CEB-2FCF-7738A06CDF9D}"/>
              </a:ext>
            </a:extLst>
          </p:cNvPr>
          <p:cNvPicPr>
            <a:picLocks noChangeAspect="1"/>
          </p:cNvPicPr>
          <p:nvPr/>
        </p:nvPicPr>
        <p:blipFill>
          <a:blip r:embed="rId3"/>
          <a:stretch>
            <a:fillRect/>
          </a:stretch>
        </p:blipFill>
        <p:spPr>
          <a:xfrm rot="5400000">
            <a:off x="4195365" y="2135229"/>
            <a:ext cx="5203543" cy="3902656"/>
          </a:xfrm>
          <a:prstGeom prst="rect">
            <a:avLst/>
          </a:prstGeom>
        </p:spPr>
      </p:pic>
      <p:pic>
        <p:nvPicPr>
          <p:cNvPr id="3" name="Picture 2" descr="A gold and silver metal device&#10;&#10;Description automatically generated with medium confidence">
            <a:extLst>
              <a:ext uri="{FF2B5EF4-FFF2-40B4-BE49-F238E27FC236}">
                <a16:creationId xmlns:a16="http://schemas.microsoft.com/office/drawing/2014/main" id="{E7B1CEBA-DFAD-6E1B-DC6D-BB59F3A82A73}"/>
              </a:ext>
            </a:extLst>
          </p:cNvPr>
          <p:cNvPicPr>
            <a:picLocks noChangeAspect="1"/>
          </p:cNvPicPr>
          <p:nvPr/>
        </p:nvPicPr>
        <p:blipFill>
          <a:blip r:embed="rId4"/>
          <a:stretch>
            <a:fillRect/>
          </a:stretch>
        </p:blipFill>
        <p:spPr>
          <a:xfrm rot="5400000">
            <a:off x="-254907" y="2135228"/>
            <a:ext cx="5203542" cy="3902657"/>
          </a:xfrm>
          <a:prstGeom prst="rect">
            <a:avLst/>
          </a:prstGeom>
        </p:spPr>
      </p:pic>
      <p:sp>
        <p:nvSpPr>
          <p:cNvPr id="2" name="Title 1">
            <a:extLst>
              <a:ext uri="{FF2B5EF4-FFF2-40B4-BE49-F238E27FC236}">
                <a16:creationId xmlns:a16="http://schemas.microsoft.com/office/drawing/2014/main" id="{CE5EC2D3-FAE2-6FFA-FFC3-AB404364A3BC}"/>
              </a:ext>
            </a:extLst>
          </p:cNvPr>
          <p:cNvSpPr>
            <a:spLocks noGrp="1"/>
          </p:cNvSpPr>
          <p:nvPr>
            <p:ph type="title"/>
          </p:nvPr>
        </p:nvSpPr>
        <p:spPr>
          <a:xfrm>
            <a:off x="685800" y="260648"/>
            <a:ext cx="7772400" cy="1143000"/>
          </a:xfrm>
        </p:spPr>
        <p:txBody>
          <a:bodyPr/>
          <a:lstStyle/>
          <a:p>
            <a:r>
              <a:rPr lang="en-SE" dirty="0"/>
              <a:t>Esophageal EKG</a:t>
            </a:r>
          </a:p>
        </p:txBody>
      </p:sp>
    </p:spTree>
    <p:extLst>
      <p:ext uri="{BB962C8B-B14F-4D97-AF65-F5344CB8AC3E}">
        <p14:creationId xmlns:p14="http://schemas.microsoft.com/office/powerpoint/2010/main" val="2716389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octor attending to a patient&#10;&#10;Description automatically generated with low confidence">
            <a:extLst>
              <a:ext uri="{FF2B5EF4-FFF2-40B4-BE49-F238E27FC236}">
                <a16:creationId xmlns:a16="http://schemas.microsoft.com/office/drawing/2014/main" id="{2398EDE4-589F-3C80-44BF-29A468C46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350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ECGxDOI">
            <a:extLst>
              <a:ext uri="{FF2B5EF4-FFF2-40B4-BE49-F238E27FC236}">
                <a16:creationId xmlns:a16="http://schemas.microsoft.com/office/drawing/2014/main" id="{6165A03C-C6EC-103A-D6C5-1FE9000F8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333375"/>
            <a:ext cx="6446837"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03440D-50DA-875D-CC1D-FA1308D13CE7}"/>
              </a:ext>
            </a:extLst>
          </p:cNvPr>
          <p:cNvPicPr>
            <a:picLocks noChangeAspect="1"/>
          </p:cNvPicPr>
          <p:nvPr/>
        </p:nvPicPr>
        <p:blipFill rotWithShape="1">
          <a:blip r:embed="rId3"/>
          <a:srcRect l="2453" r="23254" b="6951"/>
          <a:stretch/>
        </p:blipFill>
        <p:spPr>
          <a:xfrm rot="16200000">
            <a:off x="1992438" y="-1168805"/>
            <a:ext cx="5159123" cy="9144000"/>
          </a:xfrm>
          <a:prstGeom prst="rect">
            <a:avLst/>
          </a:prstGeom>
        </p:spPr>
      </p:pic>
      <p:cxnSp>
        <p:nvCxnSpPr>
          <p:cNvPr id="4" name="Straight Arrow Connector 3">
            <a:extLst>
              <a:ext uri="{FF2B5EF4-FFF2-40B4-BE49-F238E27FC236}">
                <a16:creationId xmlns:a16="http://schemas.microsoft.com/office/drawing/2014/main" id="{10748DA6-4FC5-7A69-DD47-4DEE11770E9F}"/>
              </a:ext>
            </a:extLst>
          </p:cNvPr>
          <p:cNvCxnSpPr>
            <a:cxnSpLocks/>
          </p:cNvCxnSpPr>
          <p:nvPr/>
        </p:nvCxnSpPr>
        <p:spPr>
          <a:xfrm flipV="1">
            <a:off x="2466833" y="4304677"/>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51BC764-FCBE-3578-A1CE-E749258A8171}"/>
              </a:ext>
            </a:extLst>
          </p:cNvPr>
          <p:cNvCxnSpPr>
            <a:cxnSpLocks/>
          </p:cNvCxnSpPr>
          <p:nvPr/>
        </p:nvCxnSpPr>
        <p:spPr>
          <a:xfrm flipV="1">
            <a:off x="1566084" y="4304677"/>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38FE3A0-098A-700B-1649-5AA1D340A41D}"/>
              </a:ext>
            </a:extLst>
          </p:cNvPr>
          <p:cNvCxnSpPr>
            <a:cxnSpLocks/>
          </p:cNvCxnSpPr>
          <p:nvPr/>
        </p:nvCxnSpPr>
        <p:spPr>
          <a:xfrm flipV="1">
            <a:off x="3379707" y="4307177"/>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121F527-30B4-872A-D57D-0A12DF0D115D}"/>
              </a:ext>
            </a:extLst>
          </p:cNvPr>
          <p:cNvCxnSpPr>
            <a:cxnSpLocks/>
          </p:cNvCxnSpPr>
          <p:nvPr/>
        </p:nvCxnSpPr>
        <p:spPr>
          <a:xfrm>
            <a:off x="1685242" y="1565082"/>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AAEDF73-918E-C48D-4F44-60B7267586CA}"/>
              </a:ext>
            </a:extLst>
          </p:cNvPr>
          <p:cNvCxnSpPr>
            <a:cxnSpLocks/>
          </p:cNvCxnSpPr>
          <p:nvPr/>
        </p:nvCxnSpPr>
        <p:spPr>
          <a:xfrm>
            <a:off x="2170737" y="1573792"/>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3B6E57E-4B0A-23C2-91D9-32747A23B620}"/>
              </a:ext>
            </a:extLst>
          </p:cNvPr>
          <p:cNvCxnSpPr>
            <a:cxnSpLocks/>
          </p:cNvCxnSpPr>
          <p:nvPr/>
        </p:nvCxnSpPr>
        <p:spPr>
          <a:xfrm>
            <a:off x="2662765" y="1575971"/>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AFE7ABF-AF6C-DD46-4465-6D1B06F7C2F8}"/>
              </a:ext>
            </a:extLst>
          </p:cNvPr>
          <p:cNvCxnSpPr>
            <a:cxnSpLocks/>
          </p:cNvCxnSpPr>
          <p:nvPr/>
        </p:nvCxnSpPr>
        <p:spPr>
          <a:xfrm>
            <a:off x="3148260" y="1578150"/>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A1D5394-B188-A385-957F-5944622887AD}"/>
              </a:ext>
            </a:extLst>
          </p:cNvPr>
          <p:cNvSpPr txBox="1"/>
          <p:nvPr/>
        </p:nvSpPr>
        <p:spPr>
          <a:xfrm>
            <a:off x="1159212" y="405677"/>
            <a:ext cx="2837187" cy="461665"/>
          </a:xfrm>
          <a:prstGeom prst="rect">
            <a:avLst/>
          </a:prstGeom>
          <a:noFill/>
        </p:spPr>
        <p:txBody>
          <a:bodyPr wrap="none" rtlCol="0">
            <a:spAutoFit/>
          </a:bodyPr>
          <a:lstStyle/>
          <a:p>
            <a:r>
              <a:rPr lang="en-SE" dirty="0">
                <a:solidFill>
                  <a:srgbClr val="FF0000"/>
                </a:solidFill>
              </a:rPr>
              <a:t>Ventricular activation</a:t>
            </a:r>
          </a:p>
        </p:txBody>
      </p:sp>
      <p:sp>
        <p:nvSpPr>
          <p:cNvPr id="5" name="TextBox 4">
            <a:extLst>
              <a:ext uri="{FF2B5EF4-FFF2-40B4-BE49-F238E27FC236}">
                <a16:creationId xmlns:a16="http://schemas.microsoft.com/office/drawing/2014/main" id="{D8BD4315-1C8D-E2B2-4A93-B3E3FF44FEF6}"/>
              </a:ext>
            </a:extLst>
          </p:cNvPr>
          <p:cNvSpPr txBox="1"/>
          <p:nvPr/>
        </p:nvSpPr>
        <p:spPr>
          <a:xfrm>
            <a:off x="1372623" y="6034367"/>
            <a:ext cx="2188420" cy="461665"/>
          </a:xfrm>
          <a:prstGeom prst="rect">
            <a:avLst/>
          </a:prstGeom>
          <a:noFill/>
        </p:spPr>
        <p:txBody>
          <a:bodyPr wrap="none" rtlCol="0">
            <a:spAutoFit/>
          </a:bodyPr>
          <a:lstStyle/>
          <a:p>
            <a:r>
              <a:rPr lang="en-SE" dirty="0">
                <a:solidFill>
                  <a:srgbClr val="0070C0"/>
                </a:solidFill>
              </a:rPr>
              <a:t>Atrial activation</a:t>
            </a:r>
          </a:p>
        </p:txBody>
      </p:sp>
      <p:sp>
        <p:nvSpPr>
          <p:cNvPr id="8" name="TextBox 7">
            <a:extLst>
              <a:ext uri="{FF2B5EF4-FFF2-40B4-BE49-F238E27FC236}">
                <a16:creationId xmlns:a16="http://schemas.microsoft.com/office/drawing/2014/main" id="{6CFDDB96-F252-2E4A-E64F-7A7963B33CDD}"/>
              </a:ext>
            </a:extLst>
          </p:cNvPr>
          <p:cNvSpPr txBox="1"/>
          <p:nvPr/>
        </p:nvSpPr>
        <p:spPr>
          <a:xfrm>
            <a:off x="4314867" y="6034367"/>
            <a:ext cx="4077976" cy="461665"/>
          </a:xfrm>
          <a:prstGeom prst="rect">
            <a:avLst/>
          </a:prstGeom>
          <a:noFill/>
        </p:spPr>
        <p:txBody>
          <a:bodyPr wrap="none" rtlCol="0">
            <a:spAutoFit/>
          </a:bodyPr>
          <a:lstStyle/>
          <a:p>
            <a:r>
              <a:rPr lang="en-SE" dirty="0">
                <a:solidFill>
                  <a:srgbClr val="00B050"/>
                </a:solidFill>
              </a:rPr>
              <a:t>VA-dissociation is present: VT!</a:t>
            </a:r>
          </a:p>
        </p:txBody>
      </p:sp>
    </p:spTree>
    <p:extLst>
      <p:ext uri="{BB962C8B-B14F-4D97-AF65-F5344CB8AC3E}">
        <p14:creationId xmlns:p14="http://schemas.microsoft.com/office/powerpoint/2010/main" val="8958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161C8-FE4F-7423-D1FE-ADF002AF29D2}"/>
              </a:ext>
            </a:extLst>
          </p:cNvPr>
          <p:cNvSpPr>
            <a:spLocks noGrp="1"/>
          </p:cNvSpPr>
          <p:nvPr>
            <p:ph type="title"/>
          </p:nvPr>
        </p:nvSpPr>
        <p:spPr/>
        <p:txBody>
          <a:bodyPr/>
          <a:lstStyle/>
          <a:p>
            <a:r>
              <a:rPr lang="en-SE" dirty="0"/>
              <a:t>Management?</a:t>
            </a:r>
          </a:p>
        </p:txBody>
      </p:sp>
      <p:sp>
        <p:nvSpPr>
          <p:cNvPr id="3" name="Content Placeholder 2">
            <a:extLst>
              <a:ext uri="{FF2B5EF4-FFF2-40B4-BE49-F238E27FC236}">
                <a16:creationId xmlns:a16="http://schemas.microsoft.com/office/drawing/2014/main" id="{B8A03357-AD23-2857-1160-66E6DA6B79B0}"/>
              </a:ext>
            </a:extLst>
          </p:cNvPr>
          <p:cNvSpPr>
            <a:spLocks noGrp="1"/>
          </p:cNvSpPr>
          <p:nvPr>
            <p:ph sz="half" idx="1"/>
          </p:nvPr>
        </p:nvSpPr>
        <p:spPr>
          <a:xfrm>
            <a:off x="417444" y="1981200"/>
            <a:ext cx="2822714" cy="4114800"/>
          </a:xfrm>
        </p:spPr>
        <p:txBody>
          <a:bodyPr/>
          <a:lstStyle/>
          <a:p>
            <a:r>
              <a:rPr lang="en-SE" dirty="0"/>
              <a:t>RR 26</a:t>
            </a:r>
          </a:p>
          <a:p>
            <a:r>
              <a:rPr lang="en-SE" dirty="0"/>
              <a:t>SpO2 100%</a:t>
            </a:r>
          </a:p>
          <a:p>
            <a:r>
              <a:rPr lang="en-SE" dirty="0"/>
              <a:t>HR 205 bpm</a:t>
            </a:r>
          </a:p>
          <a:p>
            <a:r>
              <a:rPr lang="en-SE" dirty="0"/>
              <a:t>SBT 95 mm Hg</a:t>
            </a:r>
          </a:p>
        </p:txBody>
      </p:sp>
      <p:sp>
        <p:nvSpPr>
          <p:cNvPr id="4" name="Content Placeholder 3">
            <a:extLst>
              <a:ext uri="{FF2B5EF4-FFF2-40B4-BE49-F238E27FC236}">
                <a16:creationId xmlns:a16="http://schemas.microsoft.com/office/drawing/2014/main" id="{3604B44C-CEF3-BF2B-B55D-CD5A5DD8F12D}"/>
              </a:ext>
            </a:extLst>
          </p:cNvPr>
          <p:cNvSpPr>
            <a:spLocks noGrp="1"/>
          </p:cNvSpPr>
          <p:nvPr>
            <p:ph sz="half" idx="2"/>
          </p:nvPr>
        </p:nvSpPr>
        <p:spPr>
          <a:xfrm>
            <a:off x="3458817" y="1981200"/>
            <a:ext cx="5387009" cy="4114800"/>
          </a:xfrm>
        </p:spPr>
        <p:txBody>
          <a:bodyPr/>
          <a:lstStyle/>
          <a:p>
            <a:r>
              <a:rPr lang="en-SE" dirty="0"/>
              <a:t>Refer to cardiology?</a:t>
            </a:r>
          </a:p>
          <a:p>
            <a:r>
              <a:rPr lang="en-SE" dirty="0"/>
              <a:t>Pharmacological cardioversion?</a:t>
            </a:r>
          </a:p>
          <a:p>
            <a:r>
              <a:rPr lang="en-SE" dirty="0"/>
              <a:t>Electrical cardioversion? PSA?</a:t>
            </a:r>
          </a:p>
        </p:txBody>
      </p:sp>
    </p:spTree>
    <p:extLst>
      <p:ext uri="{BB962C8B-B14F-4D97-AF65-F5344CB8AC3E}">
        <p14:creationId xmlns:p14="http://schemas.microsoft.com/office/powerpoint/2010/main" val="2813793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A3AF-91B9-0E18-C957-559AA2F7FBA9}"/>
              </a:ext>
            </a:extLst>
          </p:cNvPr>
          <p:cNvSpPr>
            <a:spLocks noGrp="1"/>
          </p:cNvSpPr>
          <p:nvPr>
            <p:ph type="title"/>
          </p:nvPr>
        </p:nvSpPr>
        <p:spPr/>
        <p:txBody>
          <a:bodyPr/>
          <a:lstStyle/>
          <a:p>
            <a:r>
              <a:rPr lang="en-SE" dirty="0"/>
              <a:t>Course</a:t>
            </a:r>
          </a:p>
        </p:txBody>
      </p:sp>
      <p:sp>
        <p:nvSpPr>
          <p:cNvPr id="3" name="Content Placeholder 2">
            <a:extLst>
              <a:ext uri="{FF2B5EF4-FFF2-40B4-BE49-F238E27FC236}">
                <a16:creationId xmlns:a16="http://schemas.microsoft.com/office/drawing/2014/main" id="{55F5BCEE-F18F-224E-3A89-8001912C9DB6}"/>
              </a:ext>
            </a:extLst>
          </p:cNvPr>
          <p:cNvSpPr>
            <a:spLocks noGrp="1"/>
          </p:cNvSpPr>
          <p:nvPr>
            <p:ph idx="1"/>
          </p:nvPr>
        </p:nvSpPr>
        <p:spPr>
          <a:xfrm>
            <a:off x="685800" y="1981200"/>
            <a:ext cx="8134672" cy="4328120"/>
          </a:xfrm>
        </p:spPr>
        <p:txBody>
          <a:bodyPr/>
          <a:lstStyle/>
          <a:p>
            <a:r>
              <a:rPr lang="en-SE" sz="2800" dirty="0"/>
              <a:t>PSA Midazolam 2 mg &amp; Esketamine 15 mg</a:t>
            </a:r>
          </a:p>
          <a:p>
            <a:r>
              <a:rPr lang="en-SE" sz="2800" dirty="0"/>
              <a:t>Electrical cardioversion 200 J x 1</a:t>
            </a:r>
          </a:p>
          <a:p>
            <a:r>
              <a:rPr lang="en-SE" sz="2800" dirty="0"/>
              <a:t>Coronary angiography reveals a thrombus in the distal RCA with spontaneous revascualization</a:t>
            </a:r>
          </a:p>
          <a:p>
            <a:r>
              <a:rPr lang="en-SE" sz="2800" dirty="0"/>
              <a:t>Ultrasound and MR reveal transmural infarct in the RCA distribution and EF of 40%</a:t>
            </a:r>
          </a:p>
          <a:p>
            <a:r>
              <a:rPr lang="en-SE" sz="2800" dirty="0"/>
              <a:t>Receives ICD</a:t>
            </a:r>
          </a:p>
        </p:txBody>
      </p:sp>
    </p:spTree>
    <p:extLst>
      <p:ext uri="{BB962C8B-B14F-4D97-AF65-F5344CB8AC3E}">
        <p14:creationId xmlns:p14="http://schemas.microsoft.com/office/powerpoint/2010/main" val="2430889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ABBFBB-C3E0-7B3D-7800-3380DA64A067}"/>
              </a:ext>
            </a:extLst>
          </p:cNvPr>
          <p:cNvPicPr>
            <a:picLocks noChangeAspect="1"/>
          </p:cNvPicPr>
          <p:nvPr/>
        </p:nvPicPr>
        <p:blipFill rotWithShape="1">
          <a:blip r:embed="rId3"/>
          <a:srcRect r="6428" b="31564"/>
          <a:stretch>
            <a:fillRect/>
          </a:stretch>
        </p:blipFill>
        <p:spPr>
          <a:xfrm>
            <a:off x="110013" y="1439198"/>
            <a:ext cx="9033987" cy="4668994"/>
          </a:xfrm>
          <a:prstGeom prst="rect">
            <a:avLst/>
          </a:prstGeom>
        </p:spPr>
      </p:pic>
      <p:sp>
        <p:nvSpPr>
          <p:cNvPr id="2" name="Title 1">
            <a:extLst>
              <a:ext uri="{FF2B5EF4-FFF2-40B4-BE49-F238E27FC236}">
                <a16:creationId xmlns:a16="http://schemas.microsoft.com/office/drawing/2014/main" id="{E2DE3B53-2268-91F0-6C8F-787551876B84}"/>
              </a:ext>
            </a:extLst>
          </p:cNvPr>
          <p:cNvSpPr txBox="1">
            <a:spLocks/>
          </p:cNvSpPr>
          <p:nvPr/>
        </p:nvSpPr>
        <p:spPr>
          <a:xfrm>
            <a:off x="0" y="304800"/>
            <a:ext cx="9144000" cy="97245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SE" kern="0" dirty="0"/>
              <a:t>28-year-old woman with palpitations</a:t>
            </a:r>
          </a:p>
        </p:txBody>
      </p:sp>
    </p:spTree>
    <p:extLst>
      <p:ext uri="{BB962C8B-B14F-4D97-AF65-F5344CB8AC3E}">
        <p14:creationId xmlns:p14="http://schemas.microsoft.com/office/powerpoint/2010/main" val="543257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EBA7-F36A-B7E3-2991-0210630CFB01}"/>
              </a:ext>
            </a:extLst>
          </p:cNvPr>
          <p:cNvSpPr>
            <a:spLocks noGrp="1"/>
          </p:cNvSpPr>
          <p:nvPr>
            <p:ph type="title"/>
          </p:nvPr>
        </p:nvSpPr>
        <p:spPr>
          <a:xfrm>
            <a:off x="0" y="260648"/>
            <a:ext cx="9144000" cy="1143000"/>
          </a:xfrm>
        </p:spPr>
        <p:txBody>
          <a:bodyPr/>
          <a:lstStyle/>
          <a:p>
            <a:r>
              <a:rPr lang="en-SE" dirty="0"/>
              <a:t>28-year-old woman with palpitations</a:t>
            </a:r>
          </a:p>
        </p:txBody>
      </p:sp>
      <p:pic>
        <p:nvPicPr>
          <p:cNvPr id="8" name="Picture 7">
            <a:extLst>
              <a:ext uri="{FF2B5EF4-FFF2-40B4-BE49-F238E27FC236}">
                <a16:creationId xmlns:a16="http://schemas.microsoft.com/office/drawing/2014/main" id="{A8A33850-A761-6A16-DD39-43723EC08D28}"/>
              </a:ext>
            </a:extLst>
          </p:cNvPr>
          <p:cNvPicPr>
            <a:picLocks noChangeAspect="1"/>
          </p:cNvPicPr>
          <p:nvPr/>
        </p:nvPicPr>
        <p:blipFill rotWithShape="1">
          <a:blip r:embed="rId3"/>
          <a:srcRect l="8397" t="19512" r="3938" b="41599"/>
          <a:stretch/>
        </p:blipFill>
        <p:spPr>
          <a:xfrm>
            <a:off x="251520" y="1340768"/>
            <a:ext cx="8604448" cy="5401476"/>
          </a:xfrm>
          <a:prstGeom prst="rect">
            <a:avLst/>
          </a:prstGeom>
        </p:spPr>
      </p:pic>
    </p:spTree>
    <p:extLst>
      <p:ext uri="{BB962C8B-B14F-4D97-AF65-F5344CB8AC3E}">
        <p14:creationId xmlns:p14="http://schemas.microsoft.com/office/powerpoint/2010/main" val="3435993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CAC4-596F-6324-263D-24BC8C826B17}"/>
              </a:ext>
            </a:extLst>
          </p:cNvPr>
          <p:cNvSpPr>
            <a:spLocks noGrp="1"/>
          </p:cNvSpPr>
          <p:nvPr>
            <p:ph type="title"/>
          </p:nvPr>
        </p:nvSpPr>
        <p:spPr/>
        <p:txBody>
          <a:bodyPr/>
          <a:lstStyle/>
          <a:p>
            <a:r>
              <a:rPr lang="en-SE" dirty="0">
                <a:solidFill>
                  <a:srgbClr val="00B050"/>
                </a:solidFill>
              </a:rPr>
              <a:t>Index</a:t>
            </a:r>
          </a:p>
        </p:txBody>
      </p:sp>
      <p:sp>
        <p:nvSpPr>
          <p:cNvPr id="3" name="Content Placeholder 2">
            <a:extLst>
              <a:ext uri="{FF2B5EF4-FFF2-40B4-BE49-F238E27FC236}">
                <a16:creationId xmlns:a16="http://schemas.microsoft.com/office/drawing/2014/main" id="{FCEE5F51-D57C-990D-D255-2AC78CEA92E9}"/>
              </a:ext>
            </a:extLst>
          </p:cNvPr>
          <p:cNvSpPr>
            <a:spLocks noGrp="1"/>
          </p:cNvSpPr>
          <p:nvPr>
            <p:ph idx="1"/>
          </p:nvPr>
        </p:nvSpPr>
        <p:spPr>
          <a:xfrm>
            <a:off x="685800" y="1578864"/>
            <a:ext cx="7772400" cy="5114544"/>
          </a:xfrm>
        </p:spPr>
        <p:txBody>
          <a:bodyPr/>
          <a:lstStyle/>
          <a:p>
            <a:r>
              <a:rPr lang="en-SE" sz="2800" dirty="0">
                <a:hlinkClick r:id="rId2" action="ppaction://hlinksldjump"/>
              </a:rPr>
              <a:t>Tachycardia: Regular + Wide</a:t>
            </a:r>
            <a:endParaRPr lang="en-SE" sz="2800" dirty="0"/>
          </a:p>
          <a:p>
            <a:pPr lvl="1"/>
            <a:r>
              <a:rPr lang="en-SE" sz="2400" dirty="0"/>
              <a:t>VT</a:t>
            </a:r>
          </a:p>
          <a:p>
            <a:pPr lvl="1"/>
            <a:r>
              <a:rPr lang="en-SE" sz="2400" dirty="0"/>
              <a:t>SVT + bundle branch</a:t>
            </a:r>
          </a:p>
          <a:p>
            <a:pPr lvl="1"/>
            <a:r>
              <a:rPr lang="en-SE" sz="2400" dirty="0"/>
              <a:t>SVT + hyperkalemia</a:t>
            </a:r>
          </a:p>
          <a:p>
            <a:r>
              <a:rPr lang="en-SE" sz="2800" dirty="0">
                <a:hlinkClick r:id="rId3" action="ppaction://hlinksldjump"/>
              </a:rPr>
              <a:t>Tachycardia: Irregular + Wide</a:t>
            </a:r>
            <a:endParaRPr lang="en-SE" sz="2800" dirty="0"/>
          </a:p>
          <a:p>
            <a:pPr lvl="1"/>
            <a:r>
              <a:rPr lang="en-SE" sz="2400" dirty="0"/>
              <a:t>AF + WPW</a:t>
            </a:r>
          </a:p>
          <a:p>
            <a:pPr lvl="1"/>
            <a:r>
              <a:rPr lang="en-SE" sz="2400" dirty="0"/>
              <a:t>Ashman</a:t>
            </a:r>
          </a:p>
          <a:p>
            <a:pPr lvl="1"/>
            <a:r>
              <a:rPr lang="en-SE" sz="2400" dirty="0"/>
              <a:t>TdP</a:t>
            </a:r>
          </a:p>
          <a:p>
            <a:r>
              <a:rPr lang="en-SE" sz="2800" dirty="0">
                <a:hlinkClick r:id="rId4" action="ppaction://hlinksldjump"/>
              </a:rPr>
              <a:t>Tachycardia: Regular + Narrow</a:t>
            </a:r>
            <a:endParaRPr lang="en-SE" sz="2800" dirty="0"/>
          </a:p>
          <a:p>
            <a:pPr lvl="1"/>
            <a:r>
              <a:rPr lang="en-SE" sz="2400" dirty="0"/>
              <a:t>Flutter</a:t>
            </a:r>
          </a:p>
          <a:p>
            <a:pPr lvl="1"/>
            <a:r>
              <a:rPr lang="en-SE" sz="2400" dirty="0"/>
              <a:t>EAT</a:t>
            </a:r>
          </a:p>
        </p:txBody>
      </p:sp>
    </p:spTree>
    <p:extLst>
      <p:ext uri="{BB962C8B-B14F-4D97-AF65-F5344CB8AC3E}">
        <p14:creationId xmlns:p14="http://schemas.microsoft.com/office/powerpoint/2010/main" val="3752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heart&#10;&#10;AI-generated content may be incorrect.">
            <a:extLst>
              <a:ext uri="{FF2B5EF4-FFF2-40B4-BE49-F238E27FC236}">
                <a16:creationId xmlns:a16="http://schemas.microsoft.com/office/drawing/2014/main" id="{EA172E6A-266F-6B97-DCFB-94C35D39F542}"/>
              </a:ext>
            </a:extLst>
          </p:cNvPr>
          <p:cNvPicPr>
            <a:picLocks noChangeAspect="1"/>
          </p:cNvPicPr>
          <p:nvPr/>
        </p:nvPicPr>
        <p:blipFill>
          <a:blip r:embed="rId3"/>
          <a:stretch>
            <a:fillRect/>
          </a:stretch>
        </p:blipFill>
        <p:spPr>
          <a:xfrm>
            <a:off x="365760" y="657648"/>
            <a:ext cx="8429976" cy="6054047"/>
          </a:xfrm>
          <a:prstGeom prst="rect">
            <a:avLst/>
          </a:prstGeom>
        </p:spPr>
      </p:pic>
    </p:spTree>
    <p:extLst>
      <p:ext uri="{BB962C8B-B14F-4D97-AF65-F5344CB8AC3E}">
        <p14:creationId xmlns:p14="http://schemas.microsoft.com/office/powerpoint/2010/main" val="124633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445EF4-C0B5-5BA1-FDFB-0019F07D6F20}"/>
              </a:ext>
            </a:extLst>
          </p:cNvPr>
          <p:cNvPicPr>
            <a:picLocks noChangeAspect="1"/>
          </p:cNvPicPr>
          <p:nvPr/>
        </p:nvPicPr>
        <p:blipFill rotWithShape="1">
          <a:blip r:embed="rId3"/>
          <a:srcRect l="1853" t="17225" r="7355" b="4112"/>
          <a:stretch/>
        </p:blipFill>
        <p:spPr>
          <a:xfrm>
            <a:off x="179511" y="1154966"/>
            <a:ext cx="8654003" cy="5298369"/>
          </a:xfrm>
          <a:prstGeom prst="rect">
            <a:avLst/>
          </a:prstGeom>
        </p:spPr>
      </p:pic>
      <p:cxnSp>
        <p:nvCxnSpPr>
          <p:cNvPr id="3" name="Straight Arrow Connector 2">
            <a:extLst>
              <a:ext uri="{FF2B5EF4-FFF2-40B4-BE49-F238E27FC236}">
                <a16:creationId xmlns:a16="http://schemas.microsoft.com/office/drawing/2014/main" id="{1F918375-DBD6-1C3C-0158-101526F67270}"/>
              </a:ext>
            </a:extLst>
          </p:cNvPr>
          <p:cNvCxnSpPr>
            <a:cxnSpLocks/>
          </p:cNvCxnSpPr>
          <p:nvPr/>
        </p:nvCxnSpPr>
        <p:spPr>
          <a:xfrm flipV="1">
            <a:off x="1043608" y="4681931"/>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BE4AFF4D-DAF4-0322-FFB4-91E3E96BDDDB}"/>
              </a:ext>
            </a:extLst>
          </p:cNvPr>
          <p:cNvCxnSpPr>
            <a:cxnSpLocks/>
          </p:cNvCxnSpPr>
          <p:nvPr/>
        </p:nvCxnSpPr>
        <p:spPr>
          <a:xfrm flipV="1">
            <a:off x="611560" y="4646536"/>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20E79C9-C3A2-2AFD-A4D3-E4877BB24B75}"/>
              </a:ext>
            </a:extLst>
          </p:cNvPr>
          <p:cNvCxnSpPr>
            <a:cxnSpLocks/>
          </p:cNvCxnSpPr>
          <p:nvPr/>
        </p:nvCxnSpPr>
        <p:spPr>
          <a:xfrm flipV="1">
            <a:off x="1475656" y="4667765"/>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1428A08-AEE9-83F5-F4FE-C8559BB90883}"/>
              </a:ext>
            </a:extLst>
          </p:cNvPr>
          <p:cNvCxnSpPr>
            <a:cxnSpLocks/>
          </p:cNvCxnSpPr>
          <p:nvPr/>
        </p:nvCxnSpPr>
        <p:spPr>
          <a:xfrm>
            <a:off x="1547664" y="519252"/>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9C8765D-A0AF-4749-FEE6-868D6D7FF83C}"/>
              </a:ext>
            </a:extLst>
          </p:cNvPr>
          <p:cNvCxnSpPr>
            <a:cxnSpLocks/>
          </p:cNvCxnSpPr>
          <p:nvPr/>
        </p:nvCxnSpPr>
        <p:spPr>
          <a:xfrm>
            <a:off x="1115616" y="548680"/>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5BE30CB-3D95-2FBD-80DA-BF0C334FEB98}"/>
              </a:ext>
            </a:extLst>
          </p:cNvPr>
          <p:cNvCxnSpPr>
            <a:cxnSpLocks/>
          </p:cNvCxnSpPr>
          <p:nvPr/>
        </p:nvCxnSpPr>
        <p:spPr>
          <a:xfrm>
            <a:off x="683568" y="519252"/>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7C4C6C-1818-B264-FB53-84E37DC21451}"/>
              </a:ext>
            </a:extLst>
          </p:cNvPr>
          <p:cNvSpPr txBox="1"/>
          <p:nvPr/>
        </p:nvSpPr>
        <p:spPr>
          <a:xfrm>
            <a:off x="1921354" y="377770"/>
            <a:ext cx="2837187" cy="461665"/>
          </a:xfrm>
          <a:prstGeom prst="rect">
            <a:avLst/>
          </a:prstGeom>
          <a:noFill/>
        </p:spPr>
        <p:txBody>
          <a:bodyPr wrap="none" rtlCol="0">
            <a:spAutoFit/>
          </a:bodyPr>
          <a:lstStyle/>
          <a:p>
            <a:r>
              <a:rPr lang="en-SE" dirty="0">
                <a:solidFill>
                  <a:srgbClr val="FF0000"/>
                </a:solidFill>
              </a:rPr>
              <a:t>Ventricular activation</a:t>
            </a:r>
          </a:p>
        </p:txBody>
      </p:sp>
      <p:sp>
        <p:nvSpPr>
          <p:cNvPr id="12" name="TextBox 11">
            <a:extLst>
              <a:ext uri="{FF2B5EF4-FFF2-40B4-BE49-F238E27FC236}">
                <a16:creationId xmlns:a16="http://schemas.microsoft.com/office/drawing/2014/main" id="{B645E5AE-79B5-D6C4-D4A9-A0C2895E5188}"/>
              </a:ext>
            </a:extLst>
          </p:cNvPr>
          <p:cNvSpPr txBox="1"/>
          <p:nvPr/>
        </p:nvSpPr>
        <p:spPr>
          <a:xfrm>
            <a:off x="1372623" y="6034367"/>
            <a:ext cx="2188420" cy="461665"/>
          </a:xfrm>
          <a:prstGeom prst="rect">
            <a:avLst/>
          </a:prstGeom>
          <a:noFill/>
        </p:spPr>
        <p:txBody>
          <a:bodyPr wrap="none" rtlCol="0">
            <a:spAutoFit/>
          </a:bodyPr>
          <a:lstStyle/>
          <a:p>
            <a:r>
              <a:rPr lang="en-SE" dirty="0">
                <a:solidFill>
                  <a:srgbClr val="0070C0"/>
                </a:solidFill>
              </a:rPr>
              <a:t>Atrial activation</a:t>
            </a:r>
          </a:p>
        </p:txBody>
      </p:sp>
      <p:sp>
        <p:nvSpPr>
          <p:cNvPr id="13" name="TextBox 12">
            <a:extLst>
              <a:ext uri="{FF2B5EF4-FFF2-40B4-BE49-F238E27FC236}">
                <a16:creationId xmlns:a16="http://schemas.microsoft.com/office/drawing/2014/main" id="{6AD9D1AA-F842-BED6-1B4C-8CF0CEF80B57}"/>
              </a:ext>
            </a:extLst>
          </p:cNvPr>
          <p:cNvSpPr txBox="1"/>
          <p:nvPr/>
        </p:nvSpPr>
        <p:spPr>
          <a:xfrm>
            <a:off x="5113994" y="6034367"/>
            <a:ext cx="2623312" cy="461665"/>
          </a:xfrm>
          <a:prstGeom prst="rect">
            <a:avLst/>
          </a:prstGeom>
          <a:noFill/>
        </p:spPr>
        <p:txBody>
          <a:bodyPr wrap="square" rtlCol="0">
            <a:spAutoFit/>
          </a:bodyPr>
          <a:lstStyle/>
          <a:p>
            <a:r>
              <a:rPr lang="en-SE" dirty="0">
                <a:solidFill>
                  <a:srgbClr val="00B050"/>
                </a:solidFill>
              </a:rPr>
              <a:t>No VA-dissociation</a:t>
            </a:r>
          </a:p>
        </p:txBody>
      </p:sp>
    </p:spTree>
    <p:extLst>
      <p:ext uri="{BB962C8B-B14F-4D97-AF65-F5344CB8AC3E}">
        <p14:creationId xmlns:p14="http://schemas.microsoft.com/office/powerpoint/2010/main" val="282082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829D-E767-F7DC-A2D6-FB4DF9278799}"/>
              </a:ext>
            </a:extLst>
          </p:cNvPr>
          <p:cNvSpPr>
            <a:spLocks noGrp="1"/>
          </p:cNvSpPr>
          <p:nvPr>
            <p:ph type="title"/>
          </p:nvPr>
        </p:nvSpPr>
        <p:spPr>
          <a:xfrm>
            <a:off x="685799" y="44624"/>
            <a:ext cx="4062879" cy="614595"/>
          </a:xfrm>
        </p:spPr>
        <p:txBody>
          <a:bodyPr>
            <a:noAutofit/>
          </a:bodyPr>
          <a:lstStyle/>
          <a:p>
            <a:r>
              <a:rPr lang="en-SE" sz="3200" dirty="0"/>
              <a:t>During arrhythmia</a:t>
            </a:r>
          </a:p>
        </p:txBody>
      </p:sp>
      <p:pic>
        <p:nvPicPr>
          <p:cNvPr id="7" name="Picture 6">
            <a:extLst>
              <a:ext uri="{FF2B5EF4-FFF2-40B4-BE49-F238E27FC236}">
                <a16:creationId xmlns:a16="http://schemas.microsoft.com/office/drawing/2014/main" id="{4F445EF4-C0B5-5BA1-FDFB-0019F07D6F20}"/>
              </a:ext>
            </a:extLst>
          </p:cNvPr>
          <p:cNvPicPr>
            <a:picLocks noChangeAspect="1"/>
          </p:cNvPicPr>
          <p:nvPr/>
        </p:nvPicPr>
        <p:blipFill rotWithShape="1">
          <a:blip r:embed="rId3"/>
          <a:srcRect l="1853" t="17225" r="55522" b="4112"/>
          <a:stretch/>
        </p:blipFill>
        <p:spPr>
          <a:xfrm>
            <a:off x="315150" y="1035121"/>
            <a:ext cx="4062880" cy="5298369"/>
          </a:xfrm>
          <a:prstGeom prst="rect">
            <a:avLst/>
          </a:prstGeom>
        </p:spPr>
      </p:pic>
      <p:pic>
        <p:nvPicPr>
          <p:cNvPr id="3" name="Picture 2">
            <a:extLst>
              <a:ext uri="{FF2B5EF4-FFF2-40B4-BE49-F238E27FC236}">
                <a16:creationId xmlns:a16="http://schemas.microsoft.com/office/drawing/2014/main" id="{EE2B1C09-5CEB-AFD2-6BE2-4C21F23BD20B}"/>
              </a:ext>
            </a:extLst>
          </p:cNvPr>
          <p:cNvPicPr>
            <a:picLocks noChangeAspect="1"/>
          </p:cNvPicPr>
          <p:nvPr/>
        </p:nvPicPr>
        <p:blipFill rotWithShape="1">
          <a:blip r:embed="rId4"/>
          <a:srcRect l="2310" t="16870" r="55375" b="3156"/>
          <a:stretch/>
        </p:blipFill>
        <p:spPr>
          <a:xfrm>
            <a:off x="4748680" y="1015613"/>
            <a:ext cx="3999186" cy="5341109"/>
          </a:xfrm>
          <a:prstGeom prst="rect">
            <a:avLst/>
          </a:prstGeom>
        </p:spPr>
      </p:pic>
      <p:cxnSp>
        <p:nvCxnSpPr>
          <p:cNvPr id="4" name="Straight Arrow Connector 3">
            <a:extLst>
              <a:ext uri="{FF2B5EF4-FFF2-40B4-BE49-F238E27FC236}">
                <a16:creationId xmlns:a16="http://schemas.microsoft.com/office/drawing/2014/main" id="{1F88BE49-1343-37BF-DF04-A4ADC35F12EC}"/>
              </a:ext>
            </a:extLst>
          </p:cNvPr>
          <p:cNvCxnSpPr>
            <a:cxnSpLocks/>
          </p:cNvCxnSpPr>
          <p:nvPr/>
        </p:nvCxnSpPr>
        <p:spPr>
          <a:xfrm flipV="1">
            <a:off x="1183572" y="4585156"/>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7A5C2DC-67D1-87B8-0F42-9FE86D35D042}"/>
              </a:ext>
            </a:extLst>
          </p:cNvPr>
          <p:cNvCxnSpPr>
            <a:cxnSpLocks/>
          </p:cNvCxnSpPr>
          <p:nvPr/>
        </p:nvCxnSpPr>
        <p:spPr>
          <a:xfrm flipV="1">
            <a:off x="1601786" y="4585156"/>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84F1DE8-71EF-F0EE-8867-06447A952E55}"/>
              </a:ext>
            </a:extLst>
          </p:cNvPr>
          <p:cNvCxnSpPr>
            <a:cxnSpLocks/>
          </p:cNvCxnSpPr>
          <p:nvPr/>
        </p:nvCxnSpPr>
        <p:spPr>
          <a:xfrm flipV="1">
            <a:off x="2030632" y="4585156"/>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C4B848E-5873-E37F-8D96-54C14BE05588}"/>
              </a:ext>
            </a:extLst>
          </p:cNvPr>
          <p:cNvCxnSpPr>
            <a:cxnSpLocks/>
          </p:cNvCxnSpPr>
          <p:nvPr/>
        </p:nvCxnSpPr>
        <p:spPr>
          <a:xfrm flipV="1">
            <a:off x="5447228" y="4585156"/>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F169F1C-F79A-B3D5-BB1F-D96D17969D96}"/>
              </a:ext>
            </a:extLst>
          </p:cNvPr>
          <p:cNvCxnSpPr>
            <a:cxnSpLocks/>
          </p:cNvCxnSpPr>
          <p:nvPr/>
        </p:nvCxnSpPr>
        <p:spPr>
          <a:xfrm flipV="1">
            <a:off x="6290744" y="4585156"/>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5482E9B-EDFF-70A8-A5BB-AAEB9400B786}"/>
              </a:ext>
            </a:extLst>
          </p:cNvPr>
          <p:cNvCxnSpPr>
            <a:cxnSpLocks/>
          </p:cNvCxnSpPr>
          <p:nvPr/>
        </p:nvCxnSpPr>
        <p:spPr>
          <a:xfrm flipV="1">
            <a:off x="7112995" y="4585156"/>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17C536-5315-2907-B482-BBDF5E8D5ED1}"/>
              </a:ext>
            </a:extLst>
          </p:cNvPr>
          <p:cNvCxnSpPr>
            <a:cxnSpLocks/>
          </p:cNvCxnSpPr>
          <p:nvPr/>
        </p:nvCxnSpPr>
        <p:spPr>
          <a:xfrm>
            <a:off x="1220113" y="1490897"/>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1EC0791-E7AD-C86A-CB7E-86DE452FD4BF}"/>
              </a:ext>
            </a:extLst>
          </p:cNvPr>
          <p:cNvCxnSpPr>
            <a:cxnSpLocks/>
          </p:cNvCxnSpPr>
          <p:nvPr/>
        </p:nvCxnSpPr>
        <p:spPr>
          <a:xfrm>
            <a:off x="1638333" y="1515701"/>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0AA6B5E-6057-8947-B8B3-BEFD78BBFB4B}"/>
              </a:ext>
            </a:extLst>
          </p:cNvPr>
          <p:cNvCxnSpPr>
            <a:cxnSpLocks/>
          </p:cNvCxnSpPr>
          <p:nvPr/>
        </p:nvCxnSpPr>
        <p:spPr>
          <a:xfrm>
            <a:off x="2067183" y="1519241"/>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D425FFA-7760-1D9D-AB70-474E4C2828D2}"/>
              </a:ext>
            </a:extLst>
          </p:cNvPr>
          <p:cNvCxnSpPr>
            <a:cxnSpLocks/>
          </p:cNvCxnSpPr>
          <p:nvPr/>
        </p:nvCxnSpPr>
        <p:spPr>
          <a:xfrm>
            <a:off x="5568838" y="1865651"/>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233F104-6208-1D88-3B39-DC659611CF77}"/>
              </a:ext>
            </a:extLst>
          </p:cNvPr>
          <p:cNvCxnSpPr>
            <a:cxnSpLocks/>
          </p:cNvCxnSpPr>
          <p:nvPr/>
        </p:nvCxnSpPr>
        <p:spPr>
          <a:xfrm>
            <a:off x="6380460" y="1911721"/>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B31122-849C-08CA-4283-A6C8699AE7AF}"/>
              </a:ext>
            </a:extLst>
          </p:cNvPr>
          <p:cNvCxnSpPr>
            <a:cxnSpLocks/>
          </p:cNvCxnSpPr>
          <p:nvPr/>
        </p:nvCxnSpPr>
        <p:spPr>
          <a:xfrm>
            <a:off x="7223979" y="1915260"/>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75736DB5-F9BE-D747-0129-2B9EF3179897}"/>
              </a:ext>
            </a:extLst>
          </p:cNvPr>
          <p:cNvSpPr txBox="1">
            <a:spLocks/>
          </p:cNvSpPr>
          <p:nvPr/>
        </p:nvSpPr>
        <p:spPr>
          <a:xfrm>
            <a:off x="4878571" y="248844"/>
            <a:ext cx="4062879" cy="614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2800" dirty="0"/>
              <a:t>After spontaneous</a:t>
            </a:r>
          </a:p>
          <a:p>
            <a:r>
              <a:rPr lang="en-SE" sz="2800" dirty="0"/>
              <a:t>conversion to sinus rhythm</a:t>
            </a:r>
          </a:p>
        </p:txBody>
      </p:sp>
    </p:spTree>
    <p:extLst>
      <p:ext uri="{BB962C8B-B14F-4D97-AF65-F5344CB8AC3E}">
        <p14:creationId xmlns:p14="http://schemas.microsoft.com/office/powerpoint/2010/main" val="140411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CE1E-3090-B0A5-1FBC-4180B5625707}"/>
              </a:ext>
            </a:extLst>
          </p:cNvPr>
          <p:cNvSpPr>
            <a:spLocks noGrp="1"/>
          </p:cNvSpPr>
          <p:nvPr>
            <p:ph type="title"/>
          </p:nvPr>
        </p:nvSpPr>
        <p:spPr/>
        <p:txBody>
          <a:bodyPr/>
          <a:lstStyle/>
          <a:p>
            <a:r>
              <a:rPr lang="en-SE" dirty="0"/>
              <a:t>Course</a:t>
            </a:r>
          </a:p>
        </p:txBody>
      </p:sp>
      <p:sp>
        <p:nvSpPr>
          <p:cNvPr id="3" name="Content Placeholder 2">
            <a:extLst>
              <a:ext uri="{FF2B5EF4-FFF2-40B4-BE49-F238E27FC236}">
                <a16:creationId xmlns:a16="http://schemas.microsoft.com/office/drawing/2014/main" id="{A8364B7B-CEFE-407A-B57E-B088B6A23D19}"/>
              </a:ext>
            </a:extLst>
          </p:cNvPr>
          <p:cNvSpPr>
            <a:spLocks noGrp="1"/>
          </p:cNvSpPr>
          <p:nvPr>
            <p:ph idx="1"/>
          </p:nvPr>
        </p:nvSpPr>
        <p:spPr>
          <a:xfrm>
            <a:off x="685800" y="1981200"/>
            <a:ext cx="7772400" cy="3816096"/>
          </a:xfrm>
        </p:spPr>
        <p:txBody>
          <a:bodyPr/>
          <a:lstStyle/>
          <a:p>
            <a:pPr lvl="0"/>
            <a:r>
              <a:rPr lang="en-SE" sz="2400" dirty="0"/>
              <a:t>Suspected supraventricular tachycardia (AVNRT?)</a:t>
            </a:r>
          </a:p>
          <a:p>
            <a:pPr lvl="0"/>
            <a:r>
              <a:rPr lang="en-US" sz="2400" dirty="0"/>
              <a:t>Spontaneous conversion to during esophagus-EKG</a:t>
            </a:r>
            <a:endParaRPr lang="en-SE" sz="2400" dirty="0"/>
          </a:p>
          <a:p>
            <a:pPr lvl="0"/>
            <a:r>
              <a:rPr lang="en-US" sz="2400" dirty="0"/>
              <a:t>Cardiology recommended </a:t>
            </a:r>
            <a:r>
              <a:rPr lang="en-US" sz="2400" dirty="0" err="1"/>
              <a:t>admisssion</a:t>
            </a:r>
            <a:r>
              <a:rPr lang="en-US" sz="2400" dirty="0"/>
              <a:t> for </a:t>
            </a:r>
            <a:r>
              <a:rPr lang="en-US" sz="2400" dirty="0" err="1"/>
              <a:t>eletrophysiological</a:t>
            </a:r>
            <a:r>
              <a:rPr lang="en-US" sz="2400" dirty="0"/>
              <a:t> assessment but patient wanted to return to Serbia for her father's funeral</a:t>
            </a:r>
            <a:endParaRPr lang="en-SE" sz="2400" dirty="0"/>
          </a:p>
          <a:p>
            <a:pPr lvl="0"/>
            <a:r>
              <a:rPr lang="en-US" sz="2400" dirty="0"/>
              <a:t>Taught how to perform the modified Valsalva maneuver, given 30 </a:t>
            </a:r>
            <a:r>
              <a:rPr lang="en-US" sz="2400" dirty="0" err="1"/>
              <a:t>st</a:t>
            </a:r>
            <a:r>
              <a:rPr lang="en-US" sz="2400" dirty="0"/>
              <a:t> Metoprolol à 25 mg</a:t>
            </a:r>
            <a:endParaRPr lang="en-SE" sz="2400" dirty="0"/>
          </a:p>
          <a:p>
            <a:pPr lvl="0"/>
            <a:r>
              <a:rPr lang="en-US" sz="2400" dirty="0"/>
              <a:t>Provided with copies of the transthoracic and esophageal EKGs and recommendation to seek cardiologist in Serbia</a:t>
            </a:r>
            <a:endParaRPr lang="en-SE" sz="2400" dirty="0"/>
          </a:p>
        </p:txBody>
      </p:sp>
    </p:spTree>
    <p:extLst>
      <p:ext uri="{BB962C8B-B14F-4D97-AF65-F5344CB8AC3E}">
        <p14:creationId xmlns:p14="http://schemas.microsoft.com/office/powerpoint/2010/main" val="3902291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6F481-1554-740F-8888-C07D213F9E12}"/>
              </a:ext>
            </a:extLst>
          </p:cNvPr>
          <p:cNvPicPr>
            <a:picLocks noChangeAspect="1"/>
          </p:cNvPicPr>
          <p:nvPr/>
        </p:nvPicPr>
        <p:blipFill>
          <a:blip r:embed="rId3"/>
          <a:srcRect t="16517"/>
          <a:stretch>
            <a:fillRect/>
          </a:stretch>
        </p:blipFill>
        <p:spPr>
          <a:xfrm>
            <a:off x="685800" y="1280160"/>
            <a:ext cx="7772400" cy="4506281"/>
          </a:xfrm>
          <a:prstGeom prst="rect">
            <a:avLst/>
          </a:prstGeom>
        </p:spPr>
      </p:pic>
      <p:sp>
        <p:nvSpPr>
          <p:cNvPr id="4" name="TextBox 3">
            <a:extLst>
              <a:ext uri="{FF2B5EF4-FFF2-40B4-BE49-F238E27FC236}">
                <a16:creationId xmlns:a16="http://schemas.microsoft.com/office/drawing/2014/main" id="{F877A5CD-9DE0-C7DF-D48B-AFF775678FBB}"/>
              </a:ext>
            </a:extLst>
          </p:cNvPr>
          <p:cNvSpPr txBox="1"/>
          <p:nvPr/>
        </p:nvSpPr>
        <p:spPr>
          <a:xfrm>
            <a:off x="1269558" y="6294464"/>
            <a:ext cx="6604885" cy="369332"/>
          </a:xfrm>
          <a:prstGeom prst="rect">
            <a:avLst/>
          </a:prstGeom>
          <a:noFill/>
        </p:spPr>
        <p:txBody>
          <a:bodyPr wrap="none" rtlCol="0">
            <a:spAutoFit/>
          </a:bodyPr>
          <a:lstStyle/>
          <a:p>
            <a:pPr algn="ctr"/>
            <a:r>
              <a:rPr lang="en-GB" sz="1800" dirty="0">
                <a:latin typeface="Times New Roman" panose="02020603050405020304" pitchFamily="18" charset="0"/>
                <a:cs typeface="Times New Roman" panose="02020603050405020304" pitchFamily="18" charset="0"/>
              </a:rPr>
              <a:t>https://</a:t>
            </a:r>
            <a:r>
              <a:rPr lang="en-GB" sz="1800" dirty="0" err="1">
                <a:latin typeface="Times New Roman" panose="02020603050405020304" pitchFamily="18" charset="0"/>
                <a:cs typeface="Times New Roman" panose="02020603050405020304" pitchFamily="18" charset="0"/>
              </a:rPr>
              <a:t>resus.com.au</a:t>
            </a:r>
            <a:r>
              <a:rPr lang="en-GB" sz="1800" dirty="0">
                <a:latin typeface="Times New Roman" panose="02020603050405020304" pitchFamily="18" charset="0"/>
                <a:cs typeface="Times New Roman" panose="02020603050405020304" pitchFamily="18" charset="0"/>
              </a:rPr>
              <a:t>/diagnosing-ventricular-tachycardia-5-easy-steps/</a:t>
            </a:r>
            <a:endParaRPr lang="en-SE" sz="1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A05A00C-0215-9451-D59B-F8A2A63F62E2}"/>
              </a:ext>
            </a:extLst>
          </p:cNvPr>
          <p:cNvSpPr txBox="1"/>
          <p:nvPr/>
        </p:nvSpPr>
        <p:spPr>
          <a:xfrm>
            <a:off x="2989676" y="5815584"/>
            <a:ext cx="3164649" cy="461665"/>
          </a:xfrm>
          <a:prstGeom prst="rect">
            <a:avLst/>
          </a:prstGeom>
          <a:noFill/>
        </p:spPr>
        <p:txBody>
          <a:bodyPr wrap="none" rtlCol="0">
            <a:spAutoFit/>
          </a:bodyPr>
          <a:lstStyle/>
          <a:p>
            <a:pPr algn="ctr"/>
            <a:r>
              <a:rPr lang="en-SE" dirty="0"/>
              <a:t>Paper speed: 25 mm/sec</a:t>
            </a:r>
          </a:p>
        </p:txBody>
      </p:sp>
      <p:sp>
        <p:nvSpPr>
          <p:cNvPr id="5" name="Title 4">
            <a:extLst>
              <a:ext uri="{FF2B5EF4-FFF2-40B4-BE49-F238E27FC236}">
                <a16:creationId xmlns:a16="http://schemas.microsoft.com/office/drawing/2014/main" id="{7937B025-71A2-66B4-9D70-7D9938792E90}"/>
              </a:ext>
            </a:extLst>
          </p:cNvPr>
          <p:cNvSpPr>
            <a:spLocks noGrp="1"/>
          </p:cNvSpPr>
          <p:nvPr>
            <p:ph type="title"/>
          </p:nvPr>
        </p:nvSpPr>
        <p:spPr>
          <a:xfrm>
            <a:off x="0" y="243840"/>
            <a:ext cx="9144000" cy="1143000"/>
          </a:xfrm>
        </p:spPr>
        <p:txBody>
          <a:bodyPr/>
          <a:lstStyle/>
          <a:p>
            <a:r>
              <a:rPr lang="en-SE" sz="4000" dirty="0"/>
              <a:t>19-year-old woman, palpitations &amp; unwell</a:t>
            </a:r>
          </a:p>
        </p:txBody>
      </p:sp>
    </p:spTree>
    <p:extLst>
      <p:ext uri="{BB962C8B-B14F-4D97-AF65-F5344CB8AC3E}">
        <p14:creationId xmlns:p14="http://schemas.microsoft.com/office/powerpoint/2010/main" val="3227687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6FDC-6652-8370-F48A-C3819BF6D60F}"/>
              </a:ext>
            </a:extLst>
          </p:cNvPr>
          <p:cNvSpPr>
            <a:spLocks noGrp="1"/>
          </p:cNvSpPr>
          <p:nvPr>
            <p:ph type="title"/>
          </p:nvPr>
        </p:nvSpPr>
        <p:spPr/>
        <p:txBody>
          <a:bodyPr/>
          <a:lstStyle/>
          <a:p>
            <a:r>
              <a:rPr lang="en-SE" dirty="0"/>
              <a:t>Course</a:t>
            </a:r>
          </a:p>
        </p:txBody>
      </p:sp>
      <p:sp>
        <p:nvSpPr>
          <p:cNvPr id="3" name="Content Placeholder 2">
            <a:extLst>
              <a:ext uri="{FF2B5EF4-FFF2-40B4-BE49-F238E27FC236}">
                <a16:creationId xmlns:a16="http://schemas.microsoft.com/office/drawing/2014/main" id="{533E10A7-1EB1-3C7A-48AB-D8C2F7FC41AE}"/>
              </a:ext>
            </a:extLst>
          </p:cNvPr>
          <p:cNvSpPr>
            <a:spLocks noGrp="1"/>
          </p:cNvSpPr>
          <p:nvPr>
            <p:ph sz="half" idx="1"/>
          </p:nvPr>
        </p:nvSpPr>
        <p:spPr>
          <a:xfrm>
            <a:off x="685800" y="1981200"/>
            <a:ext cx="3810000" cy="2645664"/>
          </a:xfrm>
        </p:spPr>
        <p:txBody>
          <a:bodyPr/>
          <a:lstStyle/>
          <a:p>
            <a:r>
              <a:rPr lang="en-SE" dirty="0"/>
              <a:t>Suspected VT</a:t>
            </a:r>
          </a:p>
          <a:p>
            <a:r>
              <a:rPr lang="en-SE" dirty="0"/>
              <a:t>Amiodarone</a:t>
            </a:r>
          </a:p>
          <a:p>
            <a:r>
              <a:rPr lang="en-SE" dirty="0"/>
              <a:t>Asystole</a:t>
            </a:r>
          </a:p>
          <a:p>
            <a:r>
              <a:rPr lang="en-SE" dirty="0">
                <a:sym typeface="Wingdings" pitchFamily="2" charset="2"/>
              </a:rPr>
              <a:t>Death</a:t>
            </a:r>
            <a:endParaRPr lang="en-SE" dirty="0"/>
          </a:p>
          <a:p>
            <a:r>
              <a:rPr lang="en-SE" dirty="0"/>
              <a:t>K 9.3</a:t>
            </a:r>
          </a:p>
        </p:txBody>
      </p:sp>
      <p:sp>
        <p:nvSpPr>
          <p:cNvPr id="4" name="Content Placeholder 3">
            <a:extLst>
              <a:ext uri="{FF2B5EF4-FFF2-40B4-BE49-F238E27FC236}">
                <a16:creationId xmlns:a16="http://schemas.microsoft.com/office/drawing/2014/main" id="{7F3309E3-E15D-0D38-3EFB-B932506356AB}"/>
              </a:ext>
            </a:extLst>
          </p:cNvPr>
          <p:cNvSpPr>
            <a:spLocks noGrp="1"/>
          </p:cNvSpPr>
          <p:nvPr>
            <p:ph sz="half" idx="2"/>
          </p:nvPr>
        </p:nvSpPr>
        <p:spPr>
          <a:xfrm>
            <a:off x="4114800" y="1981200"/>
            <a:ext cx="3017520" cy="2755392"/>
          </a:xfrm>
        </p:spPr>
        <p:txBody>
          <a:bodyPr/>
          <a:lstStyle/>
          <a:p>
            <a:r>
              <a:rPr lang="en-SE" dirty="0"/>
              <a:t>Hyperkalemia deactivates Na-channels</a:t>
            </a:r>
          </a:p>
          <a:p>
            <a:r>
              <a:rPr lang="en-SE" dirty="0"/>
              <a:t>Amiodarone is a Na-channel blocker</a:t>
            </a:r>
          </a:p>
        </p:txBody>
      </p:sp>
      <p:pic>
        <p:nvPicPr>
          <p:cNvPr id="5" name="Picture 4">
            <a:extLst>
              <a:ext uri="{FF2B5EF4-FFF2-40B4-BE49-F238E27FC236}">
                <a16:creationId xmlns:a16="http://schemas.microsoft.com/office/drawing/2014/main" id="{22660E29-2741-4BFA-4F99-5864F1728C53}"/>
              </a:ext>
            </a:extLst>
          </p:cNvPr>
          <p:cNvPicPr>
            <a:picLocks noChangeAspect="1"/>
          </p:cNvPicPr>
          <p:nvPr/>
        </p:nvPicPr>
        <p:blipFill rotWithShape="1">
          <a:blip r:embed="rId3"/>
          <a:srcRect t="30833" r="63079" b="47475"/>
          <a:stretch/>
        </p:blipFill>
        <p:spPr>
          <a:xfrm>
            <a:off x="6964360" y="2083879"/>
            <a:ext cx="1940768" cy="2611711"/>
          </a:xfrm>
          <a:prstGeom prst="rect">
            <a:avLst/>
          </a:prstGeom>
        </p:spPr>
      </p:pic>
    </p:spTree>
    <p:extLst>
      <p:ext uri="{BB962C8B-B14F-4D97-AF65-F5344CB8AC3E}">
        <p14:creationId xmlns:p14="http://schemas.microsoft.com/office/powerpoint/2010/main" val="5227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C926-4ABC-1638-0869-089E85909BB4}"/>
              </a:ext>
            </a:extLst>
          </p:cNvPr>
          <p:cNvSpPr>
            <a:spLocks noGrp="1"/>
          </p:cNvSpPr>
          <p:nvPr>
            <p:ph type="title"/>
          </p:nvPr>
        </p:nvSpPr>
        <p:spPr>
          <a:xfrm>
            <a:off x="0" y="260648"/>
            <a:ext cx="9144000" cy="1143000"/>
          </a:xfrm>
        </p:spPr>
        <p:txBody>
          <a:bodyPr/>
          <a:lstStyle/>
          <a:p>
            <a:r>
              <a:rPr lang="en-SE" dirty="0"/>
              <a:t>81-year-old woman feeling unwell</a:t>
            </a:r>
          </a:p>
        </p:txBody>
      </p:sp>
      <p:pic>
        <p:nvPicPr>
          <p:cNvPr id="4" name="Picture 3" descr="A screenshot of a graph&#10;&#10;AI-generated content may be incorrect.">
            <a:extLst>
              <a:ext uri="{FF2B5EF4-FFF2-40B4-BE49-F238E27FC236}">
                <a16:creationId xmlns:a16="http://schemas.microsoft.com/office/drawing/2014/main" id="{07129B7E-5B4C-2DA6-B9E4-B6EE114ABBC6}"/>
              </a:ext>
            </a:extLst>
          </p:cNvPr>
          <p:cNvPicPr>
            <a:picLocks noChangeAspect="1"/>
          </p:cNvPicPr>
          <p:nvPr/>
        </p:nvPicPr>
        <p:blipFill>
          <a:blip r:embed="rId3"/>
          <a:srcRect l="6372" t="11667" r="20589"/>
          <a:stretch/>
        </p:blipFill>
        <p:spPr>
          <a:xfrm>
            <a:off x="152400" y="1565442"/>
            <a:ext cx="8770670" cy="5292557"/>
          </a:xfrm>
          <a:prstGeom prst="rect">
            <a:avLst/>
          </a:prstGeom>
        </p:spPr>
      </p:pic>
    </p:spTree>
    <p:extLst>
      <p:ext uri="{BB962C8B-B14F-4D97-AF65-F5344CB8AC3E}">
        <p14:creationId xmlns:p14="http://schemas.microsoft.com/office/powerpoint/2010/main" val="3465393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18AF-4FF8-A00D-D9CB-4BCF88AEB177}"/>
              </a:ext>
            </a:extLst>
          </p:cNvPr>
          <p:cNvSpPr>
            <a:spLocks noGrp="1"/>
          </p:cNvSpPr>
          <p:nvPr>
            <p:ph type="title"/>
          </p:nvPr>
        </p:nvSpPr>
        <p:spPr>
          <a:xfrm>
            <a:off x="0" y="609600"/>
            <a:ext cx="9144000" cy="1143000"/>
          </a:xfrm>
        </p:spPr>
        <p:txBody>
          <a:bodyPr/>
          <a:lstStyle/>
          <a:p>
            <a:r>
              <a:rPr lang="en-SE" dirty="0"/>
              <a:t>81-year-old woman feeling unwell</a:t>
            </a:r>
          </a:p>
        </p:txBody>
      </p:sp>
      <p:graphicFrame>
        <p:nvGraphicFramePr>
          <p:cNvPr id="4" name="Content Placeholder 3">
            <a:extLst>
              <a:ext uri="{FF2B5EF4-FFF2-40B4-BE49-F238E27FC236}">
                <a16:creationId xmlns:a16="http://schemas.microsoft.com/office/drawing/2014/main" id="{9FF3B181-45F9-7FED-C27C-DEEA0818C2BF}"/>
              </a:ext>
            </a:extLst>
          </p:cNvPr>
          <p:cNvGraphicFramePr>
            <a:graphicFrameLocks noGrp="1"/>
          </p:cNvGraphicFramePr>
          <p:nvPr>
            <p:ph idx="1"/>
            <p:extLst>
              <p:ext uri="{D42A27DB-BD31-4B8C-83A1-F6EECF244321}">
                <p14:modId xmlns:p14="http://schemas.microsoft.com/office/powerpoint/2010/main" val="878904136"/>
              </p:ext>
            </p:extLst>
          </p:nvPr>
        </p:nvGraphicFramePr>
        <p:xfrm>
          <a:off x="685800" y="1981200"/>
          <a:ext cx="7772399" cy="2468880"/>
        </p:xfrm>
        <a:graphic>
          <a:graphicData uri="http://schemas.openxmlformats.org/drawingml/2006/table">
            <a:tbl>
              <a:tblPr firstRow="1" bandRow="1">
                <a:tableStyleId>{5940675A-B579-460E-94D1-54222C63F5DA}</a:tableStyleId>
              </a:tblPr>
              <a:tblGrid>
                <a:gridCol w="7772399">
                  <a:extLst>
                    <a:ext uri="{9D8B030D-6E8A-4147-A177-3AD203B41FA5}">
                      <a16:colId xmlns:a16="http://schemas.microsoft.com/office/drawing/2014/main" val="17642186"/>
                    </a:ext>
                  </a:extLst>
                </a:gridCol>
              </a:tblGrid>
              <a:tr h="370840">
                <a:tc>
                  <a:txBody>
                    <a:bodyPr/>
                    <a:lstStyle/>
                    <a:p>
                      <a:pPr marL="342900" indent="-342900">
                        <a:buFont typeface="Arial" panose="020B0604020202020204" pitchFamily="34" charset="0"/>
                        <a:buChar char="•"/>
                      </a:pPr>
                      <a:r>
                        <a:rPr lang="en-SE" sz="2400" dirty="0"/>
                        <a:t>Presents because of fatigue and dizziness</a:t>
                      </a:r>
                    </a:p>
                  </a:txBody>
                  <a:tcPr/>
                </a:tc>
                <a:extLst>
                  <a:ext uri="{0D108BD9-81ED-4DB2-BD59-A6C34878D82A}">
                    <a16:rowId xmlns:a16="http://schemas.microsoft.com/office/drawing/2014/main" val="1790757871"/>
                  </a:ext>
                </a:extLst>
              </a:tr>
              <a:tr h="370840">
                <a:tc>
                  <a:txBody>
                    <a:bodyPr/>
                    <a:lstStyle/>
                    <a:p>
                      <a:pPr marL="342900" indent="-342900">
                        <a:buFont typeface="Arial" panose="020B0604020202020204" pitchFamily="34" charset="0"/>
                        <a:buChar char="•"/>
                      </a:pPr>
                      <a:r>
                        <a:rPr lang="en-SE" sz="2400" dirty="0"/>
                        <a:t>LVEF &lt; 20%, CRT-D, type 2 DM, prior MI, COPD</a:t>
                      </a:r>
                    </a:p>
                    <a:p>
                      <a:pPr marL="342900" indent="-342900">
                        <a:buFont typeface="Arial" panose="020B0604020202020204" pitchFamily="34" charset="0"/>
                        <a:buChar char="•"/>
                      </a:pPr>
                      <a:r>
                        <a:rPr lang="en-SE" sz="2400" dirty="0"/>
                        <a:t>Admitted one week ago with VT, cardioverted, discharged yesterday</a:t>
                      </a:r>
                    </a:p>
                  </a:txBody>
                  <a:tcPr/>
                </a:tc>
                <a:extLst>
                  <a:ext uri="{0D108BD9-81ED-4DB2-BD59-A6C34878D82A}">
                    <a16:rowId xmlns:a16="http://schemas.microsoft.com/office/drawing/2014/main" val="2825236359"/>
                  </a:ext>
                </a:extLst>
              </a:tr>
              <a:tr h="370840">
                <a:tc>
                  <a:txBody>
                    <a:bodyPr/>
                    <a:lstStyle/>
                    <a:p>
                      <a:pPr marL="342900" indent="-342900">
                        <a:buFont typeface="Arial" panose="020B0604020202020204" pitchFamily="34" charset="0"/>
                        <a:buChar char="•"/>
                      </a:pPr>
                      <a:r>
                        <a:rPr lang="en-SE" sz="2400" dirty="0"/>
                        <a:t>Today at 11:00 suddenly fatigue + dizzy</a:t>
                      </a:r>
                    </a:p>
                    <a:p>
                      <a:pPr marL="342900" indent="-342900">
                        <a:buFont typeface="Arial" panose="020B0604020202020204" pitchFamily="34" charset="0"/>
                        <a:buChar char="•"/>
                      </a:pPr>
                      <a:r>
                        <a:rPr lang="en-SE" sz="2400" dirty="0"/>
                        <a:t>SpO2 92% room air, RR 20, BT 87/50, HR 105, GCS 15</a:t>
                      </a:r>
                    </a:p>
                  </a:txBody>
                  <a:tcPr/>
                </a:tc>
                <a:extLst>
                  <a:ext uri="{0D108BD9-81ED-4DB2-BD59-A6C34878D82A}">
                    <a16:rowId xmlns:a16="http://schemas.microsoft.com/office/drawing/2014/main" val="97827641"/>
                  </a:ext>
                </a:extLst>
              </a:tr>
            </a:tbl>
          </a:graphicData>
        </a:graphic>
      </p:graphicFrame>
    </p:spTree>
    <p:extLst>
      <p:ext uri="{BB962C8B-B14F-4D97-AF65-F5344CB8AC3E}">
        <p14:creationId xmlns:p14="http://schemas.microsoft.com/office/powerpoint/2010/main" val="1779457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1EC8-EA07-7404-40F9-011ED50CBB9D}"/>
              </a:ext>
            </a:extLst>
          </p:cNvPr>
          <p:cNvSpPr>
            <a:spLocks noGrp="1"/>
          </p:cNvSpPr>
          <p:nvPr>
            <p:ph type="title"/>
          </p:nvPr>
        </p:nvSpPr>
        <p:spPr/>
        <p:txBody>
          <a:bodyPr/>
          <a:lstStyle/>
          <a:p>
            <a:r>
              <a:rPr lang="en-SE" dirty="0"/>
              <a:t>Esophagus-EKG</a:t>
            </a:r>
          </a:p>
        </p:txBody>
      </p:sp>
      <p:pic>
        <p:nvPicPr>
          <p:cNvPr id="4" name="Picture 3" descr="A graph of a heart rate&#10;&#10;AI-generated content may be incorrect.">
            <a:extLst>
              <a:ext uri="{FF2B5EF4-FFF2-40B4-BE49-F238E27FC236}">
                <a16:creationId xmlns:a16="http://schemas.microsoft.com/office/drawing/2014/main" id="{FD3FF247-9298-6377-6C47-E53ADFA41601}"/>
              </a:ext>
            </a:extLst>
          </p:cNvPr>
          <p:cNvPicPr>
            <a:picLocks noChangeAspect="1"/>
          </p:cNvPicPr>
          <p:nvPr/>
        </p:nvPicPr>
        <p:blipFill>
          <a:blip r:embed="rId3"/>
          <a:srcRect t="11764" r="12991"/>
          <a:stretch/>
        </p:blipFill>
        <p:spPr>
          <a:xfrm>
            <a:off x="152399" y="1664975"/>
            <a:ext cx="8846243" cy="4438650"/>
          </a:xfrm>
          <a:prstGeom prst="rect">
            <a:avLst/>
          </a:prstGeom>
        </p:spPr>
      </p:pic>
      <p:cxnSp>
        <p:nvCxnSpPr>
          <p:cNvPr id="3" name="Straight Arrow Connector 2">
            <a:extLst>
              <a:ext uri="{FF2B5EF4-FFF2-40B4-BE49-F238E27FC236}">
                <a16:creationId xmlns:a16="http://schemas.microsoft.com/office/drawing/2014/main" id="{E0CC066A-100E-780D-80E6-A0CA179DF383}"/>
              </a:ext>
            </a:extLst>
          </p:cNvPr>
          <p:cNvCxnSpPr>
            <a:cxnSpLocks/>
          </p:cNvCxnSpPr>
          <p:nvPr/>
        </p:nvCxnSpPr>
        <p:spPr>
          <a:xfrm flipV="1">
            <a:off x="2799342" y="4538944"/>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3360247-C6E3-9A12-9034-196E08B32D1A}"/>
              </a:ext>
            </a:extLst>
          </p:cNvPr>
          <p:cNvCxnSpPr>
            <a:cxnSpLocks/>
          </p:cNvCxnSpPr>
          <p:nvPr/>
        </p:nvCxnSpPr>
        <p:spPr>
          <a:xfrm flipV="1">
            <a:off x="6553721" y="4554058"/>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97CA05E-0FF4-837F-200F-B87FA763E74A}"/>
              </a:ext>
            </a:extLst>
          </p:cNvPr>
          <p:cNvCxnSpPr>
            <a:cxnSpLocks/>
          </p:cNvCxnSpPr>
          <p:nvPr/>
        </p:nvCxnSpPr>
        <p:spPr>
          <a:xfrm flipV="1">
            <a:off x="4762643" y="4586787"/>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74B2B21-542E-A4F5-EB96-D3FD20CAF17D}"/>
              </a:ext>
            </a:extLst>
          </p:cNvPr>
          <p:cNvCxnSpPr>
            <a:cxnSpLocks/>
          </p:cNvCxnSpPr>
          <p:nvPr/>
        </p:nvCxnSpPr>
        <p:spPr>
          <a:xfrm>
            <a:off x="1964068" y="1453804"/>
            <a:ext cx="0" cy="55229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5D7E760-C202-A27D-073B-0C1DEA302BBA}"/>
              </a:ext>
            </a:extLst>
          </p:cNvPr>
          <p:cNvCxnSpPr>
            <a:cxnSpLocks/>
          </p:cNvCxnSpPr>
          <p:nvPr/>
        </p:nvCxnSpPr>
        <p:spPr>
          <a:xfrm>
            <a:off x="2705719" y="1503064"/>
            <a:ext cx="0" cy="5232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32FB05E-CB34-C9BC-A39C-AA8640D4915A}"/>
              </a:ext>
            </a:extLst>
          </p:cNvPr>
          <p:cNvCxnSpPr>
            <a:cxnSpLocks/>
          </p:cNvCxnSpPr>
          <p:nvPr/>
        </p:nvCxnSpPr>
        <p:spPr>
          <a:xfrm>
            <a:off x="3463026" y="1496907"/>
            <a:ext cx="0" cy="51643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883E6E-1D53-09F2-5430-86879D6A6DBB}"/>
              </a:ext>
            </a:extLst>
          </p:cNvPr>
          <p:cNvCxnSpPr>
            <a:cxnSpLocks/>
          </p:cNvCxnSpPr>
          <p:nvPr/>
        </p:nvCxnSpPr>
        <p:spPr>
          <a:xfrm>
            <a:off x="4207965" y="1467352"/>
            <a:ext cx="0" cy="56570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313850B-C385-0F1D-0B30-3D88DD2A24FF}"/>
              </a:ext>
            </a:extLst>
          </p:cNvPr>
          <p:cNvSpPr txBox="1"/>
          <p:nvPr/>
        </p:nvSpPr>
        <p:spPr>
          <a:xfrm>
            <a:off x="1159212" y="405677"/>
            <a:ext cx="2837187" cy="461665"/>
          </a:xfrm>
          <a:prstGeom prst="rect">
            <a:avLst/>
          </a:prstGeom>
          <a:noFill/>
        </p:spPr>
        <p:txBody>
          <a:bodyPr wrap="none" rtlCol="0">
            <a:spAutoFit/>
          </a:bodyPr>
          <a:lstStyle/>
          <a:p>
            <a:r>
              <a:rPr lang="en-SE" dirty="0">
                <a:solidFill>
                  <a:srgbClr val="FF0000"/>
                </a:solidFill>
              </a:rPr>
              <a:t>Ventricular activation</a:t>
            </a:r>
          </a:p>
        </p:txBody>
      </p:sp>
      <p:sp>
        <p:nvSpPr>
          <p:cNvPr id="12" name="TextBox 11">
            <a:extLst>
              <a:ext uri="{FF2B5EF4-FFF2-40B4-BE49-F238E27FC236}">
                <a16:creationId xmlns:a16="http://schemas.microsoft.com/office/drawing/2014/main" id="{DE3C41D5-E2DE-892A-E71F-BF6C6BDE712B}"/>
              </a:ext>
            </a:extLst>
          </p:cNvPr>
          <p:cNvSpPr txBox="1"/>
          <p:nvPr/>
        </p:nvSpPr>
        <p:spPr>
          <a:xfrm>
            <a:off x="1138356" y="6162836"/>
            <a:ext cx="2188420" cy="461665"/>
          </a:xfrm>
          <a:prstGeom prst="rect">
            <a:avLst/>
          </a:prstGeom>
          <a:noFill/>
        </p:spPr>
        <p:txBody>
          <a:bodyPr wrap="none" rtlCol="0">
            <a:spAutoFit/>
          </a:bodyPr>
          <a:lstStyle/>
          <a:p>
            <a:r>
              <a:rPr lang="en-SE" dirty="0">
                <a:solidFill>
                  <a:srgbClr val="0070C0"/>
                </a:solidFill>
              </a:rPr>
              <a:t>Atrial activation</a:t>
            </a:r>
          </a:p>
        </p:txBody>
      </p:sp>
      <p:sp>
        <p:nvSpPr>
          <p:cNvPr id="13" name="TextBox 12">
            <a:extLst>
              <a:ext uri="{FF2B5EF4-FFF2-40B4-BE49-F238E27FC236}">
                <a16:creationId xmlns:a16="http://schemas.microsoft.com/office/drawing/2014/main" id="{CDA7714A-7002-1E5C-F471-8ABC18BB097C}"/>
              </a:ext>
            </a:extLst>
          </p:cNvPr>
          <p:cNvSpPr txBox="1"/>
          <p:nvPr/>
        </p:nvSpPr>
        <p:spPr>
          <a:xfrm>
            <a:off x="4314867" y="6177950"/>
            <a:ext cx="4077976" cy="461665"/>
          </a:xfrm>
          <a:prstGeom prst="rect">
            <a:avLst/>
          </a:prstGeom>
          <a:noFill/>
        </p:spPr>
        <p:txBody>
          <a:bodyPr wrap="none" rtlCol="0">
            <a:spAutoFit/>
          </a:bodyPr>
          <a:lstStyle/>
          <a:p>
            <a:r>
              <a:rPr lang="en-SE" dirty="0">
                <a:solidFill>
                  <a:srgbClr val="00B050"/>
                </a:solidFill>
              </a:rPr>
              <a:t>VA-dissociation is present: VT!</a:t>
            </a:r>
          </a:p>
        </p:txBody>
      </p:sp>
    </p:spTree>
    <p:extLst>
      <p:ext uri="{BB962C8B-B14F-4D97-AF65-F5344CB8AC3E}">
        <p14:creationId xmlns:p14="http://schemas.microsoft.com/office/powerpoint/2010/main" val="41509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AB70F-7539-4A03-7299-A102C8C73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4B028-05D1-E923-924C-C2306C2D5B11}"/>
              </a:ext>
            </a:extLst>
          </p:cNvPr>
          <p:cNvSpPr>
            <a:spLocks noGrp="1"/>
          </p:cNvSpPr>
          <p:nvPr>
            <p:ph type="title"/>
          </p:nvPr>
        </p:nvSpPr>
        <p:spPr/>
        <p:txBody>
          <a:bodyPr/>
          <a:lstStyle/>
          <a:p>
            <a:r>
              <a:rPr lang="en-SE" dirty="0"/>
              <a:t>Course</a:t>
            </a:r>
          </a:p>
        </p:txBody>
      </p:sp>
      <p:sp>
        <p:nvSpPr>
          <p:cNvPr id="3" name="Content Placeholder 2">
            <a:extLst>
              <a:ext uri="{FF2B5EF4-FFF2-40B4-BE49-F238E27FC236}">
                <a16:creationId xmlns:a16="http://schemas.microsoft.com/office/drawing/2014/main" id="{0A34759D-B863-1580-51C1-4811691A72F2}"/>
              </a:ext>
            </a:extLst>
          </p:cNvPr>
          <p:cNvSpPr>
            <a:spLocks noGrp="1"/>
          </p:cNvSpPr>
          <p:nvPr>
            <p:ph idx="1"/>
          </p:nvPr>
        </p:nvSpPr>
        <p:spPr>
          <a:xfrm>
            <a:off x="685800" y="1981200"/>
            <a:ext cx="8134672" cy="4328120"/>
          </a:xfrm>
        </p:spPr>
        <p:txBody>
          <a:bodyPr/>
          <a:lstStyle/>
          <a:p>
            <a:r>
              <a:rPr lang="en-SE" sz="2800" dirty="0"/>
              <a:t>Suspected slow VT but different QRS complex compared to prior episode of VT</a:t>
            </a:r>
          </a:p>
          <a:p>
            <a:r>
              <a:rPr lang="en-SE" sz="2800" dirty="0"/>
              <a:t>Hence E-EKG performed, which confirms VT</a:t>
            </a:r>
          </a:p>
          <a:p>
            <a:r>
              <a:rPr lang="en-SE" sz="2800" dirty="0"/>
              <a:t>Given severely depressed LVEF and recent prior episode of VT, admission to CCU </a:t>
            </a:r>
          </a:p>
          <a:p>
            <a:r>
              <a:rPr lang="en-SE" sz="2800" dirty="0"/>
              <a:t>Requires electrical cardioversion and new pacemaker settings</a:t>
            </a:r>
          </a:p>
        </p:txBody>
      </p:sp>
    </p:spTree>
    <p:extLst>
      <p:ext uri="{BB962C8B-B14F-4D97-AF65-F5344CB8AC3E}">
        <p14:creationId xmlns:p14="http://schemas.microsoft.com/office/powerpoint/2010/main" val="3609630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CE760E-2EE9-A4F4-6B66-63632AE19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24D6F-C250-4C77-C7FC-C82EBBBCE95A}"/>
              </a:ext>
            </a:extLst>
          </p:cNvPr>
          <p:cNvSpPr>
            <a:spLocks noGrp="1"/>
          </p:cNvSpPr>
          <p:nvPr>
            <p:ph type="ctrTitle"/>
          </p:nvPr>
        </p:nvSpPr>
        <p:spPr>
          <a:xfrm>
            <a:off x="0" y="2693988"/>
            <a:ext cx="9144000" cy="1470025"/>
          </a:xfrm>
        </p:spPr>
        <p:txBody>
          <a:bodyPr/>
          <a:lstStyle/>
          <a:p>
            <a:r>
              <a:rPr lang="en-SE" sz="4800" dirty="0">
                <a:solidFill>
                  <a:srgbClr val="00B050"/>
                </a:solidFill>
              </a:rPr>
              <a:t>Tachycardia: Regular + Wide</a:t>
            </a:r>
          </a:p>
        </p:txBody>
      </p:sp>
    </p:spTree>
    <p:extLst>
      <p:ext uri="{BB962C8B-B14F-4D97-AF65-F5344CB8AC3E}">
        <p14:creationId xmlns:p14="http://schemas.microsoft.com/office/powerpoint/2010/main" val="1232110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Bildobjekt 1" descr="Chest pain 37 yo situs inversus VT EKG 1 Chest pain.pdf">
            <a:extLst>
              <a:ext uri="{FF2B5EF4-FFF2-40B4-BE49-F238E27FC236}">
                <a16:creationId xmlns:a16="http://schemas.microsoft.com/office/drawing/2014/main" id="{56D55305-2623-F277-6ECB-9C12FA3C340F}"/>
              </a:ext>
            </a:extLst>
          </p:cNvPr>
          <p:cNvPicPr>
            <a:picLocks noChangeAspect="1"/>
          </p:cNvPicPr>
          <p:nvPr/>
        </p:nvPicPr>
        <p:blipFill>
          <a:blip r:embed="rId3">
            <a:extLst>
              <a:ext uri="{28A0092B-C50C-407E-A947-70E740481C1C}">
                <a14:useLocalDpi xmlns:a14="http://schemas.microsoft.com/office/drawing/2010/main" val="0"/>
              </a:ext>
            </a:extLst>
          </a:blip>
          <a:srcRect l="5952" t="28242" r="5556" b="3923"/>
          <a:stretch>
            <a:fillRect/>
          </a:stretch>
        </p:blipFill>
        <p:spPr bwMode="auto">
          <a:xfrm rot="10800000">
            <a:off x="59780" y="1628773"/>
            <a:ext cx="9024441" cy="489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le 1">
            <a:extLst>
              <a:ext uri="{FF2B5EF4-FFF2-40B4-BE49-F238E27FC236}">
                <a16:creationId xmlns:a16="http://schemas.microsoft.com/office/drawing/2014/main" id="{B9844CDF-5C9D-6F1D-E142-00416BF0897D}"/>
              </a:ext>
            </a:extLst>
          </p:cNvPr>
          <p:cNvSpPr>
            <a:spLocks noGrp="1" noChangeArrowheads="1"/>
          </p:cNvSpPr>
          <p:nvPr>
            <p:ph type="title"/>
          </p:nvPr>
        </p:nvSpPr>
        <p:spPr>
          <a:xfrm>
            <a:off x="539750" y="333375"/>
            <a:ext cx="7772400" cy="1143000"/>
          </a:xfrm>
        </p:spPr>
        <p:txBody>
          <a:bodyPr/>
          <a:lstStyle/>
          <a:p>
            <a:r>
              <a:rPr lang="en-SE" altLang="en-SE" dirty="0"/>
              <a:t>37-year-old man with chest pain</a:t>
            </a:r>
            <a:br>
              <a:rPr lang="en-SE" altLang="en-SE" sz="4000" dirty="0"/>
            </a:br>
            <a:r>
              <a:rPr lang="en-SE" altLang="en-SE" sz="4000" dirty="0"/>
              <a:t>EKG 21:23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8B370-590F-D5E5-B079-0DC5EEEBCC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875BC4F-82A7-4EAB-B9A9-7F11408239EF}"/>
              </a:ext>
            </a:extLst>
          </p:cNvPr>
          <p:cNvSpPr>
            <a:spLocks noGrp="1"/>
          </p:cNvSpPr>
          <p:nvPr>
            <p:ph type="title"/>
          </p:nvPr>
        </p:nvSpPr>
        <p:spPr>
          <a:xfrm>
            <a:off x="685800" y="204649"/>
            <a:ext cx="7772400" cy="1143000"/>
          </a:xfrm>
        </p:spPr>
        <p:txBody>
          <a:bodyPr/>
          <a:lstStyle/>
          <a:p>
            <a:r>
              <a:rPr lang="en-SE" altLang="en-SE" dirty="0"/>
              <a:t>37-year-old man with chest pain</a:t>
            </a:r>
            <a:br>
              <a:rPr lang="en-SE" altLang="en-SE" sz="4000" dirty="0"/>
            </a:br>
            <a:r>
              <a:rPr lang="en-SE" altLang="en-SE" sz="4000" dirty="0"/>
              <a:t>EKG 22:24</a:t>
            </a:r>
            <a:endParaRPr lang="en-SE" sz="4000" dirty="0"/>
          </a:p>
        </p:txBody>
      </p:sp>
      <p:pic>
        <p:nvPicPr>
          <p:cNvPr id="5" name="Picture 4" descr="A graph of a heart rate&#10;&#10;AI-generated content may be incorrect.">
            <a:extLst>
              <a:ext uri="{FF2B5EF4-FFF2-40B4-BE49-F238E27FC236}">
                <a16:creationId xmlns:a16="http://schemas.microsoft.com/office/drawing/2014/main" id="{980B7239-1195-8F4C-FD4B-D532DE4900AD}"/>
              </a:ext>
            </a:extLst>
          </p:cNvPr>
          <p:cNvPicPr>
            <a:picLocks noChangeAspect="1"/>
          </p:cNvPicPr>
          <p:nvPr/>
        </p:nvPicPr>
        <p:blipFill>
          <a:blip r:embed="rId2"/>
          <a:srcRect l="15798" t="12094" r="12605"/>
          <a:stretch>
            <a:fillRect/>
          </a:stretch>
        </p:blipFill>
        <p:spPr>
          <a:xfrm>
            <a:off x="306980" y="1489877"/>
            <a:ext cx="8566280" cy="5163473"/>
          </a:xfrm>
          <a:prstGeom prst="rect">
            <a:avLst/>
          </a:prstGeom>
        </p:spPr>
      </p:pic>
      <p:sp>
        <p:nvSpPr>
          <p:cNvPr id="2" name="TextBox 1">
            <a:extLst>
              <a:ext uri="{FF2B5EF4-FFF2-40B4-BE49-F238E27FC236}">
                <a16:creationId xmlns:a16="http://schemas.microsoft.com/office/drawing/2014/main" id="{1D3206E3-3375-040F-B313-3EFA515CD847}"/>
              </a:ext>
            </a:extLst>
          </p:cNvPr>
          <p:cNvSpPr txBox="1"/>
          <p:nvPr/>
        </p:nvSpPr>
        <p:spPr>
          <a:xfrm>
            <a:off x="918068" y="871467"/>
            <a:ext cx="1745991" cy="461665"/>
          </a:xfrm>
          <a:prstGeom prst="rect">
            <a:avLst/>
          </a:prstGeom>
          <a:noFill/>
        </p:spPr>
        <p:txBody>
          <a:bodyPr wrap="none" rtlCol="0">
            <a:spAutoFit/>
          </a:bodyPr>
          <a:lstStyle/>
          <a:p>
            <a:r>
              <a:rPr lang="en-SE" dirty="0">
                <a:solidFill>
                  <a:srgbClr val="FF0000"/>
                </a:solidFill>
              </a:rPr>
              <a:t>Capture beat</a:t>
            </a:r>
          </a:p>
        </p:txBody>
      </p:sp>
      <p:cxnSp>
        <p:nvCxnSpPr>
          <p:cNvPr id="3" name="Straight Arrow Connector 2">
            <a:extLst>
              <a:ext uri="{FF2B5EF4-FFF2-40B4-BE49-F238E27FC236}">
                <a16:creationId xmlns:a16="http://schemas.microsoft.com/office/drawing/2014/main" id="{0DC3D28A-85AD-4A02-BF00-73C9B0C9F9D9}"/>
              </a:ext>
            </a:extLst>
          </p:cNvPr>
          <p:cNvCxnSpPr>
            <a:cxnSpLocks/>
          </p:cNvCxnSpPr>
          <p:nvPr/>
        </p:nvCxnSpPr>
        <p:spPr bwMode="auto">
          <a:xfrm>
            <a:off x="2620847" y="1150252"/>
            <a:ext cx="365903" cy="527890"/>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Box 3">
            <a:extLst>
              <a:ext uri="{FF2B5EF4-FFF2-40B4-BE49-F238E27FC236}">
                <a16:creationId xmlns:a16="http://schemas.microsoft.com/office/drawing/2014/main" id="{7A18A76F-B758-7C5D-E0A0-AF7095A38846}"/>
              </a:ext>
            </a:extLst>
          </p:cNvPr>
          <p:cNvSpPr txBox="1"/>
          <p:nvPr/>
        </p:nvSpPr>
        <p:spPr>
          <a:xfrm>
            <a:off x="5954580" y="852391"/>
            <a:ext cx="2995948" cy="461665"/>
          </a:xfrm>
          <a:prstGeom prst="rect">
            <a:avLst/>
          </a:prstGeom>
          <a:noFill/>
        </p:spPr>
        <p:txBody>
          <a:bodyPr wrap="none" rtlCol="0">
            <a:spAutoFit/>
          </a:bodyPr>
          <a:lstStyle/>
          <a:p>
            <a:r>
              <a:rPr lang="en-SE" dirty="0">
                <a:solidFill>
                  <a:srgbClr val="00B050"/>
                </a:solidFill>
              </a:rPr>
              <a:t>VA-dissociation = VT!</a:t>
            </a:r>
          </a:p>
        </p:txBody>
      </p:sp>
      <p:sp>
        <p:nvSpPr>
          <p:cNvPr id="7" name="TextBox 6">
            <a:extLst>
              <a:ext uri="{FF2B5EF4-FFF2-40B4-BE49-F238E27FC236}">
                <a16:creationId xmlns:a16="http://schemas.microsoft.com/office/drawing/2014/main" id="{8CDD320B-3A25-448E-A219-071EA1AEE557}"/>
              </a:ext>
            </a:extLst>
          </p:cNvPr>
          <p:cNvSpPr txBox="1"/>
          <p:nvPr/>
        </p:nvSpPr>
        <p:spPr>
          <a:xfrm>
            <a:off x="5449824" y="6396335"/>
            <a:ext cx="2878545" cy="461665"/>
          </a:xfrm>
          <a:prstGeom prst="rect">
            <a:avLst/>
          </a:prstGeom>
          <a:noFill/>
        </p:spPr>
        <p:txBody>
          <a:bodyPr wrap="none" rtlCol="0">
            <a:spAutoFit/>
          </a:bodyPr>
          <a:lstStyle/>
          <a:p>
            <a:r>
              <a:rPr lang="en-SE" b="1" dirty="0"/>
              <a:t>Then cardiac arrest!</a:t>
            </a:r>
          </a:p>
        </p:txBody>
      </p:sp>
    </p:spTree>
    <p:extLst>
      <p:ext uri="{BB962C8B-B14F-4D97-AF65-F5344CB8AC3E}">
        <p14:creationId xmlns:p14="http://schemas.microsoft.com/office/powerpoint/2010/main" val="380832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Bildobjekt 1" descr="Chest pain 37-year-old situs inversus VT CXR-1.jpg">
            <a:extLst>
              <a:ext uri="{FF2B5EF4-FFF2-40B4-BE49-F238E27FC236}">
                <a16:creationId xmlns:a16="http://schemas.microsoft.com/office/drawing/2014/main" id="{EB354E10-A5EF-C892-4511-01D8391DC8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44538"/>
            <a:ext cx="8821738"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a:extLst>
              <a:ext uri="{FF2B5EF4-FFF2-40B4-BE49-F238E27FC236}">
                <a16:creationId xmlns:a16="http://schemas.microsoft.com/office/drawing/2014/main" id="{2898FE40-80D8-9BBE-3A11-5EC315430610}"/>
              </a:ext>
            </a:extLst>
          </p:cNvPr>
          <p:cNvSpPr>
            <a:spLocks noGrp="1" noChangeArrowheads="1"/>
          </p:cNvSpPr>
          <p:nvPr>
            <p:ph idx="4294967295"/>
          </p:nvPr>
        </p:nvSpPr>
        <p:spPr>
          <a:xfrm>
            <a:off x="2177988" y="2633092"/>
            <a:ext cx="4788024" cy="1591816"/>
          </a:xfrm>
        </p:spPr>
        <p:txBody>
          <a:bodyPr/>
          <a:lstStyle/>
          <a:p>
            <a:pPr marL="0" indent="0">
              <a:buNone/>
            </a:pPr>
            <a:r>
              <a:rPr lang="en-SE" altLang="en-SE" dirty="0"/>
              <a:t>Presents several months later with abdominal pain in the left lower quadrant . . .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CE760E-2EE9-A4F4-6B66-63632AE19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24D6F-C250-4C77-C7FC-C82EBBBCE95A}"/>
              </a:ext>
            </a:extLst>
          </p:cNvPr>
          <p:cNvSpPr>
            <a:spLocks noGrp="1"/>
          </p:cNvSpPr>
          <p:nvPr>
            <p:ph type="ctrTitle"/>
          </p:nvPr>
        </p:nvSpPr>
        <p:spPr>
          <a:xfrm>
            <a:off x="0" y="2693988"/>
            <a:ext cx="9144000" cy="1470025"/>
          </a:xfrm>
        </p:spPr>
        <p:txBody>
          <a:bodyPr/>
          <a:lstStyle/>
          <a:p>
            <a:r>
              <a:rPr lang="en-SE" sz="4800" dirty="0">
                <a:solidFill>
                  <a:srgbClr val="00B050"/>
                </a:solidFill>
              </a:rPr>
              <a:t>Tachycardia: Irregular + Wide</a:t>
            </a:r>
          </a:p>
        </p:txBody>
      </p:sp>
    </p:spTree>
    <p:extLst>
      <p:ext uri="{BB962C8B-B14F-4D97-AF65-F5344CB8AC3E}">
        <p14:creationId xmlns:p14="http://schemas.microsoft.com/office/powerpoint/2010/main" val="3876057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E5634-5108-73E1-B209-954339695A53}"/>
            </a:ext>
          </a:extLst>
        </p:cNvPr>
        <p:cNvGrpSpPr/>
        <p:nvPr/>
      </p:nvGrpSpPr>
      <p:grpSpPr>
        <a:xfrm>
          <a:off x="0" y="0"/>
          <a:ext cx="0" cy="0"/>
          <a:chOff x="0" y="0"/>
          <a:chExt cx="0" cy="0"/>
        </a:xfrm>
      </p:grpSpPr>
      <p:sp>
        <p:nvSpPr>
          <p:cNvPr id="29697" name="Title 1">
            <a:extLst>
              <a:ext uri="{FF2B5EF4-FFF2-40B4-BE49-F238E27FC236}">
                <a16:creationId xmlns:a16="http://schemas.microsoft.com/office/drawing/2014/main" id="{0147981C-A2B4-93CE-9547-C7C387B406D2}"/>
              </a:ext>
            </a:extLst>
          </p:cNvPr>
          <p:cNvSpPr>
            <a:spLocks noGrp="1" noChangeArrowheads="1"/>
          </p:cNvSpPr>
          <p:nvPr>
            <p:ph type="title"/>
          </p:nvPr>
        </p:nvSpPr>
        <p:spPr>
          <a:xfrm>
            <a:off x="585788" y="0"/>
            <a:ext cx="7772400" cy="1143000"/>
          </a:xfrm>
        </p:spPr>
        <p:txBody>
          <a:bodyPr/>
          <a:lstStyle/>
          <a:p>
            <a:r>
              <a:rPr lang="en-SE" altLang="en-SE" dirty="0"/>
              <a:t>19-year-old with chest pain</a:t>
            </a:r>
          </a:p>
        </p:txBody>
      </p:sp>
      <p:pic>
        <p:nvPicPr>
          <p:cNvPr id="29698" name="Picture 3">
            <a:extLst>
              <a:ext uri="{FF2B5EF4-FFF2-40B4-BE49-F238E27FC236}">
                <a16:creationId xmlns:a16="http://schemas.microsoft.com/office/drawing/2014/main" id="{2E6AA6E1-DA6B-D093-6D17-CE88E9DB2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480" r="4555" b="3735"/>
          <a:stretch>
            <a:fillRect/>
          </a:stretch>
        </p:blipFill>
        <p:spPr bwMode="auto">
          <a:xfrm rot="5400000">
            <a:off x="1620044" y="-300831"/>
            <a:ext cx="5903913" cy="803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514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12225-7E51-EE23-7A4E-A97C91F244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23E153-9467-C79D-B1F3-ED72BCD389DC}"/>
              </a:ext>
            </a:extLst>
          </p:cNvPr>
          <p:cNvSpPr>
            <a:spLocks noGrp="1"/>
          </p:cNvSpPr>
          <p:nvPr>
            <p:ph type="title"/>
          </p:nvPr>
        </p:nvSpPr>
        <p:spPr/>
        <p:txBody>
          <a:bodyPr/>
          <a:lstStyle/>
          <a:p>
            <a:r>
              <a:rPr lang="en-SE" dirty="0"/>
              <a:t>Differential of Tachycardia</a:t>
            </a:r>
          </a:p>
        </p:txBody>
      </p:sp>
      <p:graphicFrame>
        <p:nvGraphicFramePr>
          <p:cNvPr id="2" name="Table 1">
            <a:extLst>
              <a:ext uri="{FF2B5EF4-FFF2-40B4-BE49-F238E27FC236}">
                <a16:creationId xmlns:a16="http://schemas.microsoft.com/office/drawing/2014/main" id="{0343DF1F-8041-3980-EB83-0E39BE7FBE63}"/>
              </a:ext>
            </a:extLst>
          </p:cNvPr>
          <p:cNvGraphicFramePr>
            <a:graphicFrameLocks noGrp="1"/>
          </p:cNvGraphicFramePr>
          <p:nvPr/>
        </p:nvGraphicFramePr>
        <p:xfrm>
          <a:off x="292608" y="2000505"/>
          <a:ext cx="8503920" cy="2179018"/>
        </p:xfrm>
        <a:graphic>
          <a:graphicData uri="http://schemas.openxmlformats.org/drawingml/2006/table">
            <a:tbl>
              <a:tblPr firstRow="1" bandRow="1">
                <a:tableStyleId>{5940675A-B579-460E-94D1-54222C63F5DA}</a:tableStyleId>
              </a:tblPr>
              <a:tblGrid>
                <a:gridCol w="1546167">
                  <a:extLst>
                    <a:ext uri="{9D8B030D-6E8A-4147-A177-3AD203B41FA5}">
                      <a16:colId xmlns:a16="http://schemas.microsoft.com/office/drawing/2014/main" val="131784175"/>
                    </a:ext>
                  </a:extLst>
                </a:gridCol>
                <a:gridCol w="3647625">
                  <a:extLst>
                    <a:ext uri="{9D8B030D-6E8A-4147-A177-3AD203B41FA5}">
                      <a16:colId xmlns:a16="http://schemas.microsoft.com/office/drawing/2014/main" val="742323555"/>
                    </a:ext>
                  </a:extLst>
                </a:gridCol>
                <a:gridCol w="3310128">
                  <a:extLst>
                    <a:ext uri="{9D8B030D-6E8A-4147-A177-3AD203B41FA5}">
                      <a16:colId xmlns:a16="http://schemas.microsoft.com/office/drawing/2014/main" val="1638255158"/>
                    </a:ext>
                  </a:extLst>
                </a:gridCol>
              </a:tblGrid>
              <a:tr h="336113">
                <a:tc>
                  <a:txBody>
                    <a:bodyPr/>
                    <a:lstStyle/>
                    <a:p>
                      <a:endParaRPr lang="en-SE" sz="2400" b="1" dirty="0"/>
                    </a:p>
                  </a:txBody>
                  <a:tcPr/>
                </a:tc>
                <a:tc>
                  <a:txBody>
                    <a:bodyPr/>
                    <a:lstStyle/>
                    <a:p>
                      <a:pPr algn="ctr"/>
                      <a:r>
                        <a:rPr lang="en-SE" sz="2400" b="1" dirty="0"/>
                        <a:t>Regular</a:t>
                      </a:r>
                    </a:p>
                  </a:txBody>
                  <a:tcPr/>
                </a:tc>
                <a:tc>
                  <a:txBody>
                    <a:bodyPr/>
                    <a:lstStyle/>
                    <a:p>
                      <a:pPr algn="ctr"/>
                      <a:r>
                        <a:rPr lang="en-SE" sz="2400" b="1" dirty="0"/>
                        <a:t>Irregular</a:t>
                      </a:r>
                    </a:p>
                  </a:txBody>
                  <a:tcPr/>
                </a:tc>
                <a:extLst>
                  <a:ext uri="{0D108BD9-81ED-4DB2-BD59-A6C34878D82A}">
                    <a16:rowId xmlns:a16="http://schemas.microsoft.com/office/drawing/2014/main" val="659661038"/>
                  </a:ext>
                </a:extLst>
              </a:tr>
              <a:tr h="605004">
                <a:tc>
                  <a:txBody>
                    <a:bodyPr/>
                    <a:lstStyle/>
                    <a:p>
                      <a:r>
                        <a:rPr lang="en-SE" sz="2400" b="1" dirty="0"/>
                        <a:t>QRS &lt; 120 msec</a:t>
                      </a:r>
                    </a:p>
                  </a:txBody>
                  <a:tcPr/>
                </a:tc>
                <a:tc>
                  <a:txBody>
                    <a:bodyPr/>
                    <a:lstStyle/>
                    <a:p>
                      <a:endParaRPr lang="en-SE" sz="2400" dirty="0"/>
                    </a:p>
                  </a:txBody>
                  <a:tcPr/>
                </a:tc>
                <a:tc>
                  <a:txBody>
                    <a:bodyPr/>
                    <a:lstStyle/>
                    <a:p>
                      <a:endParaRPr lang="en-SE" sz="2400" dirty="0"/>
                    </a:p>
                  </a:txBody>
                  <a:tcPr/>
                </a:tc>
                <a:extLst>
                  <a:ext uri="{0D108BD9-81ED-4DB2-BD59-A6C34878D82A}">
                    <a16:rowId xmlns:a16="http://schemas.microsoft.com/office/drawing/2014/main" val="3558417820"/>
                  </a:ext>
                </a:extLst>
              </a:tr>
              <a:tr h="898858">
                <a:tc>
                  <a:txBody>
                    <a:bodyPr/>
                    <a:lstStyle/>
                    <a:p>
                      <a:r>
                        <a:rPr lang="en-SE" sz="2400" b="1" dirty="0"/>
                        <a:t>QRS &gt; 120 msec</a:t>
                      </a:r>
                    </a:p>
                  </a:txBody>
                  <a:tcPr/>
                </a:tc>
                <a:tc>
                  <a:txBody>
                    <a:bodyPr/>
                    <a:lstStyle/>
                    <a:p>
                      <a:pPr marL="285750" indent="-285750">
                        <a:buFont typeface="Arial" panose="020B0604020202020204" pitchFamily="34" charset="0"/>
                        <a:buChar char="•"/>
                      </a:pPr>
                      <a:endParaRPr lang="en-SE" sz="2400" dirty="0"/>
                    </a:p>
                  </a:txBody>
                  <a:tcPr/>
                </a:tc>
                <a:tc>
                  <a:txBody>
                    <a:bodyPr/>
                    <a:lstStyle/>
                    <a:p>
                      <a:endParaRPr lang="en-SE" sz="2400" dirty="0"/>
                    </a:p>
                  </a:txBody>
                  <a:tcPr/>
                </a:tc>
                <a:extLst>
                  <a:ext uri="{0D108BD9-81ED-4DB2-BD59-A6C34878D82A}">
                    <a16:rowId xmlns:a16="http://schemas.microsoft.com/office/drawing/2014/main" val="3903432851"/>
                  </a:ext>
                </a:extLst>
              </a:tr>
            </a:tbl>
          </a:graphicData>
        </a:graphic>
      </p:graphicFrame>
      <p:pic>
        <p:nvPicPr>
          <p:cNvPr id="3" name="Picture 2" descr="A screenshot of a computer screen&#10;&#10;AI-generated content may be incorrect.">
            <a:extLst>
              <a:ext uri="{FF2B5EF4-FFF2-40B4-BE49-F238E27FC236}">
                <a16:creationId xmlns:a16="http://schemas.microsoft.com/office/drawing/2014/main" id="{F1E9E1E4-55C4-89DD-7F2D-FE0316D19EF5}"/>
              </a:ext>
            </a:extLst>
          </p:cNvPr>
          <p:cNvPicPr>
            <a:picLocks noChangeAspect="1"/>
          </p:cNvPicPr>
          <p:nvPr/>
        </p:nvPicPr>
        <p:blipFill>
          <a:blip r:embed="rId3"/>
          <a:srcRect l="3267" t="78933" r="18083"/>
          <a:stretch>
            <a:fillRect/>
          </a:stretch>
        </p:blipFill>
        <p:spPr>
          <a:xfrm>
            <a:off x="152400" y="5248656"/>
            <a:ext cx="8858447" cy="1287611"/>
          </a:xfrm>
          <a:prstGeom prst="rect">
            <a:avLst/>
          </a:prstGeom>
        </p:spPr>
      </p:pic>
    </p:spTree>
    <p:extLst>
      <p:ext uri="{BB962C8B-B14F-4D97-AF65-F5344CB8AC3E}">
        <p14:creationId xmlns:p14="http://schemas.microsoft.com/office/powerpoint/2010/main" val="3528453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6A51C-312D-34DE-5436-8EA48F4B9E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85F110-52B6-9369-C6DA-8E1A838EF126}"/>
              </a:ext>
            </a:extLst>
          </p:cNvPr>
          <p:cNvSpPr>
            <a:spLocks noGrp="1"/>
          </p:cNvSpPr>
          <p:nvPr>
            <p:ph type="title"/>
          </p:nvPr>
        </p:nvSpPr>
        <p:spPr>
          <a:xfrm>
            <a:off x="685800" y="110832"/>
            <a:ext cx="7772400" cy="1143000"/>
          </a:xfrm>
        </p:spPr>
        <p:txBody>
          <a:bodyPr/>
          <a:lstStyle/>
          <a:p>
            <a:r>
              <a:rPr lang="en-SE" dirty="0"/>
              <a:t>Differential of Tachycardia</a:t>
            </a:r>
          </a:p>
        </p:txBody>
      </p:sp>
      <p:graphicFrame>
        <p:nvGraphicFramePr>
          <p:cNvPr id="2" name="Table 1">
            <a:extLst>
              <a:ext uri="{FF2B5EF4-FFF2-40B4-BE49-F238E27FC236}">
                <a16:creationId xmlns:a16="http://schemas.microsoft.com/office/drawing/2014/main" id="{93032B88-262E-9DF3-E4C6-9D9A6C5F7FAA}"/>
              </a:ext>
            </a:extLst>
          </p:cNvPr>
          <p:cNvGraphicFramePr>
            <a:graphicFrameLocks noGrp="1"/>
          </p:cNvGraphicFramePr>
          <p:nvPr>
            <p:extLst>
              <p:ext uri="{D42A27DB-BD31-4B8C-83A1-F6EECF244321}">
                <p14:modId xmlns:p14="http://schemas.microsoft.com/office/powerpoint/2010/main" val="1919200675"/>
              </p:ext>
            </p:extLst>
          </p:nvPr>
        </p:nvGraphicFramePr>
        <p:xfrm>
          <a:off x="292608" y="1726185"/>
          <a:ext cx="8503920" cy="3961384"/>
        </p:xfrm>
        <a:graphic>
          <a:graphicData uri="http://schemas.openxmlformats.org/drawingml/2006/table">
            <a:tbl>
              <a:tblPr firstRow="1" bandRow="1">
                <a:tableStyleId>{5940675A-B579-460E-94D1-54222C63F5DA}</a:tableStyleId>
              </a:tblPr>
              <a:tblGrid>
                <a:gridCol w="1546167">
                  <a:extLst>
                    <a:ext uri="{9D8B030D-6E8A-4147-A177-3AD203B41FA5}">
                      <a16:colId xmlns:a16="http://schemas.microsoft.com/office/drawing/2014/main" val="131784175"/>
                    </a:ext>
                  </a:extLst>
                </a:gridCol>
                <a:gridCol w="3373305">
                  <a:extLst>
                    <a:ext uri="{9D8B030D-6E8A-4147-A177-3AD203B41FA5}">
                      <a16:colId xmlns:a16="http://schemas.microsoft.com/office/drawing/2014/main" val="742323555"/>
                    </a:ext>
                  </a:extLst>
                </a:gridCol>
                <a:gridCol w="3584448">
                  <a:extLst>
                    <a:ext uri="{9D8B030D-6E8A-4147-A177-3AD203B41FA5}">
                      <a16:colId xmlns:a16="http://schemas.microsoft.com/office/drawing/2014/main" val="1638255158"/>
                    </a:ext>
                  </a:extLst>
                </a:gridCol>
              </a:tblGrid>
              <a:tr h="485089">
                <a:tc>
                  <a:txBody>
                    <a:bodyPr/>
                    <a:lstStyle/>
                    <a:p>
                      <a:endParaRPr lang="en-SE" sz="2400" b="1" dirty="0"/>
                    </a:p>
                  </a:txBody>
                  <a:tcPr/>
                </a:tc>
                <a:tc>
                  <a:txBody>
                    <a:bodyPr/>
                    <a:lstStyle/>
                    <a:p>
                      <a:pPr algn="ctr"/>
                      <a:r>
                        <a:rPr lang="en-SE" sz="2400" b="1" dirty="0"/>
                        <a:t>Regular</a:t>
                      </a:r>
                    </a:p>
                  </a:txBody>
                  <a:tcPr/>
                </a:tc>
                <a:tc>
                  <a:txBody>
                    <a:bodyPr/>
                    <a:lstStyle/>
                    <a:p>
                      <a:pPr algn="ctr"/>
                      <a:r>
                        <a:rPr lang="en-SE" sz="2400" b="1" dirty="0"/>
                        <a:t>Irregular</a:t>
                      </a:r>
                    </a:p>
                  </a:txBody>
                  <a:tcPr/>
                </a:tc>
                <a:extLst>
                  <a:ext uri="{0D108BD9-81ED-4DB2-BD59-A6C34878D82A}">
                    <a16:rowId xmlns:a16="http://schemas.microsoft.com/office/drawing/2014/main" val="659661038"/>
                  </a:ext>
                </a:extLst>
              </a:tr>
              <a:tr h="1108724">
                <a:tc>
                  <a:txBody>
                    <a:bodyPr/>
                    <a:lstStyle/>
                    <a:p>
                      <a:r>
                        <a:rPr lang="en-SE" sz="2400" b="1" dirty="0"/>
                        <a:t>QRS &lt; 120 msec</a:t>
                      </a:r>
                    </a:p>
                  </a:txBody>
                  <a:tcPr/>
                </a:tc>
                <a:tc>
                  <a:txBody>
                    <a:bodyPr/>
                    <a:lstStyle/>
                    <a:p>
                      <a:endParaRPr lang="en-SE" sz="2400" dirty="0"/>
                    </a:p>
                  </a:txBody>
                  <a:tcPr/>
                </a:tc>
                <a:tc>
                  <a:txBody>
                    <a:bodyPr/>
                    <a:lstStyle/>
                    <a:p>
                      <a:endParaRPr lang="en-SE" sz="2400" dirty="0"/>
                    </a:p>
                  </a:txBody>
                  <a:tcPr/>
                </a:tc>
                <a:extLst>
                  <a:ext uri="{0D108BD9-81ED-4DB2-BD59-A6C34878D82A}">
                    <a16:rowId xmlns:a16="http://schemas.microsoft.com/office/drawing/2014/main" val="3558417820"/>
                  </a:ext>
                </a:extLst>
              </a:tr>
              <a:tr h="2367571">
                <a:tc>
                  <a:txBody>
                    <a:bodyPr/>
                    <a:lstStyle/>
                    <a:p>
                      <a:r>
                        <a:rPr lang="en-SE" sz="2400" b="1" dirty="0"/>
                        <a:t>QRS &gt; 120 msec</a:t>
                      </a:r>
                    </a:p>
                  </a:txBody>
                  <a:tcPr/>
                </a:tc>
                <a:tc>
                  <a:txBody>
                    <a:bodyPr/>
                    <a:lstStyle/>
                    <a:p>
                      <a:pPr marL="285750" indent="-285750">
                        <a:buFont typeface="Arial" panose="020B0604020202020204" pitchFamily="34" charset="0"/>
                        <a:buChar char="•"/>
                      </a:pPr>
                      <a:endParaRPr lang="en-SE" sz="2400" dirty="0"/>
                    </a:p>
                  </a:txBody>
                  <a:tcPr/>
                </a:tc>
                <a:tc>
                  <a:txBody>
                    <a:bodyPr/>
                    <a:lstStyle/>
                    <a:p>
                      <a:pPr marL="285750" indent="-285750">
                        <a:buFont typeface="Arial" panose="020B0604020202020204" pitchFamily="34" charset="0"/>
                        <a:buChar char="•"/>
                      </a:pPr>
                      <a:r>
                        <a:rPr lang="en-SE" sz="2400" dirty="0"/>
                        <a:t>VT (e.g. TdP)</a:t>
                      </a:r>
                    </a:p>
                    <a:p>
                      <a:pPr marL="285750" indent="-285750">
                        <a:buFont typeface="Arial" panose="020B0604020202020204" pitchFamily="34" charset="0"/>
                        <a:buChar char="•"/>
                      </a:pPr>
                      <a:r>
                        <a:rPr lang="en-SE" sz="2400" dirty="0"/>
                        <a:t>Atrial fibrillation with</a:t>
                      </a:r>
                    </a:p>
                    <a:p>
                      <a:pPr marL="742950" lvl="1" indent="-285750">
                        <a:buFont typeface="Arial" panose="020B0604020202020204" pitchFamily="34" charset="0"/>
                        <a:buChar char="•"/>
                      </a:pPr>
                      <a:r>
                        <a:rPr lang="en-SE" sz="2400" dirty="0"/>
                        <a:t>bundle branch block</a:t>
                      </a:r>
                    </a:p>
                    <a:p>
                      <a:pPr marL="742950" lvl="1" indent="-285750">
                        <a:buFont typeface="Arial" panose="020B0604020202020204" pitchFamily="34" charset="0"/>
                        <a:buChar char="•"/>
                      </a:pPr>
                      <a:r>
                        <a:rPr lang="en-SE" sz="2400" dirty="0"/>
                        <a:t>bypass tract</a:t>
                      </a:r>
                    </a:p>
                    <a:p>
                      <a:pPr marL="742950" lvl="1" indent="-285750">
                        <a:buFont typeface="Arial" panose="020B0604020202020204" pitchFamily="34" charset="0"/>
                        <a:buChar char="•"/>
                      </a:pPr>
                      <a:r>
                        <a:rPr lang="en-SE" sz="2400" dirty="0"/>
                        <a:t>hyperkalemia</a:t>
                      </a:r>
                    </a:p>
                    <a:p>
                      <a:pPr marL="742950" lvl="1" indent="-285750">
                        <a:buFont typeface="Arial" panose="020B0604020202020204" pitchFamily="34" charset="0"/>
                        <a:buChar char="•"/>
                      </a:pPr>
                      <a:r>
                        <a:rPr lang="en-SE" sz="2400" dirty="0"/>
                        <a:t>N-channel blockade</a:t>
                      </a:r>
                    </a:p>
                  </a:txBody>
                  <a:tcPr/>
                </a:tc>
                <a:extLst>
                  <a:ext uri="{0D108BD9-81ED-4DB2-BD59-A6C34878D82A}">
                    <a16:rowId xmlns:a16="http://schemas.microsoft.com/office/drawing/2014/main" val="3903432851"/>
                  </a:ext>
                </a:extLst>
              </a:tr>
            </a:tbl>
          </a:graphicData>
        </a:graphic>
      </p:graphicFrame>
    </p:spTree>
    <p:extLst>
      <p:ext uri="{BB962C8B-B14F-4D97-AF65-F5344CB8AC3E}">
        <p14:creationId xmlns:p14="http://schemas.microsoft.com/office/powerpoint/2010/main" val="3012530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88BD9-F250-1EC2-303E-9E351848C181}"/>
            </a:ext>
          </a:extLst>
        </p:cNvPr>
        <p:cNvGrpSpPr/>
        <p:nvPr/>
      </p:nvGrpSpPr>
      <p:grpSpPr>
        <a:xfrm>
          <a:off x="0" y="0"/>
          <a:ext cx="0" cy="0"/>
          <a:chOff x="0" y="0"/>
          <a:chExt cx="0" cy="0"/>
        </a:xfrm>
      </p:grpSpPr>
      <p:sp>
        <p:nvSpPr>
          <p:cNvPr id="29697" name="Title 1">
            <a:extLst>
              <a:ext uri="{FF2B5EF4-FFF2-40B4-BE49-F238E27FC236}">
                <a16:creationId xmlns:a16="http://schemas.microsoft.com/office/drawing/2014/main" id="{7D09F44C-2953-0B32-2F13-2AE520A9AED7}"/>
              </a:ext>
            </a:extLst>
          </p:cNvPr>
          <p:cNvSpPr>
            <a:spLocks noGrp="1" noChangeArrowheads="1"/>
          </p:cNvSpPr>
          <p:nvPr>
            <p:ph type="title"/>
          </p:nvPr>
        </p:nvSpPr>
        <p:spPr>
          <a:xfrm>
            <a:off x="585788" y="0"/>
            <a:ext cx="7772400" cy="1143000"/>
          </a:xfrm>
        </p:spPr>
        <p:txBody>
          <a:bodyPr/>
          <a:lstStyle/>
          <a:p>
            <a:r>
              <a:rPr lang="en-SE" altLang="en-SE" dirty="0"/>
              <a:t>19-year-old with chest pain</a:t>
            </a:r>
          </a:p>
        </p:txBody>
      </p:sp>
      <p:pic>
        <p:nvPicPr>
          <p:cNvPr id="29698" name="Picture 3">
            <a:extLst>
              <a:ext uri="{FF2B5EF4-FFF2-40B4-BE49-F238E27FC236}">
                <a16:creationId xmlns:a16="http://schemas.microsoft.com/office/drawing/2014/main" id="{A0397B08-77CF-FF9B-25F1-1BF750A2C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480" r="4555" b="3735"/>
          <a:stretch>
            <a:fillRect/>
          </a:stretch>
        </p:blipFill>
        <p:spPr bwMode="auto">
          <a:xfrm rot="5400000">
            <a:off x="1620044" y="-300831"/>
            <a:ext cx="5903913" cy="803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Arrow Connector 1">
            <a:extLst>
              <a:ext uri="{FF2B5EF4-FFF2-40B4-BE49-F238E27FC236}">
                <a16:creationId xmlns:a16="http://schemas.microsoft.com/office/drawing/2014/main" id="{BBA90FF0-FF81-76A3-EAE8-2E1796800366}"/>
              </a:ext>
            </a:extLst>
          </p:cNvPr>
          <p:cNvCxnSpPr>
            <a:cxnSpLocks/>
          </p:cNvCxnSpPr>
          <p:nvPr/>
        </p:nvCxnSpPr>
        <p:spPr>
          <a:xfrm flipV="1">
            <a:off x="2708349" y="4809744"/>
            <a:ext cx="492051" cy="110159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855040-54EB-606E-7DD8-4C9FE5BD26BA}"/>
              </a:ext>
            </a:extLst>
          </p:cNvPr>
          <p:cNvSpPr txBox="1"/>
          <p:nvPr/>
        </p:nvSpPr>
        <p:spPr>
          <a:xfrm>
            <a:off x="1942196" y="5900667"/>
            <a:ext cx="6003823" cy="830997"/>
          </a:xfrm>
          <a:prstGeom prst="rect">
            <a:avLst/>
          </a:prstGeom>
          <a:noFill/>
        </p:spPr>
        <p:txBody>
          <a:bodyPr wrap="none" rtlCol="0">
            <a:spAutoFit/>
          </a:bodyPr>
          <a:lstStyle/>
          <a:p>
            <a:r>
              <a:rPr lang="en-SE" dirty="0">
                <a:solidFill>
                  <a:srgbClr val="FF0000"/>
                </a:solidFill>
              </a:rPr>
              <a:t>Narrow QRS beats</a:t>
            </a:r>
          </a:p>
          <a:p>
            <a:r>
              <a:rPr lang="en-SE" dirty="0">
                <a:solidFill>
                  <a:srgbClr val="FF0000"/>
                </a:solidFill>
              </a:rPr>
              <a:t>Rule-out BBB, hyper-K, Na-channel blockade</a:t>
            </a:r>
          </a:p>
        </p:txBody>
      </p:sp>
    </p:spTree>
    <p:extLst>
      <p:ext uri="{BB962C8B-B14F-4D97-AF65-F5344CB8AC3E}">
        <p14:creationId xmlns:p14="http://schemas.microsoft.com/office/powerpoint/2010/main" val="421100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eart">
            <a:extLst>
              <a:ext uri="{FF2B5EF4-FFF2-40B4-BE49-F238E27FC236}">
                <a16:creationId xmlns:a16="http://schemas.microsoft.com/office/drawing/2014/main" id="{FF919DEF-0E24-FA7B-939C-A0480ACFC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0"/>
            <a:ext cx="53006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3"/>
          <p:cNvSpPr txBox="1">
            <a:spLocks noGrp="1"/>
          </p:cNvSpPr>
          <p:nvPr>
            <p:ph type="title"/>
          </p:nvPr>
        </p:nvSpPr>
        <p:spPr>
          <a:xfrm>
            <a:off x="0" y="162129"/>
            <a:ext cx="9144000" cy="1143000"/>
          </a:xfrm>
          <a:prstGeom prst="rect">
            <a:avLst/>
          </a:prstGeom>
          <a:noFill/>
          <a:ln>
            <a:noFill/>
          </a:ln>
        </p:spPr>
        <p:txBody>
          <a:bodyPr spcFirstLastPara="1" wrap="square" lIns="91425" tIns="45700" rIns="91425" bIns="45700" anchor="ctr" anchorCtr="0">
            <a:noAutofit/>
          </a:bodyPr>
          <a:lstStyle/>
          <a:p>
            <a:pPr lvl="0">
              <a:buClr>
                <a:schemeClr val="dk2"/>
              </a:buClr>
              <a:buSzPts val="4400"/>
            </a:pPr>
            <a:r>
              <a:rPr lang="en-SE" dirty="0"/>
              <a:t>51-year-old who has fainted</a:t>
            </a:r>
            <a:endParaRPr dirty="0"/>
          </a:p>
        </p:txBody>
      </p:sp>
      <p:pic>
        <p:nvPicPr>
          <p:cNvPr id="3" name="Picture 2" descr="A screenshot of a computer screen&#10;&#10;AI-generated content may be incorrect.">
            <a:extLst>
              <a:ext uri="{FF2B5EF4-FFF2-40B4-BE49-F238E27FC236}">
                <a16:creationId xmlns:a16="http://schemas.microsoft.com/office/drawing/2014/main" id="{8CDF5900-31F4-85A4-76E6-ECC02E52D81D}"/>
              </a:ext>
            </a:extLst>
          </p:cNvPr>
          <p:cNvPicPr>
            <a:picLocks noChangeAspect="1"/>
          </p:cNvPicPr>
          <p:nvPr/>
        </p:nvPicPr>
        <p:blipFill>
          <a:blip r:embed="rId3"/>
          <a:srcRect l="5256" t="12887" r="19650"/>
          <a:stretch>
            <a:fillRect/>
          </a:stretch>
        </p:blipFill>
        <p:spPr>
          <a:xfrm>
            <a:off x="214010" y="1398424"/>
            <a:ext cx="8732846" cy="528447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Bildobjekt 1" descr="Screen Shot 2018-05-16 at 09.50.12.png">
            <a:extLst>
              <a:ext uri="{FF2B5EF4-FFF2-40B4-BE49-F238E27FC236}">
                <a16:creationId xmlns:a16="http://schemas.microsoft.com/office/drawing/2014/main" id="{3B96ABFF-D069-6889-5B84-55FDA9B06B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564035"/>
            <a:ext cx="8677275"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FD43C1-659F-7B25-62FE-BA0D7E1942F2}"/>
              </a:ext>
            </a:extLst>
          </p:cNvPr>
          <p:cNvSpPr>
            <a:spLocks noGrp="1"/>
          </p:cNvSpPr>
          <p:nvPr>
            <p:ph type="title"/>
          </p:nvPr>
        </p:nvSpPr>
        <p:spPr>
          <a:xfrm>
            <a:off x="0" y="609600"/>
            <a:ext cx="9144000" cy="1143000"/>
          </a:xfrm>
        </p:spPr>
        <p:txBody>
          <a:bodyPr/>
          <a:lstStyle/>
          <a:p>
            <a:r>
              <a:rPr lang="en-SE" dirty="0">
                <a:solidFill>
                  <a:srgbClr val="FF0000"/>
                </a:solidFill>
              </a:rPr>
              <a:t>Atrial Fibrillation with Preexcitation</a:t>
            </a:r>
          </a:p>
        </p:txBody>
      </p:sp>
      <p:sp>
        <p:nvSpPr>
          <p:cNvPr id="3" name="TextBox 2">
            <a:extLst>
              <a:ext uri="{FF2B5EF4-FFF2-40B4-BE49-F238E27FC236}">
                <a16:creationId xmlns:a16="http://schemas.microsoft.com/office/drawing/2014/main" id="{FF4710D0-C03E-872A-6E81-8033B8197D71}"/>
              </a:ext>
            </a:extLst>
          </p:cNvPr>
          <p:cNvSpPr txBox="1"/>
          <p:nvPr/>
        </p:nvSpPr>
        <p:spPr>
          <a:xfrm>
            <a:off x="2462288" y="6021288"/>
            <a:ext cx="4219425" cy="400110"/>
          </a:xfrm>
          <a:prstGeom prst="rect">
            <a:avLst/>
          </a:prstGeom>
          <a:noFill/>
        </p:spPr>
        <p:txBody>
          <a:bodyPr wrap="none" rtlCol="0">
            <a:spAutoFit/>
          </a:bodyPr>
          <a:lstStyle/>
          <a:p>
            <a:pPr algn="ctr"/>
            <a:r>
              <a:rPr lang="en-SE" sz="2000" dirty="0">
                <a:latin typeface="Times New Roman" panose="02020603050405020304" pitchFamily="18" charset="0"/>
                <a:cs typeface="Times New Roman" panose="02020603050405020304" pitchFamily="18" charset="0"/>
              </a:rPr>
              <a:t>Fengler Am J Emerg Med 2007;25:576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21BDE7E8-474F-B7A8-F70D-F88A7626400A}"/>
            </a:ext>
          </a:extLst>
        </p:cNvPr>
        <p:cNvGrpSpPr/>
        <p:nvPr/>
      </p:nvGrpSpPr>
      <p:grpSpPr>
        <a:xfrm>
          <a:off x="0" y="0"/>
          <a:ext cx="0" cy="0"/>
          <a:chOff x="0" y="0"/>
          <a:chExt cx="0" cy="0"/>
        </a:xfrm>
      </p:grpSpPr>
      <p:sp>
        <p:nvSpPr>
          <p:cNvPr id="192" name="Google Shape;192;p13">
            <a:extLst>
              <a:ext uri="{FF2B5EF4-FFF2-40B4-BE49-F238E27FC236}">
                <a16:creationId xmlns:a16="http://schemas.microsoft.com/office/drawing/2014/main" id="{18D1CE4D-E81B-AC03-CC54-37E5CA058824}"/>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EKG 200618</a:t>
            </a:r>
            <a:endParaRPr dirty="0"/>
          </a:p>
        </p:txBody>
      </p:sp>
      <p:pic>
        <p:nvPicPr>
          <p:cNvPr id="3" name="Picture 2" descr="A graph of ecg lines&#10;&#10;AI-generated content may be incorrect.">
            <a:extLst>
              <a:ext uri="{FF2B5EF4-FFF2-40B4-BE49-F238E27FC236}">
                <a16:creationId xmlns:a16="http://schemas.microsoft.com/office/drawing/2014/main" id="{5CFD80B8-51B2-908C-6F2A-52D8CE8D5BC1}"/>
              </a:ext>
            </a:extLst>
          </p:cNvPr>
          <p:cNvPicPr>
            <a:picLocks noChangeAspect="1"/>
          </p:cNvPicPr>
          <p:nvPr/>
        </p:nvPicPr>
        <p:blipFill>
          <a:blip r:embed="rId3"/>
          <a:srcRect l="4737" t="12296" r="19786"/>
          <a:stretch>
            <a:fillRect/>
          </a:stretch>
        </p:blipFill>
        <p:spPr>
          <a:xfrm>
            <a:off x="308755" y="1551797"/>
            <a:ext cx="8495003" cy="5145886"/>
          </a:xfrm>
          <a:prstGeom prst="rect">
            <a:avLst/>
          </a:prstGeom>
        </p:spPr>
      </p:pic>
    </p:spTree>
    <p:extLst>
      <p:ext uri="{BB962C8B-B14F-4D97-AF65-F5344CB8AC3E}">
        <p14:creationId xmlns:p14="http://schemas.microsoft.com/office/powerpoint/2010/main" val="2351727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1">
          <a:extLst>
            <a:ext uri="{FF2B5EF4-FFF2-40B4-BE49-F238E27FC236}">
              <a16:creationId xmlns:a16="http://schemas.microsoft.com/office/drawing/2014/main" id="{2BED0E0A-D71E-6971-1ECD-53673FBCB05E}"/>
            </a:ext>
          </a:extLst>
        </p:cNvPr>
        <p:cNvGrpSpPr/>
        <p:nvPr/>
      </p:nvGrpSpPr>
      <p:grpSpPr>
        <a:xfrm>
          <a:off x="0" y="0"/>
          <a:ext cx="0" cy="0"/>
          <a:chOff x="0" y="0"/>
          <a:chExt cx="0" cy="0"/>
        </a:xfrm>
      </p:grpSpPr>
      <p:sp>
        <p:nvSpPr>
          <p:cNvPr id="362" name="Google Shape;362;p43">
            <a:extLst>
              <a:ext uri="{FF2B5EF4-FFF2-40B4-BE49-F238E27FC236}">
                <a16:creationId xmlns:a16="http://schemas.microsoft.com/office/drawing/2014/main" id="{A6B94322-F4E7-5224-06E6-721101147DB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Course</a:t>
            </a:r>
            <a:endParaRPr/>
          </a:p>
        </p:txBody>
      </p:sp>
      <p:sp>
        <p:nvSpPr>
          <p:cNvPr id="363" name="Google Shape;363;p43">
            <a:extLst>
              <a:ext uri="{FF2B5EF4-FFF2-40B4-BE49-F238E27FC236}">
                <a16:creationId xmlns:a16="http://schemas.microsoft.com/office/drawing/2014/main" id="{F56BE0A9-EAFA-3792-84E2-6C6395261A82}"/>
              </a:ext>
            </a:extLst>
          </p:cNvPr>
          <p:cNvSpPr txBox="1">
            <a:spLocks noGrp="1"/>
          </p:cNvSpPr>
          <p:nvPr>
            <p:ph idx="1"/>
          </p:nvPr>
        </p:nvSpPr>
        <p:spPr>
          <a:xfrm>
            <a:off x="192505" y="1981200"/>
            <a:ext cx="8582527" cy="4114800"/>
          </a:xfrm>
          <a:prstGeom prst="rect">
            <a:avLst/>
          </a:prstGeom>
          <a:noFill/>
          <a:ln>
            <a:noFill/>
          </a:ln>
        </p:spPr>
        <p:txBody>
          <a:bodyPr spcFirstLastPara="1" wrap="square" lIns="91425" tIns="45700" rIns="91425" bIns="45700" anchor="t" anchorCtr="0">
            <a:noAutofit/>
          </a:bodyPr>
          <a:lstStyle/>
          <a:p>
            <a:pPr marL="660400" marR="0" lvl="0" indent="-457200" algn="l" rtl="0">
              <a:lnSpc>
                <a:spcPct val="100000"/>
              </a:lnSpc>
              <a:spcBef>
                <a:spcPts val="0"/>
              </a:spcBef>
              <a:spcAft>
                <a:spcPts val="0"/>
              </a:spcAft>
              <a:buClr>
                <a:schemeClr val="dk1"/>
              </a:buClr>
              <a:buSzPts val="3200"/>
              <a:buFont typeface="Arial" panose="020B0604020202020204" pitchFamily="34" charset="0"/>
              <a:buChar char="•"/>
            </a:pPr>
            <a:r>
              <a:rPr lang="sv-SE" sz="2800" dirty="0"/>
              <a:t>The delta </a:t>
            </a:r>
            <a:r>
              <a:rPr lang="sv-SE" sz="2800" dirty="0" err="1"/>
              <a:t>wave</a:t>
            </a:r>
            <a:r>
              <a:rPr lang="sv-SE" sz="2800" dirty="0"/>
              <a:t> suggests a right </a:t>
            </a:r>
            <a:r>
              <a:rPr lang="sv-SE" sz="2800" dirty="0" err="1"/>
              <a:t>posterior</a:t>
            </a:r>
            <a:r>
              <a:rPr lang="sv-SE" sz="2800" dirty="0"/>
              <a:t> / </a:t>
            </a:r>
            <a:r>
              <a:rPr lang="sv-SE" sz="2800" dirty="0" err="1"/>
              <a:t>posterolateral</a:t>
            </a:r>
            <a:r>
              <a:rPr lang="sv-SE" sz="2800" dirty="0"/>
              <a:t> </a:t>
            </a:r>
            <a:r>
              <a:rPr lang="sv-SE" sz="2800" dirty="0" err="1"/>
              <a:t>accessory</a:t>
            </a:r>
            <a:r>
              <a:rPr lang="sv-SE" sz="2800" dirty="0"/>
              <a:t> bypass </a:t>
            </a:r>
            <a:r>
              <a:rPr lang="sv-SE" sz="2800" dirty="0" err="1"/>
              <a:t>tract</a:t>
            </a:r>
            <a:endParaRPr lang="sv-SE" sz="2800" dirty="0"/>
          </a:p>
          <a:p>
            <a:pPr marL="660400" marR="0" lvl="0" indent="-457200" algn="l" rtl="0">
              <a:lnSpc>
                <a:spcPct val="100000"/>
              </a:lnSpc>
              <a:spcBef>
                <a:spcPts val="0"/>
              </a:spcBef>
              <a:spcAft>
                <a:spcPts val="0"/>
              </a:spcAft>
              <a:buClr>
                <a:schemeClr val="dk1"/>
              </a:buClr>
              <a:buSzPts val="3200"/>
              <a:buFont typeface="Arial" panose="020B0604020202020204" pitchFamily="34" charset="0"/>
              <a:buChar char="•"/>
            </a:pPr>
            <a:endParaRPr lang="sv-SE" sz="2800" dirty="0"/>
          </a:p>
          <a:p>
            <a:pPr marL="660400" marR="0" lvl="0" indent="-457200" algn="l" rtl="0">
              <a:lnSpc>
                <a:spcPct val="100000"/>
              </a:lnSpc>
              <a:spcBef>
                <a:spcPts val="0"/>
              </a:spcBef>
              <a:spcAft>
                <a:spcPts val="0"/>
              </a:spcAft>
              <a:buClr>
                <a:schemeClr val="dk1"/>
              </a:buClr>
              <a:buSzPts val="3200"/>
              <a:buFont typeface="Arial" panose="020B0604020202020204" pitchFamily="34" charset="0"/>
              <a:buChar char="•"/>
            </a:pPr>
            <a:r>
              <a:rPr lang="sv-SE" sz="2800" dirty="0" err="1"/>
              <a:t>But</a:t>
            </a:r>
            <a:r>
              <a:rPr lang="sv-SE" sz="2800" dirty="0"/>
              <a:t> </a:t>
            </a:r>
            <a:r>
              <a:rPr lang="sv-SE" sz="2800" dirty="0" err="1"/>
              <a:t>varying</a:t>
            </a:r>
            <a:r>
              <a:rPr lang="sv-SE" sz="2800" dirty="0"/>
              <a:t> </a:t>
            </a:r>
            <a:r>
              <a:rPr lang="sv-SE" sz="2800" dirty="0" err="1"/>
              <a:t>degrees</a:t>
            </a:r>
            <a:r>
              <a:rPr lang="sv-SE" sz="2800" dirty="0"/>
              <a:t> </a:t>
            </a:r>
            <a:r>
              <a:rPr lang="sv-SE" sz="2800" dirty="0" err="1"/>
              <a:t>of</a:t>
            </a:r>
            <a:r>
              <a:rPr lang="sv-SE" sz="2800" dirty="0"/>
              <a:t> pre-excitation. </a:t>
            </a:r>
            <a:r>
              <a:rPr lang="sv-SE" sz="2800" dirty="0" err="1"/>
              <a:t>During</a:t>
            </a:r>
            <a:r>
              <a:rPr lang="sv-SE" sz="2800" dirty="0"/>
              <a:t> maximal pre-excitation, the EKG is </a:t>
            </a:r>
            <a:r>
              <a:rPr lang="sv-SE" sz="2800" dirty="0" err="1"/>
              <a:t>more</a:t>
            </a:r>
            <a:r>
              <a:rPr lang="sv-SE" sz="2800" dirty="0"/>
              <a:t> suggestive </a:t>
            </a:r>
            <a:r>
              <a:rPr lang="sv-SE" sz="2800" dirty="0" err="1"/>
              <a:t>of</a:t>
            </a:r>
            <a:r>
              <a:rPr lang="sv-SE" sz="2800" dirty="0"/>
              <a:t> a </a:t>
            </a:r>
            <a:r>
              <a:rPr lang="sv-SE" sz="2800" dirty="0" err="1"/>
              <a:t>left-sided</a:t>
            </a:r>
            <a:r>
              <a:rPr lang="sv-SE" sz="2800" dirty="0"/>
              <a:t> </a:t>
            </a:r>
            <a:r>
              <a:rPr lang="sv-SE" sz="2800" dirty="0" err="1"/>
              <a:t>pathway</a:t>
            </a:r>
            <a:endParaRPr lang="sv-SE" sz="2800" dirty="0"/>
          </a:p>
          <a:p>
            <a:pPr marL="660400" marR="0" lvl="0" indent="-457200" algn="l" rtl="0">
              <a:lnSpc>
                <a:spcPct val="100000"/>
              </a:lnSpc>
              <a:spcBef>
                <a:spcPts val="0"/>
              </a:spcBef>
              <a:spcAft>
                <a:spcPts val="0"/>
              </a:spcAft>
              <a:buClr>
                <a:schemeClr val="dk1"/>
              </a:buClr>
              <a:buSzPts val="3200"/>
              <a:buFont typeface="Arial" panose="020B0604020202020204" pitchFamily="34" charset="0"/>
              <a:buChar char="•"/>
            </a:pPr>
            <a:endParaRPr lang="sv-SE" sz="2800" dirty="0"/>
          </a:p>
          <a:p>
            <a:pPr marL="660400" marR="0" lvl="0" indent="-457200" algn="l" rtl="0">
              <a:lnSpc>
                <a:spcPct val="100000"/>
              </a:lnSpc>
              <a:spcBef>
                <a:spcPts val="0"/>
              </a:spcBef>
              <a:spcAft>
                <a:spcPts val="0"/>
              </a:spcAft>
              <a:buClr>
                <a:schemeClr val="dk1"/>
              </a:buClr>
              <a:buSzPts val="3200"/>
              <a:buFont typeface="Arial" panose="020B0604020202020204" pitchFamily="34" charset="0"/>
              <a:buChar char="•"/>
            </a:pPr>
            <a:r>
              <a:rPr lang="sv-SE" sz="2800" dirty="0" err="1"/>
              <a:t>Unsuccessful</a:t>
            </a:r>
            <a:r>
              <a:rPr lang="sv-SE" sz="2800" dirty="0"/>
              <a:t> ablation </a:t>
            </a:r>
            <a:r>
              <a:rPr lang="sv-SE" sz="2800" dirty="0" err="1"/>
              <a:t>attempt</a:t>
            </a:r>
            <a:r>
              <a:rPr lang="sv-SE" sz="2800" dirty="0"/>
              <a:t>. </a:t>
            </a:r>
            <a:r>
              <a:rPr lang="sv-SE" sz="2800" dirty="0" err="1"/>
              <a:t>Treated</a:t>
            </a:r>
            <a:r>
              <a:rPr lang="sv-SE" sz="2800" dirty="0"/>
              <a:t> </a:t>
            </a:r>
            <a:r>
              <a:rPr lang="sv-SE" sz="2800" dirty="0" err="1"/>
              <a:t>with</a:t>
            </a:r>
            <a:r>
              <a:rPr lang="sv-SE" sz="2800" dirty="0"/>
              <a:t> </a:t>
            </a:r>
            <a:r>
              <a:rPr lang="sv-SE" sz="2800" dirty="0" err="1"/>
              <a:t>Sotalol</a:t>
            </a:r>
            <a:r>
              <a:rPr lang="sv-SE" sz="2800" dirty="0"/>
              <a:t> for a </a:t>
            </a:r>
            <a:r>
              <a:rPr lang="sv-SE" sz="2800" dirty="0" err="1"/>
              <a:t>couple</a:t>
            </a:r>
            <a:r>
              <a:rPr lang="sv-SE" sz="2800" dirty="0"/>
              <a:t> </a:t>
            </a:r>
            <a:r>
              <a:rPr lang="sv-SE" sz="2800" dirty="0" err="1"/>
              <a:t>of</a:t>
            </a:r>
            <a:r>
              <a:rPr lang="sv-SE" sz="2800" dirty="0"/>
              <a:t> </a:t>
            </a:r>
            <a:r>
              <a:rPr lang="sv-SE" sz="2800" dirty="0" err="1"/>
              <a:t>months</a:t>
            </a:r>
            <a:r>
              <a:rPr lang="sv-SE" sz="2800" dirty="0"/>
              <a:t>. </a:t>
            </a:r>
            <a:r>
              <a:rPr lang="sv-SE" sz="2800" dirty="0" err="1"/>
              <a:t>Requires</a:t>
            </a:r>
            <a:r>
              <a:rPr lang="sv-SE" sz="2800" dirty="0"/>
              <a:t> a total </a:t>
            </a:r>
            <a:r>
              <a:rPr lang="sv-SE" sz="2800" dirty="0" err="1"/>
              <a:t>of</a:t>
            </a:r>
            <a:r>
              <a:rPr lang="sv-SE" sz="2800" dirty="0"/>
              <a:t> 3 ablations</a:t>
            </a:r>
          </a:p>
        </p:txBody>
      </p:sp>
    </p:spTree>
    <p:extLst>
      <p:ext uri="{BB962C8B-B14F-4D97-AF65-F5344CB8AC3E}">
        <p14:creationId xmlns:p14="http://schemas.microsoft.com/office/powerpoint/2010/main" val="1220525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Bildobjekt 1" descr="Palpitations 20 yo AF + WPW EKG.pdf">
            <a:extLst>
              <a:ext uri="{FF2B5EF4-FFF2-40B4-BE49-F238E27FC236}">
                <a16:creationId xmlns:a16="http://schemas.microsoft.com/office/drawing/2014/main" id="{DE327AB5-7883-05CD-5C05-ECB1C3EB1958}"/>
              </a:ext>
            </a:extLst>
          </p:cNvPr>
          <p:cNvPicPr>
            <a:picLocks noChangeAspect="1"/>
          </p:cNvPicPr>
          <p:nvPr/>
        </p:nvPicPr>
        <p:blipFill>
          <a:blip r:embed="rId3">
            <a:extLst>
              <a:ext uri="{28A0092B-C50C-407E-A947-70E740481C1C}">
                <a14:useLocalDpi xmlns:a14="http://schemas.microsoft.com/office/drawing/2010/main" val="0"/>
              </a:ext>
            </a:extLst>
          </a:blip>
          <a:srcRect l="8916" t="3833" r="5223" b="11821"/>
          <a:stretch>
            <a:fillRect/>
          </a:stretch>
        </p:blipFill>
        <p:spPr bwMode="auto">
          <a:xfrm rot="-5400000">
            <a:off x="1519237" y="-487362"/>
            <a:ext cx="6049963" cy="840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10D4BE-53D2-B25F-C9B9-9150B0A49D13}"/>
              </a:ext>
            </a:extLst>
          </p:cNvPr>
          <p:cNvSpPr txBox="1">
            <a:spLocks noChangeArrowheads="1"/>
          </p:cNvSpPr>
          <p:nvPr/>
        </p:nvSpPr>
        <p:spPr>
          <a:xfrm>
            <a:off x="3804476" y="2779776"/>
            <a:ext cx="4004500" cy="179222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SE" altLang="en-SE" kern="0" dirty="0"/>
              <a:t>20-year-old with chest pain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ubrik 1">
            <a:extLst>
              <a:ext uri="{FF2B5EF4-FFF2-40B4-BE49-F238E27FC236}">
                <a16:creationId xmlns:a16="http://schemas.microsoft.com/office/drawing/2014/main" id="{0F5D2577-FAD7-0D93-6E9E-1A6810B36B62}"/>
              </a:ext>
            </a:extLst>
          </p:cNvPr>
          <p:cNvSpPr>
            <a:spLocks noGrp="1" noChangeArrowheads="1"/>
          </p:cNvSpPr>
          <p:nvPr>
            <p:ph type="title"/>
          </p:nvPr>
        </p:nvSpPr>
        <p:spPr>
          <a:xfrm>
            <a:off x="685800" y="404813"/>
            <a:ext cx="7772400" cy="1143000"/>
          </a:xfrm>
        </p:spPr>
        <p:txBody>
          <a:bodyPr/>
          <a:lstStyle/>
          <a:p>
            <a:r>
              <a:rPr lang="sv-SE" altLang="en-SE"/>
              <a:t>Förlopp</a:t>
            </a:r>
          </a:p>
        </p:txBody>
      </p:sp>
      <p:pic>
        <p:nvPicPr>
          <p:cNvPr id="26626" name="Picture 2" descr="Text, letter&#10;&#10;Description automatically generated">
            <a:extLst>
              <a:ext uri="{FF2B5EF4-FFF2-40B4-BE49-F238E27FC236}">
                <a16:creationId xmlns:a16="http://schemas.microsoft.com/office/drawing/2014/main" id="{FCF70F35-709F-BC51-54EE-35F925AF5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46" t="37399" r="5476" b="31100"/>
          <a:stretch>
            <a:fillRect/>
          </a:stretch>
        </p:blipFill>
        <p:spPr bwMode="auto">
          <a:xfrm>
            <a:off x="127000" y="1773238"/>
            <a:ext cx="89090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ubrik 1">
            <a:extLst>
              <a:ext uri="{FF2B5EF4-FFF2-40B4-BE49-F238E27FC236}">
                <a16:creationId xmlns:a16="http://schemas.microsoft.com/office/drawing/2014/main" id="{DA62E285-27EC-75D7-7456-248219A4A64E}"/>
              </a:ext>
            </a:extLst>
          </p:cNvPr>
          <p:cNvSpPr>
            <a:spLocks noGrp="1" noChangeArrowheads="1"/>
          </p:cNvSpPr>
          <p:nvPr>
            <p:ph type="title"/>
          </p:nvPr>
        </p:nvSpPr>
        <p:spPr>
          <a:xfrm>
            <a:off x="0" y="333375"/>
            <a:ext cx="9144000" cy="647700"/>
          </a:xfrm>
        </p:spPr>
        <p:txBody>
          <a:bodyPr/>
          <a:lstStyle/>
          <a:p>
            <a:r>
              <a:rPr lang="sv-SE" altLang="en-SE" sz="3600"/>
              <a:t>Spontaneous Conversion to Sinus Rhythm</a:t>
            </a:r>
          </a:p>
        </p:txBody>
      </p:sp>
      <p:pic>
        <p:nvPicPr>
          <p:cNvPr id="25602" name="Bildobjekt 2" descr="Palpitations 20 yo AF + WPW EKG after cardioversion.pdf">
            <a:extLst>
              <a:ext uri="{FF2B5EF4-FFF2-40B4-BE49-F238E27FC236}">
                <a16:creationId xmlns:a16="http://schemas.microsoft.com/office/drawing/2014/main" id="{CB2E3AD2-843A-42A4-DF74-EE69F8C6A493}"/>
              </a:ext>
            </a:extLst>
          </p:cNvPr>
          <p:cNvPicPr>
            <a:picLocks noChangeAspect="1"/>
          </p:cNvPicPr>
          <p:nvPr/>
        </p:nvPicPr>
        <p:blipFill>
          <a:blip r:embed="rId2">
            <a:extLst>
              <a:ext uri="{28A0092B-C50C-407E-A947-70E740481C1C}">
                <a14:useLocalDpi xmlns:a14="http://schemas.microsoft.com/office/drawing/2010/main" val="0"/>
              </a:ext>
            </a:extLst>
          </a:blip>
          <a:srcRect l="3889" t="10750" r="8878" b="3287"/>
          <a:stretch>
            <a:fillRect/>
          </a:stretch>
        </p:blipFill>
        <p:spPr bwMode="auto">
          <a:xfrm rot="5400000">
            <a:off x="1722437" y="-141287"/>
            <a:ext cx="5688013" cy="793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ubrik 1">
            <a:extLst>
              <a:ext uri="{FF2B5EF4-FFF2-40B4-BE49-F238E27FC236}">
                <a16:creationId xmlns:a16="http://schemas.microsoft.com/office/drawing/2014/main" id="{D6629037-8824-BCD6-A0B1-0D08EA24AB28}"/>
              </a:ext>
            </a:extLst>
          </p:cNvPr>
          <p:cNvSpPr>
            <a:spLocks noGrp="1" noChangeArrowheads="1"/>
          </p:cNvSpPr>
          <p:nvPr>
            <p:ph type="title"/>
          </p:nvPr>
        </p:nvSpPr>
        <p:spPr>
          <a:xfrm>
            <a:off x="685800" y="-26988"/>
            <a:ext cx="7772400" cy="1143001"/>
          </a:xfrm>
        </p:spPr>
        <p:txBody>
          <a:bodyPr/>
          <a:lstStyle/>
          <a:p>
            <a:r>
              <a:rPr lang="sv-SE" altLang="en-SE"/>
              <a:t>After ablation</a:t>
            </a:r>
          </a:p>
        </p:txBody>
      </p:sp>
      <p:pic>
        <p:nvPicPr>
          <p:cNvPr id="27650" name="Bildobjekt 3" descr="Palpitations 20 yo AF + WPW EKG after ablation.pdf">
            <a:extLst>
              <a:ext uri="{FF2B5EF4-FFF2-40B4-BE49-F238E27FC236}">
                <a16:creationId xmlns:a16="http://schemas.microsoft.com/office/drawing/2014/main" id="{119B422D-BCB5-5FC0-1F85-745256E9FB25}"/>
              </a:ext>
            </a:extLst>
          </p:cNvPr>
          <p:cNvPicPr>
            <a:picLocks noChangeAspect="1"/>
          </p:cNvPicPr>
          <p:nvPr/>
        </p:nvPicPr>
        <p:blipFill>
          <a:blip r:embed="rId2">
            <a:extLst>
              <a:ext uri="{28A0092B-C50C-407E-A947-70E740481C1C}">
                <a14:useLocalDpi xmlns:a14="http://schemas.microsoft.com/office/drawing/2010/main" val="0"/>
              </a:ext>
            </a:extLst>
          </a:blip>
          <a:srcRect l="8876" t="2733" r="5453" b="10474"/>
          <a:stretch>
            <a:fillRect/>
          </a:stretch>
        </p:blipFill>
        <p:spPr bwMode="auto">
          <a:xfrm rot="-5400000">
            <a:off x="1834357" y="115093"/>
            <a:ext cx="5327650" cy="763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5" name="Picture 4" descr="A screen shot of a computer&#10;&#10;AI-generated content may be incorrect.">
            <a:extLst>
              <a:ext uri="{FF2B5EF4-FFF2-40B4-BE49-F238E27FC236}">
                <a16:creationId xmlns:a16="http://schemas.microsoft.com/office/drawing/2014/main" id="{8B1B3648-B7E7-2AA5-26D5-AFC6AD7F6D4B}"/>
              </a:ext>
            </a:extLst>
          </p:cNvPr>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2" name="Picture 1" descr="A screen shot of a graph&#10;&#10;AI-generated content may be incorrect.">
            <a:extLst>
              <a:ext uri="{FF2B5EF4-FFF2-40B4-BE49-F238E27FC236}">
                <a16:creationId xmlns:a16="http://schemas.microsoft.com/office/drawing/2014/main" id="{A41B02D8-FE2F-7DDE-1D28-E95EEBFAAB84}"/>
              </a:ext>
            </a:extLst>
          </p:cNvPr>
          <p:cNvPicPr>
            <a:picLocks noChangeAspect="1"/>
          </p:cNvPicPr>
          <p:nvPr/>
        </p:nvPicPr>
        <p:blipFill>
          <a:blip r:embed="rId3"/>
          <a:srcRect t="7497" b="15439"/>
          <a:stretch>
            <a:fillRect/>
          </a:stretch>
        </p:blipFill>
        <p:spPr>
          <a:xfrm>
            <a:off x="353291" y="1645920"/>
            <a:ext cx="8437418" cy="3877056"/>
          </a:xfrm>
          <a:prstGeom prst="rect">
            <a:avLst/>
          </a:prstGeom>
        </p:spPr>
      </p:pic>
      <p:sp>
        <p:nvSpPr>
          <p:cNvPr id="3" name="TextBox 2">
            <a:extLst>
              <a:ext uri="{FF2B5EF4-FFF2-40B4-BE49-F238E27FC236}">
                <a16:creationId xmlns:a16="http://schemas.microsoft.com/office/drawing/2014/main" id="{1438EFA0-CB7F-FDBA-23A0-4F944AFB8D99}"/>
              </a:ext>
            </a:extLst>
          </p:cNvPr>
          <p:cNvSpPr txBox="1"/>
          <p:nvPr/>
        </p:nvSpPr>
        <p:spPr>
          <a:xfrm>
            <a:off x="2523202" y="6269250"/>
            <a:ext cx="4097597" cy="400110"/>
          </a:xfrm>
          <a:prstGeom prst="rect">
            <a:avLst/>
          </a:prstGeom>
          <a:noFill/>
        </p:spPr>
        <p:txBody>
          <a:bodyPr wrap="none" rtlCol="0">
            <a:spAutoFit/>
          </a:bodyPr>
          <a:lstStyle/>
          <a:p>
            <a:pPr algn="ctr"/>
            <a:r>
              <a:rPr lang="en-GB" sz="2000" dirty="0">
                <a:latin typeface="Times New Roman" panose="02020603050405020304" pitchFamily="18" charset="0"/>
                <a:cs typeface="Times New Roman" panose="02020603050405020304" pitchFamily="18" charset="0"/>
              </a:rPr>
              <a:t>https://</a:t>
            </a:r>
            <a:r>
              <a:rPr lang="en-GB" sz="2000" dirty="0" err="1">
                <a:latin typeface="Times New Roman" panose="02020603050405020304" pitchFamily="18" charset="0"/>
                <a:cs typeface="Times New Roman" panose="02020603050405020304" pitchFamily="18" charset="0"/>
              </a:rPr>
              <a:t>litfl.com</a:t>
            </a:r>
            <a:r>
              <a:rPr lang="en-GB" sz="2000" dirty="0">
                <a:latin typeface="Times New Roman" panose="02020603050405020304" pitchFamily="18" charset="0"/>
                <a:cs typeface="Times New Roman" panose="02020603050405020304" pitchFamily="18" charset="0"/>
              </a:rPr>
              <a:t>/ashman-phenomenon/</a:t>
            </a:r>
            <a:endParaRPr lang="en-SE" sz="2000"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2EBDBBA8-6467-B040-E50E-7E7D9D356D68}"/>
              </a:ext>
            </a:extLst>
          </p:cNvPr>
          <p:cNvSpPr>
            <a:spLocks noGrp="1"/>
          </p:cNvSpPr>
          <p:nvPr>
            <p:ph type="title"/>
          </p:nvPr>
        </p:nvSpPr>
        <p:spPr>
          <a:xfrm>
            <a:off x="685800" y="269776"/>
            <a:ext cx="7772400" cy="1143000"/>
          </a:xfrm>
        </p:spPr>
        <p:txBody>
          <a:bodyPr/>
          <a:lstStyle/>
          <a:p>
            <a:r>
              <a:rPr lang="en-SE" dirty="0">
                <a:solidFill>
                  <a:srgbClr val="FF0000"/>
                </a:solidFill>
              </a:rPr>
              <a:t>Ashman Phenomenon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7B2A5-3493-2163-A4B7-6D846E00D628}"/>
            </a:ext>
          </a:extLst>
        </p:cNvPr>
        <p:cNvGrpSpPr/>
        <p:nvPr/>
      </p:nvGrpSpPr>
      <p:grpSpPr>
        <a:xfrm>
          <a:off x="0" y="0"/>
          <a:ext cx="0" cy="0"/>
          <a:chOff x="0" y="0"/>
          <a:chExt cx="0" cy="0"/>
        </a:xfrm>
      </p:grpSpPr>
      <p:pic>
        <p:nvPicPr>
          <p:cNvPr id="6" name="Picture 5" descr="A screen shot of a computer&#10;&#10;AI-generated content may be incorrect.">
            <a:extLst>
              <a:ext uri="{FF2B5EF4-FFF2-40B4-BE49-F238E27FC236}">
                <a16:creationId xmlns:a16="http://schemas.microsoft.com/office/drawing/2014/main" id="{74FB32D5-73FF-103C-0CF2-B0FE398C4206}"/>
              </a:ext>
            </a:extLst>
          </p:cNvPr>
          <p:cNvPicPr>
            <a:picLocks noChangeAspect="1"/>
          </p:cNvPicPr>
          <p:nvPr/>
        </p:nvPicPr>
        <p:blipFill>
          <a:blip r:embed="rId3"/>
          <a:srcRect l="21000" t="5120" r="23884" b="67937"/>
          <a:stretch>
            <a:fillRect/>
          </a:stretch>
        </p:blipFill>
        <p:spPr>
          <a:xfrm>
            <a:off x="237744" y="2633472"/>
            <a:ext cx="8654478" cy="2377440"/>
          </a:xfrm>
          <a:prstGeom prst="rect">
            <a:avLst/>
          </a:prstGeom>
        </p:spPr>
      </p:pic>
      <p:sp>
        <p:nvSpPr>
          <p:cNvPr id="2" name="Title 1">
            <a:extLst>
              <a:ext uri="{FF2B5EF4-FFF2-40B4-BE49-F238E27FC236}">
                <a16:creationId xmlns:a16="http://schemas.microsoft.com/office/drawing/2014/main" id="{859F1A78-1C2F-1B02-592B-1FCDA5313558}"/>
              </a:ext>
            </a:extLst>
          </p:cNvPr>
          <p:cNvSpPr>
            <a:spLocks noGrp="1"/>
          </p:cNvSpPr>
          <p:nvPr>
            <p:ph type="title"/>
          </p:nvPr>
        </p:nvSpPr>
        <p:spPr/>
        <p:txBody>
          <a:bodyPr/>
          <a:lstStyle/>
          <a:p>
            <a:r>
              <a:rPr lang="en-SE" dirty="0"/>
              <a:t>82-year-old woman with T-LOC</a:t>
            </a:r>
          </a:p>
        </p:txBody>
      </p:sp>
    </p:spTree>
    <p:extLst>
      <p:ext uri="{BB962C8B-B14F-4D97-AF65-F5344CB8AC3E}">
        <p14:creationId xmlns:p14="http://schemas.microsoft.com/office/powerpoint/2010/main" val="2140447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EBA7-F36A-B7E3-2991-0210630CFB01}"/>
              </a:ext>
            </a:extLst>
          </p:cNvPr>
          <p:cNvSpPr>
            <a:spLocks noGrp="1"/>
          </p:cNvSpPr>
          <p:nvPr>
            <p:ph type="title"/>
          </p:nvPr>
        </p:nvSpPr>
        <p:spPr/>
        <p:txBody>
          <a:bodyPr/>
          <a:lstStyle/>
          <a:p>
            <a:r>
              <a:rPr lang="en-SE" dirty="0"/>
              <a:t>51-year-old who has fainted</a:t>
            </a:r>
          </a:p>
        </p:txBody>
      </p:sp>
      <p:pic>
        <p:nvPicPr>
          <p:cNvPr id="4" name="Picture 3">
            <a:extLst>
              <a:ext uri="{FF2B5EF4-FFF2-40B4-BE49-F238E27FC236}">
                <a16:creationId xmlns:a16="http://schemas.microsoft.com/office/drawing/2014/main" id="{E4EF4787-CA45-F0C9-7B71-3F87068AF044}"/>
              </a:ext>
            </a:extLst>
          </p:cNvPr>
          <p:cNvPicPr>
            <a:picLocks noChangeAspect="1"/>
          </p:cNvPicPr>
          <p:nvPr/>
        </p:nvPicPr>
        <p:blipFill rotWithShape="1">
          <a:blip r:embed="rId3"/>
          <a:srcRect l="8397" t="20600" r="3938" b="45800"/>
          <a:stretch/>
        </p:blipFill>
        <p:spPr>
          <a:xfrm>
            <a:off x="57998" y="1628800"/>
            <a:ext cx="9028004" cy="4896544"/>
          </a:xfrm>
          <a:prstGeom prst="rect">
            <a:avLst/>
          </a:prstGeom>
        </p:spPr>
      </p:pic>
    </p:spTree>
    <p:extLst>
      <p:ext uri="{BB962C8B-B14F-4D97-AF65-F5344CB8AC3E}">
        <p14:creationId xmlns:p14="http://schemas.microsoft.com/office/powerpoint/2010/main" val="286552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7B43A6-D0FD-7237-697E-C8F55F227459}"/>
            </a:ext>
          </a:extLst>
        </p:cNvPr>
        <p:cNvGrpSpPr/>
        <p:nvPr/>
      </p:nvGrpSpPr>
      <p:grpSpPr>
        <a:xfrm>
          <a:off x="0" y="0"/>
          <a:ext cx="0" cy="0"/>
          <a:chOff x="0" y="0"/>
          <a:chExt cx="0" cy="0"/>
        </a:xfrm>
      </p:grpSpPr>
      <p:pic>
        <p:nvPicPr>
          <p:cNvPr id="6" name="Picture 5" descr="A screen shot of a computer&#10;&#10;AI-generated content may be incorrect.">
            <a:extLst>
              <a:ext uri="{FF2B5EF4-FFF2-40B4-BE49-F238E27FC236}">
                <a16:creationId xmlns:a16="http://schemas.microsoft.com/office/drawing/2014/main" id="{4E91DFDE-23F0-5D8A-DD76-5FE28C9BFB28}"/>
              </a:ext>
            </a:extLst>
          </p:cNvPr>
          <p:cNvPicPr>
            <a:picLocks noChangeAspect="1"/>
          </p:cNvPicPr>
          <p:nvPr/>
        </p:nvPicPr>
        <p:blipFill>
          <a:blip r:embed="rId3"/>
          <a:srcRect t="5120" r="48402" b="63348"/>
          <a:stretch>
            <a:fillRect/>
          </a:stretch>
        </p:blipFill>
        <p:spPr>
          <a:xfrm>
            <a:off x="-1" y="237744"/>
            <a:ext cx="9159469" cy="3145536"/>
          </a:xfrm>
          <a:prstGeom prst="rect">
            <a:avLst/>
          </a:prstGeom>
        </p:spPr>
      </p:pic>
      <p:pic>
        <p:nvPicPr>
          <p:cNvPr id="7" name="Picture 6" descr="A screen shot of a computer&#10;&#10;AI-generated content may be incorrect.">
            <a:extLst>
              <a:ext uri="{FF2B5EF4-FFF2-40B4-BE49-F238E27FC236}">
                <a16:creationId xmlns:a16="http://schemas.microsoft.com/office/drawing/2014/main" id="{0D9AF644-2134-DE56-CEE5-7850202BA2CA}"/>
              </a:ext>
            </a:extLst>
          </p:cNvPr>
          <p:cNvPicPr>
            <a:picLocks noChangeAspect="1"/>
          </p:cNvPicPr>
          <p:nvPr/>
        </p:nvPicPr>
        <p:blipFill>
          <a:blip r:embed="rId3"/>
          <a:srcRect l="41203" b="63348"/>
          <a:stretch>
            <a:fillRect/>
          </a:stretch>
        </p:blipFill>
        <p:spPr>
          <a:xfrm>
            <a:off x="0" y="3633433"/>
            <a:ext cx="9152958" cy="3206279"/>
          </a:xfrm>
          <a:prstGeom prst="rect">
            <a:avLst/>
          </a:prstGeom>
        </p:spPr>
      </p:pic>
    </p:spTree>
    <p:extLst>
      <p:ext uri="{BB962C8B-B14F-4D97-AF65-F5344CB8AC3E}">
        <p14:creationId xmlns:p14="http://schemas.microsoft.com/office/powerpoint/2010/main" val="1470058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C93F81-F756-CB87-43DB-4AEC85A8E648}"/>
              </a:ext>
            </a:extLst>
          </p:cNvPr>
          <p:cNvSpPr>
            <a:spLocks noGrp="1"/>
          </p:cNvSpPr>
          <p:nvPr>
            <p:ph type="title"/>
          </p:nvPr>
        </p:nvSpPr>
        <p:spPr>
          <a:xfrm>
            <a:off x="685800" y="188976"/>
            <a:ext cx="7772400" cy="1143000"/>
          </a:xfrm>
        </p:spPr>
        <p:txBody>
          <a:bodyPr/>
          <a:lstStyle/>
          <a:p>
            <a:r>
              <a:rPr lang="en-SE" dirty="0"/>
              <a:t>82-year-old woman with T-LOC</a:t>
            </a:r>
          </a:p>
        </p:txBody>
      </p:sp>
      <p:pic>
        <p:nvPicPr>
          <p:cNvPr id="6" name="Picture 5" descr="A graph of a heart rate&#10;&#10;AI-generated content may be incorrect.">
            <a:extLst>
              <a:ext uri="{FF2B5EF4-FFF2-40B4-BE49-F238E27FC236}">
                <a16:creationId xmlns:a16="http://schemas.microsoft.com/office/drawing/2014/main" id="{C12765E7-86F9-B397-9248-1E76AE91DE57}"/>
              </a:ext>
            </a:extLst>
          </p:cNvPr>
          <p:cNvPicPr>
            <a:picLocks noChangeAspect="1"/>
          </p:cNvPicPr>
          <p:nvPr/>
        </p:nvPicPr>
        <p:blipFill>
          <a:blip r:embed="rId3"/>
          <a:srcRect l="7059" t="12193" r="20941"/>
          <a:stretch>
            <a:fillRect/>
          </a:stretch>
        </p:blipFill>
        <p:spPr>
          <a:xfrm>
            <a:off x="146304" y="1261872"/>
            <a:ext cx="8839412" cy="5303520"/>
          </a:xfrm>
          <a:prstGeom prst="rect">
            <a:avLst/>
          </a:prstGeom>
        </p:spPr>
      </p:pic>
    </p:spTree>
    <p:extLst>
      <p:ext uri="{BB962C8B-B14F-4D97-AF65-F5344CB8AC3E}">
        <p14:creationId xmlns:p14="http://schemas.microsoft.com/office/powerpoint/2010/main" val="484873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ABBF85-4BCE-E1EC-B86E-29990B47A600}"/>
              </a:ext>
            </a:extLst>
          </p:cNvPr>
          <p:cNvSpPr>
            <a:spLocks noGrp="1"/>
          </p:cNvSpPr>
          <p:nvPr>
            <p:ph type="title"/>
          </p:nvPr>
        </p:nvSpPr>
        <p:spPr>
          <a:xfrm>
            <a:off x="685800" y="188976"/>
            <a:ext cx="7772400" cy="1143000"/>
          </a:xfrm>
        </p:spPr>
        <p:txBody>
          <a:bodyPr/>
          <a:lstStyle/>
          <a:p>
            <a:r>
              <a:rPr lang="en-SE" dirty="0"/>
              <a:t>82-year-old woman with T-LOC</a:t>
            </a:r>
          </a:p>
        </p:txBody>
      </p:sp>
      <p:pic>
        <p:nvPicPr>
          <p:cNvPr id="5" name="Picture 4" descr="A screenshot of a computer screen&#10;&#10;AI-generated content may be incorrect.">
            <a:extLst>
              <a:ext uri="{FF2B5EF4-FFF2-40B4-BE49-F238E27FC236}">
                <a16:creationId xmlns:a16="http://schemas.microsoft.com/office/drawing/2014/main" id="{C5472F8D-5554-0609-6499-AB8B2C0936B7}"/>
              </a:ext>
            </a:extLst>
          </p:cNvPr>
          <p:cNvPicPr>
            <a:picLocks noChangeAspect="1"/>
          </p:cNvPicPr>
          <p:nvPr/>
        </p:nvPicPr>
        <p:blipFill>
          <a:blip r:embed="rId3"/>
          <a:srcRect l="7059" t="12258" r="20941"/>
          <a:stretch>
            <a:fillRect/>
          </a:stretch>
        </p:blipFill>
        <p:spPr>
          <a:xfrm>
            <a:off x="182879" y="1243583"/>
            <a:ext cx="8711780" cy="5230369"/>
          </a:xfrm>
          <a:prstGeom prst="rect">
            <a:avLst/>
          </a:prstGeom>
        </p:spPr>
      </p:pic>
    </p:spTree>
    <p:extLst>
      <p:ext uri="{BB962C8B-B14F-4D97-AF65-F5344CB8AC3E}">
        <p14:creationId xmlns:p14="http://schemas.microsoft.com/office/powerpoint/2010/main" val="2840132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90A68-4AD2-7AF4-A96A-9F273E54C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B1062-832F-F98D-DB99-6F945CD9618A}"/>
              </a:ext>
            </a:extLst>
          </p:cNvPr>
          <p:cNvSpPr>
            <a:spLocks noGrp="1"/>
          </p:cNvSpPr>
          <p:nvPr>
            <p:ph type="title"/>
          </p:nvPr>
        </p:nvSpPr>
        <p:spPr>
          <a:xfrm>
            <a:off x="0" y="609600"/>
            <a:ext cx="9144000" cy="1143000"/>
          </a:xfrm>
        </p:spPr>
        <p:txBody>
          <a:bodyPr/>
          <a:lstStyle/>
          <a:p>
            <a:r>
              <a:rPr lang="en-SE" dirty="0"/>
              <a:t>82-year-old woman with T-LOC</a:t>
            </a:r>
          </a:p>
        </p:txBody>
      </p:sp>
      <p:graphicFrame>
        <p:nvGraphicFramePr>
          <p:cNvPr id="4" name="Content Placeholder 3">
            <a:extLst>
              <a:ext uri="{FF2B5EF4-FFF2-40B4-BE49-F238E27FC236}">
                <a16:creationId xmlns:a16="http://schemas.microsoft.com/office/drawing/2014/main" id="{0A9EBA4B-551A-D036-0CD9-4DFC216BC4FE}"/>
              </a:ext>
            </a:extLst>
          </p:cNvPr>
          <p:cNvGraphicFramePr>
            <a:graphicFrameLocks noGrp="1"/>
          </p:cNvGraphicFramePr>
          <p:nvPr>
            <p:ph idx="1"/>
            <p:extLst>
              <p:ext uri="{D42A27DB-BD31-4B8C-83A1-F6EECF244321}">
                <p14:modId xmlns:p14="http://schemas.microsoft.com/office/powerpoint/2010/main" val="3937210607"/>
              </p:ext>
            </p:extLst>
          </p:nvPr>
        </p:nvGraphicFramePr>
        <p:xfrm>
          <a:off x="685800" y="1981200"/>
          <a:ext cx="7772399" cy="3566160"/>
        </p:xfrm>
        <a:graphic>
          <a:graphicData uri="http://schemas.openxmlformats.org/drawingml/2006/table">
            <a:tbl>
              <a:tblPr firstRow="1" bandRow="1">
                <a:tableStyleId>{5940675A-B579-460E-94D1-54222C63F5DA}</a:tableStyleId>
              </a:tblPr>
              <a:tblGrid>
                <a:gridCol w="7772399">
                  <a:extLst>
                    <a:ext uri="{9D8B030D-6E8A-4147-A177-3AD203B41FA5}">
                      <a16:colId xmlns:a16="http://schemas.microsoft.com/office/drawing/2014/main" val="17642186"/>
                    </a:ext>
                  </a:extLst>
                </a:gridCol>
              </a:tblGrid>
              <a:tr h="370840">
                <a:tc>
                  <a:txBody>
                    <a:bodyPr/>
                    <a:lstStyle/>
                    <a:p>
                      <a:pPr marL="342900" indent="-342900">
                        <a:buFont typeface="Arial" panose="020B0604020202020204" pitchFamily="34" charset="0"/>
                        <a:buChar char="•"/>
                      </a:pPr>
                      <a:r>
                        <a:rPr lang="en-SE" sz="2400" dirty="0"/>
                        <a:t>Presents because of repeated episodes of “absence”</a:t>
                      </a:r>
                    </a:p>
                  </a:txBody>
                  <a:tcPr/>
                </a:tc>
                <a:extLst>
                  <a:ext uri="{0D108BD9-81ED-4DB2-BD59-A6C34878D82A}">
                    <a16:rowId xmlns:a16="http://schemas.microsoft.com/office/drawing/2014/main" val="1790757871"/>
                  </a:ext>
                </a:extLst>
              </a:tr>
              <a:tr h="370840">
                <a:tc>
                  <a:txBody>
                    <a:bodyPr/>
                    <a:lstStyle/>
                    <a:p>
                      <a:pPr marL="342900" indent="-342900">
                        <a:buFont typeface="Arial" panose="020B0604020202020204" pitchFamily="34" charset="0"/>
                        <a:buChar char="•"/>
                      </a:pPr>
                      <a:r>
                        <a:rPr lang="en-SE" sz="2400" dirty="0"/>
                        <a:t>Generalized malignant melanoma, some beside the heart</a:t>
                      </a:r>
                    </a:p>
                    <a:p>
                      <a:pPr marL="342900" indent="-342900">
                        <a:buFont typeface="Arial" panose="020B0604020202020204" pitchFamily="34" charset="0"/>
                        <a:buChar char="•"/>
                      </a:pPr>
                      <a:r>
                        <a:rPr lang="en-SE" sz="2400" dirty="0"/>
                        <a:t>Pulmonary embolism (Klexane), microscopic colitis</a:t>
                      </a:r>
                    </a:p>
                  </a:txBody>
                  <a:tcPr/>
                </a:tc>
                <a:extLst>
                  <a:ext uri="{0D108BD9-81ED-4DB2-BD59-A6C34878D82A}">
                    <a16:rowId xmlns:a16="http://schemas.microsoft.com/office/drawing/2014/main" val="2825236359"/>
                  </a:ext>
                </a:extLst>
              </a:tr>
              <a:tr h="370840">
                <a:tc>
                  <a:txBody>
                    <a:bodyPr/>
                    <a:lstStyle/>
                    <a:p>
                      <a:pPr marL="342900" indent="-342900">
                        <a:buFont typeface="Arial" panose="020B0604020202020204" pitchFamily="34" charset="0"/>
                        <a:buChar char="•"/>
                      </a:pPr>
                      <a:r>
                        <a:rPr lang="en-SE" sz="2400" dirty="0"/>
                        <a:t>Treated acutely with Magnesium 10 mmol and infusion with KCl. QTc &gt; 600 msec. K 4.0 mmol/L, Ca ionized 1.17 mmol/L. Only medication that can prolong QT Loperamide that patient has been taking for several years (2 per day). Unclear whether this is the explanation for the patient’s prolonged QTc</a:t>
                      </a:r>
                    </a:p>
                  </a:txBody>
                  <a:tcPr/>
                </a:tc>
                <a:extLst>
                  <a:ext uri="{0D108BD9-81ED-4DB2-BD59-A6C34878D82A}">
                    <a16:rowId xmlns:a16="http://schemas.microsoft.com/office/drawing/2014/main" val="97827641"/>
                  </a:ext>
                </a:extLst>
              </a:tr>
            </a:tbl>
          </a:graphicData>
        </a:graphic>
      </p:graphicFrame>
    </p:spTree>
    <p:extLst>
      <p:ext uri="{BB962C8B-B14F-4D97-AF65-F5344CB8AC3E}">
        <p14:creationId xmlns:p14="http://schemas.microsoft.com/office/powerpoint/2010/main" val="297256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CE760E-2EE9-A4F4-6B66-63632AE19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24D6F-C250-4C77-C7FC-C82EBBBCE95A}"/>
              </a:ext>
            </a:extLst>
          </p:cNvPr>
          <p:cNvSpPr>
            <a:spLocks noGrp="1"/>
          </p:cNvSpPr>
          <p:nvPr>
            <p:ph type="ctrTitle"/>
          </p:nvPr>
        </p:nvSpPr>
        <p:spPr>
          <a:xfrm>
            <a:off x="0" y="2693988"/>
            <a:ext cx="9144000" cy="1470025"/>
          </a:xfrm>
        </p:spPr>
        <p:txBody>
          <a:bodyPr/>
          <a:lstStyle/>
          <a:p>
            <a:r>
              <a:rPr lang="en-SE" sz="4800" dirty="0">
                <a:solidFill>
                  <a:srgbClr val="00B050"/>
                </a:solidFill>
              </a:rPr>
              <a:t>Tachycardia: Regular + Narrow</a:t>
            </a:r>
          </a:p>
        </p:txBody>
      </p:sp>
    </p:spTree>
    <p:extLst>
      <p:ext uri="{BB962C8B-B14F-4D97-AF65-F5344CB8AC3E}">
        <p14:creationId xmlns:p14="http://schemas.microsoft.com/office/powerpoint/2010/main" val="804771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buClr>
                <a:schemeClr val="dk2"/>
              </a:buClr>
              <a:buSzPts val="4400"/>
            </a:pPr>
            <a:r>
              <a:rPr lang="en-US" dirty="0">
                <a:solidFill>
                  <a:schemeClr val="dk2"/>
                </a:solidFill>
                <a:latin typeface="Times New Roman"/>
                <a:ea typeface="Times New Roman"/>
                <a:cs typeface="Times New Roman"/>
                <a:sym typeface="Times New Roman"/>
              </a:rPr>
              <a:t>62-year-old woman with fever</a:t>
            </a:r>
            <a:endParaRPr dirty="0"/>
          </a:p>
        </p:txBody>
      </p:sp>
      <p:pic>
        <p:nvPicPr>
          <p:cNvPr id="3" name="Picture 2" descr="A screenshot of a computer screen&#10;&#10;AI-generated content may be incorrect.">
            <a:extLst>
              <a:ext uri="{FF2B5EF4-FFF2-40B4-BE49-F238E27FC236}">
                <a16:creationId xmlns:a16="http://schemas.microsoft.com/office/drawing/2014/main" id="{2F54AF1E-19F8-D0DB-BBC8-2350F6780DA9}"/>
              </a:ext>
            </a:extLst>
          </p:cNvPr>
          <p:cNvPicPr>
            <a:picLocks noChangeAspect="1"/>
          </p:cNvPicPr>
          <p:nvPr/>
        </p:nvPicPr>
        <p:blipFill>
          <a:blip r:embed="rId3"/>
          <a:srcRect l="6417" t="12629" r="21925"/>
          <a:stretch>
            <a:fillRect/>
          </a:stretch>
        </p:blipFill>
        <p:spPr>
          <a:xfrm>
            <a:off x="270164" y="1580662"/>
            <a:ext cx="8603673" cy="525655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8DF16-A00A-6061-13E0-AB214ADA44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14318C-0BE2-4C04-F071-5627821F506E}"/>
              </a:ext>
            </a:extLst>
          </p:cNvPr>
          <p:cNvSpPr>
            <a:spLocks noGrp="1"/>
          </p:cNvSpPr>
          <p:nvPr>
            <p:ph type="title"/>
          </p:nvPr>
        </p:nvSpPr>
        <p:spPr/>
        <p:txBody>
          <a:bodyPr/>
          <a:lstStyle/>
          <a:p>
            <a:r>
              <a:rPr lang="en-SE" dirty="0"/>
              <a:t>Differential of Tachycardia</a:t>
            </a:r>
          </a:p>
        </p:txBody>
      </p:sp>
      <p:graphicFrame>
        <p:nvGraphicFramePr>
          <p:cNvPr id="2" name="Table 1">
            <a:extLst>
              <a:ext uri="{FF2B5EF4-FFF2-40B4-BE49-F238E27FC236}">
                <a16:creationId xmlns:a16="http://schemas.microsoft.com/office/drawing/2014/main" id="{7F8EB0B4-111E-FCA2-E698-5F2492592E31}"/>
              </a:ext>
            </a:extLst>
          </p:cNvPr>
          <p:cNvGraphicFramePr>
            <a:graphicFrameLocks noGrp="1"/>
          </p:cNvGraphicFramePr>
          <p:nvPr/>
        </p:nvGraphicFramePr>
        <p:xfrm>
          <a:off x="292608" y="2000505"/>
          <a:ext cx="8503920" cy="2179018"/>
        </p:xfrm>
        <a:graphic>
          <a:graphicData uri="http://schemas.openxmlformats.org/drawingml/2006/table">
            <a:tbl>
              <a:tblPr firstRow="1" bandRow="1">
                <a:tableStyleId>{5940675A-B579-460E-94D1-54222C63F5DA}</a:tableStyleId>
              </a:tblPr>
              <a:tblGrid>
                <a:gridCol w="1546167">
                  <a:extLst>
                    <a:ext uri="{9D8B030D-6E8A-4147-A177-3AD203B41FA5}">
                      <a16:colId xmlns:a16="http://schemas.microsoft.com/office/drawing/2014/main" val="131784175"/>
                    </a:ext>
                  </a:extLst>
                </a:gridCol>
                <a:gridCol w="3647625">
                  <a:extLst>
                    <a:ext uri="{9D8B030D-6E8A-4147-A177-3AD203B41FA5}">
                      <a16:colId xmlns:a16="http://schemas.microsoft.com/office/drawing/2014/main" val="742323555"/>
                    </a:ext>
                  </a:extLst>
                </a:gridCol>
                <a:gridCol w="3310128">
                  <a:extLst>
                    <a:ext uri="{9D8B030D-6E8A-4147-A177-3AD203B41FA5}">
                      <a16:colId xmlns:a16="http://schemas.microsoft.com/office/drawing/2014/main" val="1638255158"/>
                    </a:ext>
                  </a:extLst>
                </a:gridCol>
              </a:tblGrid>
              <a:tr h="336113">
                <a:tc>
                  <a:txBody>
                    <a:bodyPr/>
                    <a:lstStyle/>
                    <a:p>
                      <a:endParaRPr lang="en-SE" sz="2400" b="1" dirty="0"/>
                    </a:p>
                  </a:txBody>
                  <a:tcPr/>
                </a:tc>
                <a:tc>
                  <a:txBody>
                    <a:bodyPr/>
                    <a:lstStyle/>
                    <a:p>
                      <a:pPr algn="ctr"/>
                      <a:r>
                        <a:rPr lang="en-SE" sz="2400" b="1" dirty="0"/>
                        <a:t>Regular</a:t>
                      </a:r>
                    </a:p>
                  </a:txBody>
                  <a:tcPr/>
                </a:tc>
                <a:tc>
                  <a:txBody>
                    <a:bodyPr/>
                    <a:lstStyle/>
                    <a:p>
                      <a:pPr algn="ctr"/>
                      <a:r>
                        <a:rPr lang="en-SE" sz="2400" b="1" dirty="0"/>
                        <a:t>Irregular</a:t>
                      </a:r>
                    </a:p>
                  </a:txBody>
                  <a:tcPr/>
                </a:tc>
                <a:extLst>
                  <a:ext uri="{0D108BD9-81ED-4DB2-BD59-A6C34878D82A}">
                    <a16:rowId xmlns:a16="http://schemas.microsoft.com/office/drawing/2014/main" val="659661038"/>
                  </a:ext>
                </a:extLst>
              </a:tr>
              <a:tr h="605004">
                <a:tc>
                  <a:txBody>
                    <a:bodyPr/>
                    <a:lstStyle/>
                    <a:p>
                      <a:r>
                        <a:rPr lang="en-SE" sz="2400" b="1" dirty="0"/>
                        <a:t>QRS &lt; 120 msec</a:t>
                      </a:r>
                    </a:p>
                  </a:txBody>
                  <a:tcPr/>
                </a:tc>
                <a:tc>
                  <a:txBody>
                    <a:bodyPr/>
                    <a:lstStyle/>
                    <a:p>
                      <a:endParaRPr lang="en-SE" sz="2400" dirty="0"/>
                    </a:p>
                  </a:txBody>
                  <a:tcPr/>
                </a:tc>
                <a:tc>
                  <a:txBody>
                    <a:bodyPr/>
                    <a:lstStyle/>
                    <a:p>
                      <a:endParaRPr lang="en-SE" sz="2400" dirty="0"/>
                    </a:p>
                  </a:txBody>
                  <a:tcPr/>
                </a:tc>
                <a:extLst>
                  <a:ext uri="{0D108BD9-81ED-4DB2-BD59-A6C34878D82A}">
                    <a16:rowId xmlns:a16="http://schemas.microsoft.com/office/drawing/2014/main" val="3558417820"/>
                  </a:ext>
                </a:extLst>
              </a:tr>
              <a:tr h="898858">
                <a:tc>
                  <a:txBody>
                    <a:bodyPr/>
                    <a:lstStyle/>
                    <a:p>
                      <a:r>
                        <a:rPr lang="en-SE" sz="2400" b="1" dirty="0"/>
                        <a:t>QRS &gt; 120 msec</a:t>
                      </a:r>
                    </a:p>
                  </a:txBody>
                  <a:tcPr/>
                </a:tc>
                <a:tc>
                  <a:txBody>
                    <a:bodyPr/>
                    <a:lstStyle/>
                    <a:p>
                      <a:pPr marL="285750" indent="-285750">
                        <a:buFont typeface="Arial" panose="020B0604020202020204" pitchFamily="34" charset="0"/>
                        <a:buChar char="•"/>
                      </a:pPr>
                      <a:endParaRPr lang="en-SE" sz="2400" dirty="0"/>
                    </a:p>
                  </a:txBody>
                  <a:tcPr/>
                </a:tc>
                <a:tc>
                  <a:txBody>
                    <a:bodyPr/>
                    <a:lstStyle/>
                    <a:p>
                      <a:endParaRPr lang="en-SE" sz="2400" dirty="0"/>
                    </a:p>
                  </a:txBody>
                  <a:tcPr/>
                </a:tc>
                <a:extLst>
                  <a:ext uri="{0D108BD9-81ED-4DB2-BD59-A6C34878D82A}">
                    <a16:rowId xmlns:a16="http://schemas.microsoft.com/office/drawing/2014/main" val="3903432851"/>
                  </a:ext>
                </a:extLst>
              </a:tr>
            </a:tbl>
          </a:graphicData>
        </a:graphic>
      </p:graphicFrame>
      <p:pic>
        <p:nvPicPr>
          <p:cNvPr id="5" name="Picture 4" descr="A screenshot of a computer screen&#10;&#10;AI-generated content may be incorrect.">
            <a:extLst>
              <a:ext uri="{FF2B5EF4-FFF2-40B4-BE49-F238E27FC236}">
                <a16:creationId xmlns:a16="http://schemas.microsoft.com/office/drawing/2014/main" id="{FC5E3339-3422-2D5C-736D-1CB28A34DAD2}"/>
              </a:ext>
            </a:extLst>
          </p:cNvPr>
          <p:cNvPicPr>
            <a:picLocks noChangeAspect="1"/>
          </p:cNvPicPr>
          <p:nvPr/>
        </p:nvPicPr>
        <p:blipFill>
          <a:blip r:embed="rId3"/>
          <a:srcRect l="6684" t="78675" r="20856"/>
          <a:stretch>
            <a:fillRect/>
          </a:stretch>
        </p:blipFill>
        <p:spPr>
          <a:xfrm>
            <a:off x="166253" y="5248656"/>
            <a:ext cx="8794032" cy="1288472"/>
          </a:xfrm>
          <a:prstGeom prst="rect">
            <a:avLst/>
          </a:prstGeom>
        </p:spPr>
      </p:pic>
    </p:spTree>
    <p:extLst>
      <p:ext uri="{BB962C8B-B14F-4D97-AF65-F5344CB8AC3E}">
        <p14:creationId xmlns:p14="http://schemas.microsoft.com/office/powerpoint/2010/main" val="2673649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7CA62-F201-29C2-82AE-FC076EF3AF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97C73C-7E35-A548-9B96-C707576F55E5}"/>
              </a:ext>
            </a:extLst>
          </p:cNvPr>
          <p:cNvSpPr>
            <a:spLocks noGrp="1"/>
          </p:cNvSpPr>
          <p:nvPr>
            <p:ph type="title"/>
          </p:nvPr>
        </p:nvSpPr>
        <p:spPr>
          <a:xfrm>
            <a:off x="685800" y="110832"/>
            <a:ext cx="7772400" cy="1143000"/>
          </a:xfrm>
        </p:spPr>
        <p:txBody>
          <a:bodyPr/>
          <a:lstStyle/>
          <a:p>
            <a:r>
              <a:rPr lang="en-SE" dirty="0"/>
              <a:t>Differential of Tachycardia</a:t>
            </a:r>
          </a:p>
        </p:txBody>
      </p:sp>
      <p:graphicFrame>
        <p:nvGraphicFramePr>
          <p:cNvPr id="2" name="Table 1">
            <a:extLst>
              <a:ext uri="{FF2B5EF4-FFF2-40B4-BE49-F238E27FC236}">
                <a16:creationId xmlns:a16="http://schemas.microsoft.com/office/drawing/2014/main" id="{E708C478-441A-1E95-3B84-960A8D3E0C59}"/>
              </a:ext>
            </a:extLst>
          </p:cNvPr>
          <p:cNvGraphicFramePr>
            <a:graphicFrameLocks noGrp="1"/>
          </p:cNvGraphicFramePr>
          <p:nvPr>
            <p:extLst>
              <p:ext uri="{D42A27DB-BD31-4B8C-83A1-F6EECF244321}">
                <p14:modId xmlns:p14="http://schemas.microsoft.com/office/powerpoint/2010/main" val="3363480133"/>
              </p:ext>
            </p:extLst>
          </p:nvPr>
        </p:nvGraphicFramePr>
        <p:xfrm>
          <a:off x="292608" y="1726185"/>
          <a:ext cx="8503920" cy="3241479"/>
        </p:xfrm>
        <a:graphic>
          <a:graphicData uri="http://schemas.openxmlformats.org/drawingml/2006/table">
            <a:tbl>
              <a:tblPr firstRow="1" bandRow="1">
                <a:tableStyleId>{5940675A-B579-460E-94D1-54222C63F5DA}</a:tableStyleId>
              </a:tblPr>
              <a:tblGrid>
                <a:gridCol w="1546167">
                  <a:extLst>
                    <a:ext uri="{9D8B030D-6E8A-4147-A177-3AD203B41FA5}">
                      <a16:colId xmlns:a16="http://schemas.microsoft.com/office/drawing/2014/main" val="131784175"/>
                    </a:ext>
                  </a:extLst>
                </a:gridCol>
                <a:gridCol w="3373305">
                  <a:extLst>
                    <a:ext uri="{9D8B030D-6E8A-4147-A177-3AD203B41FA5}">
                      <a16:colId xmlns:a16="http://schemas.microsoft.com/office/drawing/2014/main" val="742323555"/>
                    </a:ext>
                  </a:extLst>
                </a:gridCol>
                <a:gridCol w="3584448">
                  <a:extLst>
                    <a:ext uri="{9D8B030D-6E8A-4147-A177-3AD203B41FA5}">
                      <a16:colId xmlns:a16="http://schemas.microsoft.com/office/drawing/2014/main" val="1638255158"/>
                    </a:ext>
                  </a:extLst>
                </a:gridCol>
              </a:tblGrid>
              <a:tr h="355080">
                <a:tc>
                  <a:txBody>
                    <a:bodyPr/>
                    <a:lstStyle/>
                    <a:p>
                      <a:endParaRPr lang="en-SE" sz="2400" b="1" dirty="0"/>
                    </a:p>
                  </a:txBody>
                  <a:tcPr/>
                </a:tc>
                <a:tc>
                  <a:txBody>
                    <a:bodyPr/>
                    <a:lstStyle/>
                    <a:p>
                      <a:pPr algn="ctr"/>
                      <a:r>
                        <a:rPr lang="en-SE" sz="2400" b="1" dirty="0"/>
                        <a:t>Regular</a:t>
                      </a:r>
                    </a:p>
                  </a:txBody>
                  <a:tcPr/>
                </a:tc>
                <a:tc>
                  <a:txBody>
                    <a:bodyPr/>
                    <a:lstStyle/>
                    <a:p>
                      <a:pPr algn="ctr"/>
                      <a:r>
                        <a:rPr lang="en-SE" sz="2400" b="1" dirty="0"/>
                        <a:t>Irregular</a:t>
                      </a:r>
                    </a:p>
                  </a:txBody>
                  <a:tcPr/>
                </a:tc>
                <a:extLst>
                  <a:ext uri="{0D108BD9-81ED-4DB2-BD59-A6C34878D82A}">
                    <a16:rowId xmlns:a16="http://schemas.microsoft.com/office/drawing/2014/main" val="659661038"/>
                  </a:ext>
                </a:extLst>
              </a:tr>
              <a:tr h="639144">
                <a:tc>
                  <a:txBody>
                    <a:bodyPr/>
                    <a:lstStyle/>
                    <a:p>
                      <a:r>
                        <a:rPr lang="en-SE" sz="2400" b="1" dirty="0"/>
                        <a:t>QRS &lt; 120 msec</a:t>
                      </a:r>
                    </a:p>
                  </a:txBody>
                  <a:tcPr/>
                </a:tc>
                <a:tc>
                  <a:txBody>
                    <a:bodyPr/>
                    <a:lstStyle/>
                    <a:p>
                      <a:pPr marL="285750" indent="-285750">
                        <a:buFont typeface="Arial" panose="020B0604020202020204" pitchFamily="34" charset="0"/>
                        <a:buChar char="•"/>
                      </a:pPr>
                      <a:r>
                        <a:rPr lang="en-SE" sz="2400" dirty="0"/>
                        <a:t>ST</a:t>
                      </a:r>
                    </a:p>
                    <a:p>
                      <a:pPr marL="285750" indent="-285750">
                        <a:buFont typeface="Arial" panose="020B0604020202020204" pitchFamily="34" charset="0"/>
                        <a:buChar char="•"/>
                      </a:pPr>
                      <a:r>
                        <a:rPr lang="en-SE" sz="2400" dirty="0"/>
                        <a:t>Atrial flutter</a:t>
                      </a:r>
                    </a:p>
                    <a:p>
                      <a:pPr marL="285750" indent="-285750">
                        <a:buFont typeface="Arial" panose="020B0604020202020204" pitchFamily="34" charset="0"/>
                        <a:buChar char="•"/>
                      </a:pPr>
                      <a:r>
                        <a:rPr lang="en-SE" sz="2400" dirty="0"/>
                        <a:t>EAT = FAT</a:t>
                      </a:r>
                    </a:p>
                    <a:p>
                      <a:pPr marL="285750" indent="-285750">
                        <a:buFont typeface="Arial" panose="020B0604020202020204" pitchFamily="34" charset="0"/>
                        <a:buChar char="•"/>
                      </a:pPr>
                      <a:r>
                        <a:rPr lang="en-SE" sz="2400" dirty="0"/>
                        <a:t>AVNRT</a:t>
                      </a:r>
                    </a:p>
                    <a:p>
                      <a:pPr marL="285750" indent="-285750">
                        <a:buFont typeface="Arial" panose="020B0604020202020204" pitchFamily="34" charset="0"/>
                        <a:buChar char="•"/>
                      </a:pPr>
                      <a:r>
                        <a:rPr lang="en-SE" sz="2400" dirty="0"/>
                        <a:t>AVRT, orthodromic</a:t>
                      </a:r>
                    </a:p>
                  </a:txBody>
                  <a:tcPr/>
                </a:tc>
                <a:tc>
                  <a:txBody>
                    <a:bodyPr/>
                    <a:lstStyle/>
                    <a:p>
                      <a:endParaRPr lang="en-SE" sz="2400" dirty="0"/>
                    </a:p>
                  </a:txBody>
                  <a:tcPr/>
                </a:tc>
                <a:extLst>
                  <a:ext uri="{0D108BD9-81ED-4DB2-BD59-A6C34878D82A}">
                    <a16:rowId xmlns:a16="http://schemas.microsoft.com/office/drawing/2014/main" val="3558417820"/>
                  </a:ext>
                </a:extLst>
              </a:tr>
              <a:tr h="864039">
                <a:tc>
                  <a:txBody>
                    <a:bodyPr/>
                    <a:lstStyle/>
                    <a:p>
                      <a:r>
                        <a:rPr lang="en-SE" sz="2400" b="1" dirty="0"/>
                        <a:t>QRS &gt; 120 msec</a:t>
                      </a:r>
                    </a:p>
                  </a:txBody>
                  <a:tcPr/>
                </a:tc>
                <a:tc>
                  <a:txBody>
                    <a:bodyPr/>
                    <a:lstStyle/>
                    <a:p>
                      <a:pPr marL="285750" indent="-285750">
                        <a:buFont typeface="Arial" panose="020B0604020202020204" pitchFamily="34" charset="0"/>
                        <a:buChar char="•"/>
                      </a:pPr>
                      <a:endParaRPr lang="en-SE" sz="2400" dirty="0"/>
                    </a:p>
                  </a:txBody>
                  <a:tcPr/>
                </a:tc>
                <a:tc>
                  <a:txBody>
                    <a:bodyPr/>
                    <a:lstStyle/>
                    <a:p>
                      <a:pPr marL="285750" indent="-285750">
                        <a:buFont typeface="Arial" panose="020B0604020202020204" pitchFamily="34" charset="0"/>
                        <a:buChar char="•"/>
                      </a:pPr>
                      <a:endParaRPr lang="en-SE" sz="2400" dirty="0"/>
                    </a:p>
                  </a:txBody>
                  <a:tcPr/>
                </a:tc>
                <a:extLst>
                  <a:ext uri="{0D108BD9-81ED-4DB2-BD59-A6C34878D82A}">
                    <a16:rowId xmlns:a16="http://schemas.microsoft.com/office/drawing/2014/main" val="3903432851"/>
                  </a:ext>
                </a:extLst>
              </a:tr>
            </a:tbl>
          </a:graphicData>
        </a:graphic>
      </p:graphicFrame>
    </p:spTree>
    <p:extLst>
      <p:ext uri="{BB962C8B-B14F-4D97-AF65-F5344CB8AC3E}">
        <p14:creationId xmlns:p14="http://schemas.microsoft.com/office/powerpoint/2010/main" val="3034530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6">
          <a:extLst>
            <a:ext uri="{FF2B5EF4-FFF2-40B4-BE49-F238E27FC236}">
              <a16:creationId xmlns:a16="http://schemas.microsoft.com/office/drawing/2014/main" id="{50ECDE25-7743-F95E-B939-7A9827AE62C8}"/>
            </a:ext>
          </a:extLst>
        </p:cNvPr>
        <p:cNvGrpSpPr/>
        <p:nvPr/>
      </p:nvGrpSpPr>
      <p:grpSpPr>
        <a:xfrm>
          <a:off x="0" y="0"/>
          <a:ext cx="0" cy="0"/>
          <a:chOff x="0" y="0"/>
          <a:chExt cx="0" cy="0"/>
        </a:xfrm>
      </p:grpSpPr>
      <p:sp>
        <p:nvSpPr>
          <p:cNvPr id="197" name="Google Shape;197;p14">
            <a:extLst>
              <a:ext uri="{FF2B5EF4-FFF2-40B4-BE49-F238E27FC236}">
                <a16:creationId xmlns:a16="http://schemas.microsoft.com/office/drawing/2014/main" id="{2D9ADFEB-1BAF-A450-760E-6E6F458F3D3D}"/>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Telemetry during adenosine</a:t>
            </a:r>
            <a:endParaRPr dirty="0"/>
          </a:p>
        </p:txBody>
      </p:sp>
      <p:pic>
        <p:nvPicPr>
          <p:cNvPr id="3" name="Picture 2">
            <a:extLst>
              <a:ext uri="{FF2B5EF4-FFF2-40B4-BE49-F238E27FC236}">
                <a16:creationId xmlns:a16="http://schemas.microsoft.com/office/drawing/2014/main" id="{4BE7BBE4-78C0-66B4-7C2D-878402B9AAC2}"/>
              </a:ext>
            </a:extLst>
          </p:cNvPr>
          <p:cNvPicPr>
            <a:picLocks noChangeAspect="1"/>
          </p:cNvPicPr>
          <p:nvPr/>
        </p:nvPicPr>
        <p:blipFill>
          <a:blip r:embed="rId3"/>
          <a:srcRect l="43996"/>
          <a:stretch>
            <a:fillRect/>
          </a:stretch>
        </p:blipFill>
        <p:spPr>
          <a:xfrm rot="5400000">
            <a:off x="2749448" y="-677475"/>
            <a:ext cx="3601461" cy="9100362"/>
          </a:xfrm>
          <a:prstGeom prst="rect">
            <a:avLst/>
          </a:prstGeom>
        </p:spPr>
      </p:pic>
      <p:cxnSp>
        <p:nvCxnSpPr>
          <p:cNvPr id="2" name="Straight Arrow Connector 1">
            <a:extLst>
              <a:ext uri="{FF2B5EF4-FFF2-40B4-BE49-F238E27FC236}">
                <a16:creationId xmlns:a16="http://schemas.microsoft.com/office/drawing/2014/main" id="{93946F2C-F643-5A74-A7B3-E4635B0A2F4C}"/>
              </a:ext>
            </a:extLst>
          </p:cNvPr>
          <p:cNvCxnSpPr>
            <a:cxnSpLocks/>
          </p:cNvCxnSpPr>
          <p:nvPr/>
        </p:nvCxnSpPr>
        <p:spPr>
          <a:xfrm flipV="1">
            <a:off x="4085380" y="3879497"/>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509E47E-E5F0-D0AC-D64D-37ADD0C720FB}"/>
              </a:ext>
            </a:extLst>
          </p:cNvPr>
          <p:cNvCxnSpPr>
            <a:cxnSpLocks/>
          </p:cNvCxnSpPr>
          <p:nvPr/>
        </p:nvCxnSpPr>
        <p:spPr>
          <a:xfrm flipV="1">
            <a:off x="3933258" y="3862764"/>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C70DF43-A5F4-E731-5B2C-74E81E74CCFE}"/>
              </a:ext>
            </a:extLst>
          </p:cNvPr>
          <p:cNvCxnSpPr>
            <a:cxnSpLocks/>
          </p:cNvCxnSpPr>
          <p:nvPr/>
        </p:nvCxnSpPr>
        <p:spPr>
          <a:xfrm flipV="1">
            <a:off x="4237516" y="3883993"/>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624E905-A57B-AD30-6C67-90F076B178C2}"/>
              </a:ext>
            </a:extLst>
          </p:cNvPr>
          <p:cNvSpPr txBox="1"/>
          <p:nvPr/>
        </p:nvSpPr>
        <p:spPr>
          <a:xfrm>
            <a:off x="4694321" y="5250595"/>
            <a:ext cx="3648756" cy="461665"/>
          </a:xfrm>
          <a:prstGeom prst="rect">
            <a:avLst/>
          </a:prstGeom>
          <a:noFill/>
        </p:spPr>
        <p:txBody>
          <a:bodyPr wrap="none" rtlCol="0">
            <a:spAutoFit/>
          </a:bodyPr>
          <a:lstStyle/>
          <a:p>
            <a:r>
              <a:rPr lang="en-SE" dirty="0">
                <a:solidFill>
                  <a:srgbClr val="0070C0"/>
                </a:solidFill>
              </a:rPr>
              <a:t>Atrial activation at 300 bpm</a:t>
            </a:r>
          </a:p>
        </p:txBody>
      </p:sp>
      <p:cxnSp>
        <p:nvCxnSpPr>
          <p:cNvPr id="7" name="Straight Arrow Connector 6">
            <a:extLst>
              <a:ext uri="{FF2B5EF4-FFF2-40B4-BE49-F238E27FC236}">
                <a16:creationId xmlns:a16="http://schemas.microsoft.com/office/drawing/2014/main" id="{50CF408F-41D6-6A8C-8BC7-411491A72D9C}"/>
              </a:ext>
            </a:extLst>
          </p:cNvPr>
          <p:cNvCxnSpPr>
            <a:cxnSpLocks/>
          </p:cNvCxnSpPr>
          <p:nvPr/>
        </p:nvCxnSpPr>
        <p:spPr>
          <a:xfrm flipV="1">
            <a:off x="4517697" y="3901263"/>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9A9FEE8-BDF3-8E4A-DD33-A81D79F49223}"/>
              </a:ext>
            </a:extLst>
          </p:cNvPr>
          <p:cNvCxnSpPr>
            <a:cxnSpLocks/>
          </p:cNvCxnSpPr>
          <p:nvPr/>
        </p:nvCxnSpPr>
        <p:spPr>
          <a:xfrm flipV="1">
            <a:off x="4365575" y="3884530"/>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0A26266-9183-0DF6-3A48-24C74726F8FB}"/>
              </a:ext>
            </a:extLst>
          </p:cNvPr>
          <p:cNvCxnSpPr>
            <a:cxnSpLocks/>
          </p:cNvCxnSpPr>
          <p:nvPr/>
        </p:nvCxnSpPr>
        <p:spPr>
          <a:xfrm flipV="1">
            <a:off x="4669833" y="3905759"/>
            <a:ext cx="0" cy="74950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83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5141-BEFD-F013-71A6-787BDF0AEB67}"/>
              </a:ext>
            </a:extLst>
          </p:cNvPr>
          <p:cNvSpPr>
            <a:spLocks noGrp="1"/>
          </p:cNvSpPr>
          <p:nvPr>
            <p:ph type="title"/>
          </p:nvPr>
        </p:nvSpPr>
        <p:spPr/>
        <p:txBody>
          <a:bodyPr/>
          <a:lstStyle/>
          <a:p>
            <a:r>
              <a:rPr lang="en-SE" dirty="0">
                <a:solidFill>
                  <a:srgbClr val="FF0000"/>
                </a:solidFill>
              </a:rPr>
              <a:t>Atrial Flutter</a:t>
            </a:r>
          </a:p>
        </p:txBody>
      </p:sp>
      <p:sp>
        <p:nvSpPr>
          <p:cNvPr id="3" name="Content Placeholder 2">
            <a:extLst>
              <a:ext uri="{FF2B5EF4-FFF2-40B4-BE49-F238E27FC236}">
                <a16:creationId xmlns:a16="http://schemas.microsoft.com/office/drawing/2014/main" id="{C21C4846-9618-C96A-F63F-DA903775014A}"/>
              </a:ext>
            </a:extLst>
          </p:cNvPr>
          <p:cNvSpPr>
            <a:spLocks noGrp="1"/>
          </p:cNvSpPr>
          <p:nvPr>
            <p:ph idx="1"/>
          </p:nvPr>
        </p:nvSpPr>
        <p:spPr>
          <a:xfrm>
            <a:off x="287870" y="1981200"/>
            <a:ext cx="8602132" cy="4114800"/>
          </a:xfrm>
        </p:spPr>
        <p:txBody>
          <a:bodyPr/>
          <a:lstStyle/>
          <a:p>
            <a:r>
              <a:rPr lang="en-SE" dirty="0"/>
              <a:t>Usual atrial rate 300 bpm</a:t>
            </a:r>
          </a:p>
          <a:p>
            <a:r>
              <a:rPr lang="en-SE" dirty="0"/>
              <a:t>Can be slower, e.g. if patient taking antiarrhythmic medications or previous ablation</a:t>
            </a:r>
          </a:p>
          <a:p>
            <a:r>
              <a:rPr lang="en-SE" dirty="0"/>
              <a:t>The most common atrioventricular conduction ratio is 2-to-1</a:t>
            </a:r>
          </a:p>
        </p:txBody>
      </p:sp>
    </p:spTree>
    <p:extLst>
      <p:ext uri="{BB962C8B-B14F-4D97-AF65-F5344CB8AC3E}">
        <p14:creationId xmlns:p14="http://schemas.microsoft.com/office/powerpoint/2010/main" val="3118290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509416-D80E-E869-FA93-747EC33A8BE8}"/>
              </a:ext>
            </a:extLst>
          </p:cNvPr>
          <p:cNvSpPr>
            <a:spLocks noGrp="1"/>
          </p:cNvSpPr>
          <p:nvPr>
            <p:ph type="title"/>
          </p:nvPr>
        </p:nvSpPr>
        <p:spPr/>
        <p:txBody>
          <a:bodyPr/>
          <a:lstStyle/>
          <a:p>
            <a:r>
              <a:rPr lang="en-SE" dirty="0"/>
              <a:t>Differential of Tachycardia</a:t>
            </a:r>
          </a:p>
        </p:txBody>
      </p:sp>
      <p:graphicFrame>
        <p:nvGraphicFramePr>
          <p:cNvPr id="2" name="Table 1">
            <a:extLst>
              <a:ext uri="{FF2B5EF4-FFF2-40B4-BE49-F238E27FC236}">
                <a16:creationId xmlns:a16="http://schemas.microsoft.com/office/drawing/2014/main" id="{5B3CBA60-D7EA-722F-9704-647DBDA9C3BC}"/>
              </a:ext>
            </a:extLst>
          </p:cNvPr>
          <p:cNvGraphicFramePr>
            <a:graphicFrameLocks noGrp="1"/>
          </p:cNvGraphicFramePr>
          <p:nvPr>
            <p:extLst>
              <p:ext uri="{D42A27DB-BD31-4B8C-83A1-F6EECF244321}">
                <p14:modId xmlns:p14="http://schemas.microsoft.com/office/powerpoint/2010/main" val="209788813"/>
              </p:ext>
            </p:extLst>
          </p:nvPr>
        </p:nvGraphicFramePr>
        <p:xfrm>
          <a:off x="292608" y="2000505"/>
          <a:ext cx="8503920" cy="2179018"/>
        </p:xfrm>
        <a:graphic>
          <a:graphicData uri="http://schemas.openxmlformats.org/drawingml/2006/table">
            <a:tbl>
              <a:tblPr firstRow="1" bandRow="1">
                <a:tableStyleId>{5940675A-B579-460E-94D1-54222C63F5DA}</a:tableStyleId>
              </a:tblPr>
              <a:tblGrid>
                <a:gridCol w="1546167">
                  <a:extLst>
                    <a:ext uri="{9D8B030D-6E8A-4147-A177-3AD203B41FA5}">
                      <a16:colId xmlns:a16="http://schemas.microsoft.com/office/drawing/2014/main" val="131784175"/>
                    </a:ext>
                  </a:extLst>
                </a:gridCol>
                <a:gridCol w="3647625">
                  <a:extLst>
                    <a:ext uri="{9D8B030D-6E8A-4147-A177-3AD203B41FA5}">
                      <a16:colId xmlns:a16="http://schemas.microsoft.com/office/drawing/2014/main" val="742323555"/>
                    </a:ext>
                  </a:extLst>
                </a:gridCol>
                <a:gridCol w="3310128">
                  <a:extLst>
                    <a:ext uri="{9D8B030D-6E8A-4147-A177-3AD203B41FA5}">
                      <a16:colId xmlns:a16="http://schemas.microsoft.com/office/drawing/2014/main" val="1638255158"/>
                    </a:ext>
                  </a:extLst>
                </a:gridCol>
              </a:tblGrid>
              <a:tr h="336113">
                <a:tc>
                  <a:txBody>
                    <a:bodyPr/>
                    <a:lstStyle/>
                    <a:p>
                      <a:endParaRPr lang="en-SE" sz="2400" b="1" dirty="0"/>
                    </a:p>
                  </a:txBody>
                  <a:tcPr/>
                </a:tc>
                <a:tc>
                  <a:txBody>
                    <a:bodyPr/>
                    <a:lstStyle/>
                    <a:p>
                      <a:pPr algn="ctr"/>
                      <a:r>
                        <a:rPr lang="en-SE" sz="2400" b="1" dirty="0"/>
                        <a:t>Regular</a:t>
                      </a:r>
                    </a:p>
                  </a:txBody>
                  <a:tcPr/>
                </a:tc>
                <a:tc>
                  <a:txBody>
                    <a:bodyPr/>
                    <a:lstStyle/>
                    <a:p>
                      <a:pPr algn="ctr"/>
                      <a:r>
                        <a:rPr lang="en-SE" sz="2400" b="1" dirty="0"/>
                        <a:t>Irregular</a:t>
                      </a:r>
                    </a:p>
                  </a:txBody>
                  <a:tcPr/>
                </a:tc>
                <a:extLst>
                  <a:ext uri="{0D108BD9-81ED-4DB2-BD59-A6C34878D82A}">
                    <a16:rowId xmlns:a16="http://schemas.microsoft.com/office/drawing/2014/main" val="659661038"/>
                  </a:ext>
                </a:extLst>
              </a:tr>
              <a:tr h="605004">
                <a:tc>
                  <a:txBody>
                    <a:bodyPr/>
                    <a:lstStyle/>
                    <a:p>
                      <a:r>
                        <a:rPr lang="en-SE" sz="2400" b="1" dirty="0"/>
                        <a:t>QRS &lt; 120 msec</a:t>
                      </a:r>
                    </a:p>
                  </a:txBody>
                  <a:tcPr/>
                </a:tc>
                <a:tc>
                  <a:txBody>
                    <a:bodyPr/>
                    <a:lstStyle/>
                    <a:p>
                      <a:endParaRPr lang="en-SE" sz="2400" dirty="0"/>
                    </a:p>
                  </a:txBody>
                  <a:tcPr/>
                </a:tc>
                <a:tc>
                  <a:txBody>
                    <a:bodyPr/>
                    <a:lstStyle/>
                    <a:p>
                      <a:endParaRPr lang="en-SE" sz="2400" dirty="0"/>
                    </a:p>
                  </a:txBody>
                  <a:tcPr/>
                </a:tc>
                <a:extLst>
                  <a:ext uri="{0D108BD9-81ED-4DB2-BD59-A6C34878D82A}">
                    <a16:rowId xmlns:a16="http://schemas.microsoft.com/office/drawing/2014/main" val="3558417820"/>
                  </a:ext>
                </a:extLst>
              </a:tr>
              <a:tr h="898858">
                <a:tc>
                  <a:txBody>
                    <a:bodyPr/>
                    <a:lstStyle/>
                    <a:p>
                      <a:r>
                        <a:rPr lang="en-SE" sz="2400" b="1" dirty="0"/>
                        <a:t>QRS &gt; 120 msec</a:t>
                      </a:r>
                    </a:p>
                  </a:txBody>
                  <a:tcPr/>
                </a:tc>
                <a:tc>
                  <a:txBody>
                    <a:bodyPr/>
                    <a:lstStyle/>
                    <a:p>
                      <a:pPr marL="285750" indent="-285750">
                        <a:buFont typeface="Arial" panose="020B0604020202020204" pitchFamily="34" charset="0"/>
                        <a:buChar char="•"/>
                      </a:pPr>
                      <a:endParaRPr lang="en-SE" sz="2400" dirty="0"/>
                    </a:p>
                  </a:txBody>
                  <a:tcPr/>
                </a:tc>
                <a:tc>
                  <a:txBody>
                    <a:bodyPr/>
                    <a:lstStyle/>
                    <a:p>
                      <a:endParaRPr lang="en-SE" sz="2400" dirty="0"/>
                    </a:p>
                  </a:txBody>
                  <a:tcPr/>
                </a:tc>
                <a:extLst>
                  <a:ext uri="{0D108BD9-81ED-4DB2-BD59-A6C34878D82A}">
                    <a16:rowId xmlns:a16="http://schemas.microsoft.com/office/drawing/2014/main" val="3903432851"/>
                  </a:ext>
                </a:extLst>
              </a:tr>
            </a:tbl>
          </a:graphicData>
        </a:graphic>
      </p:graphicFrame>
      <p:pic>
        <p:nvPicPr>
          <p:cNvPr id="5" name="Picture 4" descr="A screenshot of a computer screen&#10;&#10;AI-generated content may be incorrect.">
            <a:extLst>
              <a:ext uri="{FF2B5EF4-FFF2-40B4-BE49-F238E27FC236}">
                <a16:creationId xmlns:a16="http://schemas.microsoft.com/office/drawing/2014/main" id="{8D2D6DE4-9D93-0BD9-5A43-58F3F30B3FD8}"/>
              </a:ext>
            </a:extLst>
          </p:cNvPr>
          <p:cNvPicPr>
            <a:picLocks noChangeAspect="1"/>
          </p:cNvPicPr>
          <p:nvPr/>
        </p:nvPicPr>
        <p:blipFill>
          <a:blip r:embed="rId3"/>
          <a:srcRect l="5106" t="71018" r="18979"/>
          <a:stretch>
            <a:fillRect/>
          </a:stretch>
        </p:blipFill>
        <p:spPr>
          <a:xfrm>
            <a:off x="181154" y="4809744"/>
            <a:ext cx="8781692" cy="1750122"/>
          </a:xfrm>
          <a:prstGeom prst="rect">
            <a:avLst/>
          </a:prstGeom>
        </p:spPr>
      </p:pic>
    </p:spTree>
    <p:extLst>
      <p:ext uri="{BB962C8B-B14F-4D97-AF65-F5344CB8AC3E}">
        <p14:creationId xmlns:p14="http://schemas.microsoft.com/office/powerpoint/2010/main" val="3828973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with numbers and lines on it&#10;&#10;AI-generated content may be incorrect.">
            <a:extLst>
              <a:ext uri="{FF2B5EF4-FFF2-40B4-BE49-F238E27FC236}">
                <a16:creationId xmlns:a16="http://schemas.microsoft.com/office/drawing/2014/main" id="{5158B824-1C1C-09B7-E228-C4649F41C2AE}"/>
              </a:ext>
            </a:extLst>
          </p:cNvPr>
          <p:cNvPicPr>
            <a:picLocks noChangeAspect="1"/>
          </p:cNvPicPr>
          <p:nvPr/>
        </p:nvPicPr>
        <p:blipFill>
          <a:blip r:embed="rId3"/>
          <a:stretch>
            <a:fillRect/>
          </a:stretch>
        </p:blipFill>
        <p:spPr>
          <a:xfrm>
            <a:off x="0" y="-6"/>
            <a:ext cx="9144000" cy="6858000"/>
          </a:xfrm>
          <a:prstGeom prst="rect">
            <a:avLst/>
          </a:prstGeom>
        </p:spPr>
      </p:pic>
      <p:sp>
        <p:nvSpPr>
          <p:cNvPr id="7" name="Rectangle 6">
            <a:extLst>
              <a:ext uri="{FF2B5EF4-FFF2-40B4-BE49-F238E27FC236}">
                <a16:creationId xmlns:a16="http://schemas.microsoft.com/office/drawing/2014/main" id="{4F16BE6C-DCB3-B28A-40F0-0FA0A9D22E73}"/>
              </a:ext>
            </a:extLst>
          </p:cNvPr>
          <p:cNvSpPr/>
          <p:nvPr/>
        </p:nvSpPr>
        <p:spPr bwMode="auto">
          <a:xfrm>
            <a:off x="1609344" y="1280160"/>
            <a:ext cx="1737360" cy="38404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a:ln>
                <a:noFill/>
              </a:ln>
              <a:solidFill>
                <a:srgbClr val="000000"/>
              </a:solidFill>
              <a:effectLst/>
              <a:latin typeface="Times" charset="0"/>
              <a:ea typeface="ＭＳ Ｐゴシック" charset="0"/>
            </a:endParaRPr>
          </a:p>
        </p:txBody>
      </p:sp>
      <p:grpSp>
        <p:nvGrpSpPr>
          <p:cNvPr id="29" name="Group 28">
            <a:extLst>
              <a:ext uri="{FF2B5EF4-FFF2-40B4-BE49-F238E27FC236}">
                <a16:creationId xmlns:a16="http://schemas.microsoft.com/office/drawing/2014/main" id="{B6B0D8AC-8883-1FC1-D360-E9A722917204}"/>
              </a:ext>
            </a:extLst>
          </p:cNvPr>
          <p:cNvGrpSpPr/>
          <p:nvPr/>
        </p:nvGrpSpPr>
        <p:grpSpPr>
          <a:xfrm>
            <a:off x="1336425" y="105502"/>
            <a:ext cx="1431234" cy="3849758"/>
            <a:chOff x="1336425" y="105502"/>
            <a:chExt cx="1431234" cy="3849758"/>
          </a:xfrm>
        </p:grpSpPr>
        <p:cxnSp>
          <p:nvCxnSpPr>
            <p:cNvPr id="8" name="Straight Connector 7">
              <a:extLst>
                <a:ext uri="{FF2B5EF4-FFF2-40B4-BE49-F238E27FC236}">
                  <a16:creationId xmlns:a16="http://schemas.microsoft.com/office/drawing/2014/main" id="{8DC5667D-9570-6933-5D13-65261648DA25}"/>
                </a:ext>
              </a:extLst>
            </p:cNvPr>
            <p:cNvCxnSpPr/>
            <p:nvPr/>
          </p:nvCxnSpPr>
          <p:spPr bwMode="auto">
            <a:xfrm flipV="1">
              <a:off x="1336425" y="105502"/>
              <a:ext cx="0" cy="3816626"/>
            </a:xfrm>
            <a:prstGeom prst="line">
              <a:avLst/>
            </a:prstGeom>
            <a:solidFill>
              <a:schemeClr val="accent1"/>
            </a:solidFill>
            <a:ln w="254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a:extLst>
                <a:ext uri="{FF2B5EF4-FFF2-40B4-BE49-F238E27FC236}">
                  <a16:creationId xmlns:a16="http://schemas.microsoft.com/office/drawing/2014/main" id="{DD3A7BB2-C2A6-86CD-A8C7-9B7F0A213CEB}"/>
                </a:ext>
              </a:extLst>
            </p:cNvPr>
            <p:cNvCxnSpPr/>
            <p:nvPr/>
          </p:nvCxnSpPr>
          <p:spPr bwMode="auto">
            <a:xfrm flipV="1">
              <a:off x="1806878" y="138634"/>
              <a:ext cx="0" cy="3816626"/>
            </a:xfrm>
            <a:prstGeom prst="line">
              <a:avLst/>
            </a:prstGeom>
            <a:solidFill>
              <a:schemeClr val="accent1"/>
            </a:solidFill>
            <a:ln w="254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9DA39BFF-02F1-4C65-5B53-758F9F27D988}"/>
                </a:ext>
              </a:extLst>
            </p:cNvPr>
            <p:cNvCxnSpPr/>
            <p:nvPr/>
          </p:nvCxnSpPr>
          <p:spPr bwMode="auto">
            <a:xfrm flipV="1">
              <a:off x="2277327" y="132010"/>
              <a:ext cx="0" cy="3816626"/>
            </a:xfrm>
            <a:prstGeom prst="line">
              <a:avLst/>
            </a:prstGeom>
            <a:solidFill>
              <a:schemeClr val="accent1"/>
            </a:solidFill>
            <a:ln w="254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8BA69B9B-9A63-402D-76D3-4060AAD7BE53}"/>
                </a:ext>
              </a:extLst>
            </p:cNvPr>
            <p:cNvCxnSpPr/>
            <p:nvPr/>
          </p:nvCxnSpPr>
          <p:spPr bwMode="auto">
            <a:xfrm flipV="1">
              <a:off x="2767659" y="125386"/>
              <a:ext cx="0" cy="3816626"/>
            </a:xfrm>
            <a:prstGeom prst="line">
              <a:avLst/>
            </a:prstGeom>
            <a:solidFill>
              <a:schemeClr val="accent1"/>
            </a:solidFill>
            <a:ln w="254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8" name="Group 27">
            <a:extLst>
              <a:ext uri="{FF2B5EF4-FFF2-40B4-BE49-F238E27FC236}">
                <a16:creationId xmlns:a16="http://schemas.microsoft.com/office/drawing/2014/main" id="{FE25810D-C655-C3CB-B51C-4FC3EF855837}"/>
              </a:ext>
            </a:extLst>
          </p:cNvPr>
          <p:cNvGrpSpPr/>
          <p:nvPr/>
        </p:nvGrpSpPr>
        <p:grpSpPr>
          <a:xfrm>
            <a:off x="3862749" y="46883"/>
            <a:ext cx="692677" cy="2186357"/>
            <a:chOff x="3862749" y="46883"/>
            <a:chExt cx="692677" cy="2186357"/>
          </a:xfrm>
        </p:grpSpPr>
        <p:cxnSp>
          <p:nvCxnSpPr>
            <p:cNvPr id="2" name="Straight Connector 1">
              <a:extLst>
                <a:ext uri="{FF2B5EF4-FFF2-40B4-BE49-F238E27FC236}">
                  <a16:creationId xmlns:a16="http://schemas.microsoft.com/office/drawing/2014/main" id="{E3501C05-1CF9-7AEF-3DDD-935FC2EF0774}"/>
                </a:ext>
              </a:extLst>
            </p:cNvPr>
            <p:cNvCxnSpPr>
              <a:cxnSpLocks/>
            </p:cNvCxnSpPr>
            <p:nvPr/>
          </p:nvCxnSpPr>
          <p:spPr bwMode="auto">
            <a:xfrm flipV="1">
              <a:off x="3862749" y="46883"/>
              <a:ext cx="0" cy="2168772"/>
            </a:xfrm>
            <a:prstGeom prst="line">
              <a:avLst/>
            </a:prstGeom>
            <a:solidFill>
              <a:schemeClr val="accent1"/>
            </a:solidFill>
            <a:ln w="25400" cap="flat" cmpd="sng" algn="ctr">
              <a:solidFill>
                <a:srgbClr val="00B0F0"/>
              </a:solidFill>
              <a:prstDash val="solid"/>
              <a:round/>
              <a:headEnd type="triangl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 name="Straight Connector 2">
              <a:extLst>
                <a:ext uri="{FF2B5EF4-FFF2-40B4-BE49-F238E27FC236}">
                  <a16:creationId xmlns:a16="http://schemas.microsoft.com/office/drawing/2014/main" id="{A20732A3-357C-1293-7644-E9B2D922F850}"/>
                </a:ext>
              </a:extLst>
            </p:cNvPr>
            <p:cNvCxnSpPr>
              <a:cxnSpLocks/>
            </p:cNvCxnSpPr>
            <p:nvPr/>
          </p:nvCxnSpPr>
          <p:spPr bwMode="auto">
            <a:xfrm flipV="1">
              <a:off x="4333202" y="80015"/>
              <a:ext cx="0" cy="2153225"/>
            </a:xfrm>
            <a:prstGeom prst="line">
              <a:avLst/>
            </a:prstGeom>
            <a:solidFill>
              <a:schemeClr val="accent1"/>
            </a:solidFill>
            <a:ln w="25400" cap="flat" cmpd="sng" algn="ctr">
              <a:solidFill>
                <a:srgbClr val="00B0F0"/>
              </a:solidFill>
              <a:prstDash val="solid"/>
              <a:round/>
              <a:headEnd type="triangl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 name="Straight Connector 3">
              <a:extLst>
                <a:ext uri="{FF2B5EF4-FFF2-40B4-BE49-F238E27FC236}">
                  <a16:creationId xmlns:a16="http://schemas.microsoft.com/office/drawing/2014/main" id="{5C0C5568-49E0-F52C-6D21-E2DA5FEE6FF8}"/>
                </a:ext>
              </a:extLst>
            </p:cNvPr>
            <p:cNvCxnSpPr>
              <a:cxnSpLocks/>
            </p:cNvCxnSpPr>
            <p:nvPr/>
          </p:nvCxnSpPr>
          <p:spPr bwMode="auto">
            <a:xfrm flipV="1">
              <a:off x="4082679" y="73391"/>
              <a:ext cx="0" cy="2124680"/>
            </a:xfrm>
            <a:prstGeom prst="line">
              <a:avLst/>
            </a:prstGeom>
            <a:solidFill>
              <a:schemeClr val="accent1"/>
            </a:solidFill>
            <a:ln w="25400" cap="flat" cmpd="sng" algn="ctr">
              <a:solidFill>
                <a:srgbClr val="00B0F0"/>
              </a:solidFill>
              <a:prstDash val="solid"/>
              <a:round/>
              <a:headEnd type="triangl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 name="Straight Connector 5">
              <a:extLst>
                <a:ext uri="{FF2B5EF4-FFF2-40B4-BE49-F238E27FC236}">
                  <a16:creationId xmlns:a16="http://schemas.microsoft.com/office/drawing/2014/main" id="{8BAB3F3D-566B-4C37-8F75-986A9E0DDA8F}"/>
                </a:ext>
              </a:extLst>
            </p:cNvPr>
            <p:cNvCxnSpPr>
              <a:cxnSpLocks/>
            </p:cNvCxnSpPr>
            <p:nvPr/>
          </p:nvCxnSpPr>
          <p:spPr bwMode="auto">
            <a:xfrm flipV="1">
              <a:off x="4555426" y="66767"/>
              <a:ext cx="0" cy="2113719"/>
            </a:xfrm>
            <a:prstGeom prst="line">
              <a:avLst/>
            </a:prstGeom>
            <a:solidFill>
              <a:schemeClr val="accent1"/>
            </a:solidFill>
            <a:ln w="25400" cap="flat" cmpd="sng" algn="ctr">
              <a:solidFill>
                <a:srgbClr val="00B0F0"/>
              </a:solidFill>
              <a:prstDash val="solid"/>
              <a:round/>
              <a:headEnd type="triangl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52169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1">
          <a:extLst>
            <a:ext uri="{FF2B5EF4-FFF2-40B4-BE49-F238E27FC236}">
              <a16:creationId xmlns:a16="http://schemas.microsoft.com/office/drawing/2014/main" id="{FBE012E3-F67F-4017-557F-0B49C2E7451F}"/>
            </a:ext>
          </a:extLst>
        </p:cNvPr>
        <p:cNvGrpSpPr/>
        <p:nvPr/>
      </p:nvGrpSpPr>
      <p:grpSpPr>
        <a:xfrm>
          <a:off x="0" y="0"/>
          <a:ext cx="0" cy="0"/>
          <a:chOff x="0" y="0"/>
          <a:chExt cx="0" cy="0"/>
        </a:xfrm>
      </p:grpSpPr>
      <p:sp>
        <p:nvSpPr>
          <p:cNvPr id="192" name="Google Shape;192;p13">
            <a:extLst>
              <a:ext uri="{FF2B5EF4-FFF2-40B4-BE49-F238E27FC236}">
                <a16:creationId xmlns:a16="http://schemas.microsoft.com/office/drawing/2014/main" id="{74957946-8745-F74E-07A7-1F39FF161825}"/>
              </a:ext>
            </a:extLst>
          </p:cNvPr>
          <p:cNvSpPr txBox="1">
            <a:spLocks noGrp="1"/>
          </p:cNvSpPr>
          <p:nvPr>
            <p:ph type="title"/>
          </p:nvPr>
        </p:nvSpPr>
        <p:spPr>
          <a:xfrm>
            <a:off x="342900" y="270940"/>
            <a:ext cx="8458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65-year-old woman with palpitations</a:t>
            </a:r>
            <a:endParaRPr dirty="0"/>
          </a:p>
        </p:txBody>
      </p:sp>
      <p:pic>
        <p:nvPicPr>
          <p:cNvPr id="3" name="Picture 2" descr="A screenshot of a computer screen&#10;&#10;AI-generated content may be incorrect.">
            <a:extLst>
              <a:ext uri="{FF2B5EF4-FFF2-40B4-BE49-F238E27FC236}">
                <a16:creationId xmlns:a16="http://schemas.microsoft.com/office/drawing/2014/main" id="{AC12BC54-DE27-AB82-EEB1-5F0627060137}"/>
              </a:ext>
            </a:extLst>
          </p:cNvPr>
          <p:cNvPicPr>
            <a:picLocks noChangeAspect="1"/>
          </p:cNvPicPr>
          <p:nvPr/>
        </p:nvPicPr>
        <p:blipFill>
          <a:blip r:embed="rId3"/>
          <a:srcRect l="8061" t="12006" r="21133"/>
          <a:stretch>
            <a:fillRect/>
          </a:stretch>
        </p:blipFill>
        <p:spPr>
          <a:xfrm>
            <a:off x="186798" y="1303866"/>
            <a:ext cx="8770405" cy="5350934"/>
          </a:xfrm>
          <a:prstGeom prst="rect">
            <a:avLst/>
          </a:prstGeom>
        </p:spPr>
      </p:pic>
    </p:spTree>
    <p:extLst>
      <p:ext uri="{BB962C8B-B14F-4D97-AF65-F5344CB8AC3E}">
        <p14:creationId xmlns:p14="http://schemas.microsoft.com/office/powerpoint/2010/main" val="329794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BAECA157-57CE-C84E-7374-2DDF792BBA3C}"/>
              </a:ext>
            </a:extLst>
          </p:cNvPr>
          <p:cNvPicPr>
            <a:picLocks noChangeAspect="1"/>
          </p:cNvPicPr>
          <p:nvPr/>
        </p:nvPicPr>
        <p:blipFill>
          <a:blip r:embed="rId3"/>
          <a:stretch>
            <a:fillRect/>
          </a:stretch>
        </p:blipFill>
        <p:spPr>
          <a:xfrm>
            <a:off x="0" y="1714500"/>
            <a:ext cx="9144000" cy="5143500"/>
          </a:xfrm>
          <a:prstGeom prst="rect">
            <a:avLst/>
          </a:prstGeom>
        </p:spPr>
      </p:pic>
      <p:sp>
        <p:nvSpPr>
          <p:cNvPr id="4" name="Title 3">
            <a:extLst>
              <a:ext uri="{FF2B5EF4-FFF2-40B4-BE49-F238E27FC236}">
                <a16:creationId xmlns:a16="http://schemas.microsoft.com/office/drawing/2014/main" id="{1A39C1A1-4DB2-1827-EE6C-FE7F2CE7E225}"/>
              </a:ext>
            </a:extLst>
          </p:cNvPr>
          <p:cNvSpPr>
            <a:spLocks noGrp="1"/>
          </p:cNvSpPr>
          <p:nvPr>
            <p:ph type="title"/>
          </p:nvPr>
        </p:nvSpPr>
        <p:spPr>
          <a:xfrm>
            <a:off x="0" y="372538"/>
            <a:ext cx="8483600" cy="889103"/>
          </a:xfrm>
        </p:spPr>
        <p:txBody>
          <a:bodyPr/>
          <a:lstStyle/>
          <a:p>
            <a:r>
              <a:rPr lang="en-SE" dirty="0"/>
              <a:t>Telemetry 250623 21:38</a:t>
            </a:r>
          </a:p>
        </p:txBody>
      </p:sp>
    </p:spTree>
    <p:extLst>
      <p:ext uri="{BB962C8B-B14F-4D97-AF65-F5344CB8AC3E}">
        <p14:creationId xmlns:p14="http://schemas.microsoft.com/office/powerpoint/2010/main" val="4017900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AI-generated content may be incorrect.">
            <a:extLst>
              <a:ext uri="{FF2B5EF4-FFF2-40B4-BE49-F238E27FC236}">
                <a16:creationId xmlns:a16="http://schemas.microsoft.com/office/drawing/2014/main" id="{F64AD27F-CB51-3D75-A412-46A62E48F8B2}"/>
              </a:ext>
            </a:extLst>
          </p:cNvPr>
          <p:cNvPicPr>
            <a:picLocks noChangeAspect="1"/>
          </p:cNvPicPr>
          <p:nvPr/>
        </p:nvPicPr>
        <p:blipFill>
          <a:blip r:embed="rId3"/>
          <a:stretch>
            <a:fillRect/>
          </a:stretch>
        </p:blipFill>
        <p:spPr>
          <a:xfrm>
            <a:off x="0" y="1393963"/>
            <a:ext cx="9180512" cy="5164038"/>
          </a:xfrm>
          <a:prstGeom prst="rect">
            <a:avLst/>
          </a:prstGeom>
        </p:spPr>
      </p:pic>
      <p:sp>
        <p:nvSpPr>
          <p:cNvPr id="2" name="Title 3">
            <a:extLst>
              <a:ext uri="{FF2B5EF4-FFF2-40B4-BE49-F238E27FC236}">
                <a16:creationId xmlns:a16="http://schemas.microsoft.com/office/drawing/2014/main" id="{09486EF5-B0A6-E920-F2AC-58A290182213}"/>
              </a:ext>
            </a:extLst>
          </p:cNvPr>
          <p:cNvSpPr txBox="1">
            <a:spLocks/>
          </p:cNvSpPr>
          <p:nvPr/>
        </p:nvSpPr>
        <p:spPr>
          <a:xfrm>
            <a:off x="0" y="372538"/>
            <a:ext cx="8483600" cy="88910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SE" kern="0"/>
              <a:t>Telemetry 250623 21:38</a:t>
            </a:r>
            <a:endParaRPr lang="en-SE" kern="0" dirty="0"/>
          </a:p>
        </p:txBody>
      </p:sp>
    </p:spTree>
    <p:extLst>
      <p:ext uri="{BB962C8B-B14F-4D97-AF65-F5344CB8AC3E}">
        <p14:creationId xmlns:p14="http://schemas.microsoft.com/office/powerpoint/2010/main" val="1252355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AI-generated content may be incorrect.">
            <a:extLst>
              <a:ext uri="{FF2B5EF4-FFF2-40B4-BE49-F238E27FC236}">
                <a16:creationId xmlns:a16="http://schemas.microsoft.com/office/drawing/2014/main" id="{EEBED053-5D30-E105-ACF9-56AF8AE9BD13}"/>
              </a:ext>
            </a:extLst>
          </p:cNvPr>
          <p:cNvPicPr>
            <a:picLocks noChangeAspect="1"/>
          </p:cNvPicPr>
          <p:nvPr/>
        </p:nvPicPr>
        <p:blipFill>
          <a:blip r:embed="rId3"/>
          <a:stretch>
            <a:fillRect/>
          </a:stretch>
        </p:blipFill>
        <p:spPr>
          <a:xfrm>
            <a:off x="0" y="1453373"/>
            <a:ext cx="9144000" cy="5143500"/>
          </a:xfrm>
          <a:prstGeom prst="rect">
            <a:avLst/>
          </a:prstGeom>
        </p:spPr>
      </p:pic>
      <p:sp>
        <p:nvSpPr>
          <p:cNvPr id="5" name="Title 3">
            <a:extLst>
              <a:ext uri="{FF2B5EF4-FFF2-40B4-BE49-F238E27FC236}">
                <a16:creationId xmlns:a16="http://schemas.microsoft.com/office/drawing/2014/main" id="{5186C798-6DB8-1F5F-201E-CCC08DCB7D45}"/>
              </a:ext>
            </a:extLst>
          </p:cNvPr>
          <p:cNvSpPr txBox="1">
            <a:spLocks/>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SE" kern="0" dirty="0"/>
              <a:t>Telemetry 250624 05:22</a:t>
            </a:r>
          </a:p>
        </p:txBody>
      </p:sp>
    </p:spTree>
    <p:extLst>
      <p:ext uri="{BB962C8B-B14F-4D97-AF65-F5344CB8AC3E}">
        <p14:creationId xmlns:p14="http://schemas.microsoft.com/office/powerpoint/2010/main" val="1171664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shot of a computer&#10;&#10;AI-generated content may be incorrect.">
            <a:extLst>
              <a:ext uri="{FF2B5EF4-FFF2-40B4-BE49-F238E27FC236}">
                <a16:creationId xmlns:a16="http://schemas.microsoft.com/office/drawing/2014/main" id="{61FB8073-0146-0C68-5564-969E16AB4C6C}"/>
              </a:ext>
            </a:extLst>
          </p:cNvPr>
          <p:cNvPicPr>
            <a:picLocks noChangeAspect="1"/>
          </p:cNvPicPr>
          <p:nvPr/>
        </p:nvPicPr>
        <p:blipFill>
          <a:blip r:embed="rId3"/>
          <a:stretch>
            <a:fillRect/>
          </a:stretch>
        </p:blipFill>
        <p:spPr>
          <a:xfrm>
            <a:off x="0" y="1493355"/>
            <a:ext cx="9144000" cy="5143500"/>
          </a:xfrm>
          <a:prstGeom prst="rect">
            <a:avLst/>
          </a:prstGeom>
        </p:spPr>
      </p:pic>
      <p:sp>
        <p:nvSpPr>
          <p:cNvPr id="2" name="Title 3">
            <a:extLst>
              <a:ext uri="{FF2B5EF4-FFF2-40B4-BE49-F238E27FC236}">
                <a16:creationId xmlns:a16="http://schemas.microsoft.com/office/drawing/2014/main" id="{43467809-3EB3-37C9-C6F2-BB17E91C41DB}"/>
              </a:ext>
            </a:extLst>
          </p:cNvPr>
          <p:cNvSpPr txBox="1">
            <a:spLocks/>
          </p:cNvSpPr>
          <p:nvPr/>
        </p:nvSpPr>
        <p:spPr>
          <a:xfrm>
            <a:off x="685800" y="351182"/>
            <a:ext cx="7772400" cy="8216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SE" kern="0" dirty="0"/>
              <a:t>Telemetry 250624 05:22</a:t>
            </a:r>
          </a:p>
        </p:txBody>
      </p:sp>
    </p:spTree>
    <p:extLst>
      <p:ext uri="{BB962C8B-B14F-4D97-AF65-F5344CB8AC3E}">
        <p14:creationId xmlns:p14="http://schemas.microsoft.com/office/powerpoint/2010/main" val="3516381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EAC4-2580-0E3A-7C87-20F55E0BCAED}"/>
              </a:ext>
            </a:extLst>
          </p:cNvPr>
          <p:cNvSpPr>
            <a:spLocks noGrp="1"/>
          </p:cNvSpPr>
          <p:nvPr>
            <p:ph type="title"/>
          </p:nvPr>
        </p:nvSpPr>
        <p:spPr/>
        <p:txBody>
          <a:bodyPr/>
          <a:lstStyle/>
          <a:p>
            <a:r>
              <a:rPr lang="en-SE" dirty="0">
                <a:solidFill>
                  <a:srgbClr val="FF0000"/>
                </a:solidFill>
              </a:rPr>
              <a:t>Ectopic Atrial Tachycardia</a:t>
            </a:r>
          </a:p>
        </p:txBody>
      </p:sp>
      <p:sp>
        <p:nvSpPr>
          <p:cNvPr id="4" name="Content Placeholder 3">
            <a:extLst>
              <a:ext uri="{FF2B5EF4-FFF2-40B4-BE49-F238E27FC236}">
                <a16:creationId xmlns:a16="http://schemas.microsoft.com/office/drawing/2014/main" id="{6C272D1D-74DA-37AD-B9CC-230C1A5CF04C}"/>
              </a:ext>
            </a:extLst>
          </p:cNvPr>
          <p:cNvSpPr>
            <a:spLocks noGrp="1"/>
          </p:cNvSpPr>
          <p:nvPr>
            <p:ph idx="1"/>
          </p:nvPr>
        </p:nvSpPr>
        <p:spPr/>
        <p:txBody>
          <a:bodyPr/>
          <a:lstStyle/>
          <a:p>
            <a:r>
              <a:rPr lang="en-SE" sz="2800" dirty="0"/>
              <a:t>Heart rate 100-300 bpm, usually 200-260</a:t>
            </a:r>
          </a:p>
          <a:p>
            <a:endParaRPr lang="en-SE" sz="2800" dirty="0"/>
          </a:p>
          <a:p>
            <a:r>
              <a:rPr lang="en-GB" sz="2800" dirty="0"/>
              <a:t>Presence of irregularity at onset (“warm-up”) and </a:t>
            </a:r>
            <a:r>
              <a:rPr lang="en-GB" sz="2800"/>
              <a:t>termination (“cool-down</a:t>
            </a:r>
            <a:r>
              <a:rPr lang="en-GB" sz="2800" dirty="0"/>
              <a:t>”) is a hallmark of EAT</a:t>
            </a:r>
          </a:p>
          <a:p>
            <a:endParaRPr lang="en-GB" sz="2800" dirty="0"/>
          </a:p>
          <a:p>
            <a:r>
              <a:rPr lang="en-GB" sz="2800" dirty="0"/>
              <a:t>In contrast, abrupt onset and offset with </a:t>
            </a:r>
            <a:r>
              <a:rPr lang="en-GB" sz="2800" dirty="0" err="1"/>
              <a:t>reentrant</a:t>
            </a:r>
            <a:r>
              <a:rPr lang="en-GB" sz="2800" dirty="0"/>
              <a:t> arrhythmias such as AVNRT and AVRT</a:t>
            </a:r>
            <a:endParaRPr lang="en-SE" sz="2800" dirty="0"/>
          </a:p>
        </p:txBody>
      </p:sp>
    </p:spTree>
    <p:extLst>
      <p:ext uri="{BB962C8B-B14F-4D97-AF65-F5344CB8AC3E}">
        <p14:creationId xmlns:p14="http://schemas.microsoft.com/office/powerpoint/2010/main" val="3091834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CC0AB-81F2-FB4A-856C-A28B2642E0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BA904D-26A7-14C3-2876-E4A83C9190D8}"/>
              </a:ext>
            </a:extLst>
          </p:cNvPr>
          <p:cNvSpPr>
            <a:spLocks noGrp="1"/>
          </p:cNvSpPr>
          <p:nvPr>
            <p:ph type="title"/>
          </p:nvPr>
        </p:nvSpPr>
        <p:spPr>
          <a:xfrm>
            <a:off x="685800" y="110832"/>
            <a:ext cx="7772400" cy="1143000"/>
          </a:xfrm>
        </p:spPr>
        <p:txBody>
          <a:bodyPr/>
          <a:lstStyle/>
          <a:p>
            <a:r>
              <a:rPr lang="en-SE" dirty="0"/>
              <a:t>Differential of Tachycardia</a:t>
            </a:r>
          </a:p>
        </p:txBody>
      </p:sp>
      <p:graphicFrame>
        <p:nvGraphicFramePr>
          <p:cNvPr id="2" name="Table 1">
            <a:extLst>
              <a:ext uri="{FF2B5EF4-FFF2-40B4-BE49-F238E27FC236}">
                <a16:creationId xmlns:a16="http://schemas.microsoft.com/office/drawing/2014/main" id="{23044D9A-DE3B-2A55-5F48-48CD7970A97C}"/>
              </a:ext>
            </a:extLst>
          </p:cNvPr>
          <p:cNvGraphicFramePr>
            <a:graphicFrameLocks noGrp="1"/>
          </p:cNvGraphicFramePr>
          <p:nvPr/>
        </p:nvGraphicFramePr>
        <p:xfrm>
          <a:off x="292608" y="1726185"/>
          <a:ext cx="8503920" cy="3961384"/>
        </p:xfrm>
        <a:graphic>
          <a:graphicData uri="http://schemas.openxmlformats.org/drawingml/2006/table">
            <a:tbl>
              <a:tblPr firstRow="1" bandRow="1">
                <a:tableStyleId>{5940675A-B579-460E-94D1-54222C63F5DA}</a:tableStyleId>
              </a:tblPr>
              <a:tblGrid>
                <a:gridCol w="1546167">
                  <a:extLst>
                    <a:ext uri="{9D8B030D-6E8A-4147-A177-3AD203B41FA5}">
                      <a16:colId xmlns:a16="http://schemas.microsoft.com/office/drawing/2014/main" val="131784175"/>
                    </a:ext>
                  </a:extLst>
                </a:gridCol>
                <a:gridCol w="3647625">
                  <a:extLst>
                    <a:ext uri="{9D8B030D-6E8A-4147-A177-3AD203B41FA5}">
                      <a16:colId xmlns:a16="http://schemas.microsoft.com/office/drawing/2014/main" val="742323555"/>
                    </a:ext>
                  </a:extLst>
                </a:gridCol>
                <a:gridCol w="3310128">
                  <a:extLst>
                    <a:ext uri="{9D8B030D-6E8A-4147-A177-3AD203B41FA5}">
                      <a16:colId xmlns:a16="http://schemas.microsoft.com/office/drawing/2014/main" val="1638255158"/>
                    </a:ext>
                  </a:extLst>
                </a:gridCol>
              </a:tblGrid>
              <a:tr h="485089">
                <a:tc>
                  <a:txBody>
                    <a:bodyPr/>
                    <a:lstStyle/>
                    <a:p>
                      <a:endParaRPr lang="en-SE" sz="2400" b="1" dirty="0"/>
                    </a:p>
                  </a:txBody>
                  <a:tcPr/>
                </a:tc>
                <a:tc>
                  <a:txBody>
                    <a:bodyPr/>
                    <a:lstStyle/>
                    <a:p>
                      <a:pPr algn="ctr"/>
                      <a:r>
                        <a:rPr lang="en-SE" sz="2400" b="1" dirty="0"/>
                        <a:t>Regular</a:t>
                      </a:r>
                    </a:p>
                  </a:txBody>
                  <a:tcPr/>
                </a:tc>
                <a:tc>
                  <a:txBody>
                    <a:bodyPr/>
                    <a:lstStyle/>
                    <a:p>
                      <a:pPr algn="ctr"/>
                      <a:r>
                        <a:rPr lang="en-SE" sz="2400" b="1" dirty="0"/>
                        <a:t>Irregular</a:t>
                      </a:r>
                    </a:p>
                  </a:txBody>
                  <a:tcPr/>
                </a:tc>
                <a:extLst>
                  <a:ext uri="{0D108BD9-81ED-4DB2-BD59-A6C34878D82A}">
                    <a16:rowId xmlns:a16="http://schemas.microsoft.com/office/drawing/2014/main" val="659661038"/>
                  </a:ext>
                </a:extLst>
              </a:tr>
              <a:tr h="1108724">
                <a:tc>
                  <a:txBody>
                    <a:bodyPr/>
                    <a:lstStyle/>
                    <a:p>
                      <a:r>
                        <a:rPr lang="en-SE" sz="2400" b="1" dirty="0"/>
                        <a:t>QRS &lt; 120 msec</a:t>
                      </a:r>
                    </a:p>
                  </a:txBody>
                  <a:tcPr/>
                </a:tc>
                <a:tc>
                  <a:txBody>
                    <a:bodyPr/>
                    <a:lstStyle/>
                    <a:p>
                      <a:endParaRPr lang="en-SE" sz="2400" dirty="0"/>
                    </a:p>
                  </a:txBody>
                  <a:tcPr/>
                </a:tc>
                <a:tc>
                  <a:txBody>
                    <a:bodyPr/>
                    <a:lstStyle/>
                    <a:p>
                      <a:endParaRPr lang="en-SE" sz="2400" dirty="0"/>
                    </a:p>
                  </a:txBody>
                  <a:tcPr/>
                </a:tc>
                <a:extLst>
                  <a:ext uri="{0D108BD9-81ED-4DB2-BD59-A6C34878D82A}">
                    <a16:rowId xmlns:a16="http://schemas.microsoft.com/office/drawing/2014/main" val="3558417820"/>
                  </a:ext>
                </a:extLst>
              </a:tr>
              <a:tr h="2367571">
                <a:tc>
                  <a:txBody>
                    <a:bodyPr/>
                    <a:lstStyle/>
                    <a:p>
                      <a:r>
                        <a:rPr lang="en-SE" sz="2400" b="1" dirty="0"/>
                        <a:t>QRS &gt; 120 msec</a:t>
                      </a:r>
                    </a:p>
                  </a:txBody>
                  <a:tcPr/>
                </a:tc>
                <a:tc>
                  <a:txBody>
                    <a:bodyPr/>
                    <a:lstStyle/>
                    <a:p>
                      <a:pPr marL="285750" indent="-285750">
                        <a:buFont typeface="Arial" panose="020B0604020202020204" pitchFamily="34" charset="0"/>
                        <a:buChar char="•"/>
                      </a:pPr>
                      <a:r>
                        <a:rPr lang="en-SE" sz="2400" dirty="0"/>
                        <a:t>VT</a:t>
                      </a:r>
                    </a:p>
                    <a:p>
                      <a:pPr marL="285750" indent="-285750">
                        <a:buFont typeface="Arial" panose="020B0604020202020204" pitchFamily="34" charset="0"/>
                        <a:buChar char="•"/>
                      </a:pPr>
                      <a:r>
                        <a:rPr lang="en-SE" sz="2400" dirty="0"/>
                        <a:t>SVT with</a:t>
                      </a:r>
                    </a:p>
                    <a:p>
                      <a:pPr marL="742950" lvl="1" indent="-285750">
                        <a:buFont typeface="Arial" panose="020B0604020202020204" pitchFamily="34" charset="0"/>
                        <a:buChar char="•"/>
                      </a:pPr>
                      <a:r>
                        <a:rPr lang="en-SE" sz="2400" dirty="0"/>
                        <a:t>bundle branch block</a:t>
                      </a:r>
                    </a:p>
                    <a:p>
                      <a:pPr marL="742950" lvl="1" indent="-285750">
                        <a:buFont typeface="Arial" panose="020B0604020202020204" pitchFamily="34" charset="0"/>
                        <a:buChar char="•"/>
                      </a:pPr>
                      <a:r>
                        <a:rPr lang="en-SE" sz="2400" dirty="0"/>
                        <a:t>bypass tract</a:t>
                      </a:r>
                    </a:p>
                    <a:p>
                      <a:pPr marL="742950" lvl="1" indent="-285750">
                        <a:buFont typeface="Arial" panose="020B0604020202020204" pitchFamily="34" charset="0"/>
                        <a:buChar char="•"/>
                      </a:pPr>
                      <a:r>
                        <a:rPr lang="en-SE" sz="2400" dirty="0"/>
                        <a:t>hyperkalemia</a:t>
                      </a:r>
                    </a:p>
                    <a:p>
                      <a:pPr marL="742950" lvl="1" indent="-285750">
                        <a:buFont typeface="Arial" panose="020B0604020202020204" pitchFamily="34" charset="0"/>
                        <a:buChar char="•"/>
                      </a:pPr>
                      <a:r>
                        <a:rPr lang="en-SE" sz="2400" dirty="0"/>
                        <a:t>N-channel blockade</a:t>
                      </a:r>
                    </a:p>
                  </a:txBody>
                  <a:tcPr/>
                </a:tc>
                <a:tc>
                  <a:txBody>
                    <a:bodyPr/>
                    <a:lstStyle/>
                    <a:p>
                      <a:endParaRPr lang="en-SE" sz="2400" dirty="0"/>
                    </a:p>
                  </a:txBody>
                  <a:tcPr/>
                </a:tc>
                <a:extLst>
                  <a:ext uri="{0D108BD9-81ED-4DB2-BD59-A6C34878D82A}">
                    <a16:rowId xmlns:a16="http://schemas.microsoft.com/office/drawing/2014/main" val="3903432851"/>
                  </a:ext>
                </a:extLst>
              </a:tr>
            </a:tbl>
          </a:graphicData>
        </a:graphic>
      </p:graphicFrame>
    </p:spTree>
    <p:extLst>
      <p:ext uri="{BB962C8B-B14F-4D97-AF65-F5344CB8AC3E}">
        <p14:creationId xmlns:p14="http://schemas.microsoft.com/office/powerpoint/2010/main" val="2897779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09668-409D-1670-5FC9-E99D6839D900}"/>
              </a:ext>
            </a:extLst>
          </p:cNvPr>
          <p:cNvSpPr>
            <a:spLocks noGrp="1"/>
          </p:cNvSpPr>
          <p:nvPr>
            <p:ph type="title"/>
          </p:nvPr>
        </p:nvSpPr>
        <p:spPr/>
        <p:txBody>
          <a:bodyPr/>
          <a:lstStyle/>
          <a:p>
            <a:r>
              <a:rPr lang="en-SE" dirty="0">
                <a:solidFill>
                  <a:srgbClr val="FF0000"/>
                </a:solidFill>
              </a:rPr>
              <a:t>VT vs SVT</a:t>
            </a:r>
          </a:p>
        </p:txBody>
      </p:sp>
      <p:sp>
        <p:nvSpPr>
          <p:cNvPr id="5" name="Content Placeholder 4">
            <a:extLst>
              <a:ext uri="{FF2B5EF4-FFF2-40B4-BE49-F238E27FC236}">
                <a16:creationId xmlns:a16="http://schemas.microsoft.com/office/drawing/2014/main" id="{A469314B-851D-F61C-71C5-8041617F66C3}"/>
              </a:ext>
            </a:extLst>
          </p:cNvPr>
          <p:cNvSpPr>
            <a:spLocks noGrp="1"/>
          </p:cNvSpPr>
          <p:nvPr>
            <p:ph idx="1"/>
          </p:nvPr>
        </p:nvSpPr>
        <p:spPr/>
        <p:txBody>
          <a:bodyPr>
            <a:normAutofit/>
          </a:bodyPr>
          <a:lstStyle/>
          <a:p>
            <a:r>
              <a:rPr lang="en-SE" dirty="0"/>
              <a:t>&gt; 70% VT</a:t>
            </a:r>
          </a:p>
          <a:p>
            <a:r>
              <a:rPr lang="en-SE" dirty="0"/>
              <a:t>&gt; 85% if age &gt; 35 years</a:t>
            </a:r>
          </a:p>
          <a:p>
            <a:r>
              <a:rPr lang="en-SE" dirty="0"/>
              <a:t>&gt; 90% VT if prior myocardial infarction</a:t>
            </a:r>
          </a:p>
          <a:p>
            <a:r>
              <a:rPr lang="en-SE" dirty="0"/>
              <a:t>≈ 100% if VA-dissociation:</a:t>
            </a:r>
          </a:p>
          <a:p>
            <a:pPr lvl="1"/>
            <a:r>
              <a:rPr lang="en-SE" dirty="0"/>
              <a:t>P waves not related to QRS complexes (slower)</a:t>
            </a:r>
          </a:p>
          <a:p>
            <a:pPr lvl="1"/>
            <a:r>
              <a:rPr lang="en-SE" dirty="0"/>
              <a:t>Capture beats</a:t>
            </a:r>
          </a:p>
          <a:p>
            <a:pPr lvl="1"/>
            <a:r>
              <a:rPr lang="en-SE" dirty="0"/>
              <a:t>Fusions beats</a:t>
            </a:r>
          </a:p>
        </p:txBody>
      </p:sp>
    </p:spTree>
    <p:extLst>
      <p:ext uri="{BB962C8B-B14F-4D97-AF65-F5344CB8AC3E}">
        <p14:creationId xmlns:p14="http://schemas.microsoft.com/office/powerpoint/2010/main" val="158822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computer&#10;&#10;Description automatically generated">
            <a:extLst>
              <a:ext uri="{FF2B5EF4-FFF2-40B4-BE49-F238E27FC236}">
                <a16:creationId xmlns:a16="http://schemas.microsoft.com/office/drawing/2014/main" id="{E4D4D7FF-6863-1F37-4C7E-04EDE4E06A5B}"/>
              </a:ext>
            </a:extLst>
          </p:cNvPr>
          <p:cNvPicPr>
            <a:picLocks noGrp="1" noChangeAspect="1"/>
          </p:cNvPicPr>
          <p:nvPr>
            <p:ph type="pic" idx="4294967295"/>
          </p:nvPr>
        </p:nvPicPr>
        <p:blipFill rotWithShape="1">
          <a:blip r:embed="rId3">
            <a:extLst>
              <a:ext uri="{28A0092B-C50C-407E-A947-70E740481C1C}">
                <a14:useLocalDpi xmlns:a14="http://schemas.microsoft.com/office/drawing/2010/main" val="0"/>
              </a:ext>
            </a:extLst>
          </a:blip>
          <a:srcRect t="-1" b="26857"/>
          <a:stretch/>
        </p:blipFill>
        <p:spPr>
          <a:xfrm>
            <a:off x="248770" y="1057554"/>
            <a:ext cx="8631136" cy="4734766"/>
          </a:xfrm>
          <a:noFill/>
        </p:spPr>
      </p:pic>
      <p:grpSp>
        <p:nvGrpSpPr>
          <p:cNvPr id="27" name="Group 26">
            <a:extLst>
              <a:ext uri="{FF2B5EF4-FFF2-40B4-BE49-F238E27FC236}">
                <a16:creationId xmlns:a16="http://schemas.microsoft.com/office/drawing/2014/main" id="{45D62B68-0544-E636-2F21-2946354E1180}"/>
              </a:ext>
            </a:extLst>
          </p:cNvPr>
          <p:cNvGrpSpPr/>
          <p:nvPr/>
        </p:nvGrpSpPr>
        <p:grpSpPr>
          <a:xfrm>
            <a:off x="1183341" y="1803952"/>
            <a:ext cx="7110546" cy="2433481"/>
            <a:chOff x="1577788" y="1262269"/>
            <a:chExt cx="9480728" cy="3244641"/>
          </a:xfrm>
        </p:grpSpPr>
        <p:cxnSp>
          <p:nvCxnSpPr>
            <p:cNvPr id="6" name="Straight Arrow Connector 5">
              <a:extLst>
                <a:ext uri="{FF2B5EF4-FFF2-40B4-BE49-F238E27FC236}">
                  <a16:creationId xmlns:a16="http://schemas.microsoft.com/office/drawing/2014/main" id="{20234AB0-67B8-1464-1648-DF387E1223BD}"/>
                </a:ext>
              </a:extLst>
            </p:cNvPr>
            <p:cNvCxnSpPr/>
            <p:nvPr/>
          </p:nvCxnSpPr>
          <p:spPr>
            <a:xfrm flipV="1">
              <a:off x="3012141" y="3779209"/>
              <a:ext cx="0" cy="726141"/>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051C6DA5-4910-97B5-78D2-EBCACD919B57}"/>
                </a:ext>
              </a:extLst>
            </p:cNvPr>
            <p:cNvCxnSpPr/>
            <p:nvPr/>
          </p:nvCxnSpPr>
          <p:spPr>
            <a:xfrm flipV="1">
              <a:off x="1577788" y="3769270"/>
              <a:ext cx="0" cy="726141"/>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07CBD3C-9D7D-E539-59B0-4049B2B222EA}"/>
                </a:ext>
              </a:extLst>
            </p:cNvPr>
            <p:cNvCxnSpPr/>
            <p:nvPr/>
          </p:nvCxnSpPr>
          <p:spPr>
            <a:xfrm flipV="1">
              <a:off x="5619496" y="3770830"/>
              <a:ext cx="0" cy="726141"/>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2CDA9C6-F6C9-85E7-F908-23D64F1EAC60}"/>
                </a:ext>
              </a:extLst>
            </p:cNvPr>
            <p:cNvCxnSpPr/>
            <p:nvPr/>
          </p:nvCxnSpPr>
          <p:spPr>
            <a:xfrm flipV="1">
              <a:off x="4365800" y="3780769"/>
              <a:ext cx="0" cy="726141"/>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AAFF578-1A8B-AFD3-1A89-66ABE483542A}"/>
                </a:ext>
              </a:extLst>
            </p:cNvPr>
            <p:cNvCxnSpPr/>
            <p:nvPr/>
          </p:nvCxnSpPr>
          <p:spPr>
            <a:xfrm flipV="1">
              <a:off x="7851794" y="3766349"/>
              <a:ext cx="0" cy="726141"/>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BF55486-B932-DFC3-E00F-A6243AF384DC}"/>
                </a:ext>
              </a:extLst>
            </p:cNvPr>
            <p:cNvCxnSpPr/>
            <p:nvPr/>
          </p:nvCxnSpPr>
          <p:spPr>
            <a:xfrm flipV="1">
              <a:off x="6811791" y="3768882"/>
              <a:ext cx="0" cy="726141"/>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0743811-CA8C-2845-05A4-451E5D947BCA}"/>
                </a:ext>
              </a:extLst>
            </p:cNvPr>
            <p:cNvCxnSpPr/>
            <p:nvPr/>
          </p:nvCxnSpPr>
          <p:spPr>
            <a:xfrm flipV="1">
              <a:off x="10945873" y="3756410"/>
              <a:ext cx="0" cy="726141"/>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7509E04-0515-5DF8-6823-8401B5D694BD}"/>
                </a:ext>
              </a:extLst>
            </p:cNvPr>
            <p:cNvCxnSpPr/>
            <p:nvPr/>
          </p:nvCxnSpPr>
          <p:spPr>
            <a:xfrm flipV="1">
              <a:off x="9917854" y="3759331"/>
              <a:ext cx="0" cy="726141"/>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4A240F1-ECE0-06F7-0C74-A9C8372B6638}"/>
                </a:ext>
              </a:extLst>
            </p:cNvPr>
            <p:cNvCxnSpPr>
              <a:cxnSpLocks/>
            </p:cNvCxnSpPr>
            <p:nvPr/>
          </p:nvCxnSpPr>
          <p:spPr>
            <a:xfrm>
              <a:off x="5619496" y="1262269"/>
              <a:ext cx="0" cy="65325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5B6D281-5B44-3241-F2B6-4255953144DD}"/>
                </a:ext>
              </a:extLst>
            </p:cNvPr>
            <p:cNvCxnSpPr>
              <a:cxnSpLocks/>
            </p:cNvCxnSpPr>
            <p:nvPr/>
          </p:nvCxnSpPr>
          <p:spPr>
            <a:xfrm>
              <a:off x="6811791" y="1262269"/>
              <a:ext cx="0" cy="65325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08C4AA7-1103-AAB5-A9AD-FFAA8627DCC4}"/>
                </a:ext>
              </a:extLst>
            </p:cNvPr>
            <p:cNvCxnSpPr>
              <a:cxnSpLocks/>
            </p:cNvCxnSpPr>
            <p:nvPr/>
          </p:nvCxnSpPr>
          <p:spPr>
            <a:xfrm>
              <a:off x="10020558" y="1745584"/>
              <a:ext cx="0" cy="460903"/>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A94A186-5B97-DAA2-DB40-651600FE2895}"/>
                </a:ext>
              </a:extLst>
            </p:cNvPr>
            <p:cNvCxnSpPr>
              <a:cxnSpLocks/>
            </p:cNvCxnSpPr>
            <p:nvPr/>
          </p:nvCxnSpPr>
          <p:spPr>
            <a:xfrm>
              <a:off x="11058516" y="1613455"/>
              <a:ext cx="0" cy="573154"/>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FA20105F-5418-1B0E-6BD5-B10660583800}"/>
              </a:ext>
            </a:extLst>
          </p:cNvPr>
          <p:cNvSpPr txBox="1"/>
          <p:nvPr/>
        </p:nvSpPr>
        <p:spPr>
          <a:xfrm>
            <a:off x="1236276" y="6027895"/>
            <a:ext cx="6773457" cy="461665"/>
          </a:xfrm>
          <a:prstGeom prst="rect">
            <a:avLst/>
          </a:prstGeom>
          <a:noFill/>
        </p:spPr>
        <p:txBody>
          <a:bodyPr wrap="none" rtlCol="0">
            <a:spAutoFit/>
          </a:bodyPr>
          <a:lstStyle/>
          <a:p>
            <a:r>
              <a:rPr lang="en-SE" dirty="0">
                <a:solidFill>
                  <a:srgbClr val="00B050"/>
                </a:solidFill>
              </a:rPr>
              <a:t>VA-dissociation = VT (&lt; 30 sec i.e. “non-sustained”) </a:t>
            </a:r>
          </a:p>
        </p:txBody>
      </p:sp>
      <p:sp>
        <p:nvSpPr>
          <p:cNvPr id="3" name="TextBox 2">
            <a:extLst>
              <a:ext uri="{FF2B5EF4-FFF2-40B4-BE49-F238E27FC236}">
                <a16:creationId xmlns:a16="http://schemas.microsoft.com/office/drawing/2014/main" id="{14F3CA1E-2304-D744-D70A-FAB664A46484}"/>
              </a:ext>
            </a:extLst>
          </p:cNvPr>
          <p:cNvSpPr txBox="1"/>
          <p:nvPr/>
        </p:nvSpPr>
        <p:spPr>
          <a:xfrm>
            <a:off x="970287" y="273647"/>
            <a:ext cx="2188420" cy="461665"/>
          </a:xfrm>
          <a:prstGeom prst="rect">
            <a:avLst/>
          </a:prstGeom>
          <a:noFill/>
        </p:spPr>
        <p:txBody>
          <a:bodyPr wrap="none" rtlCol="0">
            <a:spAutoFit/>
          </a:bodyPr>
          <a:lstStyle/>
          <a:p>
            <a:r>
              <a:rPr lang="en-SE" dirty="0">
                <a:solidFill>
                  <a:srgbClr val="0070C0"/>
                </a:solidFill>
              </a:rPr>
              <a:t>Atrial activation</a:t>
            </a:r>
          </a:p>
        </p:txBody>
      </p:sp>
      <p:cxnSp>
        <p:nvCxnSpPr>
          <p:cNvPr id="4" name="Straight Arrow Connector 3">
            <a:extLst>
              <a:ext uri="{FF2B5EF4-FFF2-40B4-BE49-F238E27FC236}">
                <a16:creationId xmlns:a16="http://schemas.microsoft.com/office/drawing/2014/main" id="{C6C509DA-BAFC-EC30-E3F6-3F3DF10412E0}"/>
              </a:ext>
            </a:extLst>
          </p:cNvPr>
          <p:cNvCxnSpPr>
            <a:cxnSpLocks/>
          </p:cNvCxnSpPr>
          <p:nvPr/>
        </p:nvCxnSpPr>
        <p:spPr>
          <a:xfrm>
            <a:off x="5708602" y="1477706"/>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9AF239D-61A9-D301-C703-C9A5265C2B08}"/>
              </a:ext>
            </a:extLst>
          </p:cNvPr>
          <p:cNvCxnSpPr>
            <a:cxnSpLocks/>
          </p:cNvCxnSpPr>
          <p:nvPr/>
        </p:nvCxnSpPr>
        <p:spPr>
          <a:xfrm>
            <a:off x="6072177" y="1455936"/>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5F5901E-B7F2-F649-B807-C86356F03CAD}"/>
              </a:ext>
            </a:extLst>
          </p:cNvPr>
          <p:cNvCxnSpPr>
            <a:cxnSpLocks/>
          </p:cNvCxnSpPr>
          <p:nvPr/>
        </p:nvCxnSpPr>
        <p:spPr>
          <a:xfrm>
            <a:off x="6411805" y="1478435"/>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31ED36C-FB9D-CC55-E30E-CFDEFA30FA28}"/>
              </a:ext>
            </a:extLst>
          </p:cNvPr>
          <p:cNvCxnSpPr>
            <a:cxnSpLocks/>
          </p:cNvCxnSpPr>
          <p:nvPr/>
        </p:nvCxnSpPr>
        <p:spPr>
          <a:xfrm>
            <a:off x="6775380" y="1480614"/>
            <a:ext cx="0" cy="7495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D096E2-A6A7-3091-C241-21C9F619C6EB}"/>
              </a:ext>
            </a:extLst>
          </p:cNvPr>
          <p:cNvSpPr txBox="1"/>
          <p:nvPr/>
        </p:nvSpPr>
        <p:spPr>
          <a:xfrm>
            <a:off x="4999692" y="277661"/>
            <a:ext cx="2837187" cy="461665"/>
          </a:xfrm>
          <a:prstGeom prst="rect">
            <a:avLst/>
          </a:prstGeom>
          <a:noFill/>
        </p:spPr>
        <p:txBody>
          <a:bodyPr wrap="none" rtlCol="0">
            <a:spAutoFit/>
          </a:bodyPr>
          <a:lstStyle/>
          <a:p>
            <a:r>
              <a:rPr lang="en-SE" dirty="0">
                <a:solidFill>
                  <a:srgbClr val="FF0000"/>
                </a:solidFill>
              </a:rPr>
              <a:t>Ventricular activation</a:t>
            </a:r>
          </a:p>
        </p:txBody>
      </p:sp>
    </p:spTree>
    <p:extLst>
      <p:ext uri="{BB962C8B-B14F-4D97-AF65-F5344CB8AC3E}">
        <p14:creationId xmlns:p14="http://schemas.microsoft.com/office/powerpoint/2010/main" val="30367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P spid="18" grpId="0"/>
    </p:bldLst>
  </p:timing>
</p:sld>
</file>

<file path=ppt/theme/theme1.xml><?xml version="1.0" encoding="utf-8"?>
<a:theme xmlns:a="http://schemas.openxmlformats.org/drawingml/2006/main" name="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23240</TotalTime>
  <Words>3165</Words>
  <Application>Microsoft Macintosh PowerPoint</Application>
  <PresentationFormat>On-screen Show (4:3)</PresentationFormat>
  <Paragraphs>430</Paragraphs>
  <Slides>66</Slides>
  <Notes>51</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ＭＳ Ｐゴシック</vt:lpstr>
      <vt:lpstr>Arial</vt:lpstr>
      <vt:lpstr>Times</vt:lpstr>
      <vt:lpstr>Times New Roman</vt:lpstr>
      <vt:lpstr>Wingdings</vt:lpstr>
      <vt:lpstr>Tom presentation</vt:lpstr>
      <vt:lpstr>Tachycardia</vt:lpstr>
      <vt:lpstr>Index</vt:lpstr>
      <vt:lpstr>Tachycardia: Regular + Wide</vt:lpstr>
      <vt:lpstr>51-year-old who has fainted</vt:lpstr>
      <vt:lpstr>51-year-old who has fainted</vt:lpstr>
      <vt:lpstr>Differential of Tachycardia</vt:lpstr>
      <vt:lpstr>Differential of Tachycardia</vt:lpstr>
      <vt:lpstr>VT vs SVT</vt:lpstr>
      <vt:lpstr>PowerPoint Presentation</vt:lpstr>
      <vt:lpstr>63-year-old man with chest pain</vt:lpstr>
      <vt:lpstr>PowerPoint Presentation</vt:lpstr>
      <vt:lpstr>Esophageal EKG</vt:lpstr>
      <vt:lpstr>PowerPoint Presentation</vt:lpstr>
      <vt:lpstr>PowerPoint Presentation</vt:lpstr>
      <vt:lpstr>PowerPoint Presentation</vt:lpstr>
      <vt:lpstr>Management?</vt:lpstr>
      <vt:lpstr>Course</vt:lpstr>
      <vt:lpstr>PowerPoint Presentation</vt:lpstr>
      <vt:lpstr>28-year-old woman with palpitations</vt:lpstr>
      <vt:lpstr>PowerPoint Presentation</vt:lpstr>
      <vt:lpstr>PowerPoint Presentation</vt:lpstr>
      <vt:lpstr>During arrhythmia</vt:lpstr>
      <vt:lpstr>Course</vt:lpstr>
      <vt:lpstr>19-year-old woman, palpitations &amp; unwell</vt:lpstr>
      <vt:lpstr>Course</vt:lpstr>
      <vt:lpstr>81-year-old woman feeling unwell</vt:lpstr>
      <vt:lpstr>81-year-old woman feeling unwell</vt:lpstr>
      <vt:lpstr>Esophagus-EKG</vt:lpstr>
      <vt:lpstr>Course</vt:lpstr>
      <vt:lpstr>37-year-old man with chest pain EKG 21:23</vt:lpstr>
      <vt:lpstr>37-year-old man with chest pain EKG 22:24</vt:lpstr>
      <vt:lpstr>PowerPoint Presentation</vt:lpstr>
      <vt:lpstr>PowerPoint Presentation</vt:lpstr>
      <vt:lpstr>Tachycardia: Irregular + Wide</vt:lpstr>
      <vt:lpstr>19-year-old with chest pain</vt:lpstr>
      <vt:lpstr>Differential of Tachycardia</vt:lpstr>
      <vt:lpstr>Differential of Tachycardia</vt:lpstr>
      <vt:lpstr>19-year-old with chest pain</vt:lpstr>
      <vt:lpstr>PowerPoint Presentation</vt:lpstr>
      <vt:lpstr>Atrial Fibrillation with Preexcitation</vt:lpstr>
      <vt:lpstr>EKG 200618</vt:lpstr>
      <vt:lpstr>Course</vt:lpstr>
      <vt:lpstr>PowerPoint Presentation</vt:lpstr>
      <vt:lpstr>Förlopp</vt:lpstr>
      <vt:lpstr>Spontaneous Conversion to Sinus Rhythm</vt:lpstr>
      <vt:lpstr>After ablation</vt:lpstr>
      <vt:lpstr>PowerPoint Presentation</vt:lpstr>
      <vt:lpstr>Ashman Phenomenon</vt:lpstr>
      <vt:lpstr>82-year-old woman with T-LOC</vt:lpstr>
      <vt:lpstr>PowerPoint Presentation</vt:lpstr>
      <vt:lpstr>82-year-old woman with T-LOC</vt:lpstr>
      <vt:lpstr>82-year-old woman with T-LOC</vt:lpstr>
      <vt:lpstr>82-year-old woman with T-LOC</vt:lpstr>
      <vt:lpstr>Tachycardia: Regular + Narrow</vt:lpstr>
      <vt:lpstr>62-year-old woman with fever</vt:lpstr>
      <vt:lpstr>Differential of Tachycardia</vt:lpstr>
      <vt:lpstr>Differential of Tachycardia</vt:lpstr>
      <vt:lpstr>Telemetry during adenosine</vt:lpstr>
      <vt:lpstr>Atrial Flutter</vt:lpstr>
      <vt:lpstr>PowerPoint Presentation</vt:lpstr>
      <vt:lpstr>65-year-old woman with palpitations</vt:lpstr>
      <vt:lpstr>Telemetry 250623 21:38</vt:lpstr>
      <vt:lpstr>PowerPoint Presentation</vt:lpstr>
      <vt:lpstr>PowerPoint Presentation</vt:lpstr>
      <vt:lpstr>PowerPoint Presentation</vt:lpstr>
      <vt:lpstr>Ectopic Atrial Tachycardia</vt:lpstr>
    </vt:vector>
  </TitlesOfParts>
  <Company>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 av intoxikation</dc:title>
  <dc:creator>helena jernström</dc:creator>
  <cp:lastModifiedBy>Eric Dryver</cp:lastModifiedBy>
  <cp:revision>2107</cp:revision>
  <cp:lastPrinted>2017-10-19T21:27:52Z</cp:lastPrinted>
  <dcterms:created xsi:type="dcterms:W3CDTF">2004-05-02T18:25:10Z</dcterms:created>
  <dcterms:modified xsi:type="dcterms:W3CDTF">2026-04-17T08:52:57Z</dcterms:modified>
</cp:coreProperties>
</file>