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1480" r:id="rId3"/>
    <p:sldId id="1478" r:id="rId4"/>
    <p:sldId id="1484" r:id="rId5"/>
    <p:sldId id="1479" r:id="rId6"/>
    <p:sldId id="1481" r:id="rId7"/>
    <p:sldId id="1482" r:id="rId8"/>
    <p:sldId id="1054" r:id="rId9"/>
    <p:sldId id="1105" r:id="rId10"/>
    <p:sldId id="270" r:id="rId11"/>
    <p:sldId id="1415" r:id="rId12"/>
    <p:sldId id="1441" r:id="rId13"/>
    <p:sldId id="1083" r:id="rId14"/>
    <p:sldId id="1483" r:id="rId15"/>
    <p:sldId id="1085" r:id="rId16"/>
    <p:sldId id="1084" r:id="rId17"/>
  </p:sldIdLst>
  <p:sldSz cx="9144000" cy="6858000" type="screen4x3"/>
  <p:notesSz cx="6805613" cy="99393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3">
          <p15:clr>
            <a:srgbClr val="A4A3A4"/>
          </p15:clr>
        </p15:guide>
        <p15:guide id="2" pos="44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/>
    <p:restoredTop sz="75966"/>
  </p:normalViewPr>
  <p:slideViewPr>
    <p:cSldViewPr>
      <p:cViewPr varScale="1">
        <p:scale>
          <a:sx n="79" d="100"/>
          <a:sy n="79" d="100"/>
        </p:scale>
        <p:origin x="2128" y="184"/>
      </p:cViewPr>
      <p:guideLst>
        <p:guide orient="horz" pos="2313"/>
        <p:guide pos="4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153E9C8-52FB-D3CC-EB1B-C152CD861D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A03906-A636-F731-954C-FFDB3FB1C8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4480D7-A7DD-B249-8906-41DB81D2FD1A}" type="datetimeFigureOut">
              <a:rPr lang="sv-SE" altLang="en-SE"/>
              <a:pPr>
                <a:defRPr/>
              </a:pPr>
              <a:t>2025-11-24</a:t>
            </a:fld>
            <a:endParaRPr lang="sv-SE" altLang="en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F4015B-333D-41EA-CB13-440CD5FBF5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F7D4855-49DC-9581-1027-5DBD3DFC5F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8D4BA2-1294-4D42-848C-6AD7F2EF6E3A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D3702B2-3554-B0F4-7391-F572B985B9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1BD03A0-E4D0-F1EC-A2FA-FED0A01098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A539C7E-B8B4-A1A2-30BF-82B65AA041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CE42D80-E7A4-5D94-454C-351262D206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 noProof="0"/>
              <a:t>Klicka här för att ändra format på bakgrundstexten</a:t>
            </a:r>
          </a:p>
          <a:p>
            <a:pPr lvl="1"/>
            <a:r>
              <a:rPr lang="sv-SE" altLang="en-SE" noProof="0"/>
              <a:t>Nivå två</a:t>
            </a:r>
          </a:p>
          <a:p>
            <a:pPr lvl="2"/>
            <a:r>
              <a:rPr lang="sv-SE" altLang="en-SE" noProof="0"/>
              <a:t>Nivå tre</a:t>
            </a:r>
          </a:p>
          <a:p>
            <a:pPr lvl="3"/>
            <a:r>
              <a:rPr lang="sv-SE" altLang="en-SE" noProof="0"/>
              <a:t>Nivå fyra</a:t>
            </a:r>
          </a:p>
          <a:p>
            <a:pPr lvl="4"/>
            <a:r>
              <a:rPr lang="sv-SE" altLang="en-SE" noProof="0"/>
              <a:t>Nivå fem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66261D2-C05A-128B-06BD-D8526E95CA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C12FAA4-6B1D-63F5-A6F3-76B356B04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7E9FBC-6053-D747-9C30-4BAC97CDF43C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8" name="Google Shape;188;p1:notes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The patient likely has an RCA occlusion proximal to the A.V. Nodal Branch (since the patient has third degree AV block)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E9FBC-6053-D747-9C30-4BAC97CDF43C}" type="slidenum">
              <a:rPr lang="sv-SE" altLang="en-SE" smtClean="0"/>
              <a:pPr>
                <a:defRPr/>
              </a:pPr>
              <a:t>13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76148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D81B8-5DBA-0703-A6CD-994C43EBD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AC6EE-D304-CF3E-4316-03623FFA7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632365-984B-BDF1-F1ED-7A2C26FF6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www.cardiacdirect.com</a:t>
            </a:r>
            <a:r>
              <a:rPr lang="en-GB" dirty="0"/>
              <a:t>/12-lead-ecg-placement-guide/?</a:t>
            </a:r>
            <a:r>
              <a:rPr lang="en-GB" dirty="0" err="1"/>
              <a:t>srsltid</a:t>
            </a:r>
            <a:r>
              <a:rPr lang="en-GB" dirty="0"/>
              <a:t>=AfmBOopfRDWeU4UK5iki7xn69ju3AmL8vnHF7Cyopn7ajztucnLRxlP8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1BAF3-DC9F-B4CB-76CA-A7ADEF32D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E9FBC-6053-D747-9C30-4BAC97CDF43C}" type="slidenum">
              <a:rPr lang="sv-SE" altLang="en-SE" smtClean="0"/>
              <a:pPr>
                <a:defRPr/>
              </a:pPr>
              <a:t>14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82830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To detect RV STEMI, place the V4 electrode on the mirror side, creating a V4R.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E9FBC-6053-D747-9C30-4BAC97CDF43C}" type="slidenum">
              <a:rPr lang="sv-SE" altLang="en-SE" smtClean="0"/>
              <a:pPr>
                <a:defRPr/>
              </a:pPr>
              <a:t>15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43937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www.cardiacdirect.com</a:t>
            </a:r>
            <a:r>
              <a:rPr lang="en-GB" dirty="0"/>
              <a:t>/12-lead-ecg-placement-guide/?</a:t>
            </a:r>
            <a:r>
              <a:rPr lang="en-GB" dirty="0" err="1"/>
              <a:t>srsltid</a:t>
            </a:r>
            <a:r>
              <a:rPr lang="en-GB" dirty="0"/>
              <a:t>=AfmBOopfRDWeU4UK5iki7xn69ju3AmL8vnHF7Cyopn7ajztucnLRxlP8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E9FBC-6053-D747-9C30-4BAC97CDF43C}" type="slidenum">
              <a:rPr lang="sv-SE" altLang="en-SE" smtClean="0"/>
              <a:pPr>
                <a:defRPr/>
              </a:pPr>
              <a:t>2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61710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use the differences in electrical charge between these electrodes to “generate” 12 leads.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www.cardiacdirect.com</a:t>
            </a:r>
            <a:r>
              <a:rPr lang="en-GB" dirty="0"/>
              <a:t>/12-lead-ecg-placement-guide/?</a:t>
            </a:r>
            <a:r>
              <a:rPr lang="en-GB" dirty="0" err="1"/>
              <a:t>srsltid</a:t>
            </a:r>
            <a:r>
              <a:rPr lang="en-GB" dirty="0"/>
              <a:t>=AfmBOopfRDWeU4UK5iki7xn69ju3AmL8vnHF7Cyopn7ajztucnLRxlP8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E9FBC-6053-D747-9C30-4BAC97CDF43C}" type="slidenum">
              <a:rPr lang="sv-SE" altLang="en-SE" smtClean="0"/>
              <a:pPr>
                <a:defRPr/>
              </a:pPr>
              <a:t>3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23550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We display the three dimensional change in electrical charge from the heart by “projecting” it onto these leads, in the transverse plane and the coronal plane</a:t>
            </a:r>
          </a:p>
          <a:p>
            <a:endParaRPr lang="en-SE" dirty="0"/>
          </a:p>
          <a:p>
            <a:r>
              <a:rPr lang="en-GB" dirty="0"/>
              <a:t>https://</a:t>
            </a:r>
            <a:r>
              <a:rPr lang="en-GB" dirty="0" err="1"/>
              <a:t>www.angelfire.com</a:t>
            </a:r>
            <a:r>
              <a:rPr lang="en-GB" dirty="0"/>
              <a:t>/ny3/</a:t>
            </a:r>
            <a:r>
              <a:rPr lang="en-GB" dirty="0" err="1"/>
              <a:t>ecgtech</a:t>
            </a:r>
            <a:r>
              <a:rPr lang="en-GB" dirty="0"/>
              <a:t>/</a:t>
            </a:r>
            <a:r>
              <a:rPr lang="en-GB"/>
              <a:t>looplead.html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E9FBC-6053-D747-9C30-4BAC97CDF43C}" type="slidenum">
              <a:rPr lang="sv-SE" altLang="en-SE" smtClean="0"/>
              <a:pPr>
                <a:defRPr/>
              </a:pPr>
              <a:t>4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14286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E53F0-44C4-FC5B-CF63-7C895E5B6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FD185-3F19-7344-1A97-DED050762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6B917-DDB7-75B1-58F8-CE959511F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www.cardiacdirect.com</a:t>
            </a:r>
            <a:r>
              <a:rPr lang="en-GB" dirty="0"/>
              <a:t>/12-lead-ecg-placement-guide/?</a:t>
            </a:r>
            <a:r>
              <a:rPr lang="en-GB" dirty="0" err="1"/>
              <a:t>srsltid</a:t>
            </a:r>
            <a:r>
              <a:rPr lang="en-GB" dirty="0"/>
              <a:t>=AfmBOopfRDWeU4UK5iki7xn69ju3AmL8vnHF7Cyopn7ajztucnLRxlP8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83B43-F403-0318-A537-BC3D4A9B4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E9FBC-6053-D747-9C30-4BAC97CDF43C}" type="slidenum">
              <a:rPr lang="sv-SE" altLang="en-SE" smtClean="0"/>
              <a:pPr>
                <a:defRPr/>
              </a:pPr>
              <a:t>6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421814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E9FBC-6053-D747-9C30-4BAC97CDF43C}" type="slidenum">
              <a:rPr lang="sv-SE" altLang="en-SE" smtClean="0"/>
              <a:pPr>
                <a:defRPr/>
              </a:pPr>
              <a:t>8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69258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dirty="0"/>
              <a:t>Rate in </a:t>
            </a:r>
            <a:r>
              <a:rPr lang="sv-SE" dirty="0" err="1"/>
              <a:t>bpm</a:t>
            </a:r>
            <a:r>
              <a:rPr lang="sv-SE" dirty="0"/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sv-S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dirty="0"/>
              <a:t>1-If paper speed 25 mm/sec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sv-SE" dirty="0"/>
              <a:t>300 / # </a:t>
            </a:r>
            <a:r>
              <a:rPr lang="sv-SE" dirty="0" err="1"/>
              <a:t>of</a:t>
            </a:r>
            <a:r>
              <a:rPr lang="sv-SE" dirty="0"/>
              <a:t> 5 mm </a:t>
            </a:r>
            <a:r>
              <a:rPr lang="sv-SE" dirty="0" err="1"/>
              <a:t>squares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QRS-</a:t>
            </a:r>
            <a:r>
              <a:rPr lang="sv-SE" dirty="0" err="1"/>
              <a:t>complexes</a:t>
            </a:r>
            <a:endParaRPr lang="sv-SE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sv-SE" dirty="0"/>
              <a:t>the </a:t>
            </a:r>
            <a:r>
              <a:rPr lang="sv-SE" dirty="0" err="1"/>
              <a:t>typical</a:t>
            </a:r>
            <a:r>
              <a:rPr lang="sv-SE" dirty="0"/>
              <a:t> </a:t>
            </a:r>
            <a:r>
              <a:rPr lang="sv-SE" dirty="0" err="1"/>
              <a:t>length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rhythm </a:t>
            </a:r>
            <a:r>
              <a:rPr lang="sv-SE" dirty="0" err="1"/>
              <a:t>strip</a:t>
            </a:r>
            <a:r>
              <a:rPr lang="sv-SE" dirty="0"/>
              <a:t> is 25 cm. If the paper speed is 25 mm/sec, the recording </a:t>
            </a:r>
            <a:r>
              <a:rPr lang="sv-SE" dirty="0" err="1"/>
              <a:t>time</a:t>
            </a:r>
            <a:r>
              <a:rPr lang="sv-SE" dirty="0"/>
              <a:t> is 10 </a:t>
            </a:r>
            <a:r>
              <a:rPr lang="sv-SE" dirty="0" err="1"/>
              <a:t>seconds</a:t>
            </a:r>
            <a:r>
              <a:rPr lang="sv-SE" dirty="0"/>
              <a:t>.  So # </a:t>
            </a:r>
            <a:r>
              <a:rPr lang="sv-SE" dirty="0" err="1"/>
              <a:t>of</a:t>
            </a:r>
            <a:r>
              <a:rPr lang="sv-SE" dirty="0"/>
              <a:t> QRS-</a:t>
            </a:r>
            <a:r>
              <a:rPr lang="sv-SE" dirty="0" err="1"/>
              <a:t>complexes</a:t>
            </a:r>
            <a:r>
              <a:rPr lang="sv-SE" dirty="0"/>
              <a:t> on the rhythm </a:t>
            </a:r>
            <a:r>
              <a:rPr lang="sv-SE" dirty="0" err="1"/>
              <a:t>strip</a:t>
            </a:r>
            <a:r>
              <a:rPr lang="sv-SE" dirty="0"/>
              <a:t> x 6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endParaRPr lang="sv-S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anose="020B0600070205080204" pitchFamily="34" charset="-128"/>
              </a:rPr>
              <a:t>2-If paper speed 50 mm/sec: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AutoNum type="alphaLcParenR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anose="020B0600070205080204" pitchFamily="34" charset="-128"/>
              </a:rPr>
              <a:t>600 / </a:t>
            </a:r>
            <a:r>
              <a:rPr lang="sv-SE" dirty="0"/>
              <a:t># </a:t>
            </a:r>
            <a:r>
              <a:rPr lang="sv-SE" dirty="0" err="1"/>
              <a:t>of</a:t>
            </a:r>
            <a:r>
              <a:rPr lang="sv-SE" dirty="0"/>
              <a:t> 5 mm </a:t>
            </a:r>
            <a:r>
              <a:rPr lang="sv-SE" dirty="0" err="1"/>
              <a:t>squares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QRS-</a:t>
            </a:r>
            <a:r>
              <a:rPr lang="sv-SE" dirty="0" err="1"/>
              <a:t>complexes</a:t>
            </a:r>
            <a:endParaRPr lang="sv-SE" dirty="0"/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AutoNum type="alphaLcParenR"/>
              <a:tabLst/>
              <a:defRPr/>
            </a:pPr>
            <a:r>
              <a:rPr lang="sv-SE" dirty="0" err="1"/>
              <a:t>with</a:t>
            </a:r>
            <a:r>
              <a:rPr lang="sv-SE" dirty="0"/>
              <a:t> a rhythm </a:t>
            </a:r>
            <a:r>
              <a:rPr lang="sv-SE" dirty="0" err="1"/>
              <a:t>strip</a:t>
            </a:r>
            <a:r>
              <a:rPr lang="sv-SE" dirty="0"/>
              <a:t> </a:t>
            </a:r>
            <a:r>
              <a:rPr lang="sv-SE" dirty="0" err="1"/>
              <a:t>length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25 cm and a paper speed </a:t>
            </a:r>
            <a:r>
              <a:rPr lang="sv-SE" dirty="0" err="1"/>
              <a:t>of</a:t>
            </a:r>
            <a:r>
              <a:rPr lang="sv-SE" dirty="0"/>
              <a:t> 50 mm/sec, the recording </a:t>
            </a:r>
            <a:r>
              <a:rPr lang="sv-SE" dirty="0" err="1"/>
              <a:t>time</a:t>
            </a:r>
            <a:r>
              <a:rPr lang="sv-SE" dirty="0"/>
              <a:t> is 5 </a:t>
            </a:r>
            <a:r>
              <a:rPr lang="sv-SE" dirty="0" err="1"/>
              <a:t>seconds</a:t>
            </a:r>
            <a:r>
              <a:rPr lang="sv-SE" dirty="0"/>
              <a:t>. So # </a:t>
            </a:r>
            <a:r>
              <a:rPr lang="sv-SE" dirty="0" err="1"/>
              <a:t>of</a:t>
            </a:r>
            <a:r>
              <a:rPr lang="sv-SE" dirty="0"/>
              <a:t> QRS-</a:t>
            </a:r>
            <a:r>
              <a:rPr lang="sv-SE" dirty="0" err="1"/>
              <a:t>complexes</a:t>
            </a:r>
            <a:r>
              <a:rPr lang="sv-SE" dirty="0"/>
              <a:t> on </a:t>
            </a:r>
            <a:r>
              <a:rPr lang="sv-SE"/>
              <a:t>the </a:t>
            </a:r>
            <a:r>
              <a:rPr lang="sv-SE" dirty="0"/>
              <a:t>r</a:t>
            </a:r>
            <a:r>
              <a:rPr lang="sv-SE"/>
              <a:t>hythm </a:t>
            </a:r>
            <a:r>
              <a:rPr lang="sv-SE" dirty="0" err="1"/>
              <a:t>strip</a:t>
            </a:r>
            <a:r>
              <a:rPr lang="sv-SE" dirty="0"/>
              <a:t> x 12</a:t>
            </a:r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E" dirty="0"/>
              <a:t>Source: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580718-121223-AB</a:t>
            </a:r>
          </a:p>
          <a:p>
            <a:endParaRPr lang="en-SE" dirty="0"/>
          </a:p>
          <a:p>
            <a:r>
              <a:rPr lang="en-SE" dirty="0"/>
              <a:t>This is a classic inferior STEMI with reciprocal ST-depression in aVL and I.</a:t>
            </a:r>
          </a:p>
          <a:p>
            <a:endParaRPr lang="en-SE" dirty="0"/>
          </a:p>
          <a:p>
            <a:r>
              <a:rPr lang="en-SE" dirty="0"/>
              <a:t>Note the heart rate of 50 bpm.  The patient has third degree AV block due to AV-nodal ischemia.  The QRS-complexes are narrow, this is a junctional escape rhythm.</a:t>
            </a:r>
          </a:p>
          <a:p>
            <a:endParaRPr lang="en-SE" dirty="0"/>
          </a:p>
          <a:p>
            <a:r>
              <a:rPr lang="en-SE" dirty="0"/>
              <a:t>Note the abrupt transition from the QRS-complex into the ST-segment in III.  Amal Mattu calls this “check-mark” sign and it speaks for OMI.</a:t>
            </a:r>
          </a:p>
          <a:p>
            <a:endParaRPr lang="en-SE" dirty="0"/>
          </a:p>
          <a:p>
            <a:r>
              <a:rPr lang="en-SE" dirty="0"/>
              <a:t>Note the ST-elevation in V3.  This is probably due to RV STEMI (the RV is located under the V3 electrode; we know this because the chamber closest to the probe when we do PLAX is the RV).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E9FBC-6053-D747-9C30-4BAC97CDF43C}" type="slidenum">
              <a:rPr lang="sv-SE" altLang="en-SE" smtClean="0"/>
              <a:pPr>
                <a:defRPr/>
              </a:pPr>
              <a:t>11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558672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DD4E0198-D8CD-5D5B-CAD1-F14BB605A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>
            <a:extLst>
              <a:ext uri="{FF2B5EF4-FFF2-40B4-BE49-F238E27FC236}">
                <a16:creationId xmlns:a16="http://schemas.microsoft.com/office/drawing/2014/main" id="{1988A0E5-9D00-50F5-21B2-3EEBB8971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2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dirty="0" err="1"/>
              <a:t>Comments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”</a:t>
            </a:r>
            <a:r>
              <a:rPr lang="sv-SE" dirty="0" err="1"/>
              <a:t>Pathological</a:t>
            </a:r>
            <a:r>
              <a:rPr lang="sv-SE" dirty="0"/>
              <a:t> Q-</a:t>
            </a:r>
            <a:r>
              <a:rPr lang="sv-SE" dirty="0" err="1"/>
              <a:t>wave</a:t>
            </a:r>
            <a:r>
              <a:rPr lang="sv-SE" dirty="0"/>
              <a:t> in III”: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sv-SE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1-According to UpToDate 2025, there are no accepted criteria (duration, size) for pathological Q-waves, one needs to take the clinical context into account to interpret Q-waves (Bayes), and echo is the first line non-invasive way to assess unexpected Q-waves.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</a:br>
            <a:endParaRPr lang="en-GB" sz="1200" kern="1200" dirty="0">
              <a:solidFill>
                <a:schemeClr val="tx1"/>
              </a:solidFill>
              <a:effectLst/>
              <a:latin typeface="Times" charset="0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2-Fourth universal definition of myocardial infarction (2018):  the section on Q-waves is actually about finding evidence of a prior MI including one that was silent/unrecognized. So unclear whether these criteria apply in the setting of an acute MI (as in this EKG).</a:t>
            </a: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3-If we do choose to apply these criteria, then this woman has: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a) Q-wave &gt; 30 msec and &gt; 1 mm in lead III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b) Q-wave &gt; 30 msec and &gt; 1 mm in lead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aVF</a:t>
            </a:r>
            <a:endParaRPr lang="en-GB" sz="1200" kern="1200" dirty="0">
              <a:solidFill>
                <a:schemeClr val="tx1"/>
              </a:solidFill>
              <a:effectLst/>
              <a:latin typeface="Times" charset="0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So meets the criteria (two contiguous leads). Note that the R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aVL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 would be a pathological Q-wave in 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aVL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</a:br>
            <a:endParaRPr lang="en-GB" sz="1200" kern="1200" dirty="0">
              <a:solidFill>
                <a:schemeClr val="tx1"/>
              </a:solidFill>
              <a:effectLst/>
              <a:latin typeface="Times" charset="0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Times" charset="0"/>
                <a:ea typeface="MS PGothic" panose="020B0600070205080204" pitchFamily="34" charset="-128"/>
                <a:cs typeface="MS PGothic" charset="0"/>
              </a:rPr>
              <a:t>4-If we choose to NOT use the fourth universal criteria: we still have a wide, deep and disproportionally big (&gt; 25% of R wave) Q wave in an inferior lead in the setting of an inferior OMI where the pretest probability is that you have regional wall-motion abnormality. So in this context, the Q-wave is likely pathological (and due to an acute MI).</a:t>
            </a:r>
          </a:p>
        </p:txBody>
      </p:sp>
      <p:sp>
        <p:nvSpPr>
          <p:cNvPr id="200" name="Google Shape;200;p15:notes">
            <a:extLst>
              <a:ext uri="{FF2B5EF4-FFF2-40B4-BE49-F238E27FC236}">
                <a16:creationId xmlns:a16="http://schemas.microsoft.com/office/drawing/2014/main" id="{DA60BE0E-879A-FE7A-30CC-063827FFD9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02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1FB1BA-34FB-D53A-BCE2-ECBD7F245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523A60-F1BC-74F0-A905-5FF19830E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D1D6AB-027B-6464-4395-FE7202D14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3ACCA-D645-8E4A-A225-2EDF7E64597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15078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D4B26A-DF2F-1973-FA3D-6131DFE84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49940C-EFA6-2951-1F48-BCDF37F6C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29FC98-632B-9E8C-6633-0A523890D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4BCFE-D9F4-EE4F-837C-C814D490A06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4180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0F5D6C-8239-CE31-4A4E-ADEC5DCCD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D50882-1AD4-9408-BAA1-2E4C348EE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21ADF2-D3DD-2115-302F-76968E2CF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92DA6-2AD6-664F-84D8-C2874252484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416469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750962-C0CE-2D0A-9FF0-CB4BF97DE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7C3320-B1F7-3A39-1514-CE4DBC82F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8F4B0-9D8D-8A70-86D4-A1326C6D8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3454C-3DB8-4349-B399-74F53158F9CA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28985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69B84-0BE0-212E-AAD7-FAA389AF8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B23E5B-4BAD-E070-5241-34606F251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FA8DC-2422-8C71-ABCC-F0926C77B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6C2B-7FC1-D746-81F9-ACD0B9D224D7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09940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BE79D6-9AFC-72E0-DEF2-0AD89B0A4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28D10F-8B11-2FB4-46C7-745F9C129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8E03D-2844-52B9-7AD0-09C2D3BE5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2D16-7D77-E049-AA84-866CD3D1010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40416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1B5A5C-240F-EB7D-378A-9BAD418FE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6D0A2-5677-5AE8-3A1E-417649F47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C762FB-1181-2580-F3ED-AB83EEFFF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C210-636D-5942-9799-D0E1559B5DF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13326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006464-9DFD-052D-6856-D1B1EEB79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A856E-6590-69DB-B4F5-06288A906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15900-E980-4220-38ED-7E8C8CA1E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B573-A5EF-E942-9F7F-38FE6C85FE5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6406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7FBEF9-9129-7BFB-0387-91D6A6B2D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7D499B-46EA-9027-9861-94E907BE0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013930-C286-941A-A324-4A79D2C3E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9415-4E20-7F42-BD11-0B0E5C48A58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8375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9489BD-BDC7-139B-66B6-72BAAE5ED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9A85F9-A546-86C7-8F5A-73A5F6291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60786C-034A-A502-1B25-AE450A95A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C94F-EF92-AD4F-B2B7-AFD599AB9C5F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96591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E5DE5C-3451-300D-0001-86334FA3F2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23CAFE-899B-C3A4-3CBC-CF370CC47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663782-CF05-D4EB-2A34-7BE99BE8E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E10D-01C1-704A-9A5D-980E86C2386D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12034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3D7DB-2F67-0239-A29C-DCD46954D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EFCCF-617D-E902-9915-47AC96DEF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A2D1D-9FA7-C03E-C285-9B086B5C2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6961-9542-8349-9D5E-911B58291C9A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8199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C0F7F-C26F-064C-4DB4-8560D8B9D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FFB99-D6CE-7173-FCBA-2D2E9708B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7E5F1-26F9-D638-0136-22B20F37A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3A2B-539A-C646-8CE0-2A39B00E3437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06425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A1E0EE-2770-3EA2-BC19-EF35E17D5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8FE1C9-C31B-925C-FC76-311F83925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 på bakgrundstexten</a:t>
            </a:r>
          </a:p>
          <a:p>
            <a:pPr lvl="1"/>
            <a:r>
              <a:rPr lang="sv-SE" altLang="en-SE"/>
              <a:t>Nivå två</a:t>
            </a:r>
          </a:p>
          <a:p>
            <a:pPr lvl="2"/>
            <a:r>
              <a:rPr lang="sv-SE" altLang="en-SE"/>
              <a:t>Nivå tre</a:t>
            </a:r>
          </a:p>
          <a:p>
            <a:pPr lvl="3"/>
            <a:r>
              <a:rPr lang="sv-SE" altLang="en-SE"/>
              <a:t>Nivå fyra</a:t>
            </a:r>
          </a:p>
          <a:p>
            <a:pPr lvl="4"/>
            <a:r>
              <a:rPr lang="sv-SE" altLang="en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0E7ABD-C84A-5597-7EFA-52B97DBFD8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F6B9A9-879E-97C3-2595-90CE789E47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8AA0ED-1C29-39E9-3A3D-CAC1465488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63AE64-0BBB-4E44-8834-9F22E8F7AADE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  <p:pic>
        <p:nvPicPr>
          <p:cNvPr id="1031" name="Bildobjekt 1">
            <a:extLst>
              <a:ext uri="{FF2B5EF4-FFF2-40B4-BE49-F238E27FC236}">
                <a16:creationId xmlns:a16="http://schemas.microsoft.com/office/drawing/2014/main" id="{AEEF2CE2-9D0D-8349-E45A-C8FBE4E114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-73025"/>
            <a:ext cx="12842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"/>
          <p:cNvSpPr txBox="1">
            <a:spLocks noGrp="1"/>
          </p:cNvSpPr>
          <p:nvPr>
            <p:ph type="ctrTitle"/>
          </p:nvPr>
        </p:nvSpPr>
        <p:spPr>
          <a:xfrm>
            <a:off x="316706" y="2857500"/>
            <a:ext cx="85105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E" dirty="0"/>
              <a:t>EKG Interpretation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Systematic EKG Interpretation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203" name="Google Shape;203;p15"/>
          <p:cNvGraphicFramePr/>
          <p:nvPr>
            <p:extLst>
              <p:ext uri="{D42A27DB-BD31-4B8C-83A1-F6EECF244321}">
                <p14:modId xmlns:p14="http://schemas.microsoft.com/office/powerpoint/2010/main" val="778283894"/>
              </p:ext>
            </p:extLst>
          </p:nvPr>
        </p:nvGraphicFramePr>
        <p:xfrm>
          <a:off x="287337" y="1898650"/>
          <a:ext cx="8569325" cy="4267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Rate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Regularity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PR-segments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QRS-complexes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Axis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ST-segments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QT-interval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 findings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Summary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Rhythm +/- suspected conditions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4358245-70D0-0958-9681-BFC55C2F6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3" y="260648"/>
            <a:ext cx="8458200" cy="842963"/>
          </a:xfrm>
        </p:spPr>
        <p:txBody>
          <a:bodyPr/>
          <a:lstStyle/>
          <a:p>
            <a:r>
              <a:rPr lang="en-SE" altLang="en-SE" sz="4000" dirty="0"/>
              <a:t>54-year-old woman with chest pain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AE652-00F3-1C97-C94B-89B05680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88" b="32285"/>
          <a:stretch>
            <a:fillRect/>
          </a:stretch>
        </p:blipFill>
        <p:spPr>
          <a:xfrm>
            <a:off x="0" y="1412776"/>
            <a:ext cx="9126537" cy="46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9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24F7077A-3F2A-79A7-088E-FC150CCD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>
            <a:extLst>
              <a:ext uri="{FF2B5EF4-FFF2-40B4-BE49-F238E27FC236}">
                <a16:creationId xmlns:a16="http://schemas.microsoft.com/office/drawing/2014/main" id="{4C4D66C2-6468-EF31-63FC-E15434092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Systematic EKG Interpretation</a:t>
            </a:r>
            <a:endParaRPr dirty="0"/>
          </a:p>
        </p:txBody>
      </p:sp>
      <p:graphicFrame>
        <p:nvGraphicFramePr>
          <p:cNvPr id="203" name="Google Shape;203;p15">
            <a:extLst>
              <a:ext uri="{FF2B5EF4-FFF2-40B4-BE49-F238E27FC236}">
                <a16:creationId xmlns:a16="http://schemas.microsoft.com/office/drawing/2014/main" id="{9D061EBC-D3E9-E59C-6EA8-7CB78AFCC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787161"/>
              </p:ext>
            </p:extLst>
          </p:nvPr>
        </p:nvGraphicFramePr>
        <p:xfrm>
          <a:off x="287337" y="1898650"/>
          <a:ext cx="8569325" cy="457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Rate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50 bpm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Regularity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QRS-complexes appear regularly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Positive in II, no evidence of LAE or RAE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PR-segments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Not applicable given 3</a:t>
                      </a:r>
                      <a:r>
                        <a:rPr lang="en-US" sz="2000" b="0" i="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rd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degree AV-block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Pathological Q-wave in III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QRS-complexes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Narrow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Axis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Normal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No signs of LVH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No signs of LVH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ST-segments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STE III &gt; II, STD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aVL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&gt; I, STE V3 (+/- V1)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T-waves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Neg in I +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aVL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“Hyperacute” in III?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QT-interval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Around 400 msec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 findings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Summary</a:t>
                      </a:r>
                      <a:endParaRPr sz="1400" u="none" strike="noStrike" cap="none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2000" b="0" i="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rd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degree AV-block, junctional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espace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rhythm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Inferior + RV STEMI with junctional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espace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rhythm</a:t>
                      </a:r>
                      <a:endParaRPr sz="1400" u="none" strike="noStrike" cap="none" dirty="0"/>
                    </a:p>
                  </a:txBody>
                  <a:tcPr marL="50875" marR="508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72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objekt 1" descr="1-Coronary arteries anatomy.tiff">
            <a:extLst>
              <a:ext uri="{FF2B5EF4-FFF2-40B4-BE49-F238E27FC236}">
                <a16:creationId xmlns:a16="http://schemas.microsoft.com/office/drawing/2014/main" id="{D03F26A6-E6BD-D412-D9B8-985A400C4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92150"/>
            <a:ext cx="809942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736A65-626E-E452-856D-2D4901165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heart&#10;&#10;AI-generated content may be incorrect.">
            <a:extLst>
              <a:ext uri="{FF2B5EF4-FFF2-40B4-BE49-F238E27FC236}">
                <a16:creationId xmlns:a16="http://schemas.microsoft.com/office/drawing/2014/main" id="{45DD8646-2308-FBAD-124C-EC22921A2F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60" t="7447" r="7583" b="4368"/>
          <a:stretch>
            <a:fillRect/>
          </a:stretch>
        </p:blipFill>
        <p:spPr>
          <a:xfrm>
            <a:off x="5361425" y="3035288"/>
            <a:ext cx="3668571" cy="3600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2247EB-EA2C-E946-B139-481325E1DBA7}"/>
              </a:ext>
            </a:extLst>
          </p:cNvPr>
          <p:cNvCxnSpPr>
            <a:cxnSpLocks/>
          </p:cNvCxnSpPr>
          <p:nvPr/>
        </p:nvCxnSpPr>
        <p:spPr bwMode="auto">
          <a:xfrm flipH="1">
            <a:off x="6084168" y="4869160"/>
            <a:ext cx="1080120" cy="3600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380F7B-C131-E91D-3D0B-E2870AE72074}"/>
              </a:ext>
            </a:extLst>
          </p:cNvPr>
          <p:cNvSpPr txBox="1"/>
          <p:nvPr/>
        </p:nvSpPr>
        <p:spPr>
          <a:xfrm>
            <a:off x="5292080" y="50851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800" b="1" dirty="0">
                <a:solidFill>
                  <a:srgbClr val="FF0000"/>
                </a:solidFill>
              </a:rPr>
              <a:t>V4R</a:t>
            </a:r>
          </a:p>
        </p:txBody>
      </p:sp>
      <p:pic>
        <p:nvPicPr>
          <p:cNvPr id="9" name="Picture 8" descr="A diagram of a person's body&#10;&#10;AI-generated content may be incorrect.">
            <a:extLst>
              <a:ext uri="{FF2B5EF4-FFF2-40B4-BE49-F238E27FC236}">
                <a16:creationId xmlns:a16="http://schemas.microsoft.com/office/drawing/2014/main" id="{C8E49B04-81DE-44C6-ED97-1BCBBB0F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223" t="11544" r="15873" b="66181"/>
          <a:stretch>
            <a:fillRect/>
          </a:stretch>
        </p:blipFill>
        <p:spPr>
          <a:xfrm>
            <a:off x="395536" y="2198560"/>
            <a:ext cx="4441373" cy="2841172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F00B28B9-69DB-E585-9BD0-89602F835901}"/>
              </a:ext>
            </a:extLst>
          </p:cNvPr>
          <p:cNvSpPr>
            <a:spLocks noChangeAspect="1"/>
          </p:cNvSpPr>
          <p:nvPr/>
        </p:nvSpPr>
        <p:spPr bwMode="auto">
          <a:xfrm rot="8380186">
            <a:off x="1775877" y="3551619"/>
            <a:ext cx="1512000" cy="1512000"/>
          </a:xfrm>
          <a:prstGeom prst="arc">
            <a:avLst/>
          </a:prstGeom>
          <a:solidFill>
            <a:schemeClr val="bg1">
              <a:alpha val="0"/>
            </a:schemeClr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45FD79C-7A11-3933-12BE-1467BED2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V4R</a:t>
            </a:r>
          </a:p>
        </p:txBody>
      </p:sp>
    </p:spTree>
    <p:extLst>
      <p:ext uri="{BB962C8B-B14F-4D97-AF65-F5344CB8AC3E}">
        <p14:creationId xmlns:p14="http://schemas.microsoft.com/office/powerpoint/2010/main" val="23390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objekt 1" descr="4-RV STEMI.tiff">
            <a:extLst>
              <a:ext uri="{FF2B5EF4-FFF2-40B4-BE49-F238E27FC236}">
                <a16:creationId xmlns:a16="http://schemas.microsoft.com/office/drawing/2014/main" id="{6F68654F-0A8C-089F-83F7-74C42F50A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8"/>
          <a:stretch/>
        </p:blipFill>
        <p:spPr bwMode="auto">
          <a:xfrm>
            <a:off x="0" y="692696"/>
            <a:ext cx="915110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B92A91-0291-ACB6-1EE4-56178F4FA277}"/>
              </a:ext>
            </a:extLst>
          </p:cNvPr>
          <p:cNvSpPr txBox="1"/>
          <p:nvPr/>
        </p:nvSpPr>
        <p:spPr>
          <a:xfrm>
            <a:off x="1691680" y="5877272"/>
            <a:ext cx="5407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Acute inferior myocardial infarction</a:t>
            </a:r>
          </a:p>
          <a:p>
            <a:r>
              <a:rPr lang="en-SE" dirty="0"/>
              <a:t>with associated right ventricular infarction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ubrik 1">
            <a:extLst>
              <a:ext uri="{FF2B5EF4-FFF2-40B4-BE49-F238E27FC236}">
                <a16:creationId xmlns:a16="http://schemas.microsoft.com/office/drawing/2014/main" id="{06AC5840-9E84-43A6-CCFA-4C7B868C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Course</a:t>
            </a:r>
          </a:p>
        </p:txBody>
      </p:sp>
      <p:sp>
        <p:nvSpPr>
          <p:cNvPr id="23554" name="Platshållare för innehåll 2">
            <a:extLst>
              <a:ext uri="{FF2B5EF4-FFF2-40B4-BE49-F238E27FC236}">
                <a16:creationId xmlns:a16="http://schemas.microsoft.com/office/drawing/2014/main" id="{E409D814-F858-8D5F-5299-2B39A3D569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124200"/>
          </a:xfrm>
        </p:spPr>
        <p:txBody>
          <a:bodyPr/>
          <a:lstStyle/>
          <a:p>
            <a:r>
              <a:rPr lang="en-US" altLang="en-SE" sz="2800" dirty="0"/>
              <a:t>LM unremarkable</a:t>
            </a:r>
          </a:p>
          <a:p>
            <a:r>
              <a:rPr lang="en-US" altLang="en-SE" sz="2800" dirty="0"/>
              <a:t>LAD: atheroma but no significant stenosis</a:t>
            </a:r>
          </a:p>
          <a:p>
            <a:r>
              <a:rPr lang="en-US" altLang="en-SE" sz="2800" dirty="0"/>
              <a:t>Septal collaterals to RPD</a:t>
            </a:r>
          </a:p>
          <a:p>
            <a:r>
              <a:rPr lang="en-US" altLang="en-SE" sz="2800" dirty="0" err="1"/>
              <a:t>Cx</a:t>
            </a:r>
            <a:r>
              <a:rPr lang="en-US" altLang="en-SE" sz="2800" dirty="0"/>
              <a:t>: atheroma but no significant stenosis</a:t>
            </a:r>
          </a:p>
          <a:p>
            <a:r>
              <a:rPr lang="en-US" altLang="en-SE" sz="2800" dirty="0"/>
              <a:t>RCA: dominant, proximally occluded</a:t>
            </a:r>
          </a:p>
          <a:p>
            <a:r>
              <a:rPr lang="en-US" altLang="en-SE" sz="2800" dirty="0"/>
              <a:t>PCI to RCA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1AF0-F7B6-FB10-68F7-D61A6639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5" y="116632"/>
            <a:ext cx="5184576" cy="1595264"/>
          </a:xfrm>
        </p:spPr>
        <p:txBody>
          <a:bodyPr/>
          <a:lstStyle/>
          <a:p>
            <a:pPr algn="l"/>
            <a:r>
              <a:rPr lang="en-SE" dirty="0"/>
              <a:t>Electrode Placements</a:t>
            </a:r>
          </a:p>
        </p:txBody>
      </p:sp>
      <p:pic>
        <p:nvPicPr>
          <p:cNvPr id="5" name="Picture 4" descr="A diagram of a person's body&#10;&#10;AI-generated content may be incorrect.">
            <a:extLst>
              <a:ext uri="{FF2B5EF4-FFF2-40B4-BE49-F238E27FC236}">
                <a16:creationId xmlns:a16="http://schemas.microsoft.com/office/drawing/2014/main" id="{CB3B494D-2C61-C657-E455-062EEC48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-27384"/>
            <a:ext cx="3320955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F88B9A-CE87-8D88-8CBD-676057E36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67873"/>
              </p:ext>
            </p:extLst>
          </p:nvPr>
        </p:nvGraphicFramePr>
        <p:xfrm>
          <a:off x="467544" y="2420888"/>
          <a:ext cx="396044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385">
                  <a:extLst>
                    <a:ext uri="{9D8B030D-6E8A-4147-A177-3AD203B41FA5}">
                      <a16:colId xmlns:a16="http://schemas.microsoft.com/office/drawing/2014/main" val="670461355"/>
                    </a:ext>
                  </a:extLst>
                </a:gridCol>
                <a:gridCol w="888859">
                  <a:extLst>
                    <a:ext uri="{9D8B030D-6E8A-4147-A177-3AD203B41FA5}">
                      <a16:colId xmlns:a16="http://schemas.microsoft.com/office/drawing/2014/main" val="277026429"/>
                    </a:ext>
                  </a:extLst>
                </a:gridCol>
                <a:gridCol w="2510196">
                  <a:extLst>
                    <a:ext uri="{9D8B030D-6E8A-4147-A177-3AD203B41FA5}">
                      <a16:colId xmlns:a16="http://schemas.microsoft.com/office/drawing/2014/main" val="741064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4th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Parasternal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0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4th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Parasternal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6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V3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E"/>
                        <a:t>Between V2 and V4</a:t>
                      </a:r>
                      <a:endParaRPr lang="en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0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5th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Mid-clavicular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953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5th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Anterior axillary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5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5th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/>
                        <a:t>Mid axillary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74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heart&#10;&#10;AI-generated content may be incorrect.">
            <a:extLst>
              <a:ext uri="{FF2B5EF4-FFF2-40B4-BE49-F238E27FC236}">
                <a16:creationId xmlns:a16="http://schemas.microsoft.com/office/drawing/2014/main" id="{827B5A6D-1A88-FF1A-C6A9-498F5668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47" y="512676"/>
            <a:ext cx="6069507" cy="5832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DC2A6E-88AA-9BD7-2092-F6EA07B1F2C1}"/>
              </a:ext>
            </a:extLst>
          </p:cNvPr>
          <p:cNvSpPr txBox="1"/>
          <p:nvPr/>
        </p:nvSpPr>
        <p:spPr>
          <a:xfrm>
            <a:off x="107504" y="14973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>
                <a:solidFill>
                  <a:srgbClr val="0070C0"/>
                </a:solidFill>
              </a:rPr>
              <a:t>6 limb leads in the body’s coronal plane</a:t>
            </a:r>
          </a:p>
          <a:p>
            <a:r>
              <a:rPr lang="en-SE" dirty="0">
                <a:solidFill>
                  <a:srgbClr val="FF0000"/>
                </a:solidFill>
              </a:rPr>
              <a:t>6 chest leads in the body’s transverse plane</a:t>
            </a: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983A2C3A-0BD3-BCB5-B935-BC46741963D5}"/>
              </a:ext>
            </a:extLst>
          </p:cNvPr>
          <p:cNvSpPr/>
          <p:nvPr/>
        </p:nvSpPr>
        <p:spPr bwMode="auto">
          <a:xfrm>
            <a:off x="2915816" y="4797152"/>
            <a:ext cx="3168352" cy="1368152"/>
          </a:xfrm>
          <a:prstGeom prst="donut">
            <a:avLst>
              <a:gd name="adj" fmla="val 6484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F4C28-1D0B-BD3A-73EB-CCCF2E4ACB45}"/>
              </a:ext>
            </a:extLst>
          </p:cNvPr>
          <p:cNvSpPr txBox="1"/>
          <p:nvPr/>
        </p:nvSpPr>
        <p:spPr>
          <a:xfrm>
            <a:off x="467544" y="5373216"/>
            <a:ext cx="1917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>
                <a:solidFill>
                  <a:srgbClr val="00B050"/>
                </a:solidFill>
              </a:rPr>
              <a:t>Inferior leads:</a:t>
            </a:r>
          </a:p>
          <a:p>
            <a:pPr algn="ctr"/>
            <a:r>
              <a:rPr lang="en-SE" dirty="0">
                <a:solidFill>
                  <a:srgbClr val="00B050"/>
                </a:solidFill>
              </a:rPr>
              <a:t>II, III, aVF</a:t>
            </a: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48AB8303-6C38-F401-CDCE-F1BB4C7570A1}"/>
              </a:ext>
            </a:extLst>
          </p:cNvPr>
          <p:cNvSpPr/>
          <p:nvPr/>
        </p:nvSpPr>
        <p:spPr bwMode="auto">
          <a:xfrm rot="4366293">
            <a:off x="5253046" y="2268812"/>
            <a:ext cx="2401235" cy="1235342"/>
          </a:xfrm>
          <a:prstGeom prst="donut">
            <a:avLst>
              <a:gd name="adj" fmla="val 6484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406DA-A4B7-1A0D-ABB9-CEC00438C068}"/>
              </a:ext>
            </a:extLst>
          </p:cNvPr>
          <p:cNvSpPr txBox="1"/>
          <p:nvPr/>
        </p:nvSpPr>
        <p:spPr>
          <a:xfrm>
            <a:off x="6960128" y="1412776"/>
            <a:ext cx="2037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>
                <a:solidFill>
                  <a:srgbClr val="7030A0"/>
                </a:solidFill>
              </a:rPr>
              <a:t>Lateral leads:</a:t>
            </a:r>
          </a:p>
          <a:p>
            <a:pPr algn="ctr"/>
            <a:r>
              <a:rPr lang="en-SE" dirty="0">
                <a:solidFill>
                  <a:srgbClr val="7030A0"/>
                </a:solidFill>
              </a:rPr>
              <a:t>I, aVL, V5, V6</a:t>
            </a: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2DF4B70C-4CFD-B8DA-2C13-11DB00965485}"/>
              </a:ext>
            </a:extLst>
          </p:cNvPr>
          <p:cNvSpPr/>
          <p:nvPr/>
        </p:nvSpPr>
        <p:spPr bwMode="auto">
          <a:xfrm rot="20216342">
            <a:off x="4905077" y="3664086"/>
            <a:ext cx="1401745" cy="987432"/>
          </a:xfrm>
          <a:prstGeom prst="donut">
            <a:avLst>
              <a:gd name="adj" fmla="val 7242"/>
            </a:avLst>
          </a:prstGeom>
          <a:solidFill>
            <a:srgbClr val="FF4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F1E72-D1DE-9171-EAE4-C0D42435DF5A}"/>
              </a:ext>
            </a:extLst>
          </p:cNvPr>
          <p:cNvSpPr txBox="1"/>
          <p:nvPr/>
        </p:nvSpPr>
        <p:spPr>
          <a:xfrm>
            <a:off x="6516216" y="4365104"/>
            <a:ext cx="2037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>
                <a:solidFill>
                  <a:srgbClr val="FF40FF"/>
                </a:solidFill>
              </a:rPr>
              <a:t>Anterior leads:</a:t>
            </a:r>
          </a:p>
          <a:p>
            <a:pPr algn="ctr"/>
            <a:r>
              <a:rPr lang="en-SE" dirty="0">
                <a:solidFill>
                  <a:srgbClr val="FF40FF"/>
                </a:solidFill>
              </a:rPr>
              <a:t>V3, V4</a:t>
            </a:r>
          </a:p>
        </p:txBody>
      </p:sp>
      <p:sp>
        <p:nvSpPr>
          <p:cNvPr id="16" name="Doughnut 15">
            <a:extLst>
              <a:ext uri="{FF2B5EF4-FFF2-40B4-BE49-F238E27FC236}">
                <a16:creationId xmlns:a16="http://schemas.microsoft.com/office/drawing/2014/main" id="{717C4552-1FA7-B0A5-6FAC-67B00C918AE9}"/>
              </a:ext>
            </a:extLst>
          </p:cNvPr>
          <p:cNvSpPr/>
          <p:nvPr/>
        </p:nvSpPr>
        <p:spPr bwMode="auto">
          <a:xfrm rot="288972">
            <a:off x="3814422" y="3754518"/>
            <a:ext cx="929180" cy="861132"/>
          </a:xfrm>
          <a:prstGeom prst="donut">
            <a:avLst>
              <a:gd name="adj" fmla="val 7242"/>
            </a:avLst>
          </a:prstGeom>
          <a:solidFill>
            <a:srgbClr val="FFF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8A2F74-09F2-0092-FD14-7EA3E2DB1D39}"/>
              </a:ext>
            </a:extLst>
          </p:cNvPr>
          <p:cNvSpPr txBox="1"/>
          <p:nvPr/>
        </p:nvSpPr>
        <p:spPr>
          <a:xfrm>
            <a:off x="265272" y="3789040"/>
            <a:ext cx="1745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>
                <a:solidFill>
                  <a:srgbClr val="FFFC00"/>
                </a:solidFill>
                <a:highlight>
                  <a:srgbClr val="000000"/>
                </a:highlight>
              </a:rPr>
              <a:t>Septal leads:</a:t>
            </a:r>
          </a:p>
          <a:p>
            <a:pPr algn="ctr"/>
            <a:r>
              <a:rPr lang="en-SE" dirty="0">
                <a:solidFill>
                  <a:srgbClr val="FFFC00"/>
                </a:solidFill>
                <a:highlight>
                  <a:srgbClr val="000000"/>
                </a:highlight>
              </a:rPr>
              <a:t>V1, V2</a:t>
            </a:r>
          </a:p>
        </p:txBody>
      </p:sp>
    </p:spTree>
    <p:extLst>
      <p:ext uri="{BB962C8B-B14F-4D97-AF65-F5344CB8AC3E}">
        <p14:creationId xmlns:p14="http://schemas.microsoft.com/office/powerpoint/2010/main" val="13214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7F99-E108-7C88-5505-40412067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673100"/>
            <a:ext cx="57531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835B-F320-5B7B-0D6E-C5E58950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SE" dirty="0"/>
              <a:t>Classic Display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696775-ECC7-62D3-6BEC-D79FA399D4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56895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3091976895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1584012959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657176976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707996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E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000" dirty="0"/>
                        <a:t>aVR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000" dirty="0"/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000" dirty="0"/>
                        <a:t>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68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0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000" dirty="0"/>
                        <a:t>aVL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000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000" dirty="0"/>
                        <a:t>V5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23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0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000" dirty="0"/>
                        <a:t>aVF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000" dirty="0"/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000" dirty="0"/>
                        <a:t>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422505"/>
                  </a:ext>
                </a:extLst>
              </a:tr>
            </a:tbl>
          </a:graphicData>
        </a:graphic>
      </p:graphicFrame>
      <p:pic>
        <p:nvPicPr>
          <p:cNvPr id="5" name="Bildobjekt 2" descr="3-Chest pain 36-year-old EKG.tiff">
            <a:extLst>
              <a:ext uri="{FF2B5EF4-FFF2-40B4-BE49-F238E27FC236}">
                <a16:creationId xmlns:a16="http://schemas.microsoft.com/office/drawing/2014/main" id="{93ECCC8F-3F6E-E3E7-D25E-FF597A41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" y="2852936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5A67A-50CE-CCC7-F754-061CDFEBE19E}"/>
              </a:ext>
            </a:extLst>
          </p:cNvPr>
          <p:cNvSpPr txBox="1"/>
          <p:nvPr/>
        </p:nvSpPr>
        <p:spPr>
          <a:xfrm>
            <a:off x="2300385" y="2420888"/>
            <a:ext cx="4543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2000" dirty="0"/>
              <a:t>Paper speed: 25 mm/sec. One rhythm strip</a:t>
            </a:r>
          </a:p>
        </p:txBody>
      </p:sp>
    </p:spTree>
    <p:extLst>
      <p:ext uri="{BB962C8B-B14F-4D97-AF65-F5344CB8AC3E}">
        <p14:creationId xmlns:p14="http://schemas.microsoft.com/office/powerpoint/2010/main" val="1582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2538E-4A1F-34F3-32EF-299CCBFB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heart&#10;&#10;AI-generated content may be incorrect.">
            <a:extLst>
              <a:ext uri="{FF2B5EF4-FFF2-40B4-BE49-F238E27FC236}">
                <a16:creationId xmlns:a16="http://schemas.microsoft.com/office/drawing/2014/main" id="{674D11A2-B3FE-198D-F84A-B9855B284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47" y="512676"/>
            <a:ext cx="6069507" cy="583264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FACA10-30F7-A9B8-F366-7DBE9A455448}"/>
              </a:ext>
            </a:extLst>
          </p:cNvPr>
          <p:cNvCxnSpPr>
            <a:cxnSpLocks/>
          </p:cNvCxnSpPr>
          <p:nvPr/>
        </p:nvCxnSpPr>
        <p:spPr bwMode="auto">
          <a:xfrm>
            <a:off x="4860032" y="3717032"/>
            <a:ext cx="1728192" cy="10081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6C1AA4-B2FE-BFA3-F733-C9AD95D10CFB}"/>
              </a:ext>
            </a:extLst>
          </p:cNvPr>
          <p:cNvSpPr txBox="1"/>
          <p:nvPr/>
        </p:nvSpPr>
        <p:spPr>
          <a:xfrm>
            <a:off x="6228184" y="41490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800" dirty="0">
                <a:solidFill>
                  <a:srgbClr val="0070C0"/>
                </a:solidFill>
              </a:rPr>
              <a:t>-aVR</a:t>
            </a:r>
          </a:p>
        </p:txBody>
      </p:sp>
    </p:spTree>
    <p:extLst>
      <p:ext uri="{BB962C8B-B14F-4D97-AF65-F5344CB8AC3E}">
        <p14:creationId xmlns:p14="http://schemas.microsoft.com/office/powerpoint/2010/main" val="6908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44C96-A138-0091-AD7F-2526915E0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7408-A7FA-A293-417B-14D0B13B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SE" dirty="0"/>
              <a:t>Cabrera Display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06F97C7-5E95-A324-524C-739017D2CA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3312368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77078881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97788828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en-SE" dirty="0"/>
                        <a:t>aVL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00077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en-SE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5184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en-SE" dirty="0"/>
                        <a:t>-aVR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V3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38555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en-SE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69776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en-SE" dirty="0"/>
                        <a:t>aVF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V5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1184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en-SE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44548"/>
                  </a:ext>
                </a:extLst>
              </a:tr>
            </a:tbl>
          </a:graphicData>
        </a:graphic>
      </p:graphicFrame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AF879DD-500C-86BD-014B-2D5123B1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" t="6335" r="63036" b="22740"/>
          <a:stretch>
            <a:fillRect/>
          </a:stretch>
        </p:blipFill>
        <p:spPr>
          <a:xfrm>
            <a:off x="5220072" y="1196752"/>
            <a:ext cx="3456384" cy="5425945"/>
          </a:xfrm>
          <a:prstGeom prst="rect">
            <a:avLst/>
          </a:prstGeom>
        </p:spPr>
      </p:pic>
      <p:sp>
        <p:nvSpPr>
          <p:cNvPr id="10" name="Doughnut 9">
            <a:extLst>
              <a:ext uri="{FF2B5EF4-FFF2-40B4-BE49-F238E27FC236}">
                <a16:creationId xmlns:a16="http://schemas.microsoft.com/office/drawing/2014/main" id="{AC6BD02E-8BCA-7AFE-E71C-31BB528FD4CE}"/>
              </a:ext>
            </a:extLst>
          </p:cNvPr>
          <p:cNvSpPr/>
          <p:nvPr/>
        </p:nvSpPr>
        <p:spPr bwMode="auto">
          <a:xfrm rot="5400000">
            <a:off x="4283968" y="4293096"/>
            <a:ext cx="2592288" cy="1152128"/>
          </a:xfrm>
          <a:prstGeom prst="donut">
            <a:avLst>
              <a:gd name="adj" fmla="val 5382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51775-97F7-E3FF-F0FF-7A28FCCE51EF}"/>
              </a:ext>
            </a:extLst>
          </p:cNvPr>
          <p:cNvSpPr txBox="1"/>
          <p:nvPr/>
        </p:nvSpPr>
        <p:spPr>
          <a:xfrm>
            <a:off x="3923928" y="5877272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>
                <a:solidFill>
                  <a:srgbClr val="00B050"/>
                </a:solidFill>
              </a:rPr>
              <a:t>Inferior </a:t>
            </a: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F444CB18-25E5-E51B-2135-B65BA42F198D}"/>
              </a:ext>
            </a:extLst>
          </p:cNvPr>
          <p:cNvSpPr/>
          <p:nvPr/>
        </p:nvSpPr>
        <p:spPr bwMode="auto">
          <a:xfrm rot="5400000">
            <a:off x="4680012" y="1376773"/>
            <a:ext cx="1800200" cy="1008112"/>
          </a:xfrm>
          <a:prstGeom prst="donut">
            <a:avLst>
              <a:gd name="adj" fmla="val 6484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5F6B8-F7A4-F9BC-1E03-BF02AB52FA6B}"/>
              </a:ext>
            </a:extLst>
          </p:cNvPr>
          <p:cNvSpPr txBox="1"/>
          <p:nvPr/>
        </p:nvSpPr>
        <p:spPr>
          <a:xfrm>
            <a:off x="3707904" y="1628800"/>
            <a:ext cx="148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7030A0"/>
                </a:solidFill>
              </a:rPr>
              <a:t>Lateral</a:t>
            </a: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6C977D39-3073-9B44-3617-2868F0378FB5}"/>
              </a:ext>
            </a:extLst>
          </p:cNvPr>
          <p:cNvSpPr/>
          <p:nvPr/>
        </p:nvSpPr>
        <p:spPr bwMode="auto">
          <a:xfrm rot="5400000">
            <a:off x="6084169" y="4869160"/>
            <a:ext cx="1944215" cy="936104"/>
          </a:xfrm>
          <a:prstGeom prst="donut">
            <a:avLst>
              <a:gd name="adj" fmla="val 6225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Doughnut 14">
            <a:extLst>
              <a:ext uri="{FF2B5EF4-FFF2-40B4-BE49-F238E27FC236}">
                <a16:creationId xmlns:a16="http://schemas.microsoft.com/office/drawing/2014/main" id="{E3BC77F8-083D-1C4B-1E42-557AFBA685D3}"/>
              </a:ext>
            </a:extLst>
          </p:cNvPr>
          <p:cNvSpPr/>
          <p:nvPr/>
        </p:nvSpPr>
        <p:spPr bwMode="auto">
          <a:xfrm rot="16200000">
            <a:off x="6355405" y="3157764"/>
            <a:ext cx="1401745" cy="792089"/>
          </a:xfrm>
          <a:prstGeom prst="donut">
            <a:avLst>
              <a:gd name="adj" fmla="val 7242"/>
            </a:avLst>
          </a:prstGeom>
          <a:solidFill>
            <a:srgbClr val="FF4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F379A7-12DC-4603-B6E3-84052D997EE3}"/>
              </a:ext>
            </a:extLst>
          </p:cNvPr>
          <p:cNvSpPr txBox="1"/>
          <p:nvPr/>
        </p:nvSpPr>
        <p:spPr>
          <a:xfrm>
            <a:off x="3851920" y="3212976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>
                <a:solidFill>
                  <a:srgbClr val="FF40FF"/>
                </a:solidFill>
              </a:rPr>
              <a:t>Anterior</a:t>
            </a:r>
          </a:p>
        </p:txBody>
      </p:sp>
      <p:sp>
        <p:nvSpPr>
          <p:cNvPr id="17" name="Doughnut 16">
            <a:extLst>
              <a:ext uri="{FF2B5EF4-FFF2-40B4-BE49-F238E27FC236}">
                <a16:creationId xmlns:a16="http://schemas.microsoft.com/office/drawing/2014/main" id="{6C7B282D-553A-72F7-2C33-AF09399837AF}"/>
              </a:ext>
            </a:extLst>
          </p:cNvPr>
          <p:cNvSpPr/>
          <p:nvPr/>
        </p:nvSpPr>
        <p:spPr bwMode="auto">
          <a:xfrm>
            <a:off x="6679867" y="1112463"/>
            <a:ext cx="772453" cy="1452441"/>
          </a:xfrm>
          <a:prstGeom prst="donut">
            <a:avLst>
              <a:gd name="adj" fmla="val 7242"/>
            </a:avLst>
          </a:prstGeom>
          <a:solidFill>
            <a:srgbClr val="FFF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4603D-3FAD-A6EB-5858-4DA1BDE495BF}"/>
              </a:ext>
            </a:extLst>
          </p:cNvPr>
          <p:cNvSpPr txBox="1"/>
          <p:nvPr/>
        </p:nvSpPr>
        <p:spPr>
          <a:xfrm>
            <a:off x="7164288" y="620688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dirty="0">
                <a:solidFill>
                  <a:srgbClr val="FFFC00"/>
                </a:solidFill>
                <a:highlight>
                  <a:srgbClr val="000000"/>
                </a:highlight>
              </a:rPr>
              <a:t>Septal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F922C2-CABC-036E-7D10-AC1FEE2AEF51}"/>
              </a:ext>
            </a:extLst>
          </p:cNvPr>
          <p:cNvSpPr txBox="1"/>
          <p:nvPr/>
        </p:nvSpPr>
        <p:spPr>
          <a:xfrm>
            <a:off x="395536" y="404664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“LILAS”</a:t>
            </a:r>
          </a:p>
        </p:txBody>
      </p:sp>
    </p:spTree>
    <p:extLst>
      <p:ext uri="{BB962C8B-B14F-4D97-AF65-F5344CB8AC3E}">
        <p14:creationId xmlns:p14="http://schemas.microsoft.com/office/powerpoint/2010/main" val="27004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B678A4-0168-0F95-FA13-9106432EC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3" t="36708" r="53186" b="48845"/>
          <a:stretch/>
        </p:blipFill>
        <p:spPr>
          <a:xfrm>
            <a:off x="222839" y="980728"/>
            <a:ext cx="4565185" cy="540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69B19-DB95-7616-8CCC-A3EA4230A2F8}"/>
              </a:ext>
            </a:extLst>
          </p:cNvPr>
          <p:cNvSpPr txBox="1">
            <a:spLocks/>
          </p:cNvSpPr>
          <p:nvPr/>
        </p:nvSpPr>
        <p:spPr>
          <a:xfrm>
            <a:off x="6084168" y="1988840"/>
            <a:ext cx="20860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SE" kern="0"/>
              <a:t>Cabrera</a:t>
            </a:r>
            <a:endParaRPr lang="en-SE" kern="0" dirty="0"/>
          </a:p>
        </p:txBody>
      </p:sp>
    </p:spTree>
    <p:extLst>
      <p:ext uri="{BB962C8B-B14F-4D97-AF65-F5344CB8AC3E}">
        <p14:creationId xmlns:p14="http://schemas.microsoft.com/office/powerpoint/2010/main" val="104921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75B8-8474-D439-603B-6C689C2A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Classic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7695B-E0C3-3F20-7833-7C3933B3D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83" t="43789" r="37375" b="48845"/>
          <a:stretch/>
        </p:blipFill>
        <p:spPr>
          <a:xfrm>
            <a:off x="4368623" y="2210239"/>
            <a:ext cx="4652153" cy="3041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E81F9F-F740-1139-4649-40FCF0F84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83" t="36708" r="37375" b="56143"/>
          <a:stretch/>
        </p:blipFill>
        <p:spPr>
          <a:xfrm>
            <a:off x="155374" y="2204865"/>
            <a:ext cx="465215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7705"/>
      </p:ext>
    </p:extLst>
  </p:cSld>
  <p:clrMapOvr>
    <a:masterClrMapping/>
  </p:clrMapOvr>
</p:sld>
</file>

<file path=ppt/theme/theme1.xml><?xml version="1.0" encoding="utf-8"?>
<a:theme xmlns:a="http://schemas.openxmlformats.org/drawingml/2006/main" name="Tom presentatio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om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22196</TotalTime>
  <Words>974</Words>
  <Application>Microsoft Macintosh PowerPoint</Application>
  <PresentationFormat>On-screen Show (4:3)</PresentationFormat>
  <Paragraphs>199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</vt:lpstr>
      <vt:lpstr>Times New Roman</vt:lpstr>
      <vt:lpstr>Tom presentation</vt:lpstr>
      <vt:lpstr>EKG Interpretation</vt:lpstr>
      <vt:lpstr>Electrode Placements</vt:lpstr>
      <vt:lpstr>PowerPoint Presentation</vt:lpstr>
      <vt:lpstr>PowerPoint Presentation</vt:lpstr>
      <vt:lpstr>Classic Display</vt:lpstr>
      <vt:lpstr>PowerPoint Presentation</vt:lpstr>
      <vt:lpstr>Cabrera Display</vt:lpstr>
      <vt:lpstr>PowerPoint Presentation</vt:lpstr>
      <vt:lpstr>Classic</vt:lpstr>
      <vt:lpstr>Systematic EKG Interpretation</vt:lpstr>
      <vt:lpstr>54-year-old woman with chest pain</vt:lpstr>
      <vt:lpstr>Systematic EKG Interpretation</vt:lpstr>
      <vt:lpstr>PowerPoint Presentation</vt:lpstr>
      <vt:lpstr>V4R</vt:lpstr>
      <vt:lpstr>PowerPoint Presentation</vt:lpstr>
      <vt:lpstr>Course</vt:lpstr>
    </vt:vector>
  </TitlesOfParts>
  <Company>뿿_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 av intoxikation</dc:title>
  <dc:creator>helena jernström</dc:creator>
  <cp:lastModifiedBy>eric Dryver</cp:lastModifiedBy>
  <cp:revision>1982</cp:revision>
  <cp:lastPrinted>2017-10-19T21:27:52Z</cp:lastPrinted>
  <dcterms:created xsi:type="dcterms:W3CDTF">2004-05-02T18:25:10Z</dcterms:created>
  <dcterms:modified xsi:type="dcterms:W3CDTF">2025-11-24T11:24:39Z</dcterms:modified>
</cp:coreProperties>
</file>