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4023" r:id="rId2"/>
  </p:sldMasterIdLst>
  <p:notesMasterIdLst>
    <p:notesMasterId r:id="rId56"/>
  </p:notesMasterIdLst>
  <p:handoutMasterIdLst>
    <p:handoutMasterId r:id="rId57"/>
  </p:handoutMasterIdLst>
  <p:sldIdLst>
    <p:sldId id="258" r:id="rId3"/>
    <p:sldId id="885" r:id="rId4"/>
    <p:sldId id="892" r:id="rId5"/>
    <p:sldId id="359" r:id="rId6"/>
    <p:sldId id="361" r:id="rId7"/>
    <p:sldId id="462" r:id="rId8"/>
    <p:sldId id="476" r:id="rId9"/>
    <p:sldId id="893" r:id="rId10"/>
    <p:sldId id="936" r:id="rId11"/>
    <p:sldId id="931" r:id="rId12"/>
    <p:sldId id="899" r:id="rId13"/>
    <p:sldId id="920" r:id="rId14"/>
    <p:sldId id="1068" r:id="rId15"/>
    <p:sldId id="1043" r:id="rId16"/>
    <p:sldId id="975" r:id="rId17"/>
    <p:sldId id="973" r:id="rId18"/>
    <p:sldId id="897" r:id="rId19"/>
    <p:sldId id="935" r:id="rId20"/>
    <p:sldId id="1041" r:id="rId21"/>
    <p:sldId id="932" r:id="rId22"/>
    <p:sldId id="1069" r:id="rId23"/>
    <p:sldId id="934" r:id="rId24"/>
    <p:sldId id="876" r:id="rId25"/>
    <p:sldId id="879" r:id="rId26"/>
    <p:sldId id="401" r:id="rId27"/>
    <p:sldId id="402" r:id="rId28"/>
    <p:sldId id="403" r:id="rId29"/>
    <p:sldId id="404" r:id="rId30"/>
    <p:sldId id="367" r:id="rId31"/>
    <p:sldId id="451" r:id="rId32"/>
    <p:sldId id="406" r:id="rId33"/>
    <p:sldId id="1044" r:id="rId34"/>
    <p:sldId id="374" r:id="rId35"/>
    <p:sldId id="375" r:id="rId36"/>
    <p:sldId id="373" r:id="rId37"/>
    <p:sldId id="465" r:id="rId38"/>
    <p:sldId id="461" r:id="rId39"/>
    <p:sldId id="466" r:id="rId40"/>
    <p:sldId id="376" r:id="rId41"/>
    <p:sldId id="938" r:id="rId42"/>
    <p:sldId id="873" r:id="rId43"/>
    <p:sldId id="895" r:id="rId44"/>
    <p:sldId id="1045" r:id="rId45"/>
    <p:sldId id="437" r:id="rId46"/>
    <p:sldId id="890" r:id="rId47"/>
    <p:sldId id="881" r:id="rId48"/>
    <p:sldId id="887" r:id="rId49"/>
    <p:sldId id="918" r:id="rId50"/>
    <p:sldId id="872" r:id="rId51"/>
    <p:sldId id="889" r:id="rId52"/>
    <p:sldId id="870" r:id="rId53"/>
    <p:sldId id="488" r:id="rId54"/>
    <p:sldId id="333" r:id="rId55"/>
  </p:sldIdLst>
  <p:sldSz cx="9144000" cy="6858000" type="screen4x3"/>
  <p:notesSz cx="6805613" cy="9939338"/>
  <p:defaultTextStyle>
    <a:defPPr>
      <a:defRPr lang="sv-SE"/>
    </a:defPPr>
    <a:lvl1pPr algn="l" rtl="0" eaLnBrk="0" fontAlgn="base" hangingPunct="0">
      <a:spcBef>
        <a:spcPct val="0"/>
      </a:spcBef>
      <a:spcAft>
        <a:spcPct val="0"/>
      </a:spcAft>
      <a:defRPr sz="2400" kern="1200">
        <a:solidFill>
          <a:schemeClr val="tx1"/>
        </a:solidFill>
        <a:latin typeface="Times" pitchFamily="2"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itchFamily="2"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itchFamily="2"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itchFamily="2"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itchFamily="2"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itchFamily="2"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itchFamily="2"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3355">
          <p15:clr>
            <a:srgbClr val="A4A3A4"/>
          </p15:clr>
        </p15:guide>
        <p15:guide id="2" pos="575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3" frameSlides="1"/>
  <p:clrMru>
    <a:srgbClr val="FF9300"/>
    <a:srgbClr val="FF7E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llanmörkt format 2 - Dekorfärg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just format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Inget format, tabellrutnät">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p:restoredLeft sz="7520"/>
    <p:restoredTop sz="77778"/>
  </p:normalViewPr>
  <p:slideViewPr>
    <p:cSldViewPr>
      <p:cViewPr varScale="1">
        <p:scale>
          <a:sx n="78" d="100"/>
          <a:sy n="78" d="100"/>
        </p:scale>
        <p:origin x="2808" y="168"/>
      </p:cViewPr>
      <p:guideLst>
        <p:guide orient="horz" pos="3355"/>
        <p:guide pos="5759"/>
      </p:guideLst>
    </p:cSldViewPr>
  </p:slideViewPr>
  <p:outlineViewPr>
    <p:cViewPr>
      <p:scale>
        <a:sx n="33" d="100"/>
        <a:sy n="33" d="100"/>
      </p:scale>
      <p:origin x="0" y="-12360"/>
    </p:cViewPr>
  </p:outlineViewPr>
  <p:notesTextViewPr>
    <p:cViewPr>
      <p:scale>
        <a:sx n="100" d="100"/>
        <a:sy n="100" d="100"/>
      </p:scale>
      <p:origin x="0" y="0"/>
    </p:cViewPr>
  </p:notesTextViewPr>
  <p:sorterViewPr>
    <p:cViewPr>
      <p:scale>
        <a:sx n="1" d="1"/>
        <a:sy n="1" d="1"/>
      </p:scale>
      <p:origin x="0" y="1536"/>
    </p:cViewPr>
  </p:sorterViewPr>
  <p:notesViewPr>
    <p:cSldViewPr>
      <p:cViewPr varScale="1">
        <p:scale>
          <a:sx n="79" d="100"/>
          <a:sy n="79" d="100"/>
        </p:scale>
        <p:origin x="4096" y="2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handoutMaster" Target="handoutMasters/handout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Platshållare för sidhuvud 1">
            <a:extLst>
              <a:ext uri="{FF2B5EF4-FFF2-40B4-BE49-F238E27FC236}">
                <a16:creationId xmlns:a16="http://schemas.microsoft.com/office/drawing/2014/main" id="{F8C62431-8E56-DD0D-EEFC-BB88D288CF0C}"/>
              </a:ext>
            </a:extLst>
          </p:cNvPr>
          <p:cNvSpPr>
            <a:spLocks noGrp="1"/>
          </p:cNvSpPr>
          <p:nvPr>
            <p:ph type="hdr" sz="quarter"/>
          </p:nvPr>
        </p:nvSpPr>
        <p:spPr>
          <a:xfrm>
            <a:off x="0" y="0"/>
            <a:ext cx="2949575" cy="496888"/>
          </a:xfrm>
          <a:prstGeom prst="rect">
            <a:avLst/>
          </a:prstGeom>
        </p:spPr>
        <p:txBody>
          <a:bodyPr vert="horz" lIns="91440" tIns="45720" rIns="91440" bIns="45720" rtlCol="0"/>
          <a:lstStyle>
            <a:lvl1pPr algn="l">
              <a:defRPr sz="1200">
                <a:latin typeface="Times" charset="0"/>
                <a:ea typeface="ＭＳ Ｐゴシック" charset="0"/>
                <a:cs typeface="ＭＳ Ｐゴシック" charset="0"/>
              </a:defRPr>
            </a:lvl1pPr>
          </a:lstStyle>
          <a:p>
            <a:pPr>
              <a:defRPr/>
            </a:pPr>
            <a:endParaRPr lang="sv-SE"/>
          </a:p>
        </p:txBody>
      </p:sp>
      <p:sp>
        <p:nvSpPr>
          <p:cNvPr id="3" name="Platshållare för datum 2">
            <a:extLst>
              <a:ext uri="{FF2B5EF4-FFF2-40B4-BE49-F238E27FC236}">
                <a16:creationId xmlns:a16="http://schemas.microsoft.com/office/drawing/2014/main" id="{5039892B-D2EB-C70B-9174-D46E043C8A8A}"/>
              </a:ext>
            </a:extLst>
          </p:cNvPr>
          <p:cNvSpPr>
            <a:spLocks noGrp="1"/>
          </p:cNvSpPr>
          <p:nvPr>
            <p:ph type="dt" sz="quarter" idx="1"/>
          </p:nvPr>
        </p:nvSpPr>
        <p:spPr>
          <a:xfrm>
            <a:off x="3854450" y="0"/>
            <a:ext cx="2949575" cy="496888"/>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pPr>
              <a:defRPr/>
            </a:pPr>
            <a:fld id="{0D174BA4-5CE1-0E45-B331-44E0E89D77A9}" type="datetimeFigureOut">
              <a:rPr lang="sv-SE" altLang="en-SE"/>
              <a:pPr>
                <a:defRPr/>
              </a:pPr>
              <a:t>2025-11-27</a:t>
            </a:fld>
            <a:endParaRPr lang="sv-SE" altLang="en-SE"/>
          </a:p>
        </p:txBody>
      </p:sp>
      <p:sp>
        <p:nvSpPr>
          <p:cNvPr id="4" name="Platshållare för sidfot 3">
            <a:extLst>
              <a:ext uri="{FF2B5EF4-FFF2-40B4-BE49-F238E27FC236}">
                <a16:creationId xmlns:a16="http://schemas.microsoft.com/office/drawing/2014/main" id="{5C9D9F09-F0B7-8F30-624B-E3CEBD3AA53D}"/>
              </a:ext>
            </a:extLst>
          </p:cNvPr>
          <p:cNvSpPr>
            <a:spLocks noGrp="1"/>
          </p:cNvSpPr>
          <p:nvPr>
            <p:ph type="ftr" sz="quarter" idx="2"/>
          </p:nvPr>
        </p:nvSpPr>
        <p:spPr>
          <a:xfrm>
            <a:off x="0" y="9440863"/>
            <a:ext cx="2949575" cy="496887"/>
          </a:xfrm>
          <a:prstGeom prst="rect">
            <a:avLst/>
          </a:prstGeom>
        </p:spPr>
        <p:txBody>
          <a:bodyPr vert="horz" lIns="91440" tIns="45720" rIns="91440" bIns="45720" rtlCol="0" anchor="b"/>
          <a:lstStyle>
            <a:lvl1pPr algn="l">
              <a:defRPr sz="1200">
                <a:latin typeface="Times" charset="0"/>
                <a:ea typeface="ＭＳ Ｐゴシック" charset="0"/>
                <a:cs typeface="ＭＳ Ｐゴシック" charset="0"/>
              </a:defRPr>
            </a:lvl1pPr>
          </a:lstStyle>
          <a:p>
            <a:pPr>
              <a:defRPr/>
            </a:pPr>
            <a:endParaRPr lang="sv-SE"/>
          </a:p>
        </p:txBody>
      </p:sp>
      <p:sp>
        <p:nvSpPr>
          <p:cNvPr id="5" name="Platshållare för bildnummer 4">
            <a:extLst>
              <a:ext uri="{FF2B5EF4-FFF2-40B4-BE49-F238E27FC236}">
                <a16:creationId xmlns:a16="http://schemas.microsoft.com/office/drawing/2014/main" id="{B050A032-BBD7-16EE-D6E0-6409FB6CB6D3}"/>
              </a:ext>
            </a:extLst>
          </p:cNvPr>
          <p:cNvSpPr>
            <a:spLocks noGrp="1"/>
          </p:cNvSpPr>
          <p:nvPr>
            <p:ph type="sldNum" sz="quarter" idx="3"/>
          </p:nvPr>
        </p:nvSpPr>
        <p:spPr>
          <a:xfrm>
            <a:off x="3854450" y="9440863"/>
            <a:ext cx="2949575"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E9A34002-775A-4542-8065-AB8C8EC608AE}" type="slidenum">
              <a:rPr lang="sv-SE" altLang="en-SE"/>
              <a:pPr>
                <a:defRPr/>
              </a:pPr>
              <a:t>‹#›</a:t>
            </a:fld>
            <a:endParaRPr lang="sv-SE" altLang="en-SE"/>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8F9289BF-13CD-301C-72C1-F211E76E7F9D}"/>
              </a:ext>
            </a:extLst>
          </p:cNvPr>
          <p:cNvSpPr>
            <a:spLocks noGrp="1" noChangeArrowheads="1"/>
          </p:cNvSpPr>
          <p:nvPr>
            <p:ph type="hdr" sz="quarter"/>
          </p:nvPr>
        </p:nvSpPr>
        <p:spPr bwMode="auto">
          <a:xfrm>
            <a:off x="0" y="0"/>
            <a:ext cx="2949575"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atin typeface="Times" charset="0"/>
                <a:ea typeface="ＭＳ Ｐゴシック" charset="0"/>
                <a:cs typeface="+mn-cs"/>
              </a:defRPr>
            </a:lvl1pPr>
          </a:lstStyle>
          <a:p>
            <a:pPr>
              <a:defRPr/>
            </a:pPr>
            <a:endParaRPr lang="sv-SE"/>
          </a:p>
        </p:txBody>
      </p:sp>
      <p:sp>
        <p:nvSpPr>
          <p:cNvPr id="8195" name="Rectangle 3">
            <a:extLst>
              <a:ext uri="{FF2B5EF4-FFF2-40B4-BE49-F238E27FC236}">
                <a16:creationId xmlns:a16="http://schemas.microsoft.com/office/drawing/2014/main" id="{4C510E8F-48AC-9863-F39E-2618A2617023}"/>
              </a:ext>
            </a:extLst>
          </p:cNvPr>
          <p:cNvSpPr>
            <a:spLocks noGrp="1" noChangeArrowheads="1"/>
          </p:cNvSpPr>
          <p:nvPr>
            <p:ph type="dt" idx="1"/>
          </p:nvPr>
        </p:nvSpPr>
        <p:spPr bwMode="auto">
          <a:xfrm>
            <a:off x="3856038" y="0"/>
            <a:ext cx="2949575"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atin typeface="Times" charset="0"/>
                <a:ea typeface="ＭＳ Ｐゴシック" charset="0"/>
                <a:cs typeface="+mn-cs"/>
              </a:defRPr>
            </a:lvl1pPr>
          </a:lstStyle>
          <a:p>
            <a:pPr>
              <a:defRPr/>
            </a:pPr>
            <a:endParaRPr lang="sv-SE"/>
          </a:p>
        </p:txBody>
      </p:sp>
      <p:sp>
        <p:nvSpPr>
          <p:cNvPr id="31748" name="Rectangle 4">
            <a:extLst>
              <a:ext uri="{FF2B5EF4-FFF2-40B4-BE49-F238E27FC236}">
                <a16:creationId xmlns:a16="http://schemas.microsoft.com/office/drawing/2014/main" id="{B5C8CEB7-90B9-721B-C283-0D013D203AEC}"/>
              </a:ext>
            </a:extLst>
          </p:cNvPr>
          <p:cNvSpPr>
            <a:spLocks noGrp="1" noRot="1" noChangeAspect="1" noChangeArrowheads="1" noTextEdit="1"/>
          </p:cNvSpPr>
          <p:nvPr>
            <p:ph type="sldImg" idx="2"/>
          </p:nvPr>
        </p:nvSpPr>
        <p:spPr bwMode="auto">
          <a:xfrm>
            <a:off x="920750" y="746125"/>
            <a:ext cx="4965700" cy="372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7" name="Rectangle 5">
            <a:extLst>
              <a:ext uri="{FF2B5EF4-FFF2-40B4-BE49-F238E27FC236}">
                <a16:creationId xmlns:a16="http://schemas.microsoft.com/office/drawing/2014/main" id="{CC1EDC0D-03BC-C08D-47B4-EF82DD722D14}"/>
              </a:ext>
            </a:extLst>
          </p:cNvPr>
          <p:cNvSpPr>
            <a:spLocks noGrp="1" noChangeArrowheads="1"/>
          </p:cNvSpPr>
          <p:nvPr>
            <p:ph type="body" sz="quarter" idx="3"/>
          </p:nvPr>
        </p:nvSpPr>
        <p:spPr bwMode="auto">
          <a:xfrm>
            <a:off x="908050" y="4721225"/>
            <a:ext cx="4989513" cy="4471988"/>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sv-SE" altLang="en-SE" noProof="0"/>
              <a:t>Klicka här för att ändra format på bakgrundstexten</a:t>
            </a:r>
          </a:p>
          <a:p>
            <a:pPr lvl="1"/>
            <a:r>
              <a:rPr lang="sv-SE" altLang="en-SE" noProof="0"/>
              <a:t>Nivå två</a:t>
            </a:r>
          </a:p>
          <a:p>
            <a:pPr lvl="2"/>
            <a:r>
              <a:rPr lang="sv-SE" altLang="en-SE" noProof="0"/>
              <a:t>Nivå tre</a:t>
            </a:r>
          </a:p>
          <a:p>
            <a:pPr lvl="3"/>
            <a:r>
              <a:rPr lang="sv-SE" altLang="en-SE" noProof="0"/>
              <a:t>Nivå fyra</a:t>
            </a:r>
          </a:p>
          <a:p>
            <a:pPr lvl="4"/>
            <a:r>
              <a:rPr lang="sv-SE" altLang="en-SE" noProof="0"/>
              <a:t>Nivå fem</a:t>
            </a:r>
          </a:p>
        </p:txBody>
      </p:sp>
      <p:sp>
        <p:nvSpPr>
          <p:cNvPr id="8198" name="Rectangle 6">
            <a:extLst>
              <a:ext uri="{FF2B5EF4-FFF2-40B4-BE49-F238E27FC236}">
                <a16:creationId xmlns:a16="http://schemas.microsoft.com/office/drawing/2014/main" id="{C528F46B-F91E-7B20-FB15-E06758EEA71D}"/>
              </a:ext>
            </a:extLst>
          </p:cNvPr>
          <p:cNvSpPr>
            <a:spLocks noGrp="1" noChangeArrowheads="1"/>
          </p:cNvSpPr>
          <p:nvPr>
            <p:ph type="ftr" sz="quarter" idx="4"/>
          </p:nvPr>
        </p:nvSpPr>
        <p:spPr bwMode="auto">
          <a:xfrm>
            <a:off x="0" y="9442450"/>
            <a:ext cx="2949575" cy="496888"/>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atin typeface="Times" charset="0"/>
                <a:ea typeface="ＭＳ Ｐゴシック" charset="0"/>
                <a:cs typeface="+mn-cs"/>
              </a:defRPr>
            </a:lvl1pPr>
          </a:lstStyle>
          <a:p>
            <a:pPr>
              <a:defRPr/>
            </a:pPr>
            <a:endParaRPr lang="sv-SE"/>
          </a:p>
        </p:txBody>
      </p:sp>
      <p:sp>
        <p:nvSpPr>
          <p:cNvPr id="8199" name="Rectangle 7">
            <a:extLst>
              <a:ext uri="{FF2B5EF4-FFF2-40B4-BE49-F238E27FC236}">
                <a16:creationId xmlns:a16="http://schemas.microsoft.com/office/drawing/2014/main" id="{35FDABDD-7CE2-ACB6-8013-8A43B20C0783}"/>
              </a:ext>
            </a:extLst>
          </p:cNvPr>
          <p:cNvSpPr>
            <a:spLocks noGrp="1" noChangeArrowheads="1"/>
          </p:cNvSpPr>
          <p:nvPr>
            <p:ph type="sldNum" sz="quarter" idx="5"/>
          </p:nvPr>
        </p:nvSpPr>
        <p:spPr bwMode="auto">
          <a:xfrm>
            <a:off x="3856038" y="9442450"/>
            <a:ext cx="2949575" cy="496888"/>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563CD255-26A3-3D49-9204-F562A3106B73}" type="slidenum">
              <a:rPr lang="sv-SE" altLang="en-SE"/>
              <a:pPr>
                <a:defRPr/>
              </a:pPr>
              <a:t>‹#›</a:t>
            </a:fld>
            <a:endParaRPr lang="sv-SE" altLang="en-S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S PGothic"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sciencedirect.com/topics/medicine-and-dentistry/cerebellum" TargetMode="External"/><Relationship Id="rId3" Type="http://schemas.openxmlformats.org/officeDocument/2006/relationships/hyperlink" Target="https://www.sciencedirect.com/topics/medicine-and-dentistry/dysarthria" TargetMode="External"/><Relationship Id="rId7" Type="http://schemas.openxmlformats.org/officeDocument/2006/relationships/hyperlink" Target="https://www.sciencedirect.com/topics/medicine-and-dentistry/basal-ganglia"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sciencedirect.com/topics/medicine-and-dentistry/primary-motor-cortex" TargetMode="External"/><Relationship Id="rId5" Type="http://schemas.openxmlformats.org/officeDocument/2006/relationships/hyperlink" Target="https://www.sciencedirect.com/topics/medicine-and-dentistry/speech-articulation" TargetMode="External"/><Relationship Id="rId4" Type="http://schemas.openxmlformats.org/officeDocument/2006/relationships/hyperlink" Target="https://www.sciencedirect.com/topics/medicine-and-dentistry/aphasia" TargetMode="External"/><Relationship Id="rId9" Type="http://schemas.openxmlformats.org/officeDocument/2006/relationships/hyperlink" Target="https://www.sciencedirect.com/topics/medicine-and-dentistry/neuromuscular-junc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B66FC27C-C9CA-5ABC-E6A0-DFA53F49294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A0E805CF-ED7C-AC4C-B5A4-6C226A59FDA7}" type="slidenum">
              <a:rPr lang="sv-SE" altLang="en-SE" sz="1200" smtClean="0"/>
              <a:pPr/>
              <a:t>1</a:t>
            </a:fld>
            <a:endParaRPr lang="sv-SE" altLang="en-SE" sz="1200"/>
          </a:p>
        </p:txBody>
      </p:sp>
      <p:sp>
        <p:nvSpPr>
          <p:cNvPr id="34818" name="Rectangle 2">
            <a:extLst>
              <a:ext uri="{FF2B5EF4-FFF2-40B4-BE49-F238E27FC236}">
                <a16:creationId xmlns:a16="http://schemas.microsoft.com/office/drawing/2014/main" id="{10DC33F7-0F34-81B8-3611-477E2D7DD78E}"/>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466101BD-E0DE-40C4-F27D-4EDA53A6E2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tLang="en-SE">
              <a:latin typeface="Times" pitchFamily="2"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Platshållare för bildobjekt 1">
            <a:extLst>
              <a:ext uri="{FF2B5EF4-FFF2-40B4-BE49-F238E27FC236}">
                <a16:creationId xmlns:a16="http://schemas.microsoft.com/office/drawing/2014/main" id="{76593434-1839-4B06-7DB2-26675D53AEA0}"/>
              </a:ext>
            </a:extLst>
          </p:cNvPr>
          <p:cNvSpPr>
            <a:spLocks noGrp="1" noRot="1" noChangeAspect="1" noChangeArrowheads="1" noTextEdit="1"/>
          </p:cNvSpPr>
          <p:nvPr>
            <p:ph type="sldImg"/>
          </p:nvPr>
        </p:nvSpPr>
        <p:spPr>
          <a:ln/>
        </p:spPr>
      </p:sp>
      <p:sp>
        <p:nvSpPr>
          <p:cNvPr id="23554" name="Platshållare för anteckningar 2">
            <a:extLst>
              <a:ext uri="{FF2B5EF4-FFF2-40B4-BE49-F238E27FC236}">
                <a16:creationId xmlns:a16="http://schemas.microsoft.com/office/drawing/2014/main" id="{027AB2AA-D8D2-339D-2B9A-A2AC80329E7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dirty="0">
                <a:latin typeface="Times" pitchFamily="2" charset="0"/>
              </a:rPr>
              <a:t>I Läkare som bedömer en patient som söker till akuten med </a:t>
            </a:r>
            <a:r>
              <a:rPr lang="sv-SE" altLang="en-SE" dirty="0" err="1">
                <a:latin typeface="Times" pitchFamily="2" charset="0"/>
              </a:rPr>
              <a:t>neurobortfall</a:t>
            </a:r>
            <a:r>
              <a:rPr lang="sv-SE" altLang="en-SE" dirty="0">
                <a:latin typeface="Times" pitchFamily="2" charset="0"/>
              </a:rPr>
              <a:t> behöver svara på två frågor:</a:t>
            </a:r>
          </a:p>
          <a:p>
            <a:r>
              <a:rPr lang="sv-SE" altLang="en-SE" dirty="0">
                <a:latin typeface="Times" pitchFamily="2" charset="0"/>
              </a:rPr>
              <a:t>1-Var i det neuromuskulära systemet ligger skadan?</a:t>
            </a:r>
          </a:p>
          <a:p>
            <a:r>
              <a:rPr lang="sv-SE" altLang="en-SE" dirty="0">
                <a:latin typeface="Times" pitchFamily="2" charset="0"/>
              </a:rPr>
              <a:t>2-Vad är det för typ av skada?</a:t>
            </a:r>
          </a:p>
          <a:p>
            <a:endParaRPr lang="sv-SE" altLang="en-SE" dirty="0">
              <a:latin typeface="Times" pitchFamily="2" charset="0"/>
            </a:endParaRPr>
          </a:p>
          <a:p>
            <a:r>
              <a:rPr lang="sv-SE" altLang="en-SE" dirty="0">
                <a:latin typeface="Times" pitchFamily="2" charset="0"/>
              </a:rPr>
              <a:t>I akutsjukvård är vi inte intresserade i finlir </a:t>
            </a:r>
            <a:r>
              <a:rPr lang="sv-SE" altLang="en-SE" dirty="0" err="1">
                <a:latin typeface="Times" pitchFamily="2" charset="0"/>
              </a:rPr>
              <a:t>neuroanatomi</a:t>
            </a:r>
            <a:r>
              <a:rPr lang="sv-SE" altLang="en-SE" dirty="0">
                <a:latin typeface="Times" pitchFamily="2" charset="0"/>
              </a:rPr>
              <a:t>.  Utan vi är intresserade i grova delar av nervsystemet som listas på sliden</a:t>
            </a:r>
          </a:p>
        </p:txBody>
      </p:sp>
      <p:sp>
        <p:nvSpPr>
          <p:cNvPr id="23555" name="Platshållare för bildnummer 3">
            <a:extLst>
              <a:ext uri="{FF2B5EF4-FFF2-40B4-BE49-F238E27FC236}">
                <a16:creationId xmlns:a16="http://schemas.microsoft.com/office/drawing/2014/main" id="{B6347230-516C-CD6F-453C-FE67F3B4643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1CEC1CD6-26F2-E24C-880C-DC24D99C4136}" type="slidenum">
              <a:rPr lang="sv-SE" altLang="en-SE" sz="1200" smtClean="0"/>
              <a:pPr/>
              <a:t>2</a:t>
            </a:fld>
            <a:endParaRPr lang="sv-SE" altLang="en-SE" sz="1200"/>
          </a:p>
        </p:txBody>
      </p:sp>
    </p:spTree>
    <p:extLst>
      <p:ext uri="{BB962C8B-B14F-4D97-AF65-F5344CB8AC3E}">
        <p14:creationId xmlns:p14="http://schemas.microsoft.com/office/powerpoint/2010/main" val="875633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Det neurologiska bortfallet kan beror på olika slags patologi som listas.</a:t>
            </a:r>
          </a:p>
          <a:p>
            <a:r>
              <a:rPr lang="en-SE" dirty="0"/>
              <a:t>Diagnostisk påverkas av lesionens lokalisation och övriga kliniska variabler.</a:t>
            </a:r>
          </a:p>
          <a:p>
            <a:endParaRPr lang="en-SE" dirty="0"/>
          </a:p>
          <a:p>
            <a:r>
              <a:rPr lang="en-SE" dirty="0"/>
              <a:t>“Localization guides differential diagnosis since different types of pathologic processes can selectively affect different levels of the peripheral nervous system.” Berkowitz</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3</a:t>
            </a:fld>
            <a:endParaRPr lang="sv-SE" altLang="en-SE"/>
          </a:p>
        </p:txBody>
      </p:sp>
    </p:spTree>
    <p:extLst>
      <p:ext uri="{BB962C8B-B14F-4D97-AF65-F5344CB8AC3E}">
        <p14:creationId xmlns:p14="http://schemas.microsoft.com/office/powerpoint/2010/main" val="1842296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Enligt läroböcker skrivna av neurologer kommer nyckelinformation från anamnesen.</a:t>
            </a:r>
          </a:p>
          <a:p>
            <a:r>
              <a:rPr lang="en-SE" dirty="0"/>
              <a:t>1-Vilken del av kroppen som är drabbad (P), och om bortfallet består av motorik och/eller sensorik (Q), bidrar mest till att svara på frågan om var patologi ligger i nervsystemet.</a:t>
            </a:r>
          </a:p>
          <a:p>
            <a:r>
              <a:rPr lang="en-SE" dirty="0"/>
              <a:t>2-Insjuknande (O) och förloppet (T) bidrar mest till att svara på vad patologin består i.</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4</a:t>
            </a:fld>
            <a:endParaRPr lang="sv-SE" altLang="en-SE"/>
          </a:p>
        </p:txBody>
      </p:sp>
    </p:spTree>
    <p:extLst>
      <p:ext uri="{BB962C8B-B14F-4D97-AF65-F5344CB8AC3E}">
        <p14:creationId xmlns:p14="http://schemas.microsoft.com/office/powerpoint/2010/main" val="3646598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a:extLst>
              <a:ext uri="{FF2B5EF4-FFF2-40B4-BE49-F238E27FC236}">
                <a16:creationId xmlns:a16="http://schemas.microsoft.com/office/drawing/2014/main" id="{45349AAB-5709-A4C8-4463-7F34891AE3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59606630-BA7F-6047-B7DA-E70AB523368A}" type="slidenum">
              <a:rPr lang="sv-SE" altLang="en-SE" sz="1200" smtClean="0"/>
              <a:pPr/>
              <a:t>5</a:t>
            </a:fld>
            <a:endParaRPr lang="sv-SE" altLang="en-SE" sz="1200"/>
          </a:p>
        </p:txBody>
      </p:sp>
      <p:sp>
        <p:nvSpPr>
          <p:cNvPr id="43010" name="Rectangle 2">
            <a:extLst>
              <a:ext uri="{FF2B5EF4-FFF2-40B4-BE49-F238E27FC236}">
                <a16:creationId xmlns:a16="http://schemas.microsoft.com/office/drawing/2014/main" id="{AE863781-8003-F0F5-DC51-6305EBBB6FFE}"/>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9FADC80B-4B72-36D7-677E-8197FD9D319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SE" dirty="0">
                <a:latin typeface="Times" pitchFamily="2" charset="0"/>
              </a:rPr>
              <a:t>De </a:t>
            </a:r>
            <a:r>
              <a:rPr lang="en-US" altLang="en-SE" dirty="0" err="1">
                <a:latin typeface="Times" pitchFamily="2" charset="0"/>
              </a:rPr>
              <a:t>flesta</a:t>
            </a:r>
            <a:r>
              <a:rPr lang="en-US" altLang="en-SE" dirty="0">
                <a:latin typeface="Times" pitchFamily="2" charset="0"/>
              </a:rPr>
              <a:t> </a:t>
            </a:r>
            <a:r>
              <a:rPr lang="en-US" altLang="en-SE" dirty="0" err="1">
                <a:latin typeface="Times" pitchFamily="2" charset="0"/>
              </a:rPr>
              <a:t>experter</a:t>
            </a:r>
            <a:r>
              <a:rPr lang="en-US" altLang="en-SE" dirty="0">
                <a:latin typeface="Times" pitchFamily="2" charset="0"/>
              </a:rPr>
              <a:t> </a:t>
            </a:r>
            <a:r>
              <a:rPr lang="en-US" altLang="en-SE" dirty="0" err="1">
                <a:latin typeface="Times" pitchFamily="2" charset="0"/>
              </a:rPr>
              <a:t>är</a:t>
            </a:r>
            <a:r>
              <a:rPr lang="en-US" altLang="en-SE" dirty="0">
                <a:latin typeface="Times" pitchFamily="2" charset="0"/>
              </a:rPr>
              <a:t> </a:t>
            </a:r>
            <a:r>
              <a:rPr lang="en-US" altLang="en-SE" dirty="0" err="1">
                <a:latin typeface="Times" pitchFamily="2" charset="0"/>
              </a:rPr>
              <a:t>överens</a:t>
            </a:r>
            <a:r>
              <a:rPr lang="en-US" altLang="en-SE" dirty="0">
                <a:latin typeface="Times" pitchFamily="2" charset="0"/>
              </a:rPr>
              <a:t> </a:t>
            </a:r>
            <a:r>
              <a:rPr lang="en-US" altLang="en-SE" dirty="0" err="1">
                <a:latin typeface="Times" pitchFamily="2" charset="0"/>
              </a:rPr>
              <a:t>att</a:t>
            </a:r>
            <a:r>
              <a:rPr lang="en-US" altLang="en-SE" dirty="0">
                <a:latin typeface="Times" pitchFamily="2" charset="0"/>
              </a:rPr>
              <a:t> </a:t>
            </a:r>
            <a:r>
              <a:rPr lang="en-US" altLang="en-SE" dirty="0" err="1">
                <a:latin typeface="Times" pitchFamily="2" charset="0"/>
              </a:rPr>
              <a:t>svaren</a:t>
            </a:r>
            <a:r>
              <a:rPr lang="en-US" altLang="en-SE" dirty="0">
                <a:latin typeface="Times" pitchFamily="2" charset="0"/>
              </a:rPr>
              <a:t> till 1-Var </a:t>
            </a:r>
            <a:r>
              <a:rPr lang="en-US" altLang="en-SE" dirty="0" err="1">
                <a:latin typeface="Times" pitchFamily="2" charset="0"/>
              </a:rPr>
              <a:t>och</a:t>
            </a:r>
            <a:r>
              <a:rPr lang="en-US" altLang="en-SE" dirty="0">
                <a:latin typeface="Times" pitchFamily="2" charset="0"/>
              </a:rPr>
              <a:t> 2-Vad </a:t>
            </a:r>
            <a:r>
              <a:rPr lang="en-US" altLang="en-SE" dirty="0" err="1">
                <a:latin typeface="Times" pitchFamily="2" charset="0"/>
              </a:rPr>
              <a:t>kan</a:t>
            </a:r>
            <a:r>
              <a:rPr lang="en-US" altLang="en-SE" dirty="0">
                <a:latin typeface="Times" pitchFamily="2" charset="0"/>
              </a:rPr>
              <a:t> </a:t>
            </a:r>
            <a:r>
              <a:rPr lang="en-US" altLang="en-SE" dirty="0" err="1">
                <a:latin typeface="Times" pitchFamily="2" charset="0"/>
              </a:rPr>
              <a:t>inhämtas</a:t>
            </a:r>
            <a:r>
              <a:rPr lang="en-US" altLang="en-SE" dirty="0">
                <a:latin typeface="Times" pitchFamily="2" charset="0"/>
              </a:rPr>
              <a:t> </a:t>
            </a:r>
            <a:r>
              <a:rPr lang="en-US" altLang="en-SE" dirty="0" err="1">
                <a:latin typeface="Times" pitchFamily="2" charset="0"/>
              </a:rPr>
              <a:t>från</a:t>
            </a:r>
            <a:r>
              <a:rPr lang="en-US" altLang="en-SE" dirty="0">
                <a:latin typeface="Times" pitchFamily="2" charset="0"/>
              </a:rPr>
              <a:t> </a:t>
            </a:r>
            <a:r>
              <a:rPr lang="en-US" altLang="en-SE" dirty="0" err="1">
                <a:latin typeface="Times" pitchFamily="2" charset="0"/>
              </a:rPr>
              <a:t>en</a:t>
            </a:r>
            <a:r>
              <a:rPr lang="en-US" altLang="en-SE" dirty="0">
                <a:latin typeface="Times" pitchFamily="2" charset="0"/>
              </a:rPr>
              <a:t> bra </a:t>
            </a:r>
            <a:r>
              <a:rPr lang="en-US" altLang="en-SE" dirty="0" err="1">
                <a:latin typeface="Times" pitchFamily="2" charset="0"/>
              </a:rPr>
              <a:t>anamnes</a:t>
            </a:r>
            <a:r>
              <a:rPr lang="en-US" altLang="en-SE" dirty="0">
                <a:latin typeface="Times" pitchFamily="2" charset="0"/>
              </a:rPr>
              <a:t>.</a:t>
            </a:r>
          </a:p>
          <a:p>
            <a:r>
              <a:rPr lang="en-US" altLang="en-SE" dirty="0">
                <a:latin typeface="Times" pitchFamily="2" charset="0"/>
              </a:rPr>
              <a:t>Det </a:t>
            </a:r>
            <a:r>
              <a:rPr lang="en-US" altLang="en-SE" dirty="0" err="1">
                <a:latin typeface="Times" pitchFamily="2" charset="0"/>
              </a:rPr>
              <a:t>finns</a:t>
            </a:r>
            <a:r>
              <a:rPr lang="en-US" altLang="en-SE" dirty="0">
                <a:latin typeface="Times" pitchFamily="2" charset="0"/>
              </a:rPr>
              <a:t> </a:t>
            </a:r>
            <a:r>
              <a:rPr lang="en-US" altLang="en-SE" dirty="0" err="1">
                <a:latin typeface="Times" pitchFamily="2" charset="0"/>
              </a:rPr>
              <a:t>således</a:t>
            </a:r>
            <a:r>
              <a:rPr lang="en-US" altLang="en-SE" dirty="0">
                <a:latin typeface="Times" pitchFamily="2" charset="0"/>
              </a:rPr>
              <a:t> </a:t>
            </a:r>
            <a:r>
              <a:rPr lang="en-US" altLang="en-SE" dirty="0" err="1">
                <a:latin typeface="Times" pitchFamily="2" charset="0"/>
              </a:rPr>
              <a:t>ingen</a:t>
            </a:r>
            <a:r>
              <a:rPr lang="en-US" altLang="en-SE" dirty="0">
                <a:latin typeface="Times" pitchFamily="2" charset="0"/>
              </a:rPr>
              <a:t> “rutin </a:t>
            </a:r>
            <a:r>
              <a:rPr lang="en-US" altLang="en-SE" dirty="0" err="1">
                <a:latin typeface="Times" pitchFamily="2" charset="0"/>
              </a:rPr>
              <a:t>nervstatus</a:t>
            </a:r>
            <a:r>
              <a:rPr lang="en-US" altLang="en-SE" dirty="0">
                <a:latin typeface="Times" pitchFamily="2" charset="0"/>
              </a:rPr>
              <a:t>” </a:t>
            </a:r>
            <a:r>
              <a:rPr lang="en-US" altLang="en-SE" dirty="0" err="1">
                <a:latin typeface="Times" pitchFamily="2" charset="0"/>
              </a:rPr>
              <a:t>utan</a:t>
            </a:r>
            <a:r>
              <a:rPr lang="en-US" altLang="en-SE" dirty="0">
                <a:latin typeface="Times" pitchFamily="2" charset="0"/>
              </a:rPr>
              <a:t> </a:t>
            </a:r>
            <a:r>
              <a:rPr lang="en-US" altLang="en-SE" dirty="0" err="1">
                <a:latin typeface="Times" pitchFamily="2" charset="0"/>
              </a:rPr>
              <a:t>nervstatus</a:t>
            </a:r>
            <a:r>
              <a:rPr lang="en-US" altLang="en-SE" dirty="0">
                <a:latin typeface="Times" pitchFamily="2" charset="0"/>
              </a:rPr>
              <a:t> </a:t>
            </a:r>
            <a:r>
              <a:rPr lang="en-US" altLang="en-SE" dirty="0" err="1">
                <a:latin typeface="Times" pitchFamily="2" charset="0"/>
              </a:rPr>
              <a:t>används</a:t>
            </a:r>
            <a:r>
              <a:rPr lang="en-US" altLang="en-SE" dirty="0">
                <a:latin typeface="Times" pitchFamily="2" charset="0"/>
              </a:rPr>
              <a:t> för </a:t>
            </a:r>
            <a:r>
              <a:rPr lang="en-US" altLang="en-SE" dirty="0" err="1">
                <a:latin typeface="Times" pitchFamily="2" charset="0"/>
              </a:rPr>
              <a:t>att</a:t>
            </a:r>
            <a:r>
              <a:rPr lang="en-US" altLang="en-SE" dirty="0">
                <a:latin typeface="Times" pitchFamily="2" charset="0"/>
              </a:rPr>
              <a:t> </a:t>
            </a:r>
            <a:r>
              <a:rPr lang="en-US" altLang="en-SE" dirty="0" err="1">
                <a:latin typeface="Times" pitchFamily="2" charset="0"/>
              </a:rPr>
              <a:t>bekräfta</a:t>
            </a:r>
            <a:r>
              <a:rPr lang="en-US" altLang="en-SE" dirty="0">
                <a:latin typeface="Times" pitchFamily="2" charset="0"/>
              </a:rPr>
              <a:t>/</a:t>
            </a:r>
            <a:r>
              <a:rPr lang="en-US" altLang="en-SE" dirty="0" err="1">
                <a:latin typeface="Times" pitchFamily="2" charset="0"/>
              </a:rPr>
              <a:t>utesluta</a:t>
            </a:r>
            <a:r>
              <a:rPr lang="en-US" altLang="en-SE" dirty="0">
                <a:latin typeface="Times" pitchFamily="2" charset="0"/>
              </a:rPr>
              <a:t> </a:t>
            </a:r>
            <a:r>
              <a:rPr lang="en-US" altLang="en-SE" dirty="0" err="1">
                <a:latin typeface="Times" pitchFamily="2" charset="0"/>
              </a:rPr>
              <a:t>olika</a:t>
            </a:r>
            <a:r>
              <a:rPr lang="en-US" altLang="en-SE" dirty="0">
                <a:latin typeface="Times" pitchFamily="2" charset="0"/>
              </a:rPr>
              <a:t> </a:t>
            </a:r>
            <a:r>
              <a:rPr lang="en-US" altLang="en-SE" dirty="0" err="1">
                <a:latin typeface="Times" pitchFamily="2" charset="0"/>
              </a:rPr>
              <a:t>hypoteser</a:t>
            </a:r>
            <a:r>
              <a:rPr lang="en-US" altLang="en-SE" dirty="0">
                <a:latin typeface="Times" pitchFamily="2" charset="0"/>
              </a:rPr>
              <a:t>, </a:t>
            </a:r>
            <a:r>
              <a:rPr lang="en-US" altLang="en-SE" dirty="0" err="1">
                <a:latin typeface="Times" pitchFamily="2" charset="0"/>
              </a:rPr>
              <a:t>så</a:t>
            </a:r>
            <a:r>
              <a:rPr lang="en-US" altLang="en-SE" dirty="0">
                <a:latin typeface="Times" pitchFamily="2" charset="0"/>
              </a:rPr>
              <a:t> </a:t>
            </a:r>
            <a:r>
              <a:rPr lang="en-US" altLang="en-SE" dirty="0" err="1">
                <a:latin typeface="Times" pitchFamily="2" charset="0"/>
              </a:rPr>
              <a:t>länge</a:t>
            </a:r>
            <a:r>
              <a:rPr lang="en-US" altLang="en-SE" dirty="0">
                <a:latin typeface="Times" pitchFamily="2" charset="0"/>
              </a:rPr>
              <a:t> man </a:t>
            </a:r>
            <a:r>
              <a:rPr lang="en-US" altLang="en-SE" dirty="0" err="1">
                <a:latin typeface="Times" pitchFamily="2" charset="0"/>
              </a:rPr>
              <a:t>kan</a:t>
            </a:r>
            <a:r>
              <a:rPr lang="en-US" altLang="en-SE" dirty="0">
                <a:latin typeface="Times" pitchFamily="2" charset="0"/>
              </a:rPr>
              <a:t> </a:t>
            </a:r>
            <a:r>
              <a:rPr lang="en-US" altLang="en-SE" dirty="0" err="1">
                <a:latin typeface="Times" pitchFamily="2" charset="0"/>
              </a:rPr>
              <a:t>få</a:t>
            </a:r>
            <a:r>
              <a:rPr lang="en-US" altLang="en-SE" dirty="0">
                <a:latin typeface="Times" pitchFamily="2" charset="0"/>
              </a:rPr>
              <a:t> </a:t>
            </a:r>
            <a:r>
              <a:rPr lang="en-US" altLang="en-SE" dirty="0" err="1">
                <a:latin typeface="Times" pitchFamily="2" charset="0"/>
              </a:rPr>
              <a:t>en</a:t>
            </a:r>
            <a:r>
              <a:rPr lang="en-US" altLang="en-SE" dirty="0">
                <a:latin typeface="Times" pitchFamily="2" charset="0"/>
              </a:rPr>
              <a:t> bra </a:t>
            </a:r>
            <a:r>
              <a:rPr lang="en-US" altLang="en-SE" dirty="0" err="1">
                <a:latin typeface="Times" pitchFamily="2" charset="0"/>
              </a:rPr>
              <a:t>anamnes</a:t>
            </a:r>
            <a:r>
              <a:rPr lang="en-US" altLang="en-SE" dirty="0">
                <a:latin typeface="Times" pitchFamily="2" charset="0"/>
              </a:rPr>
              <a:t>.</a:t>
            </a:r>
          </a:p>
          <a:p>
            <a:endParaRPr lang="en-US" altLang="en-SE" dirty="0">
              <a:latin typeface="Times" pitchFamily="2" charset="0"/>
            </a:endParaRPr>
          </a:p>
          <a:p>
            <a:r>
              <a:rPr lang="en-US" altLang="en-SE" dirty="0">
                <a:latin typeface="Times" pitchFamily="2" charset="0"/>
              </a:rPr>
              <a:t>Dock </a:t>
            </a:r>
            <a:r>
              <a:rPr lang="en-US" altLang="en-SE" dirty="0" err="1">
                <a:latin typeface="Times" pitchFamily="2" charset="0"/>
              </a:rPr>
              <a:t>kan</a:t>
            </a:r>
            <a:r>
              <a:rPr lang="en-US" altLang="en-SE" dirty="0">
                <a:latin typeface="Times" pitchFamily="2" charset="0"/>
              </a:rPr>
              <a:t> man hos </a:t>
            </a:r>
            <a:r>
              <a:rPr lang="en-US" altLang="en-SE" dirty="0" err="1">
                <a:latin typeface="Times" pitchFamily="2" charset="0"/>
              </a:rPr>
              <a:t>vissa</a:t>
            </a:r>
            <a:r>
              <a:rPr lang="en-US" altLang="en-SE" dirty="0">
                <a:latin typeface="Times" pitchFamily="2" charset="0"/>
              </a:rPr>
              <a:t> </a:t>
            </a:r>
            <a:r>
              <a:rPr lang="en-US" altLang="en-SE" dirty="0" err="1">
                <a:latin typeface="Times" pitchFamily="2" charset="0"/>
              </a:rPr>
              <a:t>patienter</a:t>
            </a:r>
            <a:r>
              <a:rPr lang="en-US" altLang="en-SE" dirty="0">
                <a:latin typeface="Times" pitchFamily="2" charset="0"/>
              </a:rPr>
              <a:t> </a:t>
            </a:r>
            <a:r>
              <a:rPr lang="en-US" altLang="en-SE" dirty="0" err="1">
                <a:latin typeface="Times" pitchFamily="2" charset="0"/>
              </a:rPr>
              <a:t>inte</a:t>
            </a:r>
            <a:r>
              <a:rPr lang="en-US" altLang="en-SE" dirty="0">
                <a:latin typeface="Times" pitchFamily="2" charset="0"/>
              </a:rPr>
              <a:t> </a:t>
            </a:r>
            <a:r>
              <a:rPr lang="en-US" altLang="en-SE" dirty="0" err="1">
                <a:latin typeface="Times" pitchFamily="2" charset="0"/>
              </a:rPr>
              <a:t>inhämta</a:t>
            </a:r>
            <a:r>
              <a:rPr lang="en-US" altLang="en-SE" dirty="0">
                <a:latin typeface="Times" pitchFamily="2" charset="0"/>
              </a:rPr>
              <a:t> </a:t>
            </a:r>
            <a:r>
              <a:rPr lang="en-US" altLang="en-SE" dirty="0" err="1">
                <a:latin typeface="Times" pitchFamily="2" charset="0"/>
              </a:rPr>
              <a:t>en</a:t>
            </a:r>
            <a:r>
              <a:rPr lang="en-US" altLang="en-SE" dirty="0">
                <a:latin typeface="Times" pitchFamily="2" charset="0"/>
              </a:rPr>
              <a:t> bra </a:t>
            </a:r>
            <a:r>
              <a:rPr lang="en-US" altLang="en-SE" dirty="0" err="1">
                <a:latin typeface="Times" pitchFamily="2" charset="0"/>
              </a:rPr>
              <a:t>anamnes</a:t>
            </a:r>
            <a:r>
              <a:rPr lang="en-US" altLang="en-SE" dirty="0">
                <a:latin typeface="Times" pitchFamily="2" charset="0"/>
              </a:rPr>
              <a:t>, </a:t>
            </a:r>
            <a:r>
              <a:rPr lang="en-US" altLang="en-SE" dirty="0" err="1">
                <a:latin typeface="Times" pitchFamily="2" charset="0"/>
              </a:rPr>
              <a:t>och</a:t>
            </a:r>
            <a:r>
              <a:rPr lang="en-US" altLang="en-SE" dirty="0">
                <a:latin typeface="Times" pitchFamily="2" charset="0"/>
              </a:rPr>
              <a:t> </a:t>
            </a:r>
            <a:r>
              <a:rPr lang="en-US" altLang="en-SE" dirty="0" err="1">
                <a:latin typeface="Times" pitchFamily="2" charset="0"/>
              </a:rPr>
              <a:t>då</a:t>
            </a:r>
            <a:r>
              <a:rPr lang="en-US" altLang="en-SE" dirty="0">
                <a:latin typeface="Times" pitchFamily="2" charset="0"/>
              </a:rPr>
              <a:t> </a:t>
            </a:r>
            <a:r>
              <a:rPr lang="en-US" altLang="en-SE" dirty="0" err="1">
                <a:latin typeface="Times" pitchFamily="2" charset="0"/>
              </a:rPr>
              <a:t>finns</a:t>
            </a:r>
            <a:r>
              <a:rPr lang="en-US" altLang="en-SE" dirty="0">
                <a:latin typeface="Times" pitchFamily="2" charset="0"/>
              </a:rPr>
              <a:t> </a:t>
            </a:r>
            <a:r>
              <a:rPr lang="en-US" altLang="en-SE" dirty="0" err="1">
                <a:latin typeface="Times" pitchFamily="2" charset="0"/>
              </a:rPr>
              <a:t>en</a:t>
            </a:r>
            <a:r>
              <a:rPr lang="en-US" altLang="en-SE" dirty="0">
                <a:latin typeface="Times" pitchFamily="2" charset="0"/>
              </a:rPr>
              <a:t> roll för </a:t>
            </a:r>
            <a:r>
              <a:rPr lang="en-US" altLang="en-SE" dirty="0" err="1">
                <a:latin typeface="Times" pitchFamily="2" charset="0"/>
              </a:rPr>
              <a:t>en</a:t>
            </a:r>
            <a:r>
              <a:rPr lang="en-US" altLang="en-SE" dirty="0">
                <a:latin typeface="Times" pitchFamily="2" charset="0"/>
              </a:rPr>
              <a:t> screening </a:t>
            </a:r>
            <a:r>
              <a:rPr lang="en-US" altLang="en-SE" dirty="0" err="1">
                <a:latin typeface="Times" pitchFamily="2" charset="0"/>
              </a:rPr>
              <a:t>nervstatus</a:t>
            </a:r>
            <a:r>
              <a:rPr lang="en-US" altLang="en-SE" dirty="0">
                <a:latin typeface="Times" pitchFamily="2" charset="0"/>
              </a:rPr>
              <a:t>.</a:t>
            </a:r>
          </a:p>
          <a:p>
            <a:r>
              <a:rPr lang="en-US" altLang="en-SE" dirty="0">
                <a:latin typeface="Times" pitchFamily="2" charset="0"/>
              </a:rPr>
              <a:t>Vid screening </a:t>
            </a:r>
            <a:r>
              <a:rPr lang="en-US" altLang="en-SE" dirty="0" err="1">
                <a:latin typeface="Times" pitchFamily="2" charset="0"/>
              </a:rPr>
              <a:t>önskas</a:t>
            </a:r>
            <a:r>
              <a:rPr lang="en-US" altLang="en-SE" dirty="0">
                <a:latin typeface="Times" pitchFamily="2" charset="0"/>
              </a:rPr>
              <a:t> tester med </a:t>
            </a:r>
            <a:r>
              <a:rPr lang="en-US" altLang="en-SE" dirty="0" err="1">
                <a:latin typeface="Times" pitchFamily="2" charset="0"/>
              </a:rPr>
              <a:t>hög</a:t>
            </a:r>
            <a:r>
              <a:rPr lang="en-US" altLang="en-SE" dirty="0">
                <a:latin typeface="Times" pitchFamily="2" charset="0"/>
              </a:rPr>
              <a:t> </a:t>
            </a:r>
            <a:r>
              <a:rPr lang="en-US" altLang="en-SE" dirty="0" err="1">
                <a:latin typeface="Times" pitchFamily="2" charset="0"/>
              </a:rPr>
              <a:t>sensitivitet</a:t>
            </a:r>
            <a:r>
              <a:rPr lang="en-US" altLang="en-SE" dirty="0">
                <a:latin typeface="Times" pitchFamily="2" charset="0"/>
              </a:rPr>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Förslag att demonstrerar detta nervstatus.</a:t>
            </a:r>
          </a:p>
          <a:p>
            <a:endParaRPr lang="en-SE" dirty="0"/>
          </a:p>
          <a:p>
            <a:r>
              <a:rPr lang="en-SE" dirty="0"/>
              <a:t>Man kan nämna att man får mycket information “på köpet” när man testar kraft i ben proximalt och distalt genom att be patienten gå.</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6</a:t>
            </a:fld>
            <a:endParaRPr lang="sv-SE" altLang="en-SE"/>
          </a:p>
        </p:txBody>
      </p:sp>
    </p:spTree>
    <p:extLst>
      <p:ext uri="{BB962C8B-B14F-4D97-AF65-F5344CB8AC3E}">
        <p14:creationId xmlns:p14="http://schemas.microsoft.com/office/powerpoint/2010/main" val="1870844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a:extLst>
              <a:ext uri="{FF2B5EF4-FFF2-40B4-BE49-F238E27FC236}">
                <a16:creationId xmlns:a16="http://schemas.microsoft.com/office/drawing/2014/main" id="{FC4B97BB-0F2C-2BF2-6A4C-E1B4575EA3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730F3BA1-5A46-2046-B81F-186440AF05ED}" type="slidenum">
              <a:rPr lang="sv-SE" altLang="en-SE" sz="1200" smtClean="0"/>
              <a:pPr/>
              <a:t>7</a:t>
            </a:fld>
            <a:endParaRPr lang="sv-SE" altLang="en-SE" sz="1200"/>
          </a:p>
        </p:txBody>
      </p:sp>
      <p:sp>
        <p:nvSpPr>
          <p:cNvPr id="40962" name="Rectangle 2">
            <a:extLst>
              <a:ext uri="{FF2B5EF4-FFF2-40B4-BE49-F238E27FC236}">
                <a16:creationId xmlns:a16="http://schemas.microsoft.com/office/drawing/2014/main" id="{475BDE82-25EF-617B-0DDF-D4FFFF314003}"/>
              </a:ext>
            </a:extLst>
          </p:cNvPr>
          <p:cNvSpPr>
            <a:spLocks noGrp="1" noRot="1" noChangeAspect="1" noChangeArrowheads="1" noTextEdit="1"/>
          </p:cNvSpPr>
          <p:nvPr>
            <p:ph type="sldImg"/>
          </p:nvPr>
        </p:nvSpPr>
        <p:spPr>
          <a:ln/>
        </p:spPr>
      </p:sp>
      <p:sp>
        <p:nvSpPr>
          <p:cNvPr id="538627" name="Rectangle 3">
            <a:extLst>
              <a:ext uri="{FF2B5EF4-FFF2-40B4-BE49-F238E27FC236}">
                <a16:creationId xmlns:a16="http://schemas.microsoft.com/office/drawing/2014/main" id="{028F5C85-7F84-0B63-9B60-5CA9E674CADD}"/>
              </a:ext>
            </a:extLst>
          </p:cNvPr>
          <p:cNvSpPr>
            <a:spLocks noGrp="1" noChangeArrowheads="1"/>
          </p:cNvSpPr>
          <p:nvPr>
            <p:ph type="body" idx="1"/>
          </p:nvPr>
        </p:nvSpPr>
        <p:spPr/>
        <p:txBody>
          <a:bodyPr/>
          <a:lstStyle/>
          <a:p>
            <a:pPr>
              <a:defRPr/>
            </a:pPr>
            <a:r>
              <a:rPr lang="en-GB" altLang="en-SE" dirty="0" err="1"/>
              <a:t>www.nidcd.nih.gov</a:t>
            </a:r>
            <a:endParaRPr lang="en-GB" altLang="en-SE" dirty="0"/>
          </a:p>
          <a:p>
            <a:pPr>
              <a:defRPr/>
            </a:pPr>
            <a:r>
              <a:rPr lang="en-GB" altLang="en-SE" dirty="0" err="1"/>
              <a:t>www.brain.oit.duke.edu</a:t>
            </a:r>
            <a:endParaRPr lang="en-SE" altLang="en-SE" dirty="0"/>
          </a:p>
          <a:p>
            <a:pPr>
              <a:defRPr/>
            </a:pPr>
            <a:endParaRPr lang="en-SE" altLang="en-SE" dirty="0"/>
          </a:p>
          <a:p>
            <a:pPr>
              <a:defRPr/>
            </a:pPr>
            <a:endParaRPr lang="sv-SE" dirty="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10% av individer i vänsterhänta.  Hos 30% av vänsterhänta ligger språkcentret åt höger.</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8</a:t>
            </a:fld>
            <a:endParaRPr lang="sv-SE" altLang="en-SE"/>
          </a:p>
        </p:txBody>
      </p:sp>
    </p:spTree>
    <p:extLst>
      <p:ext uri="{BB962C8B-B14F-4D97-AF65-F5344CB8AC3E}">
        <p14:creationId xmlns:p14="http://schemas.microsoft.com/office/powerpoint/2010/main" val="3271046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Med “dysatri” menas svårighet att artikulera.  Då ligger skadan i storhjärna, hjärnstam, lillhjärna eller kranialnerverna.</a:t>
            </a:r>
          </a:p>
          <a:p>
            <a:endParaRPr lang="en-SE" dirty="0"/>
          </a:p>
          <a:p>
            <a:r>
              <a:rPr lang="en-GB" b="0" i="0" dirty="0" err="1">
                <a:solidFill>
                  <a:srgbClr val="ED5C57"/>
                </a:solidFill>
                <a:effectLst/>
                <a:highlight>
                  <a:srgbClr val="FFFFFF"/>
                </a:highlight>
                <a:latin typeface="Calibri" panose="020F0502020204030204" pitchFamily="34" charset="0"/>
              </a:rPr>
              <a:t>Följande</a:t>
            </a:r>
            <a:r>
              <a:rPr lang="en-GB" b="0" i="0" dirty="0">
                <a:solidFill>
                  <a:srgbClr val="ED5C57"/>
                </a:solidFill>
                <a:effectLst/>
                <a:highlight>
                  <a:srgbClr val="FFFFFF"/>
                </a:highlight>
                <a:latin typeface="Calibri" panose="020F0502020204030204" pitchFamily="34" charset="0"/>
              </a:rPr>
              <a:t> </a:t>
            </a:r>
            <a:r>
              <a:rPr lang="en-GB" b="0" i="0" dirty="0" err="1">
                <a:solidFill>
                  <a:srgbClr val="ED5C57"/>
                </a:solidFill>
                <a:effectLst/>
                <a:highlight>
                  <a:srgbClr val="FFFFFF"/>
                </a:highlight>
                <a:latin typeface="Calibri" panose="020F0502020204030204" pitchFamily="34" charset="0"/>
              </a:rPr>
              <a:t>från</a:t>
            </a:r>
            <a:r>
              <a:rPr lang="en-GB" b="0" i="0" dirty="0">
                <a:solidFill>
                  <a:srgbClr val="ED5C57"/>
                </a:solidFill>
                <a:effectLst/>
                <a:highlight>
                  <a:srgbClr val="FFFFFF"/>
                </a:highlight>
                <a:latin typeface="Calibri" panose="020F0502020204030204" pitchFamily="34" charset="0"/>
              </a:rPr>
              <a:t> </a:t>
            </a:r>
            <a:r>
              <a:rPr lang="en-GB" b="0" i="0" u="sng" dirty="0">
                <a:solidFill>
                  <a:srgbClr val="ED5C57"/>
                </a:solidFill>
                <a:effectLst/>
                <a:highlight>
                  <a:srgbClr val="FFFFFF"/>
                </a:highlight>
                <a:latin typeface="Calibri" panose="020F0502020204030204" pitchFamily="34" charset="0"/>
                <a:hlinkClick r:id="rId3"/>
              </a:rPr>
              <a:t>Dysarthria:  Decision making in adult Neurology 2021</a:t>
            </a:r>
            <a:r>
              <a:rPr lang="en-GB" b="0" i="0" dirty="0">
                <a:solidFill>
                  <a:srgbClr val="ED5C57"/>
                </a:solidFill>
                <a:effectLst/>
                <a:highlight>
                  <a:srgbClr val="FFFFFF"/>
                </a:highlight>
                <a:latin typeface="Calibri" panose="020F0502020204030204" pitchFamily="34" charset="0"/>
              </a:rPr>
              <a:t>:  "Dysarthria refers to abnormal phonic characteristics of speech production due to impairment of the motor processes of speech. This contrasts with </a:t>
            </a:r>
            <a:r>
              <a:rPr lang="en-GB" b="0" i="0" u="sng" dirty="0">
                <a:solidFill>
                  <a:srgbClr val="ED5C57"/>
                </a:solidFill>
                <a:effectLst/>
                <a:highlight>
                  <a:srgbClr val="FFFFFF"/>
                </a:highlight>
                <a:latin typeface="Calibri" panose="020F0502020204030204" pitchFamily="34" charset="0"/>
                <a:hlinkClick r:id="rId4" tooltip="Learn more about aphasia from ScienceDirect's AI-generated Topic Pages"/>
              </a:rPr>
              <a:t>aphasia</a:t>
            </a:r>
            <a:r>
              <a:rPr lang="en-GB" b="0" i="0" dirty="0">
                <a:solidFill>
                  <a:srgbClr val="ED5C57"/>
                </a:solidFill>
                <a:effectLst/>
                <a:highlight>
                  <a:srgbClr val="FFFFFF"/>
                </a:highlight>
                <a:latin typeface="Calibri" panose="020F0502020204030204" pitchFamily="34" charset="0"/>
              </a:rPr>
              <a:t>, in which abnormalities of language underlie impaired communication. The neurologic pathways involved in </a:t>
            </a:r>
            <a:r>
              <a:rPr lang="en-GB" b="0" i="0" u="sng" dirty="0">
                <a:solidFill>
                  <a:srgbClr val="ED5C57"/>
                </a:solidFill>
                <a:effectLst/>
                <a:highlight>
                  <a:srgbClr val="FFFFFF"/>
                </a:highlight>
                <a:latin typeface="Calibri" panose="020F0502020204030204" pitchFamily="34" charset="0"/>
                <a:hlinkClick r:id="rId5" tooltip="Learn more about speech articulation from ScienceDirect's AI-generated Topic Pages"/>
              </a:rPr>
              <a:t>speech </a:t>
            </a:r>
            <a:r>
              <a:rPr lang="en-GB" b="0" i="0" u="sng" dirty="0" err="1">
                <a:solidFill>
                  <a:srgbClr val="ED5C57"/>
                </a:solidFill>
                <a:effectLst/>
                <a:highlight>
                  <a:srgbClr val="FFFFFF"/>
                </a:highlight>
                <a:latin typeface="Calibri" panose="020F0502020204030204" pitchFamily="34" charset="0"/>
                <a:hlinkClick r:id="rId5" tooltip="Learn more about speech articulation from ScienceDirect's AI-generated Topic Pages"/>
              </a:rPr>
              <a:t>articulation</a:t>
            </a:r>
            <a:r>
              <a:rPr lang="en-GB" b="0" i="0" dirty="0" err="1">
                <a:solidFill>
                  <a:srgbClr val="ED5C57"/>
                </a:solidFill>
                <a:effectLst/>
                <a:highlight>
                  <a:srgbClr val="FFFFFF"/>
                </a:highlight>
                <a:latin typeface="Calibri" panose="020F0502020204030204" pitchFamily="34" charset="0"/>
              </a:rPr>
              <a:t>include</a:t>
            </a:r>
            <a:r>
              <a:rPr lang="en-GB" b="0" i="0">
                <a:solidFill>
                  <a:srgbClr val="ED5C57"/>
                </a:solidFill>
                <a:effectLst/>
                <a:highlight>
                  <a:srgbClr val="FFFFFF"/>
                </a:highlight>
                <a:latin typeface="Calibri" panose="020F0502020204030204" pitchFamily="34" charset="0"/>
              </a:rPr>
              <a:t> upper motor neurons in the </a:t>
            </a:r>
            <a:r>
              <a:rPr lang="en-GB" b="0" i="0" u="sng">
                <a:solidFill>
                  <a:srgbClr val="ED5C57"/>
                </a:solidFill>
                <a:effectLst/>
                <a:highlight>
                  <a:srgbClr val="FFFFFF"/>
                </a:highlight>
                <a:latin typeface="Calibri" panose="020F0502020204030204" pitchFamily="34" charset="0"/>
                <a:hlinkClick r:id="rId6" tooltip="Learn more about primary motor cortex from ScienceDirect's AI-generated Topic Pages"/>
              </a:rPr>
              <a:t>primary motor cortex</a:t>
            </a:r>
            <a:r>
              <a:rPr lang="en-GB" b="0" i="0">
                <a:solidFill>
                  <a:srgbClr val="ED5C57"/>
                </a:solidFill>
                <a:effectLst/>
                <a:highlight>
                  <a:srgbClr val="FFFFFF"/>
                </a:highlight>
                <a:latin typeface="Calibri" panose="020F0502020204030204" pitchFamily="34" charset="0"/>
              </a:rPr>
              <a:t> and other associated regions of cortex, the </a:t>
            </a:r>
            <a:r>
              <a:rPr lang="en-GB" b="0" i="0" u="sng">
                <a:solidFill>
                  <a:srgbClr val="ED5C57"/>
                </a:solidFill>
                <a:effectLst/>
                <a:highlight>
                  <a:srgbClr val="FFFFFF"/>
                </a:highlight>
                <a:latin typeface="Calibri" panose="020F0502020204030204" pitchFamily="34" charset="0"/>
                <a:hlinkClick r:id="rId7" tooltip="Learn more about basal ganglia from ScienceDirect's AI-generated Topic Pages"/>
              </a:rPr>
              <a:t>basal ganglia</a:t>
            </a:r>
            <a:r>
              <a:rPr lang="en-GB" b="0" i="0">
                <a:solidFill>
                  <a:srgbClr val="ED5C57"/>
                </a:solidFill>
                <a:effectLst/>
                <a:highlight>
                  <a:srgbClr val="FFFFFF"/>
                </a:highlight>
                <a:latin typeface="Calibri" panose="020F0502020204030204" pitchFamily="34" charset="0"/>
              </a:rPr>
              <a:t>, the </a:t>
            </a:r>
            <a:r>
              <a:rPr lang="en-GB" b="0" i="0" u="sng">
                <a:solidFill>
                  <a:srgbClr val="ED5C57"/>
                </a:solidFill>
                <a:effectLst/>
                <a:highlight>
                  <a:srgbClr val="FFFFFF"/>
                </a:highlight>
                <a:latin typeface="Calibri" panose="020F0502020204030204" pitchFamily="34" charset="0"/>
                <a:hlinkClick r:id="rId8" tooltip="Learn more about cerebellum from ScienceDirect's AI-generated Topic Pages"/>
              </a:rPr>
              <a:t>cerebellum</a:t>
            </a:r>
            <a:r>
              <a:rPr lang="en-GB" b="0" i="0">
                <a:solidFill>
                  <a:srgbClr val="ED5C57"/>
                </a:solidFill>
                <a:effectLst/>
                <a:highlight>
                  <a:srgbClr val="FFFFFF"/>
                </a:highlight>
                <a:latin typeface="Calibri" panose="020F0502020204030204" pitchFamily="34" charset="0"/>
              </a:rPr>
              <a:t>, cranial nerves (CN) V, VII, IX, X, and XII, the </a:t>
            </a:r>
            <a:r>
              <a:rPr lang="en-GB" b="0" i="0" u="sng">
                <a:solidFill>
                  <a:srgbClr val="ED5C57"/>
                </a:solidFill>
                <a:effectLst/>
                <a:highlight>
                  <a:srgbClr val="FFFFFF"/>
                </a:highlight>
                <a:latin typeface="Calibri" panose="020F0502020204030204" pitchFamily="34" charset="0"/>
                <a:hlinkClick r:id="rId9" tooltip="Learn more about neuromuscular junction from ScienceDirect's AI-generated Topic Pages"/>
              </a:rPr>
              <a:t>neuromuscular junction</a:t>
            </a:r>
            <a:r>
              <a:rPr lang="en-GB" b="0" i="0">
                <a:solidFill>
                  <a:srgbClr val="ED5C57"/>
                </a:solidFill>
                <a:effectLst/>
                <a:highlight>
                  <a:srgbClr val="FFFFFF"/>
                </a:highlight>
                <a:latin typeface="Calibri" panose="020F0502020204030204" pitchFamily="34" charset="0"/>
              </a:rPr>
              <a:t>, and the oropharyngeal muscles of speech; disruption anywhere along these pathways can lead to dysarthria</a:t>
            </a:r>
            <a:endParaRPr lang="en-SE" dirty="0"/>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9</a:t>
            </a:fld>
            <a:endParaRPr lang="sv-SE" altLang="en-SE"/>
          </a:p>
        </p:txBody>
      </p:sp>
    </p:spTree>
    <p:extLst>
      <p:ext uri="{BB962C8B-B14F-4D97-AF65-F5344CB8AC3E}">
        <p14:creationId xmlns:p14="http://schemas.microsoft.com/office/powerpoint/2010/main" val="2491440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a:extLst>
              <a:ext uri="{FF2B5EF4-FFF2-40B4-BE49-F238E27FC236}">
                <a16:creationId xmlns:a16="http://schemas.microsoft.com/office/drawing/2014/main" id="{513CD8FA-2C06-8BC9-104F-7831683664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7195BBE5-4AE6-7E45-9B92-537735860B9A}" type="slidenum">
              <a:rPr lang="sv-SE" altLang="en-SE" sz="1200" smtClean="0"/>
              <a:pPr/>
              <a:t>11</a:t>
            </a:fld>
            <a:endParaRPr lang="sv-SE" altLang="en-SE" sz="1200"/>
          </a:p>
        </p:txBody>
      </p:sp>
      <p:sp>
        <p:nvSpPr>
          <p:cNvPr id="49154" name="Rectangle 2">
            <a:extLst>
              <a:ext uri="{FF2B5EF4-FFF2-40B4-BE49-F238E27FC236}">
                <a16:creationId xmlns:a16="http://schemas.microsoft.com/office/drawing/2014/main" id="{C4881B20-28DF-B250-F583-E1E44BB7FCF9}"/>
              </a:ext>
            </a:extLst>
          </p:cNvPr>
          <p:cNvSpPr>
            <a:spLocks noGrp="1" noRot="1" noChangeAspect="1" noChangeArrowheads="1" noTextEdit="1"/>
          </p:cNvSpPr>
          <p:nvPr>
            <p:ph type="sldImg"/>
          </p:nvPr>
        </p:nvSpPr>
        <p:spPr>
          <a:ln/>
        </p:spPr>
      </p:sp>
      <p:sp>
        <p:nvSpPr>
          <p:cNvPr id="540675" name="Rectangle 3">
            <a:extLst>
              <a:ext uri="{FF2B5EF4-FFF2-40B4-BE49-F238E27FC236}">
                <a16:creationId xmlns:a16="http://schemas.microsoft.com/office/drawing/2014/main" id="{2FD5D1DB-57D5-267F-1028-ACB75967ECE3}"/>
              </a:ext>
            </a:extLst>
          </p:cNvPr>
          <p:cNvSpPr>
            <a:spLocks noGrp="1" noChangeArrowheads="1"/>
          </p:cNvSpPr>
          <p:nvPr>
            <p:ph type="body" idx="1"/>
          </p:nvPr>
        </p:nvSpPr>
        <p:spPr/>
        <p:txBody>
          <a:bodyPr/>
          <a:lstStyle/>
          <a:p>
            <a:pPr>
              <a:defRPr/>
            </a:pPr>
            <a:r>
              <a:rPr lang="en-SE" altLang="en-SE" dirty="0"/>
              <a:t>stroke4carers.org</a:t>
            </a:r>
          </a:p>
          <a:p>
            <a:pPr>
              <a:defRPr/>
            </a:pPr>
            <a:r>
              <a:rPr lang="en-SE" altLang="en-SE" dirty="0"/>
              <a:t>FNRE 2011;1:1-45</a:t>
            </a:r>
          </a:p>
          <a:p>
            <a:pPr>
              <a:defRPr/>
            </a:pPr>
            <a:endParaRPr lang="en-SE" altLang="en-SE" dirty="0"/>
          </a:p>
          <a:p>
            <a:pPr>
              <a:defRPr/>
            </a:pPr>
            <a:endParaRPr lang="sv-SE" dirty="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Horners syndrom beror på bortfall av sympaticusinnervering till ögat.</a:t>
            </a:r>
          </a:p>
          <a:p>
            <a:r>
              <a:rPr lang="en-SE" dirty="0"/>
              <a:t>Bortfall kan ligga någonstans längs nervbanan som visas på bilden</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12</a:t>
            </a:fld>
            <a:endParaRPr lang="sv-SE" altLang="en-SE"/>
          </a:p>
        </p:txBody>
      </p:sp>
    </p:spTree>
    <p:extLst>
      <p:ext uri="{BB962C8B-B14F-4D97-AF65-F5344CB8AC3E}">
        <p14:creationId xmlns:p14="http://schemas.microsoft.com/office/powerpoint/2010/main" val="3887821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a:extLst>
              <a:ext uri="{FF2B5EF4-FFF2-40B4-BE49-F238E27FC236}">
                <a16:creationId xmlns:a16="http://schemas.microsoft.com/office/drawing/2014/main" id="{F1067248-78F9-3EB4-B361-F23635AF1C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66FB6321-B7C1-484D-BAB8-3A0E5ED58F33}" type="slidenum">
              <a:rPr lang="sv-SE" altLang="en-SE" sz="1200" smtClean="0"/>
              <a:pPr/>
              <a:t>14</a:t>
            </a:fld>
            <a:endParaRPr lang="sv-SE" altLang="en-SE" sz="1200"/>
          </a:p>
        </p:txBody>
      </p:sp>
      <p:sp>
        <p:nvSpPr>
          <p:cNvPr id="52226" name="Rectangle 2">
            <a:extLst>
              <a:ext uri="{FF2B5EF4-FFF2-40B4-BE49-F238E27FC236}">
                <a16:creationId xmlns:a16="http://schemas.microsoft.com/office/drawing/2014/main" id="{58F4F22F-0A0B-7189-CB0D-55105576239B}"/>
              </a:ext>
            </a:extLst>
          </p:cNvPr>
          <p:cNvSpPr>
            <a:spLocks noGrp="1" noRot="1" noChangeAspect="1" noChangeArrowheads="1" noTextEdit="1"/>
          </p:cNvSpPr>
          <p:nvPr>
            <p:ph type="sldImg"/>
          </p:nvPr>
        </p:nvSpPr>
        <p:spPr>
          <a:ln/>
        </p:spPr>
      </p:sp>
      <p:sp>
        <p:nvSpPr>
          <p:cNvPr id="542723" name="Rectangle 3">
            <a:extLst>
              <a:ext uri="{FF2B5EF4-FFF2-40B4-BE49-F238E27FC236}">
                <a16:creationId xmlns:a16="http://schemas.microsoft.com/office/drawing/2014/main" id="{46F83B25-146C-46A4-0F6A-92489DE35E3F}"/>
              </a:ext>
            </a:extLst>
          </p:cNvPr>
          <p:cNvSpPr>
            <a:spLocks noGrp="1" noChangeArrowheads="1"/>
          </p:cNvSpPr>
          <p:nvPr>
            <p:ph type="body" idx="1"/>
          </p:nvPr>
        </p:nvSpPr>
        <p:spPr/>
        <p:txBody>
          <a:bodyPr/>
          <a:lstStyle/>
          <a:p>
            <a:pPr>
              <a:defRPr/>
            </a:pPr>
            <a:endParaRPr lang="sv-SE" dirty="0">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52-year-old vestibular neuritis</a:t>
            </a:r>
          </a:p>
          <a:p>
            <a:r>
              <a:rPr lang="en-SE" dirty="0"/>
              <a:t>The horizontal nystagmus is with the fast phase to the left and the direction of nystagmus does not change when the patient looks to the right.</a:t>
            </a:r>
          </a:p>
          <a:p>
            <a:r>
              <a:rPr lang="en-SE" dirty="0"/>
              <a:t>According to Alexander’s law, the nystagmus is most prominent when the patient is looking in the direction of the nystagmus.</a:t>
            </a:r>
          </a:p>
          <a:p>
            <a:endParaRPr lang="en-SE" dirty="0"/>
          </a:p>
          <a:p>
            <a:r>
              <a:rPr lang="en-SE" dirty="0"/>
              <a:t>If the cause of the nystagmus is peripheral (e.g. vestibular neuritis), then the pathological side is contralateral to the direction of the nystagmus.  So given that this patient has left-beating nystagmus, if he has a vestibular neuritis, it is on the right.</a:t>
            </a:r>
          </a:p>
        </p:txBody>
      </p:sp>
      <p:sp>
        <p:nvSpPr>
          <p:cNvPr id="4" name="Slide Number Placeholder 3"/>
          <p:cNvSpPr>
            <a:spLocks noGrp="1"/>
          </p:cNvSpPr>
          <p:nvPr>
            <p:ph type="sldNum" sz="quarter" idx="5"/>
          </p:nvPr>
        </p:nvSpPr>
        <p:spPr/>
        <p:txBody>
          <a:bodyPr/>
          <a:lstStyle/>
          <a:p>
            <a:fld id="{4DF27B67-B3A6-6E48-B547-E43344DFF91D}" type="slidenum">
              <a:rPr lang="sv-SE" smtClean="0"/>
              <a:t>15</a:t>
            </a:fld>
            <a:endParaRPr lang="sv-SE"/>
          </a:p>
        </p:txBody>
      </p:sp>
    </p:spTree>
    <p:extLst>
      <p:ext uri="{BB962C8B-B14F-4D97-AF65-F5344CB8AC3E}">
        <p14:creationId xmlns:p14="http://schemas.microsoft.com/office/powerpoint/2010/main" val="3795713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To test the right vestibular nerve, you rapidly rotate the head to the right.</a:t>
            </a:r>
          </a:p>
          <a:p>
            <a:r>
              <a:rPr lang="en-SE" dirty="0"/>
              <a:t>In a healthy individual, a rapid </a:t>
            </a:r>
            <a:r>
              <a:rPr lang="en-SE"/>
              <a:t>head rotation to the right (“head impulse </a:t>
            </a:r>
            <a:r>
              <a:rPr lang="en-SE" dirty="0"/>
              <a:t>test</a:t>
            </a:r>
            <a:r>
              <a:rPr lang="en-SE"/>
              <a:t>”) elicits </a:t>
            </a:r>
            <a:r>
              <a:rPr lang="en-SE" dirty="0"/>
              <a:t>a reflex that keeps the eyes on target when the head is rotated to </a:t>
            </a:r>
            <a:r>
              <a:rPr lang="en-SE"/>
              <a:t>the right</a:t>
            </a:r>
            <a:endParaRPr lang="en-SE" dirty="0"/>
          </a:p>
          <a:p>
            <a:r>
              <a:rPr lang="en-SE" dirty="0"/>
              <a:t>A delayed saccade signifies that the reflex is lost because the vestibular nerve is not functioning properfly.</a:t>
            </a:r>
          </a:p>
          <a:p>
            <a:r>
              <a:rPr lang="en-SE" dirty="0"/>
              <a:t>In this video, you can see the pathological reflex when the head is turned to the right</a:t>
            </a:r>
          </a:p>
          <a:p>
            <a:r>
              <a:rPr lang="en-SE" dirty="0"/>
              <a:t>At the end of the video, you can see a healthy reflex when the head is turned to the left</a:t>
            </a:r>
          </a:p>
        </p:txBody>
      </p:sp>
      <p:sp>
        <p:nvSpPr>
          <p:cNvPr id="4" name="Slide Number Placeholder 3"/>
          <p:cNvSpPr>
            <a:spLocks noGrp="1"/>
          </p:cNvSpPr>
          <p:nvPr>
            <p:ph type="sldNum" sz="quarter" idx="5"/>
          </p:nvPr>
        </p:nvSpPr>
        <p:spPr/>
        <p:txBody>
          <a:bodyPr/>
          <a:lstStyle/>
          <a:p>
            <a:pPr>
              <a:defRPr/>
            </a:pPr>
            <a:fld id="{F0BEA1DE-DDB8-3840-A0CB-3E3F7AD8948D}" type="slidenum">
              <a:rPr lang="sv-SE" altLang="en-SE" smtClean="0"/>
              <a:pPr>
                <a:defRPr/>
              </a:pPr>
              <a:t>16</a:t>
            </a:fld>
            <a:endParaRPr lang="sv-SE" altLang="en-SE"/>
          </a:p>
        </p:txBody>
      </p:sp>
    </p:spTree>
    <p:extLst>
      <p:ext uri="{BB962C8B-B14F-4D97-AF65-F5344CB8AC3E}">
        <p14:creationId xmlns:p14="http://schemas.microsoft.com/office/powerpoint/2010/main" val="735510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a:extLst>
              <a:ext uri="{FF2B5EF4-FFF2-40B4-BE49-F238E27FC236}">
                <a16:creationId xmlns:a16="http://schemas.microsoft.com/office/drawing/2014/main" id="{6904E693-0DC3-ABF3-CA7B-81BF42E89D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8A0A0C68-EAE5-144E-A1EE-F5CABD37306B}" type="slidenum">
              <a:rPr lang="sv-SE" altLang="en-SE" sz="1200" smtClean="0"/>
              <a:pPr/>
              <a:t>17</a:t>
            </a:fld>
            <a:endParaRPr lang="sv-SE" altLang="en-SE" sz="1200"/>
          </a:p>
        </p:txBody>
      </p:sp>
      <p:sp>
        <p:nvSpPr>
          <p:cNvPr id="54274" name="Rectangle 2">
            <a:extLst>
              <a:ext uri="{FF2B5EF4-FFF2-40B4-BE49-F238E27FC236}">
                <a16:creationId xmlns:a16="http://schemas.microsoft.com/office/drawing/2014/main" id="{DE407D85-7E64-6F45-5BAB-EBB5AD53F4C8}"/>
              </a:ext>
            </a:extLst>
          </p:cNvPr>
          <p:cNvSpPr>
            <a:spLocks noGrp="1" noRot="1" noChangeAspect="1" noChangeArrowheads="1" noTextEdit="1"/>
          </p:cNvSpPr>
          <p:nvPr>
            <p:ph type="sldImg"/>
          </p:nvPr>
        </p:nvSpPr>
        <p:spPr>
          <a:ln/>
        </p:spPr>
      </p:sp>
      <p:sp>
        <p:nvSpPr>
          <p:cNvPr id="536579" name="Rectangle 3">
            <a:extLst>
              <a:ext uri="{FF2B5EF4-FFF2-40B4-BE49-F238E27FC236}">
                <a16:creationId xmlns:a16="http://schemas.microsoft.com/office/drawing/2014/main" id="{477EFF94-2E19-AC9F-0382-B78556E9D5A8}"/>
              </a:ext>
            </a:extLst>
          </p:cNvPr>
          <p:cNvSpPr>
            <a:spLocks noGrp="1" noChangeArrowheads="1"/>
          </p:cNvSpPr>
          <p:nvPr>
            <p:ph type="body" idx="1"/>
          </p:nvPr>
        </p:nvSpPr>
        <p:spPr/>
        <p:txBody>
          <a:bodyPr/>
          <a:lstStyle/>
          <a:p>
            <a:pPr>
              <a:defRPr/>
            </a:pPr>
            <a:endParaRPr lang="sv-SE">
              <a:cs typeface="+mn-cs"/>
            </a:endParaRPr>
          </a:p>
        </p:txBody>
      </p:sp>
    </p:spTree>
    <p:extLst>
      <p:ext uri="{BB962C8B-B14F-4D97-AF65-F5344CB8AC3E}">
        <p14:creationId xmlns:p14="http://schemas.microsoft.com/office/powerpoint/2010/main" val="26849361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E" dirty="0"/>
          </a:p>
        </p:txBody>
      </p:sp>
      <p:sp>
        <p:nvSpPr>
          <p:cNvPr id="4" name="Slide Number Placeholder 3"/>
          <p:cNvSpPr>
            <a:spLocks noGrp="1"/>
          </p:cNvSpPr>
          <p:nvPr>
            <p:ph type="sldNum" sz="quarter" idx="5"/>
          </p:nvPr>
        </p:nvSpPr>
        <p:spPr/>
        <p:txBody>
          <a:bodyPr/>
          <a:lstStyle/>
          <a:p>
            <a:pPr>
              <a:defRPr/>
            </a:pPr>
            <a:fld id="{F0BEA1DE-DDB8-3840-A0CB-3E3F7AD8948D}" type="slidenum">
              <a:rPr lang="sv-SE" altLang="en-SE" smtClean="0"/>
              <a:pPr>
                <a:defRPr/>
              </a:pPr>
              <a:t>19</a:t>
            </a:fld>
            <a:endParaRPr lang="sv-SE" altLang="en-SE"/>
          </a:p>
        </p:txBody>
      </p:sp>
    </p:spTree>
    <p:extLst>
      <p:ext uri="{BB962C8B-B14F-4D97-AF65-F5344CB8AC3E}">
        <p14:creationId xmlns:p14="http://schemas.microsoft.com/office/powerpoint/2010/main" val="3846082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Nu går man vidare till differential diagnostisk av motoriska bortfall som upptäcks vid screening nervstatus.</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23</a:t>
            </a:fld>
            <a:endParaRPr lang="sv-SE" altLang="en-SE"/>
          </a:p>
        </p:txBody>
      </p:sp>
    </p:spTree>
    <p:extLst>
      <p:ext uri="{BB962C8B-B14F-4D97-AF65-F5344CB8AC3E}">
        <p14:creationId xmlns:p14="http://schemas.microsoft.com/office/powerpoint/2010/main" val="4281723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Om patienten har fokal bortfall (här menas begränsat, isolerat bortfall t ex till enbart handen eller foten) ligger patologin antingen i stor hjärna eller perifer nerv.</a:t>
            </a:r>
          </a:p>
          <a:p>
            <a:endParaRPr lang="en-SE" dirty="0"/>
          </a:p>
          <a:p>
            <a:r>
              <a:rPr lang="en-SE" dirty="0"/>
              <a:t>Detta eftersom alla banor i hjärnstam och ryggmärgen ligger tätt intill varandra och då skulle en lesion där orsaka bortfall som påverkar flera kroppsdelar. </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24</a:t>
            </a:fld>
            <a:endParaRPr lang="sv-SE" altLang="en-SE"/>
          </a:p>
        </p:txBody>
      </p:sp>
    </p:spTree>
    <p:extLst>
      <p:ext uri="{BB962C8B-B14F-4D97-AF65-F5344CB8AC3E}">
        <p14:creationId xmlns:p14="http://schemas.microsoft.com/office/powerpoint/2010/main" val="1356033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a:extLst>
              <a:ext uri="{FF2B5EF4-FFF2-40B4-BE49-F238E27FC236}">
                <a16:creationId xmlns:a16="http://schemas.microsoft.com/office/drawing/2014/main" id="{5D1D380C-0F09-9F6E-AB58-E49B3B4764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D219F8F6-10B6-314C-AD28-51B2EFA92D57}" type="slidenum">
              <a:rPr lang="sv-SE" altLang="en-SE" sz="1200" smtClean="0"/>
              <a:pPr/>
              <a:t>25</a:t>
            </a:fld>
            <a:endParaRPr lang="sv-SE" altLang="en-SE" sz="1200"/>
          </a:p>
        </p:txBody>
      </p:sp>
      <p:sp>
        <p:nvSpPr>
          <p:cNvPr id="59394" name="Rectangle 2">
            <a:extLst>
              <a:ext uri="{FF2B5EF4-FFF2-40B4-BE49-F238E27FC236}">
                <a16:creationId xmlns:a16="http://schemas.microsoft.com/office/drawing/2014/main" id="{45960DEE-48FF-C7FE-D164-925978F1DD6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BAEB6462-67EB-BB5B-75ED-6263A7868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dirty="0">
                <a:latin typeface="Times" pitchFamily="2" charset="0"/>
              </a:rPr>
              <a:t>Om bortfallet (motoriskt och/eller sensoriskt) påverkar enbart en sida av extremiteten är en perifer nerv påverkad.</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Till exempel påverkas handledsextension (men inte flektion) och dorsum av handen (men inte handflatan) vid radialispatologi.</a:t>
            </a:r>
          </a:p>
          <a:p>
            <a:endParaRPr lang="en-SE" dirty="0"/>
          </a:p>
          <a:p>
            <a:r>
              <a:rPr lang="en-SE" dirty="0"/>
              <a:t>Om man kan nervens lopp längs extremiteten kan man gissa vilka rörelser som påverkas och hur sensorik kan påverkas.</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26</a:t>
            </a:fld>
            <a:endParaRPr lang="sv-SE" altLang="en-SE"/>
          </a:p>
        </p:txBody>
      </p:sp>
    </p:spTree>
    <p:extLst>
      <p:ext uri="{BB962C8B-B14F-4D97-AF65-F5344CB8AC3E}">
        <p14:creationId xmlns:p14="http://schemas.microsoft.com/office/powerpoint/2010/main" val="30059951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Om bortfallet omfattar alla rörelser av extremiteten och känsel i hela kroppsdelen ligger skada i storhjärnan.</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29</a:t>
            </a:fld>
            <a:endParaRPr lang="sv-SE" altLang="en-SE"/>
          </a:p>
        </p:txBody>
      </p:sp>
    </p:spTree>
    <p:extLst>
      <p:ext uri="{BB962C8B-B14F-4D97-AF65-F5344CB8AC3E}">
        <p14:creationId xmlns:p14="http://schemas.microsoft.com/office/powerpoint/2010/main" val="5083363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Detta eftersom storhjärnan är organiserad enligt “helkroppsdelar”</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30</a:t>
            </a:fld>
            <a:endParaRPr lang="sv-SE" altLang="en-SE"/>
          </a:p>
        </p:txBody>
      </p:sp>
    </p:spTree>
    <p:extLst>
      <p:ext uri="{BB962C8B-B14F-4D97-AF65-F5344CB8AC3E}">
        <p14:creationId xmlns:p14="http://schemas.microsoft.com/office/powerpoint/2010/main" val="351759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Undantaget till regeln är ischiadicus mononeuropati där både fotextension och fotflexion påverkas</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31</a:t>
            </a:fld>
            <a:endParaRPr lang="sv-SE" altLang="en-SE"/>
          </a:p>
        </p:txBody>
      </p:sp>
    </p:spTree>
    <p:extLst>
      <p:ext uri="{BB962C8B-B14F-4D97-AF65-F5344CB8AC3E}">
        <p14:creationId xmlns:p14="http://schemas.microsoft.com/office/powerpoint/2010/main" val="1913530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95D5D-8D46-95BD-23C4-FB2CE0CF6FBA}"/>
            </a:ext>
          </a:extLst>
        </p:cNvPr>
        <p:cNvGrpSpPr/>
        <p:nvPr/>
      </p:nvGrpSpPr>
      <p:grpSpPr>
        <a:xfrm>
          <a:off x="0" y="0"/>
          <a:ext cx="0" cy="0"/>
          <a:chOff x="0" y="0"/>
          <a:chExt cx="0" cy="0"/>
        </a:xfrm>
      </p:grpSpPr>
      <p:sp>
        <p:nvSpPr>
          <p:cNvPr id="94209" name="Platshållare för bildobjekt 1">
            <a:extLst>
              <a:ext uri="{FF2B5EF4-FFF2-40B4-BE49-F238E27FC236}">
                <a16:creationId xmlns:a16="http://schemas.microsoft.com/office/drawing/2014/main" id="{E1774B42-133A-651A-2D72-90C683011DF1}"/>
              </a:ext>
            </a:extLst>
          </p:cNvPr>
          <p:cNvSpPr>
            <a:spLocks noGrp="1" noRot="1" noChangeAspect="1" noChangeArrowheads="1" noTextEdit="1"/>
          </p:cNvSpPr>
          <p:nvPr>
            <p:ph type="sldImg"/>
          </p:nvPr>
        </p:nvSpPr>
        <p:spPr>
          <a:ln/>
        </p:spPr>
      </p:sp>
      <p:sp>
        <p:nvSpPr>
          <p:cNvPr id="94210" name="Platshållare för anteckningar 2">
            <a:extLst>
              <a:ext uri="{FF2B5EF4-FFF2-40B4-BE49-F238E27FC236}">
                <a16:creationId xmlns:a16="http://schemas.microsoft.com/office/drawing/2014/main" id="{00B559D1-8DE7-89EB-355A-C9CAB231D77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u="none" strike="noStrike" dirty="0">
                <a:solidFill>
                  <a:srgbClr val="000000"/>
                </a:solidFill>
                <a:effectLst/>
              </a:rPr>
              <a:t>The phrase "Dime con </a:t>
            </a:r>
            <a:r>
              <a:rPr lang="en-GB" b="0" i="0" u="none" strike="noStrike" dirty="0" err="1">
                <a:solidFill>
                  <a:srgbClr val="000000"/>
                </a:solidFill>
                <a:effectLst/>
              </a:rPr>
              <a:t>quién</a:t>
            </a:r>
            <a:r>
              <a:rPr lang="en-GB" b="0" i="0" u="none" strike="noStrike" dirty="0">
                <a:solidFill>
                  <a:srgbClr val="000000"/>
                </a:solidFill>
                <a:effectLst/>
              </a:rPr>
              <a:t> </a:t>
            </a:r>
            <a:r>
              <a:rPr lang="en-GB" b="0" i="0" u="none" strike="noStrike" dirty="0" err="1">
                <a:solidFill>
                  <a:srgbClr val="000000"/>
                </a:solidFill>
                <a:effectLst/>
              </a:rPr>
              <a:t>andas</a:t>
            </a:r>
            <a:r>
              <a:rPr lang="en-GB" b="0" i="0" u="none" strike="noStrike" dirty="0">
                <a:solidFill>
                  <a:srgbClr val="000000"/>
                </a:solidFill>
                <a:effectLst/>
              </a:rPr>
              <a:t>, y </a:t>
            </a:r>
            <a:r>
              <a:rPr lang="en-GB" b="0" i="0" u="none" strike="noStrike" dirty="0" err="1">
                <a:solidFill>
                  <a:srgbClr val="000000"/>
                </a:solidFill>
                <a:effectLst/>
              </a:rPr>
              <a:t>te</a:t>
            </a:r>
            <a:r>
              <a:rPr lang="en-GB" b="0" i="0" u="none" strike="noStrike" dirty="0">
                <a:solidFill>
                  <a:srgbClr val="000000"/>
                </a:solidFill>
                <a:effectLst/>
              </a:rPr>
              <a:t> </a:t>
            </a:r>
            <a:r>
              <a:rPr lang="en-GB" b="0" i="0" u="none" strike="noStrike" dirty="0" err="1">
                <a:solidFill>
                  <a:srgbClr val="000000"/>
                </a:solidFill>
                <a:effectLst/>
              </a:rPr>
              <a:t>diré</a:t>
            </a:r>
            <a:r>
              <a:rPr lang="en-GB" b="0" i="0" u="none" strike="noStrike" dirty="0">
                <a:solidFill>
                  <a:srgbClr val="000000"/>
                </a:solidFill>
                <a:effectLst/>
              </a:rPr>
              <a:t> </a:t>
            </a:r>
            <a:r>
              <a:rPr lang="en-GB" b="0" i="0" u="none" strike="noStrike" dirty="0" err="1">
                <a:solidFill>
                  <a:srgbClr val="000000"/>
                </a:solidFill>
                <a:effectLst/>
              </a:rPr>
              <a:t>quién</a:t>
            </a:r>
            <a:r>
              <a:rPr lang="en-GB" b="0" i="0" u="none" strike="noStrike" dirty="0">
                <a:solidFill>
                  <a:srgbClr val="000000"/>
                </a:solidFill>
                <a:effectLst/>
              </a:rPr>
              <a:t> </a:t>
            </a:r>
            <a:r>
              <a:rPr lang="en-GB" b="0" i="0" u="none" strike="noStrike" dirty="0" err="1">
                <a:solidFill>
                  <a:srgbClr val="000000"/>
                </a:solidFill>
                <a:effectLst/>
              </a:rPr>
              <a:t>eres</a:t>
            </a:r>
            <a:r>
              <a:rPr lang="en-GB" b="0" i="0" u="none" strike="noStrike" dirty="0">
                <a:solidFill>
                  <a:srgbClr val="000000"/>
                </a:solidFill>
                <a:effectLst/>
              </a:rPr>
              <a:t>" translates to "Tell me who you hang out with, and I'll tell you who you are."</a:t>
            </a:r>
          </a:p>
          <a:p>
            <a:pPr algn="l"/>
            <a:r>
              <a:rPr lang="en-GB" b="0" i="0" u="none" strike="noStrike" dirty="0">
                <a:solidFill>
                  <a:srgbClr val="000000"/>
                </a:solidFill>
                <a:effectLst/>
              </a:rPr>
              <a:t>This saying suggests that a person's character or identity can be inferred from the company they keep. It emphasizes the idea that your friends or associates can reflect your values, </a:t>
            </a:r>
            <a:r>
              <a:rPr lang="en-GB" b="0" i="0" u="none" strike="noStrike" dirty="0" err="1">
                <a:solidFill>
                  <a:srgbClr val="000000"/>
                </a:solidFill>
                <a:effectLst/>
              </a:rPr>
              <a:t>behavior</a:t>
            </a:r>
            <a:r>
              <a:rPr lang="en-GB" b="0" i="0" u="none" strike="noStrike" dirty="0">
                <a:solidFill>
                  <a:srgbClr val="000000"/>
                </a:solidFill>
                <a:effectLst/>
              </a:rPr>
              <a:t>, and personality</a:t>
            </a:r>
          </a:p>
          <a:p>
            <a:endParaRPr lang="sv-SE" altLang="en-SE" dirty="0">
              <a:latin typeface="Times" pitchFamily="2" charset="0"/>
            </a:endParaRPr>
          </a:p>
        </p:txBody>
      </p:sp>
      <p:sp>
        <p:nvSpPr>
          <p:cNvPr id="94211" name="Platshållare för bildnummer 3">
            <a:extLst>
              <a:ext uri="{FF2B5EF4-FFF2-40B4-BE49-F238E27FC236}">
                <a16:creationId xmlns:a16="http://schemas.microsoft.com/office/drawing/2014/main" id="{D7854C1B-59A6-22C5-FED7-D82D4D7E77B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8FD7D3A1-DC17-FE42-861D-12D397ACB411}" type="slidenum">
              <a:rPr lang="sv-SE" altLang="en-SE" sz="1200" smtClean="0"/>
              <a:pPr/>
              <a:t>32</a:t>
            </a:fld>
            <a:endParaRPr lang="sv-SE" altLang="en-SE" sz="1200"/>
          </a:p>
        </p:txBody>
      </p:sp>
    </p:spTree>
    <p:extLst>
      <p:ext uri="{BB962C8B-B14F-4D97-AF65-F5344CB8AC3E}">
        <p14:creationId xmlns:p14="http://schemas.microsoft.com/office/powerpoint/2010/main" val="1016378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a:extLst>
              <a:ext uri="{FF2B5EF4-FFF2-40B4-BE49-F238E27FC236}">
                <a16:creationId xmlns:a16="http://schemas.microsoft.com/office/drawing/2014/main" id="{0751AF15-CDFF-92E5-4F9D-DB16A89E4F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46B7D697-636A-6547-9153-54D043CCB32B}" type="slidenum">
              <a:rPr lang="sv-SE" altLang="en-SE" sz="1200" smtClean="0"/>
              <a:pPr/>
              <a:t>33</a:t>
            </a:fld>
            <a:endParaRPr lang="sv-SE" altLang="en-SE" sz="1200"/>
          </a:p>
        </p:txBody>
      </p:sp>
      <p:sp>
        <p:nvSpPr>
          <p:cNvPr id="70658" name="Rectangle 2">
            <a:extLst>
              <a:ext uri="{FF2B5EF4-FFF2-40B4-BE49-F238E27FC236}">
                <a16:creationId xmlns:a16="http://schemas.microsoft.com/office/drawing/2014/main" id="{36935D0C-AC0E-3E61-85A7-FD2BF44A55BE}"/>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9EAF37DF-AFB9-1C0A-3973-0F670BF7B5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tLang="en-SE">
              <a:latin typeface="Times" pitchFamily="2"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a:extLst>
              <a:ext uri="{FF2B5EF4-FFF2-40B4-BE49-F238E27FC236}">
                <a16:creationId xmlns:a16="http://schemas.microsoft.com/office/drawing/2014/main" id="{37146AEA-AA55-2DAD-0D1F-742911612D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AB66DE74-947F-9940-BE7A-50BFCED3A3C2}" type="slidenum">
              <a:rPr lang="sv-SE" altLang="en-SE" sz="1200" smtClean="0"/>
              <a:pPr/>
              <a:t>34</a:t>
            </a:fld>
            <a:endParaRPr lang="sv-SE" altLang="en-SE" sz="1200"/>
          </a:p>
        </p:txBody>
      </p:sp>
      <p:sp>
        <p:nvSpPr>
          <p:cNvPr id="72706" name="Rectangle 2">
            <a:extLst>
              <a:ext uri="{FF2B5EF4-FFF2-40B4-BE49-F238E27FC236}">
                <a16:creationId xmlns:a16="http://schemas.microsoft.com/office/drawing/2014/main" id="{AF7D0D6E-2441-F9B5-3818-374127F5146F}"/>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1462C152-1B34-6FC2-A6BB-4ED2872FFD3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tLang="en-SE">
              <a:latin typeface="Times" pitchFamily="2"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a:extLst>
              <a:ext uri="{FF2B5EF4-FFF2-40B4-BE49-F238E27FC236}">
                <a16:creationId xmlns:a16="http://schemas.microsoft.com/office/drawing/2014/main" id="{F03176B2-45FC-ED5F-B180-82D24F70270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4955B545-1CC5-604A-9A20-20A2B32FFD68}" type="slidenum">
              <a:rPr lang="sv-SE" altLang="en-SE" sz="1200" smtClean="0"/>
              <a:pPr/>
              <a:t>36</a:t>
            </a:fld>
            <a:endParaRPr lang="sv-SE" altLang="en-SE" sz="1200"/>
          </a:p>
        </p:txBody>
      </p:sp>
      <p:sp>
        <p:nvSpPr>
          <p:cNvPr id="75778" name="Rectangle 2">
            <a:extLst>
              <a:ext uri="{FF2B5EF4-FFF2-40B4-BE49-F238E27FC236}">
                <a16:creationId xmlns:a16="http://schemas.microsoft.com/office/drawing/2014/main" id="{2A59546C-D4AC-E8CF-186C-6EAA09ED314B}"/>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2E2B659F-EF5E-342C-B448-C3A9F17CC99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dirty="0">
                <a:latin typeface="Times" pitchFamily="2" charset="0"/>
              </a:rPr>
              <a:t>DT </a:t>
            </a:r>
            <a:r>
              <a:rPr lang="sv-SE" altLang="en-SE" dirty="0" err="1">
                <a:latin typeface="Times" pitchFamily="2" charset="0"/>
              </a:rPr>
              <a:t>angio</a:t>
            </a:r>
            <a:r>
              <a:rPr lang="sv-SE" altLang="en-SE" dirty="0">
                <a:latin typeface="Times" pitchFamily="2" charset="0"/>
              </a:rPr>
              <a:t> hals- + </a:t>
            </a:r>
            <a:r>
              <a:rPr lang="sv-SE" altLang="en-SE" dirty="0" err="1">
                <a:latin typeface="Times" pitchFamily="2" charset="0"/>
              </a:rPr>
              <a:t>intrakraniellakärl</a:t>
            </a:r>
            <a:endParaRPr lang="sv-SE" altLang="en-SE" dirty="0">
              <a:latin typeface="Times" pitchFamily="2" charset="0"/>
            </a:endParaRPr>
          </a:p>
          <a:p>
            <a:r>
              <a:rPr lang="sv-SE" altLang="en-SE" dirty="0">
                <a:latin typeface="Times" pitchFamily="2" charset="0"/>
              </a:rPr>
              <a:t>DT </a:t>
            </a:r>
            <a:r>
              <a:rPr lang="sv-SE" altLang="en-SE" dirty="0" err="1">
                <a:latin typeface="Times" pitchFamily="2" charset="0"/>
              </a:rPr>
              <a:t>perfusion</a:t>
            </a:r>
            <a:r>
              <a:rPr lang="sv-SE" altLang="en-SE" dirty="0">
                <a:latin typeface="Times" pitchFamily="2" charset="0"/>
              </a:rPr>
              <a:t>:  vid beslut om </a:t>
            </a:r>
            <a:r>
              <a:rPr lang="sv-SE" altLang="en-SE" dirty="0" err="1">
                <a:latin typeface="Times" pitchFamily="2" charset="0"/>
              </a:rPr>
              <a:t>trombolys</a:t>
            </a:r>
            <a:r>
              <a:rPr lang="sv-SE" altLang="en-SE" dirty="0">
                <a:latin typeface="Times" pitchFamily="2" charset="0"/>
              </a:rPr>
              <a:t>/</a:t>
            </a:r>
            <a:r>
              <a:rPr lang="sv-SE" altLang="en-SE" dirty="0" err="1">
                <a:latin typeface="Times" pitchFamily="2" charset="0"/>
              </a:rPr>
              <a:t>trombektomi</a:t>
            </a:r>
            <a:endParaRPr lang="sv-SE" altLang="en-SE" dirty="0">
              <a:latin typeface="Times" pitchFamily="2" charset="0"/>
            </a:endParaRPr>
          </a:p>
          <a:p>
            <a:endParaRPr lang="sv-SE" altLang="en-SE" dirty="0">
              <a:latin typeface="Times" pitchFamily="2" charset="0"/>
            </a:endParaRPr>
          </a:p>
          <a:p>
            <a:endParaRPr lang="sv-SE" altLang="en-SE" dirty="0">
              <a:latin typeface="Times" pitchFamily="2" charset="0"/>
            </a:endParaRPr>
          </a:p>
          <a:p>
            <a:r>
              <a:rPr lang="sv-SE" altLang="en-SE" dirty="0">
                <a:latin typeface="Times" pitchFamily="2" charset="0"/>
              </a:rPr>
              <a:t>Om patienten har kranialnervbortfall på ena sidan och arm/ben bortfall på andra sidan av kroppen, var ligger skadan?</a:t>
            </a:r>
          </a:p>
          <a:p>
            <a:endParaRPr lang="sv-SE" altLang="en-SE" dirty="0">
              <a:latin typeface="Times" pitchFamily="2" charset="0"/>
            </a:endParaRPr>
          </a:p>
          <a:p>
            <a:r>
              <a:rPr lang="sv-SE" altLang="en-SE" dirty="0">
                <a:latin typeface="Times" pitchFamily="2" charset="0"/>
              </a:rPr>
              <a:t>Skadan måste då ligga i hjärnstammen.  </a:t>
            </a:r>
            <a:r>
              <a:rPr lang="sv-SE" altLang="en-SE" dirty="0" err="1">
                <a:latin typeface="Times" pitchFamily="2" charset="0"/>
              </a:rPr>
              <a:t>Såkallade</a:t>
            </a:r>
            <a:r>
              <a:rPr lang="sv-SE" altLang="en-SE" dirty="0">
                <a:latin typeface="Times" pitchFamily="2" charset="0"/>
              </a:rPr>
              <a:t> </a:t>
            </a:r>
            <a:r>
              <a:rPr lang="sv-SE" altLang="sv-SE" dirty="0">
                <a:latin typeface="Times" pitchFamily="2" charset="0"/>
              </a:rPr>
              <a:t>”</a:t>
            </a:r>
            <a:r>
              <a:rPr lang="sv-SE" altLang="en-SE" dirty="0">
                <a:latin typeface="Times" pitchFamily="2" charset="0"/>
              </a:rPr>
              <a:t>korsade fynd</a:t>
            </a:r>
            <a:r>
              <a:rPr lang="sv-SE" altLang="sv-SE" dirty="0">
                <a:latin typeface="Times" pitchFamily="2" charset="0"/>
              </a:rPr>
              <a:t>”</a:t>
            </a:r>
            <a:r>
              <a:rPr lang="sv-SE" altLang="en-SE" dirty="0">
                <a:latin typeface="Times" pitchFamily="2" charset="0"/>
              </a:rPr>
              <a:t> är </a:t>
            </a:r>
            <a:r>
              <a:rPr lang="sv-SE" altLang="en-SE" dirty="0" err="1">
                <a:latin typeface="Times" pitchFamily="2" charset="0"/>
              </a:rPr>
              <a:t>patognomona</a:t>
            </a:r>
            <a:r>
              <a:rPr lang="sv-SE" altLang="en-SE" dirty="0">
                <a:latin typeface="Times" pitchFamily="2" charset="0"/>
              </a:rPr>
              <a:t> för hjärnstamsskada.</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Med  “stroke mimics” menas tillstånd som initialt kan misstolkas som stroke.</a:t>
            </a:r>
          </a:p>
          <a:p>
            <a:r>
              <a:rPr lang="en-SE" dirty="0"/>
              <a:t>Med “meningoencefalit+” menas infektioner rent allmänt, men synnerligen urinvägsinfektion, pneumoni hos äldre (t ex genom påspädning av tidigare hjärnskada)</a:t>
            </a:r>
          </a:p>
          <a:p>
            <a:r>
              <a:rPr lang="en-SE" dirty="0"/>
              <a:t>Med “mass” menas hjärntumör eller stor subduralblödning; detta tillstånd upptäcks när man gör DT-hjärna</a:t>
            </a:r>
          </a:p>
          <a:p>
            <a:r>
              <a:rPr lang="en-SE" dirty="0"/>
              <a:t>Med “perifert” menas höftfraktur, vestibularisneurit med mera </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37</a:t>
            </a:fld>
            <a:endParaRPr lang="sv-SE" altLang="en-SE"/>
          </a:p>
        </p:txBody>
      </p:sp>
    </p:spTree>
    <p:extLst>
      <p:ext uri="{BB962C8B-B14F-4D97-AF65-F5344CB8AC3E}">
        <p14:creationId xmlns:p14="http://schemas.microsoft.com/office/powerpoint/2010/main" val="36727390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a:extLst>
              <a:ext uri="{FF2B5EF4-FFF2-40B4-BE49-F238E27FC236}">
                <a16:creationId xmlns:a16="http://schemas.microsoft.com/office/drawing/2014/main" id="{3F30711C-84CF-6292-7C9E-19B2A6222CA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5F01C28A-6602-A941-8C95-9973345C0DB8}" type="slidenum">
              <a:rPr lang="sv-SE" altLang="en-SE" sz="1200" smtClean="0"/>
              <a:pPr/>
              <a:t>38</a:t>
            </a:fld>
            <a:endParaRPr lang="sv-SE" altLang="en-SE" sz="1200"/>
          </a:p>
        </p:txBody>
      </p:sp>
      <p:sp>
        <p:nvSpPr>
          <p:cNvPr id="77826" name="Rectangle 2">
            <a:extLst>
              <a:ext uri="{FF2B5EF4-FFF2-40B4-BE49-F238E27FC236}">
                <a16:creationId xmlns:a16="http://schemas.microsoft.com/office/drawing/2014/main" id="{AAB2E5CA-3C13-D9F3-8FFC-9DC4347B0D81}"/>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FF3CD6BE-1393-3FCC-DD44-0A1274DB22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a:latin typeface="Times" pitchFamily="2" charset="0"/>
              </a:rPr>
              <a:t>Om patienten har kranialnervbortfall på ena sidan och arm/ben bortfall på andra sidan av kroppen, var ligger skadan?</a:t>
            </a:r>
          </a:p>
          <a:p>
            <a:endParaRPr lang="sv-SE" altLang="en-SE">
              <a:latin typeface="Times" pitchFamily="2" charset="0"/>
            </a:endParaRPr>
          </a:p>
          <a:p>
            <a:r>
              <a:rPr lang="sv-SE" altLang="en-SE">
                <a:latin typeface="Times" pitchFamily="2" charset="0"/>
              </a:rPr>
              <a:t>Skadan måste då ligga i hjärnstammen.  Såkallade </a:t>
            </a:r>
            <a:r>
              <a:rPr lang="sv-SE" altLang="sv-SE">
                <a:latin typeface="Times" pitchFamily="2" charset="0"/>
              </a:rPr>
              <a:t>”</a:t>
            </a:r>
            <a:r>
              <a:rPr lang="sv-SE" altLang="en-SE">
                <a:latin typeface="Times" pitchFamily="2" charset="0"/>
              </a:rPr>
              <a:t>korsade fynd</a:t>
            </a:r>
            <a:r>
              <a:rPr lang="sv-SE" altLang="sv-SE">
                <a:latin typeface="Times" pitchFamily="2" charset="0"/>
              </a:rPr>
              <a:t>”</a:t>
            </a:r>
            <a:r>
              <a:rPr lang="sv-SE" altLang="en-SE">
                <a:latin typeface="Times" pitchFamily="2" charset="0"/>
              </a:rPr>
              <a:t> är patognomona för hjärnstamsskada.</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5D4C8-38FD-4E13-EE8D-660D6268D557}"/>
            </a:ext>
          </a:extLst>
        </p:cNvPr>
        <p:cNvGrpSpPr/>
        <p:nvPr/>
      </p:nvGrpSpPr>
      <p:grpSpPr>
        <a:xfrm>
          <a:off x="0" y="0"/>
          <a:ext cx="0" cy="0"/>
          <a:chOff x="0" y="0"/>
          <a:chExt cx="0" cy="0"/>
        </a:xfrm>
      </p:grpSpPr>
      <p:sp>
        <p:nvSpPr>
          <p:cNvPr id="79873" name="Slide Image Placeholder 1">
            <a:extLst>
              <a:ext uri="{FF2B5EF4-FFF2-40B4-BE49-F238E27FC236}">
                <a16:creationId xmlns:a16="http://schemas.microsoft.com/office/drawing/2014/main" id="{B653BDC1-797A-DBAE-D7D5-0BEC3FB07C14}"/>
              </a:ext>
            </a:extLst>
          </p:cNvPr>
          <p:cNvSpPr>
            <a:spLocks noGrp="1" noRot="1" noChangeAspect="1" noChangeArrowheads="1" noTextEdit="1"/>
          </p:cNvSpPr>
          <p:nvPr>
            <p:ph type="sldImg"/>
          </p:nvPr>
        </p:nvSpPr>
        <p:spPr>
          <a:ln/>
        </p:spPr>
      </p:sp>
      <p:sp>
        <p:nvSpPr>
          <p:cNvPr id="79874" name="Notes Placeholder 2">
            <a:extLst>
              <a:ext uri="{FF2B5EF4-FFF2-40B4-BE49-F238E27FC236}">
                <a16:creationId xmlns:a16="http://schemas.microsoft.com/office/drawing/2014/main" id="{36C1691D-D0EF-BC17-A074-72F1975FB00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E" altLang="en-SE">
              <a:latin typeface="Times" pitchFamily="2" charset="0"/>
            </a:endParaRPr>
          </a:p>
        </p:txBody>
      </p:sp>
      <p:sp>
        <p:nvSpPr>
          <p:cNvPr id="79875" name="Slide Number Placeholder 3">
            <a:extLst>
              <a:ext uri="{FF2B5EF4-FFF2-40B4-BE49-F238E27FC236}">
                <a16:creationId xmlns:a16="http://schemas.microsoft.com/office/drawing/2014/main" id="{95929649-E7F3-C35D-6655-EF4C45F3FF4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7FAE2160-DE49-574E-81A0-09E8E234DFAE}" type="slidenum">
              <a:rPr lang="sv-SE" altLang="en-SE" sz="1200" smtClean="0"/>
              <a:pPr/>
              <a:t>40</a:t>
            </a:fld>
            <a:endParaRPr lang="sv-SE" altLang="en-SE" sz="1200"/>
          </a:p>
        </p:txBody>
      </p:sp>
    </p:spTree>
    <p:extLst>
      <p:ext uri="{BB962C8B-B14F-4D97-AF65-F5344CB8AC3E}">
        <p14:creationId xmlns:p14="http://schemas.microsoft.com/office/powerpoint/2010/main" val="26472161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2E180A7D-6578-B155-8396-00322FCC4702}"/>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8E3BBB0F-3A78-FD3C-E202-B4938E3FD8E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SE" altLang="en-SE">
                <a:latin typeface="Times" pitchFamily="2" charset="0"/>
              </a:rPr>
              <a:t>The smaller lower limbs and trunk symbolize weakness</a:t>
            </a:r>
          </a:p>
          <a:p>
            <a:r>
              <a:rPr lang="en-SE" altLang="en-SE">
                <a:latin typeface="Times" pitchFamily="2" charset="0"/>
              </a:rPr>
              <a:t>The blue with black dots symbolizes that touch is preserved but that pain is lost</a:t>
            </a:r>
          </a:p>
          <a:p>
            <a:endParaRPr lang="en-SE" altLang="en-SE">
              <a:latin typeface="Times" pitchFamily="2" charset="0"/>
            </a:endParaRPr>
          </a:p>
          <a:p>
            <a:r>
              <a:rPr lang="en-SE" altLang="en-SE">
                <a:latin typeface="Times" pitchFamily="2" charset="0"/>
              </a:rPr>
              <a:t>Aortic dissection or rupture can result in an anterior cord syndrome</a:t>
            </a:r>
          </a:p>
        </p:txBody>
      </p:sp>
      <p:sp>
        <p:nvSpPr>
          <p:cNvPr id="71683" name="Slide Number Placeholder 3">
            <a:extLst>
              <a:ext uri="{FF2B5EF4-FFF2-40B4-BE49-F238E27FC236}">
                <a16:creationId xmlns:a16="http://schemas.microsoft.com/office/drawing/2014/main" id="{025F6429-7669-C757-F989-3E79117E4D6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17092DE9-ABE5-0744-92BB-2907EA1D0664}" type="slidenum">
              <a:rPr lang="sv-SE" altLang="en-SE" sz="1200" smtClean="0"/>
              <a:pPr/>
              <a:t>41</a:t>
            </a:fld>
            <a:endParaRPr lang="sv-SE" altLang="en-SE"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474B519A-557E-1AB7-E1EA-288E50C67FA6}"/>
              </a:ext>
            </a:extLst>
          </p:cNvPr>
          <p:cNvSpPr>
            <a:spLocks noGrp="1" noRot="1" noChangeAspect="1" noChangeArrowheads="1" noTextEdit="1"/>
          </p:cNvSpPr>
          <p:nvPr>
            <p:ph type="sldImg"/>
          </p:nvPr>
        </p:nvSpPr>
        <p:spPr>
          <a:ln/>
        </p:spPr>
      </p:sp>
      <p:sp>
        <p:nvSpPr>
          <p:cNvPr id="73730" name="Notes Placeholder 2">
            <a:extLst>
              <a:ext uri="{FF2B5EF4-FFF2-40B4-BE49-F238E27FC236}">
                <a16:creationId xmlns:a16="http://schemas.microsoft.com/office/drawing/2014/main" id="{228BA19E-CFA3-EA9D-BA85-D784B97D82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SE" altLang="en-SE">
                <a:latin typeface="Times" pitchFamily="2" charset="0"/>
              </a:rPr>
              <a:t>The smaller left arm, leg and trunk symbolize weakness</a:t>
            </a:r>
          </a:p>
          <a:p>
            <a:r>
              <a:rPr lang="en-SE" altLang="en-SE">
                <a:latin typeface="Times" pitchFamily="2" charset="0"/>
              </a:rPr>
              <a:t>The blue with black dots symbolizes that touch is preserved but that pain is lost</a:t>
            </a:r>
          </a:p>
          <a:p>
            <a:r>
              <a:rPr lang="en-SE" altLang="en-SE">
                <a:latin typeface="Times" pitchFamily="2" charset="0"/>
              </a:rPr>
              <a:t>The green with black dots symbolizes that pain is preserved but that touch is lost</a:t>
            </a:r>
          </a:p>
        </p:txBody>
      </p:sp>
      <p:sp>
        <p:nvSpPr>
          <p:cNvPr id="73731" name="Slide Number Placeholder 3">
            <a:extLst>
              <a:ext uri="{FF2B5EF4-FFF2-40B4-BE49-F238E27FC236}">
                <a16:creationId xmlns:a16="http://schemas.microsoft.com/office/drawing/2014/main" id="{DBFCFACE-FC91-C5C9-C164-43AA0514350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0088ACAA-C763-6845-820B-BFD6F43321F3}" type="slidenum">
              <a:rPr lang="sv-SE" altLang="en-SE" sz="1200" smtClean="0"/>
              <a:pPr/>
              <a:t>42</a:t>
            </a:fld>
            <a:endParaRPr lang="sv-SE" altLang="en-SE" sz="1200"/>
          </a:p>
        </p:txBody>
      </p:sp>
    </p:spTree>
    <p:extLst>
      <p:ext uri="{BB962C8B-B14F-4D97-AF65-F5344CB8AC3E}">
        <p14:creationId xmlns:p14="http://schemas.microsoft.com/office/powerpoint/2010/main" val="1706486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SE" dirty="0">
                <a:latin typeface="Times" pitchFamily="2" charset="0"/>
              </a:rPr>
              <a:t>Central cord syndrome occurs most commonly in those who suffer a hyperextension injury. This usually happens with a forward fall while striking the chin and having the neck extend backward at the time of the fall. The most common level of injury is at C5.  The neurological deficits result from anteroposterior compression of the spinal cord at that level.</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SE" dirty="0">
              <a:latin typeface="Times" pitchFamily="2"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SE" dirty="0">
                <a:latin typeface="Times" pitchFamily="2" charset="0"/>
              </a:rPr>
              <a:t>The weakness mainly affects the arms because the cortical spinal tract mainly supplies the arms.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SE" dirty="0">
              <a:latin typeface="Times" pitchFamily="2"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SE" dirty="0">
                <a:latin typeface="Times" pitchFamily="2" charset="0"/>
              </a:rPr>
              <a:t>The loss of pain and temperature in the hands results from damage to the spinal thalamic tract at the level of the decussation.</a:t>
            </a:r>
            <a:endParaRPr lang="en-SE" altLang="en-SE" dirty="0">
              <a:latin typeface="Times" pitchFamily="2" charset="0"/>
            </a:endParaRPr>
          </a:p>
          <a:p>
            <a:endParaRPr lang="en-SE" dirty="0"/>
          </a:p>
        </p:txBody>
      </p:sp>
      <p:sp>
        <p:nvSpPr>
          <p:cNvPr id="4" name="Slide Number Placeholder 3"/>
          <p:cNvSpPr>
            <a:spLocks noGrp="1"/>
          </p:cNvSpPr>
          <p:nvPr>
            <p:ph type="sldNum" sz="quarter" idx="5"/>
          </p:nvPr>
        </p:nvSpPr>
        <p:spPr/>
        <p:txBody>
          <a:bodyPr/>
          <a:lstStyle/>
          <a:p>
            <a:pPr>
              <a:defRPr/>
            </a:pPr>
            <a:fld id="{F0BEA1DE-DDB8-3840-A0CB-3E3F7AD8948D}" type="slidenum">
              <a:rPr lang="sv-SE" altLang="en-SE" smtClean="0"/>
              <a:pPr>
                <a:defRPr/>
              </a:pPr>
              <a:t>43</a:t>
            </a:fld>
            <a:endParaRPr lang="sv-SE" altLang="en-SE"/>
          </a:p>
        </p:txBody>
      </p:sp>
    </p:spTree>
    <p:extLst>
      <p:ext uri="{BB962C8B-B14F-4D97-AF65-F5344CB8AC3E}">
        <p14:creationId xmlns:p14="http://schemas.microsoft.com/office/powerpoint/2010/main" val="14867674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E" dirty="0"/>
              <a:t>Mnemonic to distinguish between conus medullaris and cauda equina: conus rhymes with anus.</a:t>
            </a:r>
          </a:p>
          <a:p>
            <a:r>
              <a:rPr lang="en-SE" dirty="0"/>
              <a:t>1-periAnal:  more limited to the area around the anus; with cauda equina, the deficit is around the whole saddle and even the public areas!</a:t>
            </a:r>
          </a:p>
          <a:p>
            <a:r>
              <a:rPr lang="en-SE" dirty="0"/>
              <a:t>2-Nimble (fast onset)</a:t>
            </a:r>
          </a:p>
          <a:p>
            <a:r>
              <a:rPr lang="en-SE" dirty="0"/>
              <a:t>3-Upper motor neuron involvement (hyperreflexia and spasticity)</a:t>
            </a:r>
          </a:p>
          <a:p>
            <a:r>
              <a:rPr lang="en-SE" dirty="0"/>
              <a:t>4-Symmetric involvement</a:t>
            </a:r>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44</a:t>
            </a:fld>
            <a:endParaRPr lang="sv-SE" altLang="en-SE"/>
          </a:p>
        </p:txBody>
      </p:sp>
    </p:spTree>
    <p:extLst>
      <p:ext uri="{BB962C8B-B14F-4D97-AF65-F5344CB8AC3E}">
        <p14:creationId xmlns:p14="http://schemas.microsoft.com/office/powerpoint/2010/main" val="9398209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a:extLst>
              <a:ext uri="{FF2B5EF4-FFF2-40B4-BE49-F238E27FC236}">
                <a16:creationId xmlns:a16="http://schemas.microsoft.com/office/drawing/2014/main" id="{3F30711C-84CF-6292-7C9E-19B2A6222CA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5F01C28A-6602-A941-8C95-9973345C0DB8}" type="slidenum">
              <a:rPr lang="sv-SE" altLang="en-SE" sz="1200" smtClean="0"/>
              <a:pPr/>
              <a:t>45</a:t>
            </a:fld>
            <a:endParaRPr lang="sv-SE" altLang="en-SE" sz="1200"/>
          </a:p>
        </p:txBody>
      </p:sp>
      <p:sp>
        <p:nvSpPr>
          <p:cNvPr id="77826" name="Rectangle 2">
            <a:extLst>
              <a:ext uri="{FF2B5EF4-FFF2-40B4-BE49-F238E27FC236}">
                <a16:creationId xmlns:a16="http://schemas.microsoft.com/office/drawing/2014/main" id="{AAB2E5CA-3C13-D9F3-8FFC-9DC4347B0D81}"/>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FF3CD6BE-1393-3FCC-DD44-0A1274DB22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dirty="0">
                <a:latin typeface="Times" pitchFamily="2" charset="0"/>
              </a:rPr>
              <a:t>Om patienten har bilaterala kranialnervbortfall dock inga extremitetsbortfall ligger patologin INTE i hjärnstam.</a:t>
            </a:r>
          </a:p>
          <a:p>
            <a:r>
              <a:rPr lang="sv-SE" altLang="en-SE" dirty="0">
                <a:latin typeface="Times" pitchFamily="2" charset="0"/>
              </a:rPr>
              <a:t>Patologin är antingen en process som påverkar flertal </a:t>
            </a:r>
            <a:r>
              <a:rPr lang="sv-SE" altLang="en-SE" dirty="0" err="1">
                <a:latin typeface="Times" pitchFamily="2" charset="0"/>
              </a:rPr>
              <a:t>kranialanerver</a:t>
            </a:r>
            <a:r>
              <a:rPr lang="sv-SE" altLang="en-SE" dirty="0">
                <a:latin typeface="Times" pitchFamily="2" charset="0"/>
              </a:rPr>
              <a:t> (t ex Borrelia) eller en process som påverkar den neuromuskulära förbindelsen.</a:t>
            </a:r>
          </a:p>
        </p:txBody>
      </p:sp>
    </p:spTree>
    <p:extLst>
      <p:ext uri="{BB962C8B-B14F-4D97-AF65-F5344CB8AC3E}">
        <p14:creationId xmlns:p14="http://schemas.microsoft.com/office/powerpoint/2010/main" val="36279209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Neuromuscular junction disorders, such as myasthenia gravis, preferentially affect bulbar muscles (those involved in functions like swallowing and speaking) for several reasons:</a:t>
            </a:r>
          </a:p>
          <a:p>
            <a:pPr algn="l">
              <a:buFont typeface="+mj-lt"/>
              <a:buAutoNum type="arabicPeriod"/>
            </a:pPr>
            <a:r>
              <a:rPr lang="en-GB" b="1" i="0" u="none" strike="noStrike" dirty="0">
                <a:solidFill>
                  <a:srgbClr val="000000"/>
                </a:solidFill>
                <a:effectLst/>
              </a:rPr>
              <a:t>Muscle Fiber Composition</a:t>
            </a:r>
            <a:r>
              <a:rPr lang="en-GB" b="0" i="0" u="none" strike="noStrike" dirty="0">
                <a:solidFill>
                  <a:srgbClr val="000000"/>
                </a:solidFill>
                <a:effectLst/>
              </a:rPr>
              <a:t>: Bulbar muscles have a higher proportion of type 2 muscle </a:t>
            </a:r>
            <a:r>
              <a:rPr lang="en-GB" b="0" i="0" u="none" strike="noStrike" dirty="0" err="1">
                <a:solidFill>
                  <a:srgbClr val="000000"/>
                </a:solidFill>
                <a:effectLst/>
              </a:rPr>
              <a:t>fibers</a:t>
            </a:r>
            <a:r>
              <a:rPr lang="en-GB" b="0" i="0" u="none" strike="noStrike" dirty="0">
                <a:solidFill>
                  <a:srgbClr val="000000"/>
                </a:solidFill>
                <a:effectLst/>
              </a:rPr>
              <a:t>, which are more susceptible to fatigue and neuromuscular transmission issues compared to the type 1 </a:t>
            </a:r>
            <a:r>
              <a:rPr lang="en-GB" b="0" i="0" u="none" strike="noStrike" dirty="0" err="1">
                <a:solidFill>
                  <a:srgbClr val="000000"/>
                </a:solidFill>
                <a:effectLst/>
              </a:rPr>
              <a:t>fibers</a:t>
            </a:r>
            <a:r>
              <a:rPr lang="en-GB" b="0" i="0" u="none" strike="noStrike" dirty="0">
                <a:solidFill>
                  <a:srgbClr val="000000"/>
                </a:solidFill>
                <a:effectLst/>
              </a:rPr>
              <a:t> that are more prevalent in limb muscles.</a:t>
            </a:r>
          </a:p>
          <a:p>
            <a:pPr algn="l">
              <a:buFont typeface="+mj-lt"/>
              <a:buAutoNum type="arabicPeriod"/>
            </a:pPr>
            <a:r>
              <a:rPr lang="en-GB" b="1" i="0" u="none" strike="noStrike" dirty="0">
                <a:solidFill>
                  <a:srgbClr val="000000"/>
                </a:solidFill>
                <a:effectLst/>
              </a:rPr>
              <a:t>Nerve Supply and Size</a:t>
            </a:r>
            <a:r>
              <a:rPr lang="en-GB" b="0" i="0" u="none" strike="noStrike" dirty="0">
                <a:solidFill>
                  <a:srgbClr val="000000"/>
                </a:solidFill>
                <a:effectLst/>
              </a:rPr>
              <a:t>: Bulbar muscles are innervated by smaller motor neurons with fewer motor units, making them more sensitive to dysfunction at the neuromuscular junction. The smaller size of the motor units means that any impairment can significantly impact muscle function.</a:t>
            </a:r>
          </a:p>
          <a:p>
            <a:pPr algn="l">
              <a:buFont typeface="+mj-lt"/>
              <a:buAutoNum type="arabicPeriod"/>
            </a:pPr>
            <a:r>
              <a:rPr lang="en-GB" b="1" i="0" u="none" strike="noStrike" dirty="0">
                <a:solidFill>
                  <a:srgbClr val="000000"/>
                </a:solidFill>
                <a:effectLst/>
              </a:rPr>
              <a:t>Increased Demand</a:t>
            </a:r>
            <a:r>
              <a:rPr lang="en-GB" b="0" i="0" u="none" strike="noStrike" dirty="0">
                <a:solidFill>
                  <a:srgbClr val="000000"/>
                </a:solidFill>
                <a:effectLst/>
              </a:rPr>
              <a:t>: The bulbar muscles are used continuously for vital functions like breathing, swallowing, and speaking. This continuous demand may expose any deficits in neuromuscular transmission more quickly than limb muscles, which might be used less frequently or less intensely.</a:t>
            </a:r>
          </a:p>
          <a:p>
            <a:pPr algn="l">
              <a:buFont typeface="+mj-lt"/>
              <a:buAutoNum type="arabicPeriod"/>
            </a:pPr>
            <a:r>
              <a:rPr lang="en-GB" b="1" i="0" u="none" strike="noStrike" dirty="0">
                <a:solidFill>
                  <a:srgbClr val="000000"/>
                </a:solidFill>
                <a:effectLst/>
              </a:rPr>
              <a:t>Autoimmunity and Targeted Sites</a:t>
            </a:r>
            <a:r>
              <a:rPr lang="en-GB" b="0" i="0" u="none" strike="noStrike" dirty="0">
                <a:solidFill>
                  <a:srgbClr val="000000"/>
                </a:solidFill>
                <a:effectLst/>
              </a:rPr>
              <a:t>: In conditions like myasthenia gravis, antibodies often target specific proteins at the neuromuscular junction, such as acetylcholine receptors. These receptors may be more densely populated or more functionally significant in bulbar muscles, leading to a more pronounced effect.</a:t>
            </a:r>
          </a:p>
          <a:p>
            <a:pPr algn="l">
              <a:buFont typeface="+mj-lt"/>
              <a:buAutoNum type="arabicPeriod"/>
            </a:pPr>
            <a:r>
              <a:rPr lang="en-GB" b="1" i="0" u="none" strike="noStrike" dirty="0">
                <a:solidFill>
                  <a:srgbClr val="000000"/>
                </a:solidFill>
                <a:effectLst/>
              </a:rPr>
              <a:t>Fatigue Patterns</a:t>
            </a:r>
            <a:r>
              <a:rPr lang="en-GB" b="0" i="0" u="none" strike="noStrike" dirty="0">
                <a:solidFill>
                  <a:srgbClr val="000000"/>
                </a:solidFill>
                <a:effectLst/>
              </a:rPr>
              <a:t>: Bulbar muscle weakness often manifests as fatigue during sustained activities (like talking or chewing), making it more noticeable compared to limb muscles, where weakness might be perceived differently.</a:t>
            </a:r>
          </a:p>
          <a:p>
            <a:pPr algn="l"/>
            <a:r>
              <a:rPr lang="en-GB" b="0" i="0" u="none" strike="noStrike" dirty="0">
                <a:solidFill>
                  <a:srgbClr val="000000"/>
                </a:solidFill>
                <a:effectLst/>
              </a:rPr>
              <a:t>Overall, the combination of these factors contributes to the preferential involvement of bulbar muscles in neuromuscular junction disorders</a:t>
            </a:r>
          </a:p>
          <a:p>
            <a:endParaRPr lang="en-SE" dirty="0"/>
          </a:p>
        </p:txBody>
      </p:sp>
      <p:sp>
        <p:nvSpPr>
          <p:cNvPr id="4" name="Slide Number Placeholder 3"/>
          <p:cNvSpPr>
            <a:spLocks noGrp="1"/>
          </p:cNvSpPr>
          <p:nvPr>
            <p:ph type="sldNum" sz="quarter" idx="5"/>
          </p:nvPr>
        </p:nvSpPr>
        <p:spPr/>
        <p:txBody>
          <a:bodyPr/>
          <a:lstStyle/>
          <a:p>
            <a:pPr>
              <a:defRPr/>
            </a:pPr>
            <a:fld id="{563CD255-26A3-3D49-9204-F562A3106B73}" type="slidenum">
              <a:rPr lang="sv-SE" altLang="en-SE" smtClean="0"/>
              <a:pPr>
                <a:defRPr/>
              </a:pPr>
              <a:t>46</a:t>
            </a:fld>
            <a:endParaRPr lang="sv-SE" altLang="en-SE"/>
          </a:p>
        </p:txBody>
      </p:sp>
    </p:spTree>
    <p:extLst>
      <p:ext uri="{BB962C8B-B14F-4D97-AF65-F5344CB8AC3E}">
        <p14:creationId xmlns:p14="http://schemas.microsoft.com/office/powerpoint/2010/main" val="26616272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Platshållare för bildobjekt 1">
            <a:extLst>
              <a:ext uri="{FF2B5EF4-FFF2-40B4-BE49-F238E27FC236}">
                <a16:creationId xmlns:a16="http://schemas.microsoft.com/office/drawing/2014/main" id="{78D12BD3-1E61-C750-B2FA-73CABD72A279}"/>
              </a:ext>
            </a:extLst>
          </p:cNvPr>
          <p:cNvSpPr>
            <a:spLocks noGrp="1" noRot="1" noChangeAspect="1" noChangeArrowheads="1" noTextEdit="1"/>
          </p:cNvSpPr>
          <p:nvPr>
            <p:ph type="sldImg"/>
          </p:nvPr>
        </p:nvSpPr>
        <p:spPr>
          <a:ln/>
        </p:spPr>
      </p:sp>
      <p:sp>
        <p:nvSpPr>
          <p:cNvPr id="94210" name="Platshållare för anteckningar 2">
            <a:extLst>
              <a:ext uri="{FF2B5EF4-FFF2-40B4-BE49-F238E27FC236}">
                <a16:creationId xmlns:a16="http://schemas.microsoft.com/office/drawing/2014/main" id="{2C66352A-1612-FC42-3703-120BAF129D1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tLang="en-SE">
              <a:latin typeface="Times" pitchFamily="2" charset="0"/>
            </a:endParaRPr>
          </a:p>
        </p:txBody>
      </p:sp>
      <p:sp>
        <p:nvSpPr>
          <p:cNvPr id="94211" name="Platshållare för bildnummer 3">
            <a:extLst>
              <a:ext uri="{FF2B5EF4-FFF2-40B4-BE49-F238E27FC236}">
                <a16:creationId xmlns:a16="http://schemas.microsoft.com/office/drawing/2014/main" id="{2AB40DDD-E40E-1DEC-5622-E0A2C10E86C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8FD7D3A1-DC17-FE42-861D-12D397ACB411}" type="slidenum">
              <a:rPr lang="sv-SE" altLang="en-SE" sz="1200" smtClean="0"/>
              <a:pPr/>
              <a:t>48</a:t>
            </a:fld>
            <a:endParaRPr lang="sv-SE" altLang="en-SE"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Platshållare för bildobjekt 1">
            <a:extLst>
              <a:ext uri="{FF2B5EF4-FFF2-40B4-BE49-F238E27FC236}">
                <a16:creationId xmlns:a16="http://schemas.microsoft.com/office/drawing/2014/main" id="{DBF19B70-8EA2-3514-B471-E12C9EA1F8E0}"/>
              </a:ext>
            </a:extLst>
          </p:cNvPr>
          <p:cNvSpPr>
            <a:spLocks noGrp="1" noRot="1" noChangeAspect="1" noChangeArrowheads="1" noTextEdit="1"/>
          </p:cNvSpPr>
          <p:nvPr>
            <p:ph type="sldImg"/>
          </p:nvPr>
        </p:nvSpPr>
        <p:spPr>
          <a:ln/>
        </p:spPr>
      </p:sp>
      <p:sp>
        <p:nvSpPr>
          <p:cNvPr id="96258" name="Platshållare för anteckningar 2">
            <a:extLst>
              <a:ext uri="{FF2B5EF4-FFF2-40B4-BE49-F238E27FC236}">
                <a16:creationId xmlns:a16="http://schemas.microsoft.com/office/drawing/2014/main" id="{C7E5CF55-D9E7-E992-97C2-DF3BB907C7C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dirty="0">
                <a:latin typeface="Times" pitchFamily="2" charset="0"/>
              </a:rPr>
              <a:t>Tonus, reflexer och förekomst av </a:t>
            </a:r>
            <a:r>
              <a:rPr lang="sv-SE" altLang="en-SE" dirty="0" err="1">
                <a:latin typeface="Times" pitchFamily="2" charset="0"/>
              </a:rPr>
              <a:t>Babinski</a:t>
            </a:r>
            <a:r>
              <a:rPr lang="sv-SE" altLang="en-SE" dirty="0">
                <a:latin typeface="Times" pitchFamily="2" charset="0"/>
              </a:rPr>
              <a:t> och </a:t>
            </a:r>
            <a:r>
              <a:rPr lang="sv-SE" altLang="en-SE" dirty="0" err="1">
                <a:latin typeface="Times" pitchFamily="2" charset="0"/>
              </a:rPr>
              <a:t>fascikulationer</a:t>
            </a:r>
            <a:r>
              <a:rPr lang="sv-SE" altLang="en-SE" dirty="0">
                <a:latin typeface="Times" pitchFamily="2" charset="0"/>
              </a:rPr>
              <a:t> kan hjälpa till att bedöma var skadan ligger.</a:t>
            </a:r>
          </a:p>
          <a:p>
            <a:endParaRPr lang="sv-SE" altLang="en-SE" dirty="0">
              <a:latin typeface="Times" pitchFamily="2" charset="0"/>
            </a:endParaRPr>
          </a:p>
          <a:p>
            <a:r>
              <a:rPr lang="sv-SE" altLang="en-SE" dirty="0">
                <a:latin typeface="Times" pitchFamily="2" charset="0"/>
              </a:rPr>
              <a:t>Övre motorneuronsyndrom talar för skada i storhjärna, hjärnstam, ryggmärg.</a:t>
            </a:r>
          </a:p>
          <a:p>
            <a:r>
              <a:rPr lang="sv-SE" altLang="en-SE" dirty="0">
                <a:latin typeface="Times" pitchFamily="2" charset="0"/>
              </a:rPr>
              <a:t>Nedre motorneuronsyndrom talar för skada i nervroten, nerven, neuromuskulär förbindelse, muskel.  NOTERA att skada även kan ligga i ryggmärgen när den påverkar motorneuronen som ligger i främre hornet.  </a:t>
            </a:r>
            <a:r>
              <a:rPr lang="sv-SE" altLang="en-SE" dirty="0" err="1">
                <a:latin typeface="Times" pitchFamily="2" charset="0"/>
              </a:rPr>
              <a:t>Däremed</a:t>
            </a:r>
            <a:r>
              <a:rPr lang="sv-SE" altLang="en-SE" dirty="0">
                <a:latin typeface="Times" pitchFamily="2" charset="0"/>
              </a:rPr>
              <a:t> kan patienter med ALS drabbas av både ÖMN och NMN.</a:t>
            </a:r>
          </a:p>
        </p:txBody>
      </p:sp>
      <p:sp>
        <p:nvSpPr>
          <p:cNvPr id="96259" name="Platshållare för bildnummer 3">
            <a:extLst>
              <a:ext uri="{FF2B5EF4-FFF2-40B4-BE49-F238E27FC236}">
                <a16:creationId xmlns:a16="http://schemas.microsoft.com/office/drawing/2014/main" id="{F0973285-99CD-7B17-928B-59CC89D38EC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A959128A-16CA-9249-8E4C-0BC310A1B7D0}" type="slidenum">
              <a:rPr lang="sv-SE" altLang="en-SE" sz="1200" smtClean="0"/>
              <a:pPr/>
              <a:t>49</a:t>
            </a:fld>
            <a:endParaRPr lang="sv-SE" altLang="en-SE"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a:extLst>
              <a:ext uri="{FF2B5EF4-FFF2-40B4-BE49-F238E27FC236}">
                <a16:creationId xmlns:a16="http://schemas.microsoft.com/office/drawing/2014/main" id="{299FE347-A49B-D863-F0AE-696DC4719C5F}"/>
              </a:ext>
            </a:extLst>
          </p:cNvPr>
          <p:cNvSpPr>
            <a:spLocks noGrp="1" noRot="1" noChangeAspect="1" noChangeArrowheads="1" noTextEdit="1"/>
          </p:cNvSpPr>
          <p:nvPr>
            <p:ph type="sldImg"/>
          </p:nvPr>
        </p:nvSpPr>
        <p:spPr>
          <a:ln/>
        </p:spPr>
      </p:sp>
      <p:sp>
        <p:nvSpPr>
          <p:cNvPr id="99330" name="Notes Placeholder 2">
            <a:extLst>
              <a:ext uri="{FF2B5EF4-FFF2-40B4-BE49-F238E27FC236}">
                <a16:creationId xmlns:a16="http://schemas.microsoft.com/office/drawing/2014/main" id="{B9083B26-6D20-E961-21E6-C4F3433BFF1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SE" altLang="en-SE">
                <a:latin typeface="Times" pitchFamily="2" charset="0"/>
              </a:rPr>
              <a:t>www.medicalfosters.com</a:t>
            </a:r>
          </a:p>
          <a:p>
            <a:r>
              <a:rPr lang="en-SE" altLang="en-SE">
                <a:latin typeface="Times" pitchFamily="2" charset="0"/>
              </a:rPr>
              <a:t>syllabus.cwru.edu</a:t>
            </a:r>
          </a:p>
          <a:p>
            <a:endParaRPr lang="en-SE" altLang="en-SE">
              <a:latin typeface="Times" pitchFamily="2" charset="0"/>
            </a:endParaRPr>
          </a:p>
        </p:txBody>
      </p:sp>
      <p:sp>
        <p:nvSpPr>
          <p:cNvPr id="99331" name="Slide Number Placeholder 3">
            <a:extLst>
              <a:ext uri="{FF2B5EF4-FFF2-40B4-BE49-F238E27FC236}">
                <a16:creationId xmlns:a16="http://schemas.microsoft.com/office/drawing/2014/main" id="{D9C16B48-B2CC-88BB-44D9-48DBFAD2BF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D3018054-557C-A941-89E2-A7440638E8D1}" type="slidenum">
              <a:rPr lang="sv-SE" altLang="en-SE" sz="1200" smtClean="0"/>
              <a:pPr/>
              <a:t>52</a:t>
            </a:fld>
            <a:endParaRPr lang="sv-SE" altLang="en-SE" sz="120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7">
            <a:extLst>
              <a:ext uri="{FF2B5EF4-FFF2-40B4-BE49-F238E27FC236}">
                <a16:creationId xmlns:a16="http://schemas.microsoft.com/office/drawing/2014/main" id="{0D968788-50EA-7F99-EACD-B16E948A6FF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MS PGothic" panose="020B0600070205080204" pitchFamily="34" charset="-128"/>
              </a:defRPr>
            </a:lvl1pPr>
            <a:lvl2pPr marL="742950" indent="-285750">
              <a:defRPr sz="2400">
                <a:solidFill>
                  <a:schemeClr val="tx1"/>
                </a:solidFill>
                <a:latin typeface="Times" pitchFamily="2" charset="0"/>
                <a:ea typeface="MS PGothic" panose="020B0600070205080204" pitchFamily="34" charset="-128"/>
              </a:defRPr>
            </a:lvl2pPr>
            <a:lvl3pPr marL="1143000" indent="-228600">
              <a:defRPr sz="2400">
                <a:solidFill>
                  <a:schemeClr val="tx1"/>
                </a:solidFill>
                <a:latin typeface="Times" pitchFamily="2" charset="0"/>
                <a:ea typeface="MS PGothic" panose="020B0600070205080204" pitchFamily="34" charset="-128"/>
              </a:defRPr>
            </a:lvl3pPr>
            <a:lvl4pPr marL="1600200" indent="-228600">
              <a:defRPr sz="2400">
                <a:solidFill>
                  <a:schemeClr val="tx1"/>
                </a:solidFill>
                <a:latin typeface="Times" pitchFamily="2" charset="0"/>
                <a:ea typeface="MS PGothic" panose="020B0600070205080204" pitchFamily="34" charset="-128"/>
              </a:defRPr>
            </a:lvl4pPr>
            <a:lvl5pPr marL="2057400" indent="-228600">
              <a:defRPr sz="2400">
                <a:solidFill>
                  <a:schemeClr val="tx1"/>
                </a:solidFill>
                <a:latin typeface="Times" pitchFamily="2"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MS PGothic" panose="020B0600070205080204" pitchFamily="34" charset="-128"/>
              </a:defRPr>
            </a:lvl9pPr>
          </a:lstStyle>
          <a:p>
            <a:fld id="{0CCA4B63-B11D-C84E-BA7F-FB239B1AFD5C}" type="slidenum">
              <a:rPr lang="sv-SE" altLang="en-SE" sz="1200" smtClean="0"/>
              <a:pPr/>
              <a:t>53</a:t>
            </a:fld>
            <a:endParaRPr lang="sv-SE" altLang="en-SE" sz="1200"/>
          </a:p>
        </p:txBody>
      </p:sp>
      <p:sp>
        <p:nvSpPr>
          <p:cNvPr id="101378" name="Rectangle 2">
            <a:extLst>
              <a:ext uri="{FF2B5EF4-FFF2-40B4-BE49-F238E27FC236}">
                <a16:creationId xmlns:a16="http://schemas.microsoft.com/office/drawing/2014/main" id="{7EF1952A-B270-DD80-54A4-B68999196590}"/>
              </a:ext>
            </a:extLst>
          </p:cNvPr>
          <p:cNvSpPr>
            <a:spLocks noGrp="1" noRot="1" noChangeAspect="1" noChangeArrowheads="1" noTextEdit="1"/>
          </p:cNvSpPr>
          <p:nvPr>
            <p:ph type="sldImg"/>
          </p:nvPr>
        </p:nvSpPr>
        <p:spPr>
          <a:ln/>
        </p:spPr>
      </p:sp>
      <p:sp>
        <p:nvSpPr>
          <p:cNvPr id="101379" name="Rectangle 3">
            <a:extLst>
              <a:ext uri="{FF2B5EF4-FFF2-40B4-BE49-F238E27FC236}">
                <a16:creationId xmlns:a16="http://schemas.microsoft.com/office/drawing/2014/main" id="{8510A527-2841-E801-4FC6-2A77500D39F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sv-SE" altLang="en-SE">
                <a:latin typeface="Times" pitchFamily="2" charset="0"/>
              </a:rPr>
              <a:t>Vid dessa scenario får ni direkt information från anamnes.</a:t>
            </a:r>
          </a:p>
          <a:p>
            <a:endParaRPr lang="sv-SE" altLang="en-SE">
              <a:latin typeface="Times" pitchFamily="2" charset="0"/>
            </a:endParaRPr>
          </a:p>
          <a:p>
            <a:r>
              <a:rPr lang="sv-SE" altLang="en-SE">
                <a:latin typeface="Times" pitchFamily="2" charset="0"/>
              </a:rPr>
              <a:t>Fokus ligger på att ni:</a:t>
            </a:r>
          </a:p>
          <a:p>
            <a:r>
              <a:rPr lang="sv-SE" altLang="en-SE">
                <a:latin typeface="Times" pitchFamily="2" charset="0"/>
              </a:rPr>
              <a:t>1-Gör en nervstatus (ni kan göra SWESEMs version eller en annan version av nervstatus)</a:t>
            </a:r>
          </a:p>
          <a:p>
            <a:r>
              <a:rPr lang="sv-SE" altLang="en-SE">
                <a:latin typeface="Times" pitchFamily="2" charset="0"/>
              </a:rPr>
              <a:t>2-Reda ut var skadan ligger</a:t>
            </a:r>
          </a:p>
          <a:p>
            <a:r>
              <a:rPr lang="sv-SE" altLang="en-SE">
                <a:latin typeface="Times" pitchFamily="2" charset="0"/>
              </a:rPr>
              <a:t>3-Gör eventuellt ytterligare undersökningar för att stärka misstanken</a:t>
            </a:r>
          </a:p>
          <a:p>
            <a:r>
              <a:rPr lang="sv-SE" altLang="en-SE">
                <a:latin typeface="Times" pitchFamily="2" charset="0"/>
              </a:rPr>
              <a:t>4-Planera för fortsatt vård / svara på frågor</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Rubrikbild">
    <p:spTree>
      <p:nvGrpSpPr>
        <p:cNvPr id="1" name=""/>
        <p:cNvGrpSpPr/>
        <p:nvPr/>
      </p:nvGrpSpPr>
      <p:grpSpPr>
        <a:xfrm>
          <a:off x="0" y="0"/>
          <a:ext cx="0" cy="0"/>
          <a:chOff x="0" y="0"/>
          <a:chExt cx="0" cy="0"/>
        </a:xfrm>
      </p:grpSpPr>
      <p:sp>
        <p:nvSpPr>
          <p:cNvPr id="2" name="Rubrik 1"/>
          <p:cNvSpPr>
            <a:spLocks noGrp="1"/>
          </p:cNvSpPr>
          <p:nvPr>
            <p:ph type="ctrTitle"/>
          </p:nvPr>
        </p:nvSpPr>
        <p:spPr>
          <a:xfrm>
            <a:off x="685800" y="2130425"/>
            <a:ext cx="7772400" cy="1470025"/>
          </a:xfrm>
        </p:spPr>
        <p:txBody>
          <a:bodyPr/>
          <a:lstStyle/>
          <a:p>
            <a:r>
              <a:rPr lang="sv-SE"/>
              <a:t>Klicka här för att ändra format</a:t>
            </a:r>
          </a:p>
        </p:txBody>
      </p:sp>
      <p:sp>
        <p:nvSpPr>
          <p:cNvPr id="3" name="Underrubrik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sv-SE"/>
              <a:t>Klicka här för att ändra format på underrubrik i bakgrunden</a:t>
            </a:r>
          </a:p>
        </p:txBody>
      </p:sp>
      <p:sp>
        <p:nvSpPr>
          <p:cNvPr id="4" name="Rectangle 4">
            <a:extLst>
              <a:ext uri="{FF2B5EF4-FFF2-40B4-BE49-F238E27FC236}">
                <a16:creationId xmlns:a16="http://schemas.microsoft.com/office/drawing/2014/main" id="{4F257BF6-ADC5-3BF1-53C2-1DAE6707D045}"/>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C959BB1C-582C-C817-2F06-6D5F17106AC3}"/>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2DBA6EBC-527A-7485-A3C5-B209E008A4B9}"/>
              </a:ext>
            </a:extLst>
          </p:cNvPr>
          <p:cNvSpPr>
            <a:spLocks noGrp="1" noChangeArrowheads="1"/>
          </p:cNvSpPr>
          <p:nvPr>
            <p:ph type="sldNum" sz="quarter" idx="12"/>
          </p:nvPr>
        </p:nvSpPr>
        <p:spPr>
          <a:ln/>
        </p:spPr>
        <p:txBody>
          <a:bodyPr/>
          <a:lstStyle>
            <a:lvl1pPr>
              <a:defRPr/>
            </a:lvl1pPr>
          </a:lstStyle>
          <a:p>
            <a:pPr>
              <a:defRPr/>
            </a:pPr>
            <a:fld id="{1625F09E-DF2C-C94F-B78E-2912EB48F254}" type="slidenum">
              <a:rPr lang="sv-SE" altLang="en-SE"/>
              <a:pPr>
                <a:defRPr/>
              </a:pPr>
              <a:t>‹#›</a:t>
            </a:fld>
            <a:endParaRPr lang="sv-SE" altLang="en-SE"/>
          </a:p>
        </p:txBody>
      </p:sp>
    </p:spTree>
    <p:extLst>
      <p:ext uri="{BB962C8B-B14F-4D97-AF65-F5344CB8AC3E}">
        <p14:creationId xmlns:p14="http://schemas.microsoft.com/office/powerpoint/2010/main" val="1305446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innehåll 2"/>
          <p:cNvSpPr>
            <a:spLocks noGrp="1"/>
          </p:cNvSpPr>
          <p:nvPr>
            <p:ph idx="1"/>
          </p:nvPr>
        </p:nvSpPr>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B6C18B7C-11CA-EC6F-B7CB-357677B2B77C}"/>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792B8EC2-BAC7-02CA-EA39-F85BCB40C800}"/>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FB3CD92B-3E8D-0DE5-EE82-F24CA5693156}"/>
              </a:ext>
            </a:extLst>
          </p:cNvPr>
          <p:cNvSpPr>
            <a:spLocks noGrp="1" noChangeArrowheads="1"/>
          </p:cNvSpPr>
          <p:nvPr>
            <p:ph type="sldNum" sz="quarter" idx="12"/>
          </p:nvPr>
        </p:nvSpPr>
        <p:spPr>
          <a:ln/>
        </p:spPr>
        <p:txBody>
          <a:bodyPr/>
          <a:lstStyle>
            <a:lvl1pPr>
              <a:defRPr/>
            </a:lvl1pPr>
          </a:lstStyle>
          <a:p>
            <a:pPr>
              <a:defRPr/>
            </a:pPr>
            <a:fld id="{E6B627B1-7D30-7642-A593-421447385D66}" type="slidenum">
              <a:rPr lang="sv-SE" altLang="en-SE"/>
              <a:pPr>
                <a:defRPr/>
              </a:pPr>
              <a:t>‹#›</a:t>
            </a:fld>
            <a:endParaRPr lang="sv-SE" altLang="en-SE"/>
          </a:p>
        </p:txBody>
      </p:sp>
    </p:spTree>
    <p:extLst>
      <p:ext uri="{BB962C8B-B14F-4D97-AF65-F5344CB8AC3E}">
        <p14:creationId xmlns:p14="http://schemas.microsoft.com/office/powerpoint/2010/main" val="3961254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Rubrik 1"/>
          <p:cNvSpPr>
            <a:spLocks noGrp="1"/>
          </p:cNvSpPr>
          <p:nvPr>
            <p:ph type="title"/>
          </p:nvPr>
        </p:nvSpPr>
        <p:spPr>
          <a:xfrm>
            <a:off x="722313" y="4406900"/>
            <a:ext cx="7772400" cy="1362075"/>
          </a:xfrm>
        </p:spPr>
        <p:txBody>
          <a:bodyPr anchor="t"/>
          <a:lstStyle>
            <a:lvl1pPr algn="l">
              <a:defRPr sz="4000" b="1" cap="all"/>
            </a:lvl1pPr>
          </a:lstStyle>
          <a:p>
            <a:r>
              <a:rPr lang="sv-SE"/>
              <a:t>Klicka här för att ändra format</a:t>
            </a:r>
          </a:p>
        </p:txBody>
      </p:sp>
      <p:sp>
        <p:nvSpPr>
          <p:cNvPr id="3" name="Platshållare för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sv-SE"/>
              <a:t>Klicka här för att ändra format på bakgrundstexten</a:t>
            </a:r>
          </a:p>
        </p:txBody>
      </p:sp>
      <p:sp>
        <p:nvSpPr>
          <p:cNvPr id="4" name="Rectangle 4">
            <a:extLst>
              <a:ext uri="{FF2B5EF4-FFF2-40B4-BE49-F238E27FC236}">
                <a16:creationId xmlns:a16="http://schemas.microsoft.com/office/drawing/2014/main" id="{4B1D3DC2-F4D8-725E-6D66-A5F0C7097B56}"/>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EBAACB22-BA84-5373-4133-607661B53409}"/>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8A28A7B5-DF8E-60E6-4E2E-890382C1E0FA}"/>
              </a:ext>
            </a:extLst>
          </p:cNvPr>
          <p:cNvSpPr>
            <a:spLocks noGrp="1" noChangeArrowheads="1"/>
          </p:cNvSpPr>
          <p:nvPr>
            <p:ph type="sldNum" sz="quarter" idx="12"/>
          </p:nvPr>
        </p:nvSpPr>
        <p:spPr>
          <a:ln/>
        </p:spPr>
        <p:txBody>
          <a:bodyPr/>
          <a:lstStyle>
            <a:lvl1pPr>
              <a:defRPr/>
            </a:lvl1pPr>
          </a:lstStyle>
          <a:p>
            <a:pPr>
              <a:defRPr/>
            </a:pPr>
            <a:fld id="{23123D96-0C55-0E4A-B756-905BCFADFECD}" type="slidenum">
              <a:rPr lang="sv-SE" altLang="en-SE"/>
              <a:pPr>
                <a:defRPr/>
              </a:pPr>
              <a:t>‹#›</a:t>
            </a:fld>
            <a:endParaRPr lang="sv-SE" altLang="en-SE"/>
          </a:p>
        </p:txBody>
      </p:sp>
    </p:spTree>
    <p:extLst>
      <p:ext uri="{BB962C8B-B14F-4D97-AF65-F5344CB8AC3E}">
        <p14:creationId xmlns:p14="http://schemas.microsoft.com/office/powerpoint/2010/main" val="770154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vå innehållsdelar">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innehåll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Rectangle 4">
            <a:extLst>
              <a:ext uri="{FF2B5EF4-FFF2-40B4-BE49-F238E27FC236}">
                <a16:creationId xmlns:a16="http://schemas.microsoft.com/office/drawing/2014/main" id="{9693148A-9F43-8834-CFFC-5E52B20C9B11}"/>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01285C5F-2D74-2674-3326-D5E56FCF7AC7}"/>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60142AC5-FE79-C64B-61D7-E13BA3085E66}"/>
              </a:ext>
            </a:extLst>
          </p:cNvPr>
          <p:cNvSpPr>
            <a:spLocks noGrp="1" noChangeArrowheads="1"/>
          </p:cNvSpPr>
          <p:nvPr>
            <p:ph type="sldNum" sz="quarter" idx="12"/>
          </p:nvPr>
        </p:nvSpPr>
        <p:spPr>
          <a:ln/>
        </p:spPr>
        <p:txBody>
          <a:bodyPr/>
          <a:lstStyle>
            <a:lvl1pPr>
              <a:defRPr/>
            </a:lvl1pPr>
          </a:lstStyle>
          <a:p>
            <a:pPr>
              <a:defRPr/>
            </a:pPr>
            <a:fld id="{355BEA4E-7549-5741-827B-039CA8840B95}" type="slidenum">
              <a:rPr lang="sv-SE" altLang="en-SE"/>
              <a:pPr>
                <a:defRPr/>
              </a:pPr>
              <a:t>‹#›</a:t>
            </a:fld>
            <a:endParaRPr lang="sv-SE" altLang="en-SE"/>
          </a:p>
        </p:txBody>
      </p:sp>
    </p:spTree>
    <p:extLst>
      <p:ext uri="{BB962C8B-B14F-4D97-AF65-F5344CB8AC3E}">
        <p14:creationId xmlns:p14="http://schemas.microsoft.com/office/powerpoint/2010/main" val="425137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Rubrik 1"/>
          <p:cNvSpPr>
            <a:spLocks noGrp="1"/>
          </p:cNvSpPr>
          <p:nvPr>
            <p:ph type="title"/>
          </p:nvPr>
        </p:nvSpPr>
        <p:spPr>
          <a:xfrm>
            <a:off x="457200" y="274638"/>
            <a:ext cx="8229600" cy="1143000"/>
          </a:xfrm>
        </p:spPr>
        <p:txBody>
          <a:bodyPr/>
          <a:lstStyle>
            <a:lvl1pPr>
              <a:defRPr/>
            </a:lvl1pPr>
          </a:lstStyle>
          <a:p>
            <a:r>
              <a:rPr lang="sv-SE"/>
              <a:t>Klicka här för att ändra format</a:t>
            </a:r>
          </a:p>
        </p:txBody>
      </p:sp>
      <p:sp>
        <p:nvSpPr>
          <p:cNvPr id="3" name="Platshållare för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4" name="Platshållare för innehåll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6" name="Platshållare för innehåll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7" name="Rectangle 4">
            <a:extLst>
              <a:ext uri="{FF2B5EF4-FFF2-40B4-BE49-F238E27FC236}">
                <a16:creationId xmlns:a16="http://schemas.microsoft.com/office/drawing/2014/main" id="{AECA92CC-EAE1-ECC6-0886-6B714EC110C3}"/>
              </a:ext>
            </a:extLst>
          </p:cNvPr>
          <p:cNvSpPr>
            <a:spLocks noGrp="1" noChangeArrowheads="1"/>
          </p:cNvSpPr>
          <p:nvPr>
            <p:ph type="dt" sz="half" idx="10"/>
          </p:nvPr>
        </p:nvSpPr>
        <p:spPr>
          <a:ln/>
        </p:spPr>
        <p:txBody>
          <a:bodyPr/>
          <a:lstStyle>
            <a:lvl1pPr>
              <a:defRPr/>
            </a:lvl1pPr>
          </a:lstStyle>
          <a:p>
            <a:pPr>
              <a:defRPr/>
            </a:pPr>
            <a:endParaRPr lang="sv-SE"/>
          </a:p>
        </p:txBody>
      </p:sp>
      <p:sp>
        <p:nvSpPr>
          <p:cNvPr id="8" name="Rectangle 5">
            <a:extLst>
              <a:ext uri="{FF2B5EF4-FFF2-40B4-BE49-F238E27FC236}">
                <a16:creationId xmlns:a16="http://schemas.microsoft.com/office/drawing/2014/main" id="{946FDF56-1D68-6876-6126-A0A1B1D9AE4E}"/>
              </a:ext>
            </a:extLst>
          </p:cNvPr>
          <p:cNvSpPr>
            <a:spLocks noGrp="1" noChangeArrowheads="1"/>
          </p:cNvSpPr>
          <p:nvPr>
            <p:ph type="ftr" sz="quarter" idx="11"/>
          </p:nvPr>
        </p:nvSpPr>
        <p:spPr>
          <a:ln/>
        </p:spPr>
        <p:txBody>
          <a:bodyPr/>
          <a:lstStyle>
            <a:lvl1pPr>
              <a:defRPr/>
            </a:lvl1pPr>
          </a:lstStyle>
          <a:p>
            <a:pPr>
              <a:defRPr/>
            </a:pPr>
            <a:endParaRPr lang="sv-SE"/>
          </a:p>
        </p:txBody>
      </p:sp>
      <p:sp>
        <p:nvSpPr>
          <p:cNvPr id="9" name="Rectangle 6">
            <a:extLst>
              <a:ext uri="{FF2B5EF4-FFF2-40B4-BE49-F238E27FC236}">
                <a16:creationId xmlns:a16="http://schemas.microsoft.com/office/drawing/2014/main" id="{41D8EF01-4749-88CF-704B-44B9D55B10C9}"/>
              </a:ext>
            </a:extLst>
          </p:cNvPr>
          <p:cNvSpPr>
            <a:spLocks noGrp="1" noChangeArrowheads="1"/>
          </p:cNvSpPr>
          <p:nvPr>
            <p:ph type="sldNum" sz="quarter" idx="12"/>
          </p:nvPr>
        </p:nvSpPr>
        <p:spPr>
          <a:ln/>
        </p:spPr>
        <p:txBody>
          <a:bodyPr/>
          <a:lstStyle>
            <a:lvl1pPr>
              <a:defRPr/>
            </a:lvl1pPr>
          </a:lstStyle>
          <a:p>
            <a:pPr>
              <a:defRPr/>
            </a:pPr>
            <a:fld id="{6F15C500-73EA-CD46-9B02-51D9FFE0ED7C}" type="slidenum">
              <a:rPr lang="sv-SE" altLang="en-SE"/>
              <a:pPr>
                <a:defRPr/>
              </a:pPr>
              <a:t>‹#›</a:t>
            </a:fld>
            <a:endParaRPr lang="sv-SE" altLang="en-SE"/>
          </a:p>
        </p:txBody>
      </p:sp>
    </p:spTree>
    <p:extLst>
      <p:ext uri="{BB962C8B-B14F-4D97-AF65-F5344CB8AC3E}">
        <p14:creationId xmlns:p14="http://schemas.microsoft.com/office/powerpoint/2010/main" val="2206065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Rectangle 4">
            <a:extLst>
              <a:ext uri="{FF2B5EF4-FFF2-40B4-BE49-F238E27FC236}">
                <a16:creationId xmlns:a16="http://schemas.microsoft.com/office/drawing/2014/main" id="{72D4E9D3-E2C0-DCDE-E9E2-9F8186E7209B}"/>
              </a:ext>
            </a:extLst>
          </p:cNvPr>
          <p:cNvSpPr>
            <a:spLocks noGrp="1" noChangeArrowheads="1"/>
          </p:cNvSpPr>
          <p:nvPr>
            <p:ph type="dt" sz="half" idx="10"/>
          </p:nvPr>
        </p:nvSpPr>
        <p:spPr>
          <a:ln/>
        </p:spPr>
        <p:txBody>
          <a:bodyPr/>
          <a:lstStyle>
            <a:lvl1pPr>
              <a:defRPr/>
            </a:lvl1pPr>
          </a:lstStyle>
          <a:p>
            <a:pPr>
              <a:defRPr/>
            </a:pPr>
            <a:endParaRPr lang="sv-SE"/>
          </a:p>
        </p:txBody>
      </p:sp>
      <p:sp>
        <p:nvSpPr>
          <p:cNvPr id="4" name="Rectangle 5">
            <a:extLst>
              <a:ext uri="{FF2B5EF4-FFF2-40B4-BE49-F238E27FC236}">
                <a16:creationId xmlns:a16="http://schemas.microsoft.com/office/drawing/2014/main" id="{FCF7002B-F6A2-69F0-688B-073D552E922D}"/>
              </a:ext>
            </a:extLst>
          </p:cNvPr>
          <p:cNvSpPr>
            <a:spLocks noGrp="1" noChangeArrowheads="1"/>
          </p:cNvSpPr>
          <p:nvPr>
            <p:ph type="ftr" sz="quarter" idx="11"/>
          </p:nvPr>
        </p:nvSpPr>
        <p:spPr>
          <a:ln/>
        </p:spPr>
        <p:txBody>
          <a:bodyPr/>
          <a:lstStyle>
            <a:lvl1pPr>
              <a:defRPr/>
            </a:lvl1pPr>
          </a:lstStyle>
          <a:p>
            <a:pPr>
              <a:defRPr/>
            </a:pPr>
            <a:endParaRPr lang="sv-SE"/>
          </a:p>
        </p:txBody>
      </p:sp>
      <p:sp>
        <p:nvSpPr>
          <p:cNvPr id="5" name="Rectangle 6">
            <a:extLst>
              <a:ext uri="{FF2B5EF4-FFF2-40B4-BE49-F238E27FC236}">
                <a16:creationId xmlns:a16="http://schemas.microsoft.com/office/drawing/2014/main" id="{CA4A0EEB-76C3-BC67-FB30-EDA7CB199B35}"/>
              </a:ext>
            </a:extLst>
          </p:cNvPr>
          <p:cNvSpPr>
            <a:spLocks noGrp="1" noChangeArrowheads="1"/>
          </p:cNvSpPr>
          <p:nvPr>
            <p:ph type="sldNum" sz="quarter" idx="12"/>
          </p:nvPr>
        </p:nvSpPr>
        <p:spPr>
          <a:ln/>
        </p:spPr>
        <p:txBody>
          <a:bodyPr/>
          <a:lstStyle>
            <a:lvl1pPr>
              <a:defRPr/>
            </a:lvl1pPr>
          </a:lstStyle>
          <a:p>
            <a:pPr>
              <a:defRPr/>
            </a:pPr>
            <a:fld id="{C0752A13-50D8-EE4E-ABEC-4954F6D177F7}" type="slidenum">
              <a:rPr lang="sv-SE" altLang="en-SE"/>
              <a:pPr>
                <a:defRPr/>
              </a:pPr>
              <a:t>‹#›</a:t>
            </a:fld>
            <a:endParaRPr lang="sv-SE" altLang="en-SE"/>
          </a:p>
        </p:txBody>
      </p:sp>
    </p:spTree>
    <p:extLst>
      <p:ext uri="{BB962C8B-B14F-4D97-AF65-F5344CB8AC3E}">
        <p14:creationId xmlns:p14="http://schemas.microsoft.com/office/powerpoint/2010/main" val="1123781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4D6F20B-3D16-C0C9-65DF-E87029F49358}"/>
              </a:ext>
            </a:extLst>
          </p:cNvPr>
          <p:cNvSpPr>
            <a:spLocks noGrp="1" noChangeArrowheads="1"/>
          </p:cNvSpPr>
          <p:nvPr>
            <p:ph type="dt" sz="half" idx="10"/>
          </p:nvPr>
        </p:nvSpPr>
        <p:spPr>
          <a:ln/>
        </p:spPr>
        <p:txBody>
          <a:bodyPr/>
          <a:lstStyle>
            <a:lvl1pPr>
              <a:defRPr/>
            </a:lvl1pPr>
          </a:lstStyle>
          <a:p>
            <a:pPr>
              <a:defRPr/>
            </a:pPr>
            <a:endParaRPr lang="sv-SE"/>
          </a:p>
        </p:txBody>
      </p:sp>
      <p:sp>
        <p:nvSpPr>
          <p:cNvPr id="3" name="Rectangle 5">
            <a:extLst>
              <a:ext uri="{FF2B5EF4-FFF2-40B4-BE49-F238E27FC236}">
                <a16:creationId xmlns:a16="http://schemas.microsoft.com/office/drawing/2014/main" id="{12560CE1-A29C-6E29-8776-A08A1EF3F838}"/>
              </a:ext>
            </a:extLst>
          </p:cNvPr>
          <p:cNvSpPr>
            <a:spLocks noGrp="1" noChangeArrowheads="1"/>
          </p:cNvSpPr>
          <p:nvPr>
            <p:ph type="ftr" sz="quarter" idx="11"/>
          </p:nvPr>
        </p:nvSpPr>
        <p:spPr>
          <a:ln/>
        </p:spPr>
        <p:txBody>
          <a:bodyPr/>
          <a:lstStyle>
            <a:lvl1pPr>
              <a:defRPr/>
            </a:lvl1pPr>
          </a:lstStyle>
          <a:p>
            <a:pPr>
              <a:defRPr/>
            </a:pPr>
            <a:endParaRPr lang="sv-SE"/>
          </a:p>
        </p:txBody>
      </p:sp>
      <p:sp>
        <p:nvSpPr>
          <p:cNvPr id="4" name="Rectangle 6">
            <a:extLst>
              <a:ext uri="{FF2B5EF4-FFF2-40B4-BE49-F238E27FC236}">
                <a16:creationId xmlns:a16="http://schemas.microsoft.com/office/drawing/2014/main" id="{17A37D8B-19A2-9E5B-5D1F-6C31D369DD53}"/>
              </a:ext>
            </a:extLst>
          </p:cNvPr>
          <p:cNvSpPr>
            <a:spLocks noGrp="1" noChangeArrowheads="1"/>
          </p:cNvSpPr>
          <p:nvPr>
            <p:ph type="sldNum" sz="quarter" idx="12"/>
          </p:nvPr>
        </p:nvSpPr>
        <p:spPr>
          <a:ln/>
        </p:spPr>
        <p:txBody>
          <a:bodyPr/>
          <a:lstStyle>
            <a:lvl1pPr>
              <a:defRPr/>
            </a:lvl1pPr>
          </a:lstStyle>
          <a:p>
            <a:pPr>
              <a:defRPr/>
            </a:pPr>
            <a:fld id="{5BB99DC8-D02C-DE41-92A0-89355A53C1E1}" type="slidenum">
              <a:rPr lang="sv-SE" altLang="en-SE"/>
              <a:pPr>
                <a:defRPr/>
              </a:pPr>
              <a:t>‹#›</a:t>
            </a:fld>
            <a:endParaRPr lang="sv-SE" altLang="en-SE"/>
          </a:p>
        </p:txBody>
      </p:sp>
    </p:spTree>
    <p:extLst>
      <p:ext uri="{BB962C8B-B14F-4D97-AF65-F5344CB8AC3E}">
        <p14:creationId xmlns:p14="http://schemas.microsoft.com/office/powerpoint/2010/main" val="820989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nehåll med bildtext">
    <p:spTree>
      <p:nvGrpSpPr>
        <p:cNvPr id="1" name=""/>
        <p:cNvGrpSpPr/>
        <p:nvPr/>
      </p:nvGrpSpPr>
      <p:grpSpPr>
        <a:xfrm>
          <a:off x="0" y="0"/>
          <a:ext cx="0" cy="0"/>
          <a:chOff x="0" y="0"/>
          <a:chExt cx="0" cy="0"/>
        </a:xfrm>
      </p:grpSpPr>
      <p:sp>
        <p:nvSpPr>
          <p:cNvPr id="2" name="Rubrik 1"/>
          <p:cNvSpPr>
            <a:spLocks noGrp="1"/>
          </p:cNvSpPr>
          <p:nvPr>
            <p:ph type="title"/>
          </p:nvPr>
        </p:nvSpPr>
        <p:spPr>
          <a:xfrm>
            <a:off x="457200" y="273050"/>
            <a:ext cx="3008313" cy="1162050"/>
          </a:xfrm>
        </p:spPr>
        <p:txBody>
          <a:bodyPr anchor="b"/>
          <a:lstStyle>
            <a:lvl1pPr algn="l">
              <a:defRPr sz="2000" b="1"/>
            </a:lvl1pPr>
          </a:lstStyle>
          <a:p>
            <a:r>
              <a:rPr lang="sv-SE"/>
              <a:t>Klicka här för att ändra format</a:t>
            </a:r>
          </a:p>
        </p:txBody>
      </p:sp>
      <p:sp>
        <p:nvSpPr>
          <p:cNvPr id="3" name="Platshållare för innehåll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Klicka här för att ändra format på bakgrundstexten</a:t>
            </a:r>
          </a:p>
        </p:txBody>
      </p:sp>
      <p:sp>
        <p:nvSpPr>
          <p:cNvPr id="5" name="Rectangle 4">
            <a:extLst>
              <a:ext uri="{FF2B5EF4-FFF2-40B4-BE49-F238E27FC236}">
                <a16:creationId xmlns:a16="http://schemas.microsoft.com/office/drawing/2014/main" id="{E7F47761-7EE4-0E62-A18C-E909AE8647BD}"/>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92CA799B-83AC-B302-A527-AC9D33D2DC7C}"/>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F8CEB3F8-9FA4-3456-31A9-8B9F6B583BFB}"/>
              </a:ext>
            </a:extLst>
          </p:cNvPr>
          <p:cNvSpPr>
            <a:spLocks noGrp="1" noChangeArrowheads="1"/>
          </p:cNvSpPr>
          <p:nvPr>
            <p:ph type="sldNum" sz="quarter" idx="12"/>
          </p:nvPr>
        </p:nvSpPr>
        <p:spPr>
          <a:ln/>
        </p:spPr>
        <p:txBody>
          <a:bodyPr/>
          <a:lstStyle>
            <a:lvl1pPr>
              <a:defRPr/>
            </a:lvl1pPr>
          </a:lstStyle>
          <a:p>
            <a:pPr>
              <a:defRPr/>
            </a:pPr>
            <a:fld id="{AF4E2C7E-FA8E-3441-B6AF-7BB719E68735}" type="slidenum">
              <a:rPr lang="sv-SE" altLang="en-SE"/>
              <a:pPr>
                <a:defRPr/>
              </a:pPr>
              <a:t>‹#›</a:t>
            </a:fld>
            <a:endParaRPr lang="sv-SE" altLang="en-SE"/>
          </a:p>
        </p:txBody>
      </p:sp>
    </p:spTree>
    <p:extLst>
      <p:ext uri="{BB962C8B-B14F-4D97-AF65-F5344CB8AC3E}">
        <p14:creationId xmlns:p14="http://schemas.microsoft.com/office/powerpoint/2010/main" val="2231080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Rubrik 1"/>
          <p:cNvSpPr>
            <a:spLocks noGrp="1"/>
          </p:cNvSpPr>
          <p:nvPr>
            <p:ph type="title"/>
          </p:nvPr>
        </p:nvSpPr>
        <p:spPr>
          <a:xfrm>
            <a:off x="1792288" y="4800600"/>
            <a:ext cx="5486400" cy="566738"/>
          </a:xfrm>
        </p:spPr>
        <p:txBody>
          <a:bodyPr anchor="b"/>
          <a:lstStyle>
            <a:lvl1pPr algn="l">
              <a:defRPr sz="2000" b="1"/>
            </a:lvl1pPr>
          </a:lstStyle>
          <a:p>
            <a:r>
              <a:rPr lang="sv-SE"/>
              <a:t>Klicka här för att ändra format</a:t>
            </a:r>
          </a:p>
        </p:txBody>
      </p:sp>
      <p:sp>
        <p:nvSpPr>
          <p:cNvPr id="3" name="Platshållare för bild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sv-SE" noProof="0"/>
          </a:p>
        </p:txBody>
      </p:sp>
      <p:sp>
        <p:nvSpPr>
          <p:cNvPr id="4" name="Platshållare för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Klicka här för att ändra format på bakgrundstexten</a:t>
            </a:r>
          </a:p>
        </p:txBody>
      </p:sp>
      <p:sp>
        <p:nvSpPr>
          <p:cNvPr id="5" name="Rectangle 4">
            <a:extLst>
              <a:ext uri="{FF2B5EF4-FFF2-40B4-BE49-F238E27FC236}">
                <a16:creationId xmlns:a16="http://schemas.microsoft.com/office/drawing/2014/main" id="{90456282-6014-12D5-66C5-4FA2A15E5C25}"/>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45E6FDD6-B93F-7580-ACB2-8771DC4A5B12}"/>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C5DC5FFC-837E-B78C-1B3B-5CC7B25E2868}"/>
              </a:ext>
            </a:extLst>
          </p:cNvPr>
          <p:cNvSpPr>
            <a:spLocks noGrp="1" noChangeArrowheads="1"/>
          </p:cNvSpPr>
          <p:nvPr>
            <p:ph type="sldNum" sz="quarter" idx="12"/>
          </p:nvPr>
        </p:nvSpPr>
        <p:spPr>
          <a:ln/>
        </p:spPr>
        <p:txBody>
          <a:bodyPr/>
          <a:lstStyle>
            <a:lvl1pPr>
              <a:defRPr/>
            </a:lvl1pPr>
          </a:lstStyle>
          <a:p>
            <a:pPr>
              <a:defRPr/>
            </a:pPr>
            <a:fld id="{BE54D330-D54F-514F-A98E-7A74FAAE2DBD}" type="slidenum">
              <a:rPr lang="sv-SE" altLang="en-SE"/>
              <a:pPr>
                <a:defRPr/>
              </a:pPr>
              <a:t>‹#›</a:t>
            </a:fld>
            <a:endParaRPr lang="sv-SE" altLang="en-SE"/>
          </a:p>
        </p:txBody>
      </p:sp>
    </p:spTree>
    <p:extLst>
      <p:ext uri="{BB962C8B-B14F-4D97-AF65-F5344CB8AC3E}">
        <p14:creationId xmlns:p14="http://schemas.microsoft.com/office/powerpoint/2010/main" val="2329487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lodrät text 2"/>
          <p:cNvSpPr>
            <a:spLocks noGrp="1"/>
          </p:cNvSpPr>
          <p:nvPr>
            <p:ph type="body" orient="vert" idx="1"/>
          </p:nvPr>
        </p:nvSpPr>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2494DC4D-877C-14B1-8B4C-A0537C18704A}"/>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6CC2015A-CF60-8DE7-D73D-159456F679C8}"/>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5FEBF744-D0C9-8646-2D37-9B4D271E3342}"/>
              </a:ext>
            </a:extLst>
          </p:cNvPr>
          <p:cNvSpPr>
            <a:spLocks noGrp="1" noChangeArrowheads="1"/>
          </p:cNvSpPr>
          <p:nvPr>
            <p:ph type="sldNum" sz="quarter" idx="12"/>
          </p:nvPr>
        </p:nvSpPr>
        <p:spPr>
          <a:ln/>
        </p:spPr>
        <p:txBody>
          <a:bodyPr/>
          <a:lstStyle>
            <a:lvl1pPr>
              <a:defRPr/>
            </a:lvl1pPr>
          </a:lstStyle>
          <a:p>
            <a:pPr>
              <a:defRPr/>
            </a:pPr>
            <a:fld id="{1BFA0A4F-7C8A-2D46-864A-9171DFC0A291}" type="slidenum">
              <a:rPr lang="sv-SE" altLang="en-SE"/>
              <a:pPr>
                <a:defRPr/>
              </a:pPr>
              <a:t>‹#›</a:t>
            </a:fld>
            <a:endParaRPr lang="sv-SE" altLang="en-SE"/>
          </a:p>
        </p:txBody>
      </p:sp>
    </p:spTree>
    <p:extLst>
      <p:ext uri="{BB962C8B-B14F-4D97-AF65-F5344CB8AC3E}">
        <p14:creationId xmlns:p14="http://schemas.microsoft.com/office/powerpoint/2010/main" val="3871498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Lodrät rubrik 1"/>
          <p:cNvSpPr>
            <a:spLocks noGrp="1"/>
          </p:cNvSpPr>
          <p:nvPr>
            <p:ph type="title" orient="vert"/>
          </p:nvPr>
        </p:nvSpPr>
        <p:spPr>
          <a:xfrm>
            <a:off x="6515100" y="609600"/>
            <a:ext cx="1943100" cy="5486400"/>
          </a:xfrm>
        </p:spPr>
        <p:txBody>
          <a:bodyPr vert="eaVert"/>
          <a:lstStyle/>
          <a:p>
            <a:r>
              <a:rPr lang="sv-SE"/>
              <a:t>Klicka här för att ändra format</a:t>
            </a:r>
          </a:p>
        </p:txBody>
      </p:sp>
      <p:sp>
        <p:nvSpPr>
          <p:cNvPr id="3" name="Platshållare för lodrät text 2"/>
          <p:cNvSpPr>
            <a:spLocks noGrp="1"/>
          </p:cNvSpPr>
          <p:nvPr>
            <p:ph type="body" orient="vert" idx="1"/>
          </p:nvPr>
        </p:nvSpPr>
        <p:spPr>
          <a:xfrm>
            <a:off x="685800" y="609600"/>
            <a:ext cx="5676900" cy="5486400"/>
          </a:xfrm>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5082865C-3A08-EEE0-9CE9-23849CE4DC92}"/>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EF21DB42-FD6D-A0FA-FD51-F5B4CF89781C}"/>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82503C95-7361-0AE1-CAE0-0B122EA13441}"/>
              </a:ext>
            </a:extLst>
          </p:cNvPr>
          <p:cNvSpPr>
            <a:spLocks noGrp="1" noChangeArrowheads="1"/>
          </p:cNvSpPr>
          <p:nvPr>
            <p:ph type="sldNum" sz="quarter" idx="12"/>
          </p:nvPr>
        </p:nvSpPr>
        <p:spPr>
          <a:ln/>
        </p:spPr>
        <p:txBody>
          <a:bodyPr/>
          <a:lstStyle>
            <a:lvl1pPr>
              <a:defRPr/>
            </a:lvl1pPr>
          </a:lstStyle>
          <a:p>
            <a:pPr>
              <a:defRPr/>
            </a:pPr>
            <a:fld id="{8E0C353B-65BC-9946-873F-F0A6E2A9F177}" type="slidenum">
              <a:rPr lang="sv-SE" altLang="en-SE"/>
              <a:pPr>
                <a:defRPr/>
              </a:pPr>
              <a:t>‹#›</a:t>
            </a:fld>
            <a:endParaRPr lang="sv-SE" altLang="en-SE"/>
          </a:p>
        </p:txBody>
      </p:sp>
    </p:spTree>
    <p:extLst>
      <p:ext uri="{BB962C8B-B14F-4D97-AF65-F5344CB8AC3E}">
        <p14:creationId xmlns:p14="http://schemas.microsoft.com/office/powerpoint/2010/main" val="2159695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Rubrik och tabell">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tabell 2"/>
          <p:cNvSpPr>
            <a:spLocks noGrp="1"/>
          </p:cNvSpPr>
          <p:nvPr>
            <p:ph type="tbl" idx="1"/>
          </p:nvPr>
        </p:nvSpPr>
        <p:spPr>
          <a:xfrm>
            <a:off x="685800" y="1981200"/>
            <a:ext cx="7772400" cy="4114800"/>
          </a:xfrm>
        </p:spPr>
        <p:txBody>
          <a:bodyPr/>
          <a:lstStyle/>
          <a:p>
            <a:pPr lvl="0"/>
            <a:endParaRPr lang="sv-SE" noProof="0"/>
          </a:p>
        </p:txBody>
      </p:sp>
      <p:sp>
        <p:nvSpPr>
          <p:cNvPr id="4" name="Rectangle 4">
            <a:extLst>
              <a:ext uri="{FF2B5EF4-FFF2-40B4-BE49-F238E27FC236}">
                <a16:creationId xmlns:a16="http://schemas.microsoft.com/office/drawing/2014/main" id="{E08CEF33-0F16-B362-D2A1-87181F8D3C52}"/>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49E35A1B-6B20-457F-4233-BAB7E92E21A7}"/>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DE41BF86-8B30-53A4-7B90-6A2830EF142B}"/>
              </a:ext>
            </a:extLst>
          </p:cNvPr>
          <p:cNvSpPr>
            <a:spLocks noGrp="1" noChangeArrowheads="1"/>
          </p:cNvSpPr>
          <p:nvPr>
            <p:ph type="sldNum" sz="quarter" idx="12"/>
          </p:nvPr>
        </p:nvSpPr>
        <p:spPr>
          <a:ln/>
        </p:spPr>
        <p:txBody>
          <a:bodyPr/>
          <a:lstStyle>
            <a:lvl1pPr>
              <a:defRPr/>
            </a:lvl1pPr>
          </a:lstStyle>
          <a:p>
            <a:pPr>
              <a:defRPr/>
            </a:pPr>
            <a:fld id="{B688E700-C1C6-4C4A-A26E-067E8381177F}" type="slidenum">
              <a:rPr lang="sv-SE" altLang="en-SE"/>
              <a:pPr>
                <a:defRPr/>
              </a:pPr>
              <a:t>‹#›</a:t>
            </a:fld>
            <a:endParaRPr lang="sv-SE" altLang="en-SE"/>
          </a:p>
        </p:txBody>
      </p:sp>
    </p:spTree>
    <p:extLst>
      <p:ext uri="{BB962C8B-B14F-4D97-AF65-F5344CB8AC3E}">
        <p14:creationId xmlns:p14="http://schemas.microsoft.com/office/powerpoint/2010/main" val="1906064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Rubrik, innehåll och text">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innehåll 2"/>
          <p:cNvSpPr>
            <a:spLocks noGrp="1"/>
          </p:cNvSpPr>
          <p:nvPr>
            <p:ph sz="half" idx="1"/>
          </p:nvPr>
        </p:nvSpPr>
        <p:spPr>
          <a:xfrm>
            <a:off x="685800" y="1981200"/>
            <a:ext cx="3810000"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p:cNvSpPr>
            <a:spLocks noGrp="1"/>
          </p:cNvSpPr>
          <p:nvPr>
            <p:ph type="body" sz="half" idx="2"/>
          </p:nvPr>
        </p:nvSpPr>
        <p:spPr>
          <a:xfrm>
            <a:off x="4648200" y="1981200"/>
            <a:ext cx="3810000"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Rectangle 4">
            <a:extLst>
              <a:ext uri="{FF2B5EF4-FFF2-40B4-BE49-F238E27FC236}">
                <a16:creationId xmlns:a16="http://schemas.microsoft.com/office/drawing/2014/main" id="{945B2745-6B59-6E38-6CE1-E35181F68B5E}"/>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7A063BC8-0CAF-2A7F-45F7-4CC426F7E812}"/>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9D486031-2FE7-1567-E97D-74B4617D6262}"/>
              </a:ext>
            </a:extLst>
          </p:cNvPr>
          <p:cNvSpPr>
            <a:spLocks noGrp="1" noChangeArrowheads="1"/>
          </p:cNvSpPr>
          <p:nvPr>
            <p:ph type="sldNum" sz="quarter" idx="12"/>
          </p:nvPr>
        </p:nvSpPr>
        <p:spPr>
          <a:ln/>
        </p:spPr>
        <p:txBody>
          <a:bodyPr/>
          <a:lstStyle>
            <a:lvl1pPr>
              <a:defRPr/>
            </a:lvl1pPr>
          </a:lstStyle>
          <a:p>
            <a:pPr>
              <a:defRPr/>
            </a:pPr>
            <a:fld id="{0AE2D0E7-623B-654E-BF45-65C944370988}" type="slidenum">
              <a:rPr lang="sv-SE" altLang="en-SE"/>
              <a:pPr>
                <a:defRPr/>
              </a:pPr>
              <a:t>‹#›</a:t>
            </a:fld>
            <a:endParaRPr lang="sv-SE" altLang="en-SE"/>
          </a:p>
        </p:txBody>
      </p:sp>
    </p:spTree>
    <p:extLst>
      <p:ext uri="{BB962C8B-B14F-4D97-AF65-F5344CB8AC3E}">
        <p14:creationId xmlns:p14="http://schemas.microsoft.com/office/powerpoint/2010/main" val="2868926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Rubrik, text och innehåll">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text 2"/>
          <p:cNvSpPr>
            <a:spLocks noGrp="1"/>
          </p:cNvSpPr>
          <p:nvPr>
            <p:ph type="body" sz="half" idx="1"/>
          </p:nvPr>
        </p:nvSpPr>
        <p:spPr>
          <a:xfrm>
            <a:off x="685800" y="1981200"/>
            <a:ext cx="3815862"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p:cNvSpPr>
            <a:spLocks noGrp="1"/>
          </p:cNvSpPr>
          <p:nvPr>
            <p:ph sz="half" idx="2"/>
          </p:nvPr>
        </p:nvSpPr>
        <p:spPr>
          <a:xfrm>
            <a:off x="4642338" y="1981200"/>
            <a:ext cx="3815862"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Date Placeholder 4">
            <a:extLst>
              <a:ext uri="{FF2B5EF4-FFF2-40B4-BE49-F238E27FC236}">
                <a16:creationId xmlns:a16="http://schemas.microsoft.com/office/drawing/2014/main" id="{9F28454A-2B7E-884D-A441-EE143FD649D2}"/>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83701CEA-CA79-8D13-1419-554BBB845BEC}"/>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BB6617EE-2F55-D36B-E3D4-0848041C9614}"/>
              </a:ext>
            </a:extLst>
          </p:cNvPr>
          <p:cNvSpPr>
            <a:spLocks noGrp="1" noChangeArrowheads="1"/>
          </p:cNvSpPr>
          <p:nvPr>
            <p:ph type="sldNum" sz="quarter" idx="12"/>
          </p:nvPr>
        </p:nvSpPr>
        <p:spPr/>
        <p:txBody>
          <a:bodyPr/>
          <a:lstStyle>
            <a:lvl1pPr>
              <a:defRPr/>
            </a:lvl1pPr>
          </a:lstStyle>
          <a:p>
            <a:pPr>
              <a:defRPr/>
            </a:pPr>
            <a:fld id="{D24E750D-98A7-4840-9031-DCC780A7640F}" type="slidenum">
              <a:rPr lang="en-US" altLang="en-SE"/>
              <a:pPr>
                <a:defRPr/>
              </a:pPr>
              <a:t>‹#›</a:t>
            </a:fld>
            <a:endParaRPr lang="en-US" altLang="en-SE"/>
          </a:p>
        </p:txBody>
      </p:sp>
    </p:spTree>
    <p:extLst>
      <p:ext uri="{BB962C8B-B14F-4D97-AF65-F5344CB8AC3E}">
        <p14:creationId xmlns:p14="http://schemas.microsoft.com/office/powerpoint/2010/main" val="6177262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Rubrikbild">
    <p:spTree>
      <p:nvGrpSpPr>
        <p:cNvPr id="1" name=""/>
        <p:cNvGrpSpPr/>
        <p:nvPr/>
      </p:nvGrpSpPr>
      <p:grpSpPr>
        <a:xfrm>
          <a:off x="0" y="0"/>
          <a:ext cx="0" cy="0"/>
          <a:chOff x="0" y="0"/>
          <a:chExt cx="0" cy="0"/>
        </a:xfrm>
      </p:grpSpPr>
      <p:sp>
        <p:nvSpPr>
          <p:cNvPr id="2" name="Rubrik 1"/>
          <p:cNvSpPr>
            <a:spLocks noGrp="1"/>
          </p:cNvSpPr>
          <p:nvPr>
            <p:ph type="ctrTitle"/>
          </p:nvPr>
        </p:nvSpPr>
        <p:spPr>
          <a:xfrm>
            <a:off x="685800" y="2130425"/>
            <a:ext cx="7772400" cy="1470025"/>
          </a:xfrm>
        </p:spPr>
        <p:txBody>
          <a:bodyPr/>
          <a:lstStyle/>
          <a:p>
            <a:r>
              <a:rPr lang="sv-SE"/>
              <a:t>Klicka här för att ändra format</a:t>
            </a:r>
          </a:p>
        </p:txBody>
      </p:sp>
      <p:sp>
        <p:nvSpPr>
          <p:cNvPr id="3" name="Underrubrik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sv-SE"/>
              <a:t>Klicka här för att ändra format på underrubrik i bakgrunden</a:t>
            </a:r>
          </a:p>
        </p:txBody>
      </p:sp>
      <p:sp>
        <p:nvSpPr>
          <p:cNvPr id="4" name="Rectangle 4">
            <a:extLst>
              <a:ext uri="{FF2B5EF4-FFF2-40B4-BE49-F238E27FC236}">
                <a16:creationId xmlns:a16="http://schemas.microsoft.com/office/drawing/2014/main" id="{2CC0F67D-1C5D-0FE9-994C-9CB976880AFF}"/>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4A9B3E32-6970-C0EA-BB23-3A5936A8860E}"/>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AA9BE7F7-ABBA-862F-D040-3F749AD9506C}"/>
              </a:ext>
            </a:extLst>
          </p:cNvPr>
          <p:cNvSpPr>
            <a:spLocks noGrp="1" noChangeArrowheads="1"/>
          </p:cNvSpPr>
          <p:nvPr>
            <p:ph type="sldNum" sz="quarter" idx="12"/>
          </p:nvPr>
        </p:nvSpPr>
        <p:spPr>
          <a:ln/>
        </p:spPr>
        <p:txBody>
          <a:bodyPr/>
          <a:lstStyle>
            <a:lvl1pPr>
              <a:defRPr/>
            </a:lvl1pPr>
          </a:lstStyle>
          <a:p>
            <a:pPr>
              <a:defRPr/>
            </a:pPr>
            <a:fld id="{965DD1E7-2AF5-3A4E-966A-9FA2B628450A}" type="slidenum">
              <a:rPr lang="sv-SE" altLang="en-SE"/>
              <a:pPr>
                <a:defRPr/>
              </a:pPr>
              <a:t>‹#›</a:t>
            </a:fld>
            <a:endParaRPr lang="sv-SE" altLang="en-SE"/>
          </a:p>
        </p:txBody>
      </p:sp>
    </p:spTree>
    <p:extLst>
      <p:ext uri="{BB962C8B-B14F-4D97-AF65-F5344CB8AC3E}">
        <p14:creationId xmlns:p14="http://schemas.microsoft.com/office/powerpoint/2010/main" val="20165624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innehåll 2"/>
          <p:cNvSpPr>
            <a:spLocks noGrp="1"/>
          </p:cNvSpPr>
          <p:nvPr>
            <p:ph idx="1"/>
          </p:nvPr>
        </p:nvSpPr>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D32C3C95-4AA0-5F9F-2C2F-A4420477C56C}"/>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15DE5D98-0FA2-7F87-1ABC-5F93706F8150}"/>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43DD3DB7-591A-DB7E-A12E-8687B3F4614D}"/>
              </a:ext>
            </a:extLst>
          </p:cNvPr>
          <p:cNvSpPr>
            <a:spLocks noGrp="1" noChangeArrowheads="1"/>
          </p:cNvSpPr>
          <p:nvPr>
            <p:ph type="sldNum" sz="quarter" idx="12"/>
          </p:nvPr>
        </p:nvSpPr>
        <p:spPr>
          <a:ln/>
        </p:spPr>
        <p:txBody>
          <a:bodyPr/>
          <a:lstStyle>
            <a:lvl1pPr>
              <a:defRPr/>
            </a:lvl1pPr>
          </a:lstStyle>
          <a:p>
            <a:pPr>
              <a:defRPr/>
            </a:pPr>
            <a:fld id="{6C56B897-4642-2B40-9EF3-4798267E8249}" type="slidenum">
              <a:rPr lang="sv-SE" altLang="en-SE"/>
              <a:pPr>
                <a:defRPr/>
              </a:pPr>
              <a:t>‹#›</a:t>
            </a:fld>
            <a:endParaRPr lang="sv-SE" altLang="en-SE"/>
          </a:p>
        </p:txBody>
      </p:sp>
    </p:spTree>
    <p:extLst>
      <p:ext uri="{BB962C8B-B14F-4D97-AF65-F5344CB8AC3E}">
        <p14:creationId xmlns:p14="http://schemas.microsoft.com/office/powerpoint/2010/main" val="2632195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Rubrik 1"/>
          <p:cNvSpPr>
            <a:spLocks noGrp="1"/>
          </p:cNvSpPr>
          <p:nvPr>
            <p:ph type="title"/>
          </p:nvPr>
        </p:nvSpPr>
        <p:spPr>
          <a:xfrm>
            <a:off x="722313" y="4406900"/>
            <a:ext cx="7772400" cy="1362075"/>
          </a:xfrm>
        </p:spPr>
        <p:txBody>
          <a:bodyPr anchor="t"/>
          <a:lstStyle>
            <a:lvl1pPr algn="l">
              <a:defRPr sz="4000" b="1" cap="all"/>
            </a:lvl1pPr>
          </a:lstStyle>
          <a:p>
            <a:r>
              <a:rPr lang="sv-SE"/>
              <a:t>Klicka här för att ändra format</a:t>
            </a:r>
          </a:p>
        </p:txBody>
      </p:sp>
      <p:sp>
        <p:nvSpPr>
          <p:cNvPr id="3" name="Platshållare för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sv-SE"/>
              <a:t>Klicka här för att ändra format på bakgrundstexten</a:t>
            </a:r>
          </a:p>
        </p:txBody>
      </p:sp>
      <p:sp>
        <p:nvSpPr>
          <p:cNvPr id="4" name="Rectangle 4">
            <a:extLst>
              <a:ext uri="{FF2B5EF4-FFF2-40B4-BE49-F238E27FC236}">
                <a16:creationId xmlns:a16="http://schemas.microsoft.com/office/drawing/2014/main" id="{D15947C9-8B4C-DB0F-3902-AC54A3B4BC76}"/>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09926836-CC26-AE36-F20B-AAE359D9A38A}"/>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94B65EE1-C2D5-A7C0-3A4D-E02BEA9A1D70}"/>
              </a:ext>
            </a:extLst>
          </p:cNvPr>
          <p:cNvSpPr>
            <a:spLocks noGrp="1" noChangeArrowheads="1"/>
          </p:cNvSpPr>
          <p:nvPr>
            <p:ph type="sldNum" sz="quarter" idx="12"/>
          </p:nvPr>
        </p:nvSpPr>
        <p:spPr>
          <a:ln/>
        </p:spPr>
        <p:txBody>
          <a:bodyPr/>
          <a:lstStyle>
            <a:lvl1pPr>
              <a:defRPr/>
            </a:lvl1pPr>
          </a:lstStyle>
          <a:p>
            <a:pPr>
              <a:defRPr/>
            </a:pPr>
            <a:fld id="{7A0175BC-422B-B74C-9077-765A94CB74B4}" type="slidenum">
              <a:rPr lang="sv-SE" altLang="en-SE"/>
              <a:pPr>
                <a:defRPr/>
              </a:pPr>
              <a:t>‹#›</a:t>
            </a:fld>
            <a:endParaRPr lang="sv-SE" altLang="en-SE"/>
          </a:p>
        </p:txBody>
      </p:sp>
    </p:spTree>
    <p:extLst>
      <p:ext uri="{BB962C8B-B14F-4D97-AF65-F5344CB8AC3E}">
        <p14:creationId xmlns:p14="http://schemas.microsoft.com/office/powerpoint/2010/main" val="25474295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vå innehållsdelar">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innehåll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Rectangle 4">
            <a:extLst>
              <a:ext uri="{FF2B5EF4-FFF2-40B4-BE49-F238E27FC236}">
                <a16:creationId xmlns:a16="http://schemas.microsoft.com/office/drawing/2014/main" id="{0DEFEA92-3B78-2072-42B0-D4AA21BED5AA}"/>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B92D5DB7-BD50-5BA2-C60F-AD3A6DE33003}"/>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650B063E-BCF2-82EF-756C-9B293FE60088}"/>
              </a:ext>
            </a:extLst>
          </p:cNvPr>
          <p:cNvSpPr>
            <a:spLocks noGrp="1" noChangeArrowheads="1"/>
          </p:cNvSpPr>
          <p:nvPr>
            <p:ph type="sldNum" sz="quarter" idx="12"/>
          </p:nvPr>
        </p:nvSpPr>
        <p:spPr>
          <a:ln/>
        </p:spPr>
        <p:txBody>
          <a:bodyPr/>
          <a:lstStyle>
            <a:lvl1pPr>
              <a:defRPr/>
            </a:lvl1pPr>
          </a:lstStyle>
          <a:p>
            <a:pPr>
              <a:defRPr/>
            </a:pPr>
            <a:fld id="{E398AFF5-B7F2-AA46-B0D4-4C4491C02E9A}" type="slidenum">
              <a:rPr lang="sv-SE" altLang="en-SE"/>
              <a:pPr>
                <a:defRPr/>
              </a:pPr>
              <a:t>‹#›</a:t>
            </a:fld>
            <a:endParaRPr lang="sv-SE" altLang="en-SE"/>
          </a:p>
        </p:txBody>
      </p:sp>
    </p:spTree>
    <p:extLst>
      <p:ext uri="{BB962C8B-B14F-4D97-AF65-F5344CB8AC3E}">
        <p14:creationId xmlns:p14="http://schemas.microsoft.com/office/powerpoint/2010/main" val="3406679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Rubrik 1"/>
          <p:cNvSpPr>
            <a:spLocks noGrp="1"/>
          </p:cNvSpPr>
          <p:nvPr>
            <p:ph type="title"/>
          </p:nvPr>
        </p:nvSpPr>
        <p:spPr>
          <a:xfrm>
            <a:off x="457200" y="274638"/>
            <a:ext cx="8229600" cy="1143000"/>
          </a:xfrm>
        </p:spPr>
        <p:txBody>
          <a:bodyPr/>
          <a:lstStyle>
            <a:lvl1pPr>
              <a:defRPr/>
            </a:lvl1pPr>
          </a:lstStyle>
          <a:p>
            <a:r>
              <a:rPr lang="sv-SE"/>
              <a:t>Klicka här för att ändra format</a:t>
            </a:r>
          </a:p>
        </p:txBody>
      </p:sp>
      <p:sp>
        <p:nvSpPr>
          <p:cNvPr id="3" name="Platshållare för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4" name="Platshållare för innehåll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6" name="Platshållare för innehåll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7" name="Rectangle 4">
            <a:extLst>
              <a:ext uri="{FF2B5EF4-FFF2-40B4-BE49-F238E27FC236}">
                <a16:creationId xmlns:a16="http://schemas.microsoft.com/office/drawing/2014/main" id="{D98B3667-C28A-82BF-2A5B-F14FEA5D0F9D}"/>
              </a:ext>
            </a:extLst>
          </p:cNvPr>
          <p:cNvSpPr>
            <a:spLocks noGrp="1" noChangeArrowheads="1"/>
          </p:cNvSpPr>
          <p:nvPr>
            <p:ph type="dt" sz="half" idx="10"/>
          </p:nvPr>
        </p:nvSpPr>
        <p:spPr>
          <a:ln/>
        </p:spPr>
        <p:txBody>
          <a:bodyPr/>
          <a:lstStyle>
            <a:lvl1pPr>
              <a:defRPr/>
            </a:lvl1pPr>
          </a:lstStyle>
          <a:p>
            <a:pPr>
              <a:defRPr/>
            </a:pPr>
            <a:endParaRPr lang="sv-SE"/>
          </a:p>
        </p:txBody>
      </p:sp>
      <p:sp>
        <p:nvSpPr>
          <p:cNvPr id="8" name="Rectangle 5">
            <a:extLst>
              <a:ext uri="{FF2B5EF4-FFF2-40B4-BE49-F238E27FC236}">
                <a16:creationId xmlns:a16="http://schemas.microsoft.com/office/drawing/2014/main" id="{7B53814B-3DDC-70BB-BAF1-66794EFDBB3F}"/>
              </a:ext>
            </a:extLst>
          </p:cNvPr>
          <p:cNvSpPr>
            <a:spLocks noGrp="1" noChangeArrowheads="1"/>
          </p:cNvSpPr>
          <p:nvPr>
            <p:ph type="ftr" sz="quarter" idx="11"/>
          </p:nvPr>
        </p:nvSpPr>
        <p:spPr>
          <a:ln/>
        </p:spPr>
        <p:txBody>
          <a:bodyPr/>
          <a:lstStyle>
            <a:lvl1pPr>
              <a:defRPr/>
            </a:lvl1pPr>
          </a:lstStyle>
          <a:p>
            <a:pPr>
              <a:defRPr/>
            </a:pPr>
            <a:endParaRPr lang="sv-SE"/>
          </a:p>
        </p:txBody>
      </p:sp>
      <p:sp>
        <p:nvSpPr>
          <p:cNvPr id="9" name="Rectangle 6">
            <a:extLst>
              <a:ext uri="{FF2B5EF4-FFF2-40B4-BE49-F238E27FC236}">
                <a16:creationId xmlns:a16="http://schemas.microsoft.com/office/drawing/2014/main" id="{6F90AA57-4B47-3EAF-2C14-9249B39E04D8}"/>
              </a:ext>
            </a:extLst>
          </p:cNvPr>
          <p:cNvSpPr>
            <a:spLocks noGrp="1" noChangeArrowheads="1"/>
          </p:cNvSpPr>
          <p:nvPr>
            <p:ph type="sldNum" sz="quarter" idx="12"/>
          </p:nvPr>
        </p:nvSpPr>
        <p:spPr>
          <a:ln/>
        </p:spPr>
        <p:txBody>
          <a:bodyPr/>
          <a:lstStyle>
            <a:lvl1pPr>
              <a:defRPr/>
            </a:lvl1pPr>
          </a:lstStyle>
          <a:p>
            <a:pPr>
              <a:defRPr/>
            </a:pPr>
            <a:fld id="{7698865C-A403-2C49-AB1B-C11E70515C3D}" type="slidenum">
              <a:rPr lang="sv-SE" altLang="en-SE"/>
              <a:pPr>
                <a:defRPr/>
              </a:pPr>
              <a:t>‹#›</a:t>
            </a:fld>
            <a:endParaRPr lang="sv-SE" altLang="en-SE"/>
          </a:p>
        </p:txBody>
      </p:sp>
    </p:spTree>
    <p:extLst>
      <p:ext uri="{BB962C8B-B14F-4D97-AF65-F5344CB8AC3E}">
        <p14:creationId xmlns:p14="http://schemas.microsoft.com/office/powerpoint/2010/main" val="23615344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Rectangle 4">
            <a:extLst>
              <a:ext uri="{FF2B5EF4-FFF2-40B4-BE49-F238E27FC236}">
                <a16:creationId xmlns:a16="http://schemas.microsoft.com/office/drawing/2014/main" id="{815C1CA5-9F18-110B-A491-F5757CA36F05}"/>
              </a:ext>
            </a:extLst>
          </p:cNvPr>
          <p:cNvSpPr>
            <a:spLocks noGrp="1" noChangeArrowheads="1"/>
          </p:cNvSpPr>
          <p:nvPr>
            <p:ph type="dt" sz="half" idx="10"/>
          </p:nvPr>
        </p:nvSpPr>
        <p:spPr>
          <a:ln/>
        </p:spPr>
        <p:txBody>
          <a:bodyPr/>
          <a:lstStyle>
            <a:lvl1pPr>
              <a:defRPr/>
            </a:lvl1pPr>
          </a:lstStyle>
          <a:p>
            <a:pPr>
              <a:defRPr/>
            </a:pPr>
            <a:endParaRPr lang="sv-SE"/>
          </a:p>
        </p:txBody>
      </p:sp>
      <p:sp>
        <p:nvSpPr>
          <p:cNvPr id="4" name="Rectangle 5">
            <a:extLst>
              <a:ext uri="{FF2B5EF4-FFF2-40B4-BE49-F238E27FC236}">
                <a16:creationId xmlns:a16="http://schemas.microsoft.com/office/drawing/2014/main" id="{56028680-17D6-4D00-6504-3FA62C82BE87}"/>
              </a:ext>
            </a:extLst>
          </p:cNvPr>
          <p:cNvSpPr>
            <a:spLocks noGrp="1" noChangeArrowheads="1"/>
          </p:cNvSpPr>
          <p:nvPr>
            <p:ph type="ftr" sz="quarter" idx="11"/>
          </p:nvPr>
        </p:nvSpPr>
        <p:spPr>
          <a:ln/>
        </p:spPr>
        <p:txBody>
          <a:bodyPr/>
          <a:lstStyle>
            <a:lvl1pPr>
              <a:defRPr/>
            </a:lvl1pPr>
          </a:lstStyle>
          <a:p>
            <a:pPr>
              <a:defRPr/>
            </a:pPr>
            <a:endParaRPr lang="sv-SE"/>
          </a:p>
        </p:txBody>
      </p:sp>
      <p:sp>
        <p:nvSpPr>
          <p:cNvPr id="5" name="Rectangle 6">
            <a:extLst>
              <a:ext uri="{FF2B5EF4-FFF2-40B4-BE49-F238E27FC236}">
                <a16:creationId xmlns:a16="http://schemas.microsoft.com/office/drawing/2014/main" id="{0311DD8A-C84B-901C-F963-2B8B49573EAC}"/>
              </a:ext>
            </a:extLst>
          </p:cNvPr>
          <p:cNvSpPr>
            <a:spLocks noGrp="1" noChangeArrowheads="1"/>
          </p:cNvSpPr>
          <p:nvPr>
            <p:ph type="sldNum" sz="quarter" idx="12"/>
          </p:nvPr>
        </p:nvSpPr>
        <p:spPr>
          <a:ln/>
        </p:spPr>
        <p:txBody>
          <a:bodyPr/>
          <a:lstStyle>
            <a:lvl1pPr>
              <a:defRPr/>
            </a:lvl1pPr>
          </a:lstStyle>
          <a:p>
            <a:pPr>
              <a:defRPr/>
            </a:pPr>
            <a:fld id="{7C82FFAB-5B9A-1440-B9DD-4C177AF116EC}" type="slidenum">
              <a:rPr lang="sv-SE" altLang="en-SE"/>
              <a:pPr>
                <a:defRPr/>
              </a:pPr>
              <a:t>‹#›</a:t>
            </a:fld>
            <a:endParaRPr lang="sv-SE" altLang="en-SE"/>
          </a:p>
        </p:txBody>
      </p:sp>
    </p:spTree>
    <p:extLst>
      <p:ext uri="{BB962C8B-B14F-4D97-AF65-F5344CB8AC3E}">
        <p14:creationId xmlns:p14="http://schemas.microsoft.com/office/powerpoint/2010/main" val="5454022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C865845-3921-74A1-CF54-660869CC6122}"/>
              </a:ext>
            </a:extLst>
          </p:cNvPr>
          <p:cNvSpPr>
            <a:spLocks noGrp="1" noChangeArrowheads="1"/>
          </p:cNvSpPr>
          <p:nvPr>
            <p:ph type="dt" sz="half" idx="10"/>
          </p:nvPr>
        </p:nvSpPr>
        <p:spPr>
          <a:ln/>
        </p:spPr>
        <p:txBody>
          <a:bodyPr/>
          <a:lstStyle>
            <a:lvl1pPr>
              <a:defRPr/>
            </a:lvl1pPr>
          </a:lstStyle>
          <a:p>
            <a:pPr>
              <a:defRPr/>
            </a:pPr>
            <a:endParaRPr lang="sv-SE"/>
          </a:p>
        </p:txBody>
      </p:sp>
      <p:sp>
        <p:nvSpPr>
          <p:cNvPr id="3" name="Rectangle 5">
            <a:extLst>
              <a:ext uri="{FF2B5EF4-FFF2-40B4-BE49-F238E27FC236}">
                <a16:creationId xmlns:a16="http://schemas.microsoft.com/office/drawing/2014/main" id="{09895EC7-C928-0DA9-7F1A-7F966753D1C9}"/>
              </a:ext>
            </a:extLst>
          </p:cNvPr>
          <p:cNvSpPr>
            <a:spLocks noGrp="1" noChangeArrowheads="1"/>
          </p:cNvSpPr>
          <p:nvPr>
            <p:ph type="ftr" sz="quarter" idx="11"/>
          </p:nvPr>
        </p:nvSpPr>
        <p:spPr>
          <a:ln/>
        </p:spPr>
        <p:txBody>
          <a:bodyPr/>
          <a:lstStyle>
            <a:lvl1pPr>
              <a:defRPr/>
            </a:lvl1pPr>
          </a:lstStyle>
          <a:p>
            <a:pPr>
              <a:defRPr/>
            </a:pPr>
            <a:endParaRPr lang="sv-SE"/>
          </a:p>
        </p:txBody>
      </p:sp>
      <p:sp>
        <p:nvSpPr>
          <p:cNvPr id="4" name="Rectangle 6">
            <a:extLst>
              <a:ext uri="{FF2B5EF4-FFF2-40B4-BE49-F238E27FC236}">
                <a16:creationId xmlns:a16="http://schemas.microsoft.com/office/drawing/2014/main" id="{D43CE414-14EC-39A9-F309-544B35027038}"/>
              </a:ext>
            </a:extLst>
          </p:cNvPr>
          <p:cNvSpPr>
            <a:spLocks noGrp="1" noChangeArrowheads="1"/>
          </p:cNvSpPr>
          <p:nvPr>
            <p:ph type="sldNum" sz="quarter" idx="12"/>
          </p:nvPr>
        </p:nvSpPr>
        <p:spPr>
          <a:ln/>
        </p:spPr>
        <p:txBody>
          <a:bodyPr/>
          <a:lstStyle>
            <a:lvl1pPr>
              <a:defRPr/>
            </a:lvl1pPr>
          </a:lstStyle>
          <a:p>
            <a:pPr>
              <a:defRPr/>
            </a:pPr>
            <a:fld id="{29DB0CE2-3166-3E49-9954-16BDDC8777D9}" type="slidenum">
              <a:rPr lang="sv-SE" altLang="en-SE"/>
              <a:pPr>
                <a:defRPr/>
              </a:pPr>
              <a:t>‹#›</a:t>
            </a:fld>
            <a:endParaRPr lang="sv-SE" altLang="en-SE"/>
          </a:p>
        </p:txBody>
      </p:sp>
    </p:spTree>
    <p:extLst>
      <p:ext uri="{BB962C8B-B14F-4D97-AF65-F5344CB8AC3E}">
        <p14:creationId xmlns:p14="http://schemas.microsoft.com/office/powerpoint/2010/main" val="2240239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Innehåll med bildtext">
    <p:spTree>
      <p:nvGrpSpPr>
        <p:cNvPr id="1" name=""/>
        <p:cNvGrpSpPr/>
        <p:nvPr/>
      </p:nvGrpSpPr>
      <p:grpSpPr>
        <a:xfrm>
          <a:off x="0" y="0"/>
          <a:ext cx="0" cy="0"/>
          <a:chOff x="0" y="0"/>
          <a:chExt cx="0" cy="0"/>
        </a:xfrm>
      </p:grpSpPr>
      <p:sp>
        <p:nvSpPr>
          <p:cNvPr id="2" name="Rubrik 1"/>
          <p:cNvSpPr>
            <a:spLocks noGrp="1"/>
          </p:cNvSpPr>
          <p:nvPr>
            <p:ph type="title"/>
          </p:nvPr>
        </p:nvSpPr>
        <p:spPr>
          <a:xfrm>
            <a:off x="457200" y="273050"/>
            <a:ext cx="3008313" cy="1162050"/>
          </a:xfrm>
        </p:spPr>
        <p:txBody>
          <a:bodyPr anchor="b"/>
          <a:lstStyle>
            <a:lvl1pPr algn="l">
              <a:defRPr sz="2000" b="1"/>
            </a:lvl1pPr>
          </a:lstStyle>
          <a:p>
            <a:r>
              <a:rPr lang="sv-SE"/>
              <a:t>Klicka här för att ändra format</a:t>
            </a:r>
          </a:p>
        </p:txBody>
      </p:sp>
      <p:sp>
        <p:nvSpPr>
          <p:cNvPr id="3" name="Platshållare för innehåll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Klicka här för att ändra format på bakgrundstexten</a:t>
            </a:r>
          </a:p>
        </p:txBody>
      </p:sp>
      <p:sp>
        <p:nvSpPr>
          <p:cNvPr id="5" name="Rectangle 4">
            <a:extLst>
              <a:ext uri="{FF2B5EF4-FFF2-40B4-BE49-F238E27FC236}">
                <a16:creationId xmlns:a16="http://schemas.microsoft.com/office/drawing/2014/main" id="{C17E66AE-6A86-616C-86A1-3DEA357F083A}"/>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5045A9DB-F837-D29D-3517-ADE2E24EC1AA}"/>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B409B42E-BE1E-02B5-BE4A-304DE6A4049D}"/>
              </a:ext>
            </a:extLst>
          </p:cNvPr>
          <p:cNvSpPr>
            <a:spLocks noGrp="1" noChangeArrowheads="1"/>
          </p:cNvSpPr>
          <p:nvPr>
            <p:ph type="sldNum" sz="quarter" idx="12"/>
          </p:nvPr>
        </p:nvSpPr>
        <p:spPr>
          <a:ln/>
        </p:spPr>
        <p:txBody>
          <a:bodyPr/>
          <a:lstStyle>
            <a:lvl1pPr>
              <a:defRPr/>
            </a:lvl1pPr>
          </a:lstStyle>
          <a:p>
            <a:pPr>
              <a:defRPr/>
            </a:pPr>
            <a:fld id="{62809BE2-0EA3-F049-AA27-1DD5AF139D6B}" type="slidenum">
              <a:rPr lang="sv-SE" altLang="en-SE"/>
              <a:pPr>
                <a:defRPr/>
              </a:pPr>
              <a:t>‹#›</a:t>
            </a:fld>
            <a:endParaRPr lang="sv-SE" altLang="en-SE"/>
          </a:p>
        </p:txBody>
      </p:sp>
    </p:spTree>
    <p:extLst>
      <p:ext uri="{BB962C8B-B14F-4D97-AF65-F5344CB8AC3E}">
        <p14:creationId xmlns:p14="http://schemas.microsoft.com/office/powerpoint/2010/main" val="22311623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Rubrik 1"/>
          <p:cNvSpPr>
            <a:spLocks noGrp="1"/>
          </p:cNvSpPr>
          <p:nvPr>
            <p:ph type="title"/>
          </p:nvPr>
        </p:nvSpPr>
        <p:spPr>
          <a:xfrm>
            <a:off x="1792288" y="4800600"/>
            <a:ext cx="5486400" cy="566738"/>
          </a:xfrm>
        </p:spPr>
        <p:txBody>
          <a:bodyPr anchor="b"/>
          <a:lstStyle>
            <a:lvl1pPr algn="l">
              <a:defRPr sz="2000" b="1"/>
            </a:lvl1pPr>
          </a:lstStyle>
          <a:p>
            <a:r>
              <a:rPr lang="sv-SE"/>
              <a:t>Klicka här för att ändra format</a:t>
            </a:r>
          </a:p>
        </p:txBody>
      </p:sp>
      <p:sp>
        <p:nvSpPr>
          <p:cNvPr id="3" name="Platshållare för bild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sv-SE" noProof="0"/>
          </a:p>
        </p:txBody>
      </p:sp>
      <p:sp>
        <p:nvSpPr>
          <p:cNvPr id="4" name="Platshållare för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Klicka här för att ändra format på bakgrundstexten</a:t>
            </a:r>
          </a:p>
        </p:txBody>
      </p:sp>
      <p:sp>
        <p:nvSpPr>
          <p:cNvPr id="5" name="Rectangle 4">
            <a:extLst>
              <a:ext uri="{FF2B5EF4-FFF2-40B4-BE49-F238E27FC236}">
                <a16:creationId xmlns:a16="http://schemas.microsoft.com/office/drawing/2014/main" id="{B05A6CF4-7A94-4F01-0256-50774D3A48D4}"/>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40716943-C8F5-96B1-414E-8700591C4EA9}"/>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6F254350-854D-44C8-6BD5-92832378D125}"/>
              </a:ext>
            </a:extLst>
          </p:cNvPr>
          <p:cNvSpPr>
            <a:spLocks noGrp="1" noChangeArrowheads="1"/>
          </p:cNvSpPr>
          <p:nvPr>
            <p:ph type="sldNum" sz="quarter" idx="12"/>
          </p:nvPr>
        </p:nvSpPr>
        <p:spPr>
          <a:ln/>
        </p:spPr>
        <p:txBody>
          <a:bodyPr/>
          <a:lstStyle>
            <a:lvl1pPr>
              <a:defRPr/>
            </a:lvl1pPr>
          </a:lstStyle>
          <a:p>
            <a:pPr>
              <a:defRPr/>
            </a:pPr>
            <a:fld id="{17C6669F-9A6D-CE4E-B527-0F94ECA1D71F}" type="slidenum">
              <a:rPr lang="sv-SE" altLang="en-SE"/>
              <a:pPr>
                <a:defRPr/>
              </a:pPr>
              <a:t>‹#›</a:t>
            </a:fld>
            <a:endParaRPr lang="sv-SE" altLang="en-SE"/>
          </a:p>
        </p:txBody>
      </p:sp>
    </p:spTree>
    <p:extLst>
      <p:ext uri="{BB962C8B-B14F-4D97-AF65-F5344CB8AC3E}">
        <p14:creationId xmlns:p14="http://schemas.microsoft.com/office/powerpoint/2010/main" val="2828088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p>
        </p:txBody>
      </p:sp>
      <p:sp>
        <p:nvSpPr>
          <p:cNvPr id="3" name="Platshållare för lodrät text 2"/>
          <p:cNvSpPr>
            <a:spLocks noGrp="1"/>
          </p:cNvSpPr>
          <p:nvPr>
            <p:ph type="body" orient="vert" idx="1"/>
          </p:nvPr>
        </p:nvSpPr>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04DCA164-391D-DA12-FE3B-B9A715623D56}"/>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8891C49A-189E-8402-1CFB-C7EBD098E2BC}"/>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EAED24E1-DFC9-6F00-6AB9-1EC5B1F76918}"/>
              </a:ext>
            </a:extLst>
          </p:cNvPr>
          <p:cNvSpPr>
            <a:spLocks noGrp="1" noChangeArrowheads="1"/>
          </p:cNvSpPr>
          <p:nvPr>
            <p:ph type="sldNum" sz="quarter" idx="12"/>
          </p:nvPr>
        </p:nvSpPr>
        <p:spPr>
          <a:ln/>
        </p:spPr>
        <p:txBody>
          <a:bodyPr/>
          <a:lstStyle>
            <a:lvl1pPr>
              <a:defRPr/>
            </a:lvl1pPr>
          </a:lstStyle>
          <a:p>
            <a:pPr>
              <a:defRPr/>
            </a:pPr>
            <a:fld id="{0CF8360E-2010-7C4C-9EC4-E8D0E0990CD4}" type="slidenum">
              <a:rPr lang="sv-SE" altLang="en-SE"/>
              <a:pPr>
                <a:defRPr/>
              </a:pPr>
              <a:t>‹#›</a:t>
            </a:fld>
            <a:endParaRPr lang="sv-SE" altLang="en-SE"/>
          </a:p>
        </p:txBody>
      </p:sp>
    </p:spTree>
    <p:extLst>
      <p:ext uri="{BB962C8B-B14F-4D97-AF65-F5344CB8AC3E}">
        <p14:creationId xmlns:p14="http://schemas.microsoft.com/office/powerpoint/2010/main" val="6218194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Lodrät rubrik 1"/>
          <p:cNvSpPr>
            <a:spLocks noGrp="1"/>
          </p:cNvSpPr>
          <p:nvPr>
            <p:ph type="title" orient="vert"/>
          </p:nvPr>
        </p:nvSpPr>
        <p:spPr>
          <a:xfrm>
            <a:off x="6515100" y="609600"/>
            <a:ext cx="1943100" cy="5486400"/>
          </a:xfrm>
        </p:spPr>
        <p:txBody>
          <a:bodyPr vert="eaVert"/>
          <a:lstStyle/>
          <a:p>
            <a:r>
              <a:rPr lang="sv-SE"/>
              <a:t>Klicka här för att ändra format</a:t>
            </a:r>
          </a:p>
        </p:txBody>
      </p:sp>
      <p:sp>
        <p:nvSpPr>
          <p:cNvPr id="3" name="Platshållare för lodrät text 2"/>
          <p:cNvSpPr>
            <a:spLocks noGrp="1"/>
          </p:cNvSpPr>
          <p:nvPr>
            <p:ph type="body" orient="vert" idx="1"/>
          </p:nvPr>
        </p:nvSpPr>
        <p:spPr>
          <a:xfrm>
            <a:off x="685800" y="609600"/>
            <a:ext cx="5676900" cy="5486400"/>
          </a:xfrm>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Rectangle 4">
            <a:extLst>
              <a:ext uri="{FF2B5EF4-FFF2-40B4-BE49-F238E27FC236}">
                <a16:creationId xmlns:a16="http://schemas.microsoft.com/office/drawing/2014/main" id="{E5655B98-4FFF-594D-4495-0C7C85C01582}"/>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6C8A8CFE-ABA0-AD95-0EF4-CE691CD75007}"/>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9A870E1C-A93F-0A59-8E56-1A1EC86DCAD9}"/>
              </a:ext>
            </a:extLst>
          </p:cNvPr>
          <p:cNvSpPr>
            <a:spLocks noGrp="1" noChangeArrowheads="1"/>
          </p:cNvSpPr>
          <p:nvPr>
            <p:ph type="sldNum" sz="quarter" idx="12"/>
          </p:nvPr>
        </p:nvSpPr>
        <p:spPr>
          <a:ln/>
        </p:spPr>
        <p:txBody>
          <a:bodyPr/>
          <a:lstStyle>
            <a:lvl1pPr>
              <a:defRPr/>
            </a:lvl1pPr>
          </a:lstStyle>
          <a:p>
            <a:pPr>
              <a:defRPr/>
            </a:pPr>
            <a:fld id="{EB83A179-DF15-384C-AA5A-E90BA4787FC0}" type="slidenum">
              <a:rPr lang="sv-SE" altLang="en-SE"/>
              <a:pPr>
                <a:defRPr/>
              </a:pPr>
              <a:t>‹#›</a:t>
            </a:fld>
            <a:endParaRPr lang="sv-SE" altLang="en-SE"/>
          </a:p>
        </p:txBody>
      </p:sp>
    </p:spTree>
    <p:extLst>
      <p:ext uri="{BB962C8B-B14F-4D97-AF65-F5344CB8AC3E}">
        <p14:creationId xmlns:p14="http://schemas.microsoft.com/office/powerpoint/2010/main" val="39498932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reserve="1">
  <p:cSld name="Rubrik och tabell">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tabell 2"/>
          <p:cNvSpPr>
            <a:spLocks noGrp="1"/>
          </p:cNvSpPr>
          <p:nvPr>
            <p:ph type="tbl" idx="1"/>
          </p:nvPr>
        </p:nvSpPr>
        <p:spPr>
          <a:xfrm>
            <a:off x="685800" y="1981200"/>
            <a:ext cx="7772400" cy="4114800"/>
          </a:xfrm>
        </p:spPr>
        <p:txBody>
          <a:bodyPr/>
          <a:lstStyle/>
          <a:p>
            <a:pPr lvl="0"/>
            <a:endParaRPr lang="sv-SE" noProof="0"/>
          </a:p>
        </p:txBody>
      </p:sp>
      <p:sp>
        <p:nvSpPr>
          <p:cNvPr id="4" name="Rectangle 4">
            <a:extLst>
              <a:ext uri="{FF2B5EF4-FFF2-40B4-BE49-F238E27FC236}">
                <a16:creationId xmlns:a16="http://schemas.microsoft.com/office/drawing/2014/main" id="{F59E9C11-EAE4-146D-5DA9-17D6BAD3862C}"/>
              </a:ext>
            </a:extLst>
          </p:cNvPr>
          <p:cNvSpPr>
            <a:spLocks noGrp="1" noChangeArrowheads="1"/>
          </p:cNvSpPr>
          <p:nvPr>
            <p:ph type="dt" sz="half" idx="10"/>
          </p:nvPr>
        </p:nvSpPr>
        <p:spPr>
          <a:ln/>
        </p:spPr>
        <p:txBody>
          <a:bodyPr/>
          <a:lstStyle>
            <a:lvl1pPr>
              <a:defRPr/>
            </a:lvl1pPr>
          </a:lstStyle>
          <a:p>
            <a:pPr>
              <a:defRPr/>
            </a:pPr>
            <a:endParaRPr lang="sv-SE"/>
          </a:p>
        </p:txBody>
      </p:sp>
      <p:sp>
        <p:nvSpPr>
          <p:cNvPr id="5" name="Rectangle 5">
            <a:extLst>
              <a:ext uri="{FF2B5EF4-FFF2-40B4-BE49-F238E27FC236}">
                <a16:creationId xmlns:a16="http://schemas.microsoft.com/office/drawing/2014/main" id="{8EF37C91-1C1A-D907-4F20-1634C76CB485}"/>
              </a:ext>
            </a:extLst>
          </p:cNvPr>
          <p:cNvSpPr>
            <a:spLocks noGrp="1" noChangeArrowheads="1"/>
          </p:cNvSpPr>
          <p:nvPr>
            <p:ph type="ftr" sz="quarter" idx="11"/>
          </p:nvPr>
        </p:nvSpPr>
        <p:spPr>
          <a:ln/>
        </p:spPr>
        <p:txBody>
          <a:bodyPr/>
          <a:lstStyle>
            <a:lvl1pPr>
              <a:defRPr/>
            </a:lvl1pPr>
          </a:lstStyle>
          <a:p>
            <a:pPr>
              <a:defRPr/>
            </a:pPr>
            <a:endParaRPr lang="sv-SE"/>
          </a:p>
        </p:txBody>
      </p:sp>
      <p:sp>
        <p:nvSpPr>
          <p:cNvPr id="6" name="Rectangle 6">
            <a:extLst>
              <a:ext uri="{FF2B5EF4-FFF2-40B4-BE49-F238E27FC236}">
                <a16:creationId xmlns:a16="http://schemas.microsoft.com/office/drawing/2014/main" id="{9BA9CE48-736D-9FAA-F36F-90340ADBAF4D}"/>
              </a:ext>
            </a:extLst>
          </p:cNvPr>
          <p:cNvSpPr>
            <a:spLocks noGrp="1" noChangeArrowheads="1"/>
          </p:cNvSpPr>
          <p:nvPr>
            <p:ph type="sldNum" sz="quarter" idx="12"/>
          </p:nvPr>
        </p:nvSpPr>
        <p:spPr>
          <a:ln/>
        </p:spPr>
        <p:txBody>
          <a:bodyPr/>
          <a:lstStyle>
            <a:lvl1pPr>
              <a:defRPr/>
            </a:lvl1pPr>
          </a:lstStyle>
          <a:p>
            <a:pPr>
              <a:defRPr/>
            </a:pPr>
            <a:fld id="{88E964AD-D742-1C4B-B828-4377F653C848}" type="slidenum">
              <a:rPr lang="sv-SE" altLang="en-SE"/>
              <a:pPr>
                <a:defRPr/>
              </a:pPr>
              <a:t>‹#›</a:t>
            </a:fld>
            <a:endParaRPr lang="sv-SE" altLang="en-SE"/>
          </a:p>
        </p:txBody>
      </p:sp>
    </p:spTree>
    <p:extLst>
      <p:ext uri="{BB962C8B-B14F-4D97-AF65-F5344CB8AC3E}">
        <p14:creationId xmlns:p14="http://schemas.microsoft.com/office/powerpoint/2010/main" val="20871802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AndTx" preserve="1">
  <p:cSld name="Rubrik, innehåll och text">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innehåll 2"/>
          <p:cNvSpPr>
            <a:spLocks noGrp="1"/>
          </p:cNvSpPr>
          <p:nvPr>
            <p:ph sz="half" idx="1"/>
          </p:nvPr>
        </p:nvSpPr>
        <p:spPr>
          <a:xfrm>
            <a:off x="685800" y="1981200"/>
            <a:ext cx="3810000"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p:cNvSpPr>
            <a:spLocks noGrp="1"/>
          </p:cNvSpPr>
          <p:nvPr>
            <p:ph type="body" sz="half" idx="2"/>
          </p:nvPr>
        </p:nvSpPr>
        <p:spPr>
          <a:xfrm>
            <a:off x="4648200" y="1981200"/>
            <a:ext cx="3810000"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Rectangle 4">
            <a:extLst>
              <a:ext uri="{FF2B5EF4-FFF2-40B4-BE49-F238E27FC236}">
                <a16:creationId xmlns:a16="http://schemas.microsoft.com/office/drawing/2014/main" id="{DA6EE2E2-DB2A-B79B-642C-6B4B74624D90}"/>
              </a:ext>
            </a:extLst>
          </p:cNvPr>
          <p:cNvSpPr>
            <a:spLocks noGrp="1" noChangeArrowheads="1"/>
          </p:cNvSpPr>
          <p:nvPr>
            <p:ph type="dt" sz="half" idx="10"/>
          </p:nvPr>
        </p:nvSpPr>
        <p:spPr>
          <a:ln/>
        </p:spPr>
        <p:txBody>
          <a:bodyPr/>
          <a:lstStyle>
            <a:lvl1pPr>
              <a:defRPr/>
            </a:lvl1pPr>
          </a:lstStyle>
          <a:p>
            <a:pPr>
              <a:defRPr/>
            </a:pPr>
            <a:endParaRPr lang="sv-SE"/>
          </a:p>
        </p:txBody>
      </p:sp>
      <p:sp>
        <p:nvSpPr>
          <p:cNvPr id="6" name="Rectangle 5">
            <a:extLst>
              <a:ext uri="{FF2B5EF4-FFF2-40B4-BE49-F238E27FC236}">
                <a16:creationId xmlns:a16="http://schemas.microsoft.com/office/drawing/2014/main" id="{C75C5D61-A37A-E4C9-5272-11DA7CF02CB6}"/>
              </a:ext>
            </a:extLst>
          </p:cNvPr>
          <p:cNvSpPr>
            <a:spLocks noGrp="1" noChangeArrowheads="1"/>
          </p:cNvSpPr>
          <p:nvPr>
            <p:ph type="ftr" sz="quarter" idx="11"/>
          </p:nvPr>
        </p:nvSpPr>
        <p:spPr>
          <a:ln/>
        </p:spPr>
        <p:txBody>
          <a:bodyPr/>
          <a:lstStyle>
            <a:lvl1pPr>
              <a:defRPr/>
            </a:lvl1pPr>
          </a:lstStyle>
          <a:p>
            <a:pPr>
              <a:defRPr/>
            </a:pPr>
            <a:endParaRPr lang="sv-SE"/>
          </a:p>
        </p:txBody>
      </p:sp>
      <p:sp>
        <p:nvSpPr>
          <p:cNvPr id="7" name="Rectangle 6">
            <a:extLst>
              <a:ext uri="{FF2B5EF4-FFF2-40B4-BE49-F238E27FC236}">
                <a16:creationId xmlns:a16="http://schemas.microsoft.com/office/drawing/2014/main" id="{99DB1BA2-EFCD-1D39-3295-4CB8BD3835CC}"/>
              </a:ext>
            </a:extLst>
          </p:cNvPr>
          <p:cNvSpPr>
            <a:spLocks noGrp="1" noChangeArrowheads="1"/>
          </p:cNvSpPr>
          <p:nvPr>
            <p:ph type="sldNum" sz="quarter" idx="12"/>
          </p:nvPr>
        </p:nvSpPr>
        <p:spPr>
          <a:ln/>
        </p:spPr>
        <p:txBody>
          <a:bodyPr/>
          <a:lstStyle>
            <a:lvl1pPr>
              <a:defRPr/>
            </a:lvl1pPr>
          </a:lstStyle>
          <a:p>
            <a:pPr>
              <a:defRPr/>
            </a:pPr>
            <a:fld id="{F9412524-D7DB-CC4A-B90B-8E160C7AD599}" type="slidenum">
              <a:rPr lang="sv-SE" altLang="en-SE"/>
              <a:pPr>
                <a:defRPr/>
              </a:pPr>
              <a:t>‹#›</a:t>
            </a:fld>
            <a:endParaRPr lang="sv-SE" altLang="en-SE"/>
          </a:p>
        </p:txBody>
      </p:sp>
    </p:spTree>
    <p:extLst>
      <p:ext uri="{BB962C8B-B14F-4D97-AF65-F5344CB8AC3E}">
        <p14:creationId xmlns:p14="http://schemas.microsoft.com/office/powerpoint/2010/main" val="3974786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Rubrik, text och innehåll">
    <p:spTree>
      <p:nvGrpSpPr>
        <p:cNvPr id="1" name=""/>
        <p:cNvGrpSpPr/>
        <p:nvPr/>
      </p:nvGrpSpPr>
      <p:grpSpPr>
        <a:xfrm>
          <a:off x="0" y="0"/>
          <a:ext cx="0" cy="0"/>
          <a:chOff x="0" y="0"/>
          <a:chExt cx="0" cy="0"/>
        </a:xfrm>
      </p:grpSpPr>
      <p:sp>
        <p:nvSpPr>
          <p:cNvPr id="2" name="Rubrik 1"/>
          <p:cNvSpPr>
            <a:spLocks noGrp="1"/>
          </p:cNvSpPr>
          <p:nvPr>
            <p:ph type="title"/>
          </p:nvPr>
        </p:nvSpPr>
        <p:spPr>
          <a:xfrm>
            <a:off x="685800" y="609600"/>
            <a:ext cx="7772400" cy="1143000"/>
          </a:xfrm>
        </p:spPr>
        <p:txBody>
          <a:bodyPr/>
          <a:lstStyle/>
          <a:p>
            <a:r>
              <a:rPr lang="sv-SE"/>
              <a:t>Klicka här för att ändra format</a:t>
            </a:r>
          </a:p>
        </p:txBody>
      </p:sp>
      <p:sp>
        <p:nvSpPr>
          <p:cNvPr id="3" name="Platshållare för text 2"/>
          <p:cNvSpPr>
            <a:spLocks noGrp="1"/>
          </p:cNvSpPr>
          <p:nvPr>
            <p:ph type="body" sz="half" idx="1"/>
          </p:nvPr>
        </p:nvSpPr>
        <p:spPr>
          <a:xfrm>
            <a:off x="685800" y="1981200"/>
            <a:ext cx="3815862"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p:cNvSpPr>
            <a:spLocks noGrp="1"/>
          </p:cNvSpPr>
          <p:nvPr>
            <p:ph sz="half" idx="2"/>
          </p:nvPr>
        </p:nvSpPr>
        <p:spPr>
          <a:xfrm>
            <a:off x="4642338" y="1981200"/>
            <a:ext cx="3815862" cy="4114800"/>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Date Placeholder 4">
            <a:extLst>
              <a:ext uri="{FF2B5EF4-FFF2-40B4-BE49-F238E27FC236}">
                <a16:creationId xmlns:a16="http://schemas.microsoft.com/office/drawing/2014/main" id="{93E37A1A-7E23-71AA-D50F-82B9564D161B}"/>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2B2CAF30-6922-EEA4-30C4-6A599C1B434E}"/>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F128F281-1394-CA98-988D-44FC1A67427A}"/>
              </a:ext>
            </a:extLst>
          </p:cNvPr>
          <p:cNvSpPr>
            <a:spLocks noGrp="1" noChangeArrowheads="1"/>
          </p:cNvSpPr>
          <p:nvPr>
            <p:ph type="sldNum" sz="quarter" idx="12"/>
          </p:nvPr>
        </p:nvSpPr>
        <p:spPr/>
        <p:txBody>
          <a:bodyPr/>
          <a:lstStyle>
            <a:lvl1pPr>
              <a:defRPr/>
            </a:lvl1pPr>
          </a:lstStyle>
          <a:p>
            <a:pPr>
              <a:defRPr/>
            </a:pPr>
            <a:fld id="{1F3CE26F-E352-A646-A53A-B778D2B9195D}" type="slidenum">
              <a:rPr lang="en-US" altLang="en-SE"/>
              <a:pPr>
                <a:defRPr/>
              </a:pPr>
              <a:t>‹#›</a:t>
            </a:fld>
            <a:endParaRPr lang="en-US" altLang="en-SE"/>
          </a:p>
        </p:txBody>
      </p:sp>
    </p:spTree>
    <p:extLst>
      <p:ext uri="{BB962C8B-B14F-4D97-AF65-F5344CB8AC3E}">
        <p14:creationId xmlns:p14="http://schemas.microsoft.com/office/powerpoint/2010/main" val="2905761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6"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2875C71D-7272-BFB5-E45C-73FF1F3203A8}"/>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sv-SE" altLang="en-SE"/>
              <a:t>Klicka här för att ändra format</a:t>
            </a:r>
          </a:p>
        </p:txBody>
      </p:sp>
      <p:sp>
        <p:nvSpPr>
          <p:cNvPr id="1027" name="Rectangle 3">
            <a:extLst>
              <a:ext uri="{FF2B5EF4-FFF2-40B4-BE49-F238E27FC236}">
                <a16:creationId xmlns:a16="http://schemas.microsoft.com/office/drawing/2014/main" id="{902EDFE6-3454-6114-F6D6-7034A9717F48}"/>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sv-SE" altLang="en-SE"/>
              <a:t>Klicka här för att ändra format på bakgrundstexten</a:t>
            </a:r>
          </a:p>
          <a:p>
            <a:pPr lvl="1"/>
            <a:r>
              <a:rPr lang="sv-SE" altLang="en-SE"/>
              <a:t>Nivå två</a:t>
            </a:r>
          </a:p>
          <a:p>
            <a:pPr lvl="2"/>
            <a:r>
              <a:rPr lang="sv-SE" altLang="en-SE"/>
              <a:t>Nivå tre</a:t>
            </a:r>
          </a:p>
          <a:p>
            <a:pPr lvl="3"/>
            <a:r>
              <a:rPr lang="sv-SE" altLang="en-SE"/>
              <a:t>Nivå fyra</a:t>
            </a:r>
          </a:p>
          <a:p>
            <a:pPr lvl="4"/>
            <a:r>
              <a:rPr lang="sv-SE" altLang="en-SE"/>
              <a:t>Nivå fem</a:t>
            </a:r>
          </a:p>
        </p:txBody>
      </p:sp>
      <p:sp>
        <p:nvSpPr>
          <p:cNvPr id="1028" name="Rectangle 4">
            <a:extLst>
              <a:ext uri="{FF2B5EF4-FFF2-40B4-BE49-F238E27FC236}">
                <a16:creationId xmlns:a16="http://schemas.microsoft.com/office/drawing/2014/main" id="{D88F08CF-8740-2869-E26A-3DB9DB629A56}"/>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Times" charset="0"/>
                <a:ea typeface="ＭＳ Ｐゴシック" charset="0"/>
                <a:cs typeface="+mn-cs"/>
              </a:defRPr>
            </a:lvl1pPr>
          </a:lstStyle>
          <a:p>
            <a:pPr>
              <a:defRPr/>
            </a:pPr>
            <a:endParaRPr lang="sv-SE"/>
          </a:p>
        </p:txBody>
      </p:sp>
      <p:sp>
        <p:nvSpPr>
          <p:cNvPr id="1029" name="Rectangle 5">
            <a:extLst>
              <a:ext uri="{FF2B5EF4-FFF2-40B4-BE49-F238E27FC236}">
                <a16:creationId xmlns:a16="http://schemas.microsoft.com/office/drawing/2014/main" id="{7E95DC06-FA29-EADA-220E-37EBE50C5F8F}"/>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Times" charset="0"/>
                <a:ea typeface="ＭＳ Ｐゴシック" charset="0"/>
                <a:cs typeface="+mn-cs"/>
              </a:defRPr>
            </a:lvl1pPr>
          </a:lstStyle>
          <a:p>
            <a:pPr>
              <a:defRPr/>
            </a:pPr>
            <a:endParaRPr lang="sv-SE"/>
          </a:p>
        </p:txBody>
      </p:sp>
      <p:sp>
        <p:nvSpPr>
          <p:cNvPr id="1030" name="Rectangle 6">
            <a:extLst>
              <a:ext uri="{FF2B5EF4-FFF2-40B4-BE49-F238E27FC236}">
                <a16:creationId xmlns:a16="http://schemas.microsoft.com/office/drawing/2014/main" id="{DF2575E1-6168-6499-EEC7-391332CC1520}"/>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BEE5A3FA-6FE8-4A43-B19D-0B90E7B1981C}" type="slidenum">
              <a:rPr lang="sv-SE" altLang="en-SE"/>
              <a:pPr>
                <a:defRPr/>
              </a:pPr>
              <a:t>‹#›</a:t>
            </a:fld>
            <a:endParaRPr lang="sv-SE" altLang="en-SE"/>
          </a:p>
        </p:txBody>
      </p:sp>
      <p:pic>
        <p:nvPicPr>
          <p:cNvPr id="1031" name="Bildobjekt 1">
            <a:extLst>
              <a:ext uri="{FF2B5EF4-FFF2-40B4-BE49-F238E27FC236}">
                <a16:creationId xmlns:a16="http://schemas.microsoft.com/office/drawing/2014/main" id="{1F338EEB-101A-378B-ED16-4B886915D535}"/>
              </a:ext>
            </a:extLst>
          </p:cNvPr>
          <p:cNvPicPr>
            <a:picLocks noChangeAspect="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8101013" y="-73025"/>
            <a:ext cx="1284287"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190" r:id="rId1"/>
    <p:sldLayoutId id="2147484191" r:id="rId2"/>
    <p:sldLayoutId id="2147484192" r:id="rId3"/>
    <p:sldLayoutId id="2147484193" r:id="rId4"/>
    <p:sldLayoutId id="2147484194" r:id="rId5"/>
    <p:sldLayoutId id="2147484195" r:id="rId6"/>
    <p:sldLayoutId id="2147484196" r:id="rId7"/>
    <p:sldLayoutId id="2147484197" r:id="rId8"/>
    <p:sldLayoutId id="2147484198" r:id="rId9"/>
    <p:sldLayoutId id="2147484199" r:id="rId10"/>
    <p:sldLayoutId id="2147484200" r:id="rId11"/>
    <p:sldLayoutId id="2147484201" r:id="rId12"/>
    <p:sldLayoutId id="2147484202" r:id="rId13"/>
    <p:sldLayoutId id="2147484216" r:id="rId14"/>
  </p:sldLayoutIdLs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sv-SE"/>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0CA0939-2DF4-A032-EEFF-987DB7B124B7}"/>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sv-SE" altLang="en-SE"/>
              <a:t>Klicka här för att ändra format</a:t>
            </a:r>
          </a:p>
        </p:txBody>
      </p:sp>
      <p:sp>
        <p:nvSpPr>
          <p:cNvPr id="16387" name="Rectangle 3">
            <a:extLst>
              <a:ext uri="{FF2B5EF4-FFF2-40B4-BE49-F238E27FC236}">
                <a16:creationId xmlns:a16="http://schemas.microsoft.com/office/drawing/2014/main" id="{96B486B0-C68B-E957-31DB-B0DF1CE91B46}"/>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sv-SE" altLang="en-SE"/>
              <a:t>Klicka här för att ändra format på bakgrundstexten</a:t>
            </a:r>
          </a:p>
          <a:p>
            <a:pPr lvl="1"/>
            <a:r>
              <a:rPr lang="sv-SE" altLang="en-SE"/>
              <a:t>Nivå två</a:t>
            </a:r>
          </a:p>
          <a:p>
            <a:pPr lvl="2"/>
            <a:r>
              <a:rPr lang="sv-SE" altLang="en-SE"/>
              <a:t>Nivå tre</a:t>
            </a:r>
          </a:p>
          <a:p>
            <a:pPr lvl="3"/>
            <a:r>
              <a:rPr lang="sv-SE" altLang="en-SE"/>
              <a:t>Nivå fyra</a:t>
            </a:r>
          </a:p>
          <a:p>
            <a:pPr lvl="4"/>
            <a:r>
              <a:rPr lang="sv-SE" altLang="en-SE"/>
              <a:t>Nivå fem</a:t>
            </a:r>
          </a:p>
        </p:txBody>
      </p:sp>
      <p:sp>
        <p:nvSpPr>
          <p:cNvPr id="1028" name="Rectangle 4">
            <a:extLst>
              <a:ext uri="{FF2B5EF4-FFF2-40B4-BE49-F238E27FC236}">
                <a16:creationId xmlns:a16="http://schemas.microsoft.com/office/drawing/2014/main" id="{5FDC2F12-46B1-3AD2-D9BE-E0E4653C8510}"/>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Times" charset="0"/>
                <a:ea typeface="ＭＳ Ｐゴシック" charset="0"/>
                <a:cs typeface="+mn-cs"/>
              </a:defRPr>
            </a:lvl1pPr>
          </a:lstStyle>
          <a:p>
            <a:pPr>
              <a:defRPr/>
            </a:pPr>
            <a:endParaRPr lang="sv-SE"/>
          </a:p>
        </p:txBody>
      </p:sp>
      <p:sp>
        <p:nvSpPr>
          <p:cNvPr id="1029" name="Rectangle 5">
            <a:extLst>
              <a:ext uri="{FF2B5EF4-FFF2-40B4-BE49-F238E27FC236}">
                <a16:creationId xmlns:a16="http://schemas.microsoft.com/office/drawing/2014/main" id="{BE9973E6-1E86-293B-5617-368844AE3003}"/>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Times" charset="0"/>
                <a:ea typeface="ＭＳ Ｐゴシック" charset="0"/>
                <a:cs typeface="+mn-cs"/>
              </a:defRPr>
            </a:lvl1pPr>
          </a:lstStyle>
          <a:p>
            <a:pPr>
              <a:defRPr/>
            </a:pPr>
            <a:endParaRPr lang="sv-SE"/>
          </a:p>
        </p:txBody>
      </p:sp>
      <p:sp>
        <p:nvSpPr>
          <p:cNvPr id="1030" name="Rectangle 6">
            <a:extLst>
              <a:ext uri="{FF2B5EF4-FFF2-40B4-BE49-F238E27FC236}">
                <a16:creationId xmlns:a16="http://schemas.microsoft.com/office/drawing/2014/main" id="{2F46073D-C721-2C83-DFD6-3E375601D495}"/>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ECB52EA-AC7A-684D-A3FE-BA8F31690A44}" type="slidenum">
              <a:rPr lang="sv-SE" altLang="en-SE"/>
              <a:pPr>
                <a:defRPr/>
              </a:pPr>
              <a:t>‹#›</a:t>
            </a:fld>
            <a:endParaRPr lang="sv-SE" altLang="en-SE"/>
          </a:p>
        </p:txBody>
      </p:sp>
      <p:pic>
        <p:nvPicPr>
          <p:cNvPr id="16391" name="Bildobjekt 1">
            <a:extLst>
              <a:ext uri="{FF2B5EF4-FFF2-40B4-BE49-F238E27FC236}">
                <a16:creationId xmlns:a16="http://schemas.microsoft.com/office/drawing/2014/main" id="{2DD85D97-0A04-ADFE-0B3D-B11946821EDE}"/>
              </a:ext>
            </a:extLst>
          </p:cNvPr>
          <p:cNvPicPr>
            <a:picLocks noChangeAspect="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8101013" y="-73025"/>
            <a:ext cx="1284287"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03" r:id="rId1"/>
    <p:sldLayoutId id="2147484204" r:id="rId2"/>
    <p:sldLayoutId id="2147484205" r:id="rId3"/>
    <p:sldLayoutId id="2147484206" r:id="rId4"/>
    <p:sldLayoutId id="2147484207" r:id="rId5"/>
    <p:sldLayoutId id="2147484208" r:id="rId6"/>
    <p:sldLayoutId id="2147484209" r:id="rId7"/>
    <p:sldLayoutId id="2147484210" r:id="rId8"/>
    <p:sldLayoutId id="2147484211" r:id="rId9"/>
    <p:sldLayoutId id="2147484212" r:id="rId10"/>
    <p:sldLayoutId id="2147484213" r:id="rId11"/>
    <p:sldLayoutId id="2147484214" r:id="rId12"/>
    <p:sldLayoutId id="2147484215" r:id="rId13"/>
    <p:sldLayoutId id="2147484217" r:id="rId14"/>
  </p:sldLayoutIdLs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sv-SE"/>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1.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7.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50.jpe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54.jpeg"/></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4.xml"/><Relationship Id="rId1" Type="http://schemas.openxmlformats.org/officeDocument/2006/relationships/slideLayout" Target="../slideLayouts/slideLayout4.xml"/><Relationship Id="rId5" Type="http://schemas.openxmlformats.org/officeDocument/2006/relationships/image" Target="../media/image59.png"/><Relationship Id="rId4" Type="http://schemas.openxmlformats.org/officeDocument/2006/relationships/image" Target="../media/image58.png"/></Relationships>
</file>

<file path=ppt/slides/_rels/slide4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6.xml"/><Relationship Id="rId5" Type="http://schemas.openxmlformats.org/officeDocument/2006/relationships/image" Target="../media/image2.png"/><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4.jpe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34.jpeg"/></Relationships>
</file>

<file path=ppt/slides/_rels/slide48.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47.png"/><Relationship Id="rId12" Type="http://schemas.openxmlformats.org/officeDocument/2006/relationships/image" Target="../media/image52.png"/><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image" Target="../media/image51.png"/><Relationship Id="rId5" Type="http://schemas.openxmlformats.org/officeDocument/2006/relationships/image" Target="../media/image4.png"/><Relationship Id="rId10" Type="http://schemas.openxmlformats.org/officeDocument/2006/relationships/image" Target="../media/image50.jpeg"/><Relationship Id="rId4" Type="http://schemas.openxmlformats.org/officeDocument/2006/relationships/image" Target="../media/image3.png"/><Relationship Id="rId9" Type="http://schemas.openxmlformats.org/officeDocument/2006/relationships/image" Target="../media/image49.png"/><Relationship Id="rId14" Type="http://schemas.openxmlformats.org/officeDocument/2006/relationships/image" Target="../media/image53.png"/></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62.emf"/></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7B05554A-C4F4-9FEC-53DD-3B79EC34C1FB}"/>
              </a:ext>
            </a:extLst>
          </p:cNvPr>
          <p:cNvSpPr>
            <a:spLocks noGrp="1" noChangeArrowheads="1"/>
          </p:cNvSpPr>
          <p:nvPr>
            <p:ph type="ctrTitle"/>
          </p:nvPr>
        </p:nvSpPr>
        <p:spPr>
          <a:xfrm>
            <a:off x="352425" y="2286000"/>
            <a:ext cx="8510588" cy="1143000"/>
          </a:xfrm>
        </p:spPr>
        <p:txBody>
          <a:bodyPr/>
          <a:lstStyle/>
          <a:p>
            <a:pPr>
              <a:defRPr/>
            </a:pPr>
            <a:r>
              <a:rPr lang="en-US" dirty="0" err="1">
                <a:ea typeface="+mj-ea"/>
                <a:cs typeface="+mj-cs"/>
              </a:rPr>
              <a:t>Neurologiska</a:t>
            </a:r>
            <a:r>
              <a:rPr lang="en-US" dirty="0">
                <a:ea typeface="+mj-ea"/>
                <a:cs typeface="+mj-cs"/>
              </a:rPr>
              <a:t> </a:t>
            </a:r>
            <a:r>
              <a:rPr lang="en-US" dirty="0" err="1">
                <a:ea typeface="+mj-ea"/>
                <a:cs typeface="+mj-cs"/>
              </a:rPr>
              <a:t>bortfall</a:t>
            </a:r>
            <a:endParaRPr lang="en-US" dirty="0">
              <a:ea typeface="+mj-ea"/>
              <a:cs typeface="+mj-cs"/>
            </a:endParaRPr>
          </a:p>
        </p:txBody>
      </p:sp>
      <p:sp>
        <p:nvSpPr>
          <p:cNvPr id="2" name="Subtitle 1">
            <a:extLst>
              <a:ext uri="{FF2B5EF4-FFF2-40B4-BE49-F238E27FC236}">
                <a16:creationId xmlns:a16="http://schemas.microsoft.com/office/drawing/2014/main" id="{7DF6E663-C173-0E87-5565-2C0573ABC377}"/>
              </a:ext>
            </a:extLst>
          </p:cNvPr>
          <p:cNvSpPr>
            <a:spLocks noGrp="1"/>
          </p:cNvSpPr>
          <p:nvPr>
            <p:ph type="subTitle" idx="1"/>
          </p:nvPr>
        </p:nvSpPr>
        <p:spPr/>
        <p:txBody>
          <a:bodyPr/>
          <a:lstStyle/>
          <a:p>
            <a:endParaRPr lang="en-SE"/>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1" name="Bildobjekt 3" descr="Somatic_Nervous_System_Image.png">
            <a:extLst>
              <a:ext uri="{FF2B5EF4-FFF2-40B4-BE49-F238E27FC236}">
                <a16:creationId xmlns:a16="http://schemas.microsoft.com/office/drawing/2014/main" id="{538DC54E-22D2-1061-975C-66E05E32B4D9}"/>
              </a:ext>
            </a:extLst>
          </p:cNvPr>
          <p:cNvPicPr>
            <a:picLocks noChangeAspect="1"/>
          </p:cNvPicPr>
          <p:nvPr/>
        </p:nvPicPr>
        <p:blipFill>
          <a:blip r:embed="rId3">
            <a:extLst>
              <a:ext uri="{28A0092B-C50C-407E-A947-70E740481C1C}">
                <a14:useLocalDpi xmlns:a14="http://schemas.microsoft.com/office/drawing/2010/main" val="0"/>
              </a:ext>
            </a:extLst>
          </a:blip>
          <a:srcRect l="64809" t="2443" r="7243" b="77507"/>
          <a:stretch>
            <a:fillRect/>
          </a:stretch>
        </p:blipFill>
        <p:spPr bwMode="auto">
          <a:xfrm>
            <a:off x="72028" y="196373"/>
            <a:ext cx="142218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2" descr="A close-up of a brain&#10;&#10;Description automatically generated with low confidence">
            <a:extLst>
              <a:ext uri="{FF2B5EF4-FFF2-40B4-BE49-F238E27FC236}">
                <a16:creationId xmlns:a16="http://schemas.microsoft.com/office/drawing/2014/main" id="{31C71A7F-71CF-5E9E-7CCF-95317542F6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177" y="1259279"/>
            <a:ext cx="1295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Bildobjekt 3" descr="Somatic_Nervous_System_Image.png">
            <a:extLst>
              <a:ext uri="{FF2B5EF4-FFF2-40B4-BE49-F238E27FC236}">
                <a16:creationId xmlns:a16="http://schemas.microsoft.com/office/drawing/2014/main" id="{C9411373-C82C-4A58-2722-31B26ECE3FE2}"/>
              </a:ext>
            </a:extLst>
          </p:cNvPr>
          <p:cNvPicPr>
            <a:picLocks noChangeAspect="1"/>
          </p:cNvPicPr>
          <p:nvPr/>
        </p:nvPicPr>
        <p:blipFill>
          <a:blip r:embed="rId3">
            <a:extLst>
              <a:ext uri="{28A0092B-C50C-407E-A947-70E740481C1C}">
                <a14:useLocalDpi xmlns:a14="http://schemas.microsoft.com/office/drawing/2010/main" val="0"/>
              </a:ext>
            </a:extLst>
          </a:blip>
          <a:srcRect l="64761" t="24615" r="8176" b="54414"/>
          <a:stretch>
            <a:fillRect/>
          </a:stretch>
        </p:blipFill>
        <p:spPr bwMode="auto">
          <a:xfrm>
            <a:off x="2698789" y="2028224"/>
            <a:ext cx="13159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5" descr="A hand holding a cookie&#10;&#10;Description automatically generated with low confidence">
            <a:extLst>
              <a:ext uri="{FF2B5EF4-FFF2-40B4-BE49-F238E27FC236}">
                <a16:creationId xmlns:a16="http://schemas.microsoft.com/office/drawing/2014/main" id="{4A383F4F-95C1-D9AC-7B7D-9525E2448B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7227" y="3007384"/>
            <a:ext cx="1450984" cy="1358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8" descr="Diagram&#10;&#10;Description automatically generated">
            <a:extLst>
              <a:ext uri="{FF2B5EF4-FFF2-40B4-BE49-F238E27FC236}">
                <a16:creationId xmlns:a16="http://schemas.microsoft.com/office/drawing/2014/main" id="{13201702-9B9D-8D68-BE3D-E80730C491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520167">
            <a:off x="5015767" y="4112802"/>
            <a:ext cx="1345166" cy="899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Bildobjekt 3" descr="Somatic_Nervous_System_Image.png">
            <a:extLst>
              <a:ext uri="{FF2B5EF4-FFF2-40B4-BE49-F238E27FC236}">
                <a16:creationId xmlns:a16="http://schemas.microsoft.com/office/drawing/2014/main" id="{5CAEF760-236E-A20B-0EDA-60FC6CC079E2}"/>
              </a:ext>
            </a:extLst>
          </p:cNvPr>
          <p:cNvPicPr>
            <a:picLocks noChangeAspect="1"/>
          </p:cNvPicPr>
          <p:nvPr/>
        </p:nvPicPr>
        <p:blipFill>
          <a:blip r:embed="rId3">
            <a:extLst>
              <a:ext uri="{28A0092B-C50C-407E-A947-70E740481C1C}">
                <a14:useLocalDpi xmlns:a14="http://schemas.microsoft.com/office/drawing/2010/main" val="0"/>
              </a:ext>
            </a:extLst>
          </a:blip>
          <a:srcRect l="66489" t="72083" r="8182" b="8112"/>
          <a:stretch>
            <a:fillRect/>
          </a:stretch>
        </p:blipFill>
        <p:spPr bwMode="auto">
          <a:xfrm>
            <a:off x="6304816" y="4869160"/>
            <a:ext cx="130738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8" name="Billede 3">
            <a:extLst>
              <a:ext uri="{FF2B5EF4-FFF2-40B4-BE49-F238E27FC236}">
                <a16:creationId xmlns:a16="http://schemas.microsoft.com/office/drawing/2014/main" id="{47588FE6-79C3-5E6D-FE2C-40B19536ED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9373" t="66125" r="75584"/>
          <a:stretch>
            <a:fillRect/>
          </a:stretch>
        </p:blipFill>
        <p:spPr bwMode="auto">
          <a:xfrm rot="2783534" flipH="1">
            <a:off x="7966850" y="5417746"/>
            <a:ext cx="601813" cy="144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C1396CD9-CE13-6D28-B763-04BC978303D4}"/>
              </a:ext>
            </a:extLst>
          </p:cNvPr>
          <p:cNvSpPr>
            <a:spLocks noGrp="1" noChangeArrowheads="1"/>
          </p:cNvSpPr>
          <p:nvPr>
            <p:ph type="title"/>
          </p:nvPr>
        </p:nvSpPr>
        <p:spPr>
          <a:xfrm>
            <a:off x="2700338" y="609600"/>
            <a:ext cx="3743325" cy="1143000"/>
          </a:xfrm>
        </p:spPr>
        <p:txBody>
          <a:bodyPr/>
          <a:lstStyle/>
          <a:p>
            <a:r>
              <a:rPr lang="sv-SE" altLang="en-SE" dirty="0"/>
              <a:t>1-Var?</a:t>
            </a:r>
            <a:endParaRPr lang="en-SE" altLang="en-SE" dirty="0"/>
          </a:p>
        </p:txBody>
      </p:sp>
    </p:spTree>
    <p:extLst>
      <p:ext uri="{BB962C8B-B14F-4D97-AF65-F5344CB8AC3E}">
        <p14:creationId xmlns:p14="http://schemas.microsoft.com/office/powerpoint/2010/main" val="29852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FBF7-4D0E-75DD-D524-E345885A01E8}"/>
              </a:ext>
            </a:extLst>
          </p:cNvPr>
          <p:cNvSpPr>
            <a:spLocks noGrp="1"/>
          </p:cNvSpPr>
          <p:nvPr>
            <p:ph type="title"/>
          </p:nvPr>
        </p:nvSpPr>
        <p:spPr/>
        <p:txBody>
          <a:bodyPr/>
          <a:lstStyle/>
          <a:p>
            <a:r>
              <a:rPr lang="en-SE" dirty="0"/>
              <a:t>2-Vad?</a:t>
            </a:r>
          </a:p>
        </p:txBody>
      </p:sp>
      <p:sp>
        <p:nvSpPr>
          <p:cNvPr id="4" name="Content Placeholder 3">
            <a:extLst>
              <a:ext uri="{FF2B5EF4-FFF2-40B4-BE49-F238E27FC236}">
                <a16:creationId xmlns:a16="http://schemas.microsoft.com/office/drawing/2014/main" id="{A7FAA8FA-CB17-2332-D9C3-56EA054DC3AD}"/>
              </a:ext>
            </a:extLst>
          </p:cNvPr>
          <p:cNvSpPr>
            <a:spLocks noGrp="1"/>
          </p:cNvSpPr>
          <p:nvPr>
            <p:ph sz="half" idx="1"/>
          </p:nvPr>
        </p:nvSpPr>
        <p:spPr/>
        <p:txBody>
          <a:bodyPr/>
          <a:lstStyle/>
          <a:p>
            <a:r>
              <a:rPr lang="en-SE" dirty="0"/>
              <a:t>Ischemi?</a:t>
            </a:r>
          </a:p>
          <a:p>
            <a:r>
              <a:rPr lang="en-SE" dirty="0"/>
              <a:t>Infektion?</a:t>
            </a:r>
          </a:p>
          <a:p>
            <a:r>
              <a:rPr lang="en-SE" dirty="0"/>
              <a:t>Tumör?</a:t>
            </a:r>
          </a:p>
          <a:p>
            <a:r>
              <a:rPr lang="en-SE" dirty="0"/>
              <a:t>Toxin?</a:t>
            </a:r>
          </a:p>
          <a:p>
            <a:r>
              <a:rPr lang="en-SE" dirty="0"/>
              <a:t>Autoimmun?</a:t>
            </a:r>
          </a:p>
          <a:p>
            <a:r>
              <a:rPr lang="en-SE" dirty="0"/>
              <a:t>Traumatisk?</a:t>
            </a:r>
          </a:p>
          <a:p>
            <a:r>
              <a:rPr lang="en-SE" dirty="0"/>
              <a:t>Metabolt?</a:t>
            </a:r>
          </a:p>
          <a:p>
            <a:endParaRPr lang="en-SE" dirty="0"/>
          </a:p>
        </p:txBody>
      </p:sp>
      <p:sp>
        <p:nvSpPr>
          <p:cNvPr id="5" name="Content Placeholder 4">
            <a:extLst>
              <a:ext uri="{FF2B5EF4-FFF2-40B4-BE49-F238E27FC236}">
                <a16:creationId xmlns:a16="http://schemas.microsoft.com/office/drawing/2014/main" id="{F6D0FC67-53ED-3F29-1F3F-DE6F8D2D2EF3}"/>
              </a:ext>
            </a:extLst>
          </p:cNvPr>
          <p:cNvSpPr>
            <a:spLocks noGrp="1"/>
          </p:cNvSpPr>
          <p:nvPr>
            <p:ph sz="half" idx="2"/>
          </p:nvPr>
        </p:nvSpPr>
        <p:spPr/>
        <p:txBody>
          <a:bodyPr/>
          <a:lstStyle/>
          <a:p>
            <a:pPr marL="0" indent="0">
              <a:buNone/>
            </a:pPr>
            <a:r>
              <a:rPr lang="en-SE" dirty="0"/>
              <a:t>DDx beror på:</a:t>
            </a:r>
          </a:p>
          <a:p>
            <a:r>
              <a:rPr lang="en-SE" dirty="0"/>
              <a:t>Nivån av patologin</a:t>
            </a:r>
          </a:p>
          <a:p>
            <a:r>
              <a:rPr lang="en-SE" dirty="0"/>
              <a:t>Sammanhang</a:t>
            </a:r>
          </a:p>
        </p:txBody>
      </p:sp>
    </p:spTree>
    <p:extLst>
      <p:ext uri="{BB962C8B-B14F-4D97-AF65-F5344CB8AC3E}">
        <p14:creationId xmlns:p14="http://schemas.microsoft.com/office/powerpoint/2010/main" val="3889087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2">
            <a:extLst>
              <a:ext uri="{FF2B5EF4-FFF2-40B4-BE49-F238E27FC236}">
                <a16:creationId xmlns:a16="http://schemas.microsoft.com/office/drawing/2014/main" id="{23A7B341-F664-3F67-84E4-E95BCC6905D7}"/>
              </a:ext>
            </a:extLst>
          </p:cNvPr>
          <p:cNvSpPr>
            <a:spLocks noGrp="1" noChangeArrowheads="1"/>
          </p:cNvSpPr>
          <p:nvPr>
            <p:ph type="title"/>
          </p:nvPr>
        </p:nvSpPr>
        <p:spPr/>
        <p:txBody>
          <a:bodyPr/>
          <a:lstStyle/>
          <a:p>
            <a:r>
              <a:rPr lang="en-SE" altLang="en-SE"/>
              <a:t>Nyckelinformation från anamnes</a:t>
            </a:r>
          </a:p>
        </p:txBody>
      </p:sp>
      <p:sp>
        <p:nvSpPr>
          <p:cNvPr id="38914" name="Platshållare för innehåll 3">
            <a:extLst>
              <a:ext uri="{FF2B5EF4-FFF2-40B4-BE49-F238E27FC236}">
                <a16:creationId xmlns:a16="http://schemas.microsoft.com/office/drawing/2014/main" id="{712F30CA-0933-A518-A54B-967BEA83FB34}"/>
              </a:ext>
            </a:extLst>
          </p:cNvPr>
          <p:cNvSpPr>
            <a:spLocks noGrp="1" noChangeArrowheads="1"/>
          </p:cNvSpPr>
          <p:nvPr>
            <p:ph sz="half" idx="1"/>
          </p:nvPr>
        </p:nvSpPr>
        <p:spPr>
          <a:xfrm>
            <a:off x="685800" y="1981200"/>
            <a:ext cx="3810000" cy="2600325"/>
          </a:xfrm>
        </p:spPr>
        <p:txBody>
          <a:bodyPr/>
          <a:lstStyle/>
          <a:p>
            <a:pPr marL="0" indent="0" algn="ctr">
              <a:buFontTx/>
              <a:buNone/>
            </a:pPr>
            <a:r>
              <a:rPr lang="sv-SE" altLang="en-SE" sz="4400" dirty="0"/>
              <a:t>1-Var?</a:t>
            </a:r>
          </a:p>
          <a:p>
            <a:pPr marL="0" indent="0" algn="ctr">
              <a:buFontTx/>
              <a:buNone/>
            </a:pPr>
            <a:endParaRPr lang="sv-SE" altLang="en-SE" b="1" dirty="0">
              <a:solidFill>
                <a:srgbClr val="FF6600"/>
              </a:solidFill>
            </a:endParaRPr>
          </a:p>
          <a:p>
            <a:pPr marL="0" indent="0" algn="ctr">
              <a:buFontTx/>
              <a:buNone/>
            </a:pPr>
            <a:r>
              <a:rPr lang="sv-SE" altLang="en-SE" b="1" dirty="0"/>
              <a:t>O</a:t>
            </a:r>
            <a:r>
              <a:rPr lang="sv-SE" altLang="en-SE" b="1" dirty="0">
                <a:solidFill>
                  <a:srgbClr val="FF6600"/>
                </a:solidFill>
              </a:rPr>
              <a:t>PQ</a:t>
            </a:r>
            <a:r>
              <a:rPr lang="sv-SE" altLang="en-SE" b="1" dirty="0"/>
              <a:t>RST</a:t>
            </a:r>
            <a:r>
              <a:rPr lang="sv-SE" altLang="en-SE" b="1" dirty="0">
                <a:solidFill>
                  <a:srgbClr val="FF6600"/>
                </a:solidFill>
              </a:rPr>
              <a:t>+</a:t>
            </a:r>
          </a:p>
        </p:txBody>
      </p:sp>
      <p:sp>
        <p:nvSpPr>
          <p:cNvPr id="5" name="Platshållare för innehåll 4">
            <a:extLst>
              <a:ext uri="{FF2B5EF4-FFF2-40B4-BE49-F238E27FC236}">
                <a16:creationId xmlns:a16="http://schemas.microsoft.com/office/drawing/2014/main" id="{6854C01B-0B57-813C-7DEB-EF6A49C95EE1}"/>
              </a:ext>
            </a:extLst>
          </p:cNvPr>
          <p:cNvSpPr>
            <a:spLocks noGrp="1"/>
          </p:cNvSpPr>
          <p:nvPr>
            <p:ph sz="half" idx="2"/>
          </p:nvPr>
        </p:nvSpPr>
        <p:spPr/>
        <p:txBody>
          <a:bodyPr/>
          <a:lstStyle/>
          <a:p>
            <a:pPr marL="0" indent="0" algn="ctr">
              <a:buFontTx/>
              <a:buNone/>
              <a:defRPr/>
            </a:pPr>
            <a:r>
              <a:rPr lang="sv-SE" sz="4400" dirty="0">
                <a:ea typeface="+mn-ea"/>
              </a:rPr>
              <a:t>2-Vad?</a:t>
            </a:r>
          </a:p>
          <a:p>
            <a:pPr>
              <a:defRPr/>
            </a:pPr>
            <a:endParaRPr lang="sv-SE" dirty="0">
              <a:ea typeface="+mn-ea"/>
            </a:endParaRPr>
          </a:p>
          <a:p>
            <a:pPr marL="0" indent="0" algn="ctr">
              <a:buFontTx/>
              <a:buNone/>
              <a:defRPr/>
            </a:pPr>
            <a:r>
              <a:rPr lang="sv-SE" b="1" dirty="0">
                <a:solidFill>
                  <a:srgbClr val="FF6600"/>
                </a:solidFill>
                <a:ea typeface="+mn-ea"/>
              </a:rPr>
              <a:t>O</a:t>
            </a:r>
            <a:r>
              <a:rPr lang="sv-SE" b="1" dirty="0">
                <a:ea typeface="+mn-ea"/>
              </a:rPr>
              <a:t>PQRS</a:t>
            </a:r>
            <a:r>
              <a:rPr lang="sv-SE" b="1" dirty="0">
                <a:solidFill>
                  <a:srgbClr val="FF6600"/>
                </a:solidFill>
                <a:ea typeface="+mn-ea"/>
              </a:rPr>
              <a:t>T</a:t>
            </a:r>
            <a:r>
              <a:rPr lang="sv-SE" b="1" dirty="0">
                <a:ea typeface="+mn-ea"/>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62" name="Rectangle 2">
            <a:extLst>
              <a:ext uri="{FF2B5EF4-FFF2-40B4-BE49-F238E27FC236}">
                <a16:creationId xmlns:a16="http://schemas.microsoft.com/office/drawing/2014/main" id="{D6EC5716-1D19-D5E3-AF8D-70C8F9035BBF}"/>
              </a:ext>
            </a:extLst>
          </p:cNvPr>
          <p:cNvSpPr>
            <a:spLocks noGrp="1" noChangeArrowheads="1"/>
          </p:cNvSpPr>
          <p:nvPr>
            <p:ph type="title"/>
          </p:nvPr>
        </p:nvSpPr>
        <p:spPr/>
        <p:txBody>
          <a:bodyPr/>
          <a:lstStyle/>
          <a:p>
            <a:pPr>
              <a:defRPr/>
            </a:pPr>
            <a:r>
              <a:rPr lang="en-US" sz="4000" dirty="0" err="1">
                <a:ea typeface="+mj-ea"/>
                <a:cs typeface="+mj-cs"/>
              </a:rPr>
              <a:t>Nervstatus</a:t>
            </a:r>
            <a:endParaRPr lang="en-US" dirty="0">
              <a:ea typeface="+mj-ea"/>
              <a:cs typeface="+mj-cs"/>
            </a:endParaRPr>
          </a:p>
        </p:txBody>
      </p:sp>
      <p:sp>
        <p:nvSpPr>
          <p:cNvPr id="26626" name="Rectangle 5">
            <a:extLst>
              <a:ext uri="{FF2B5EF4-FFF2-40B4-BE49-F238E27FC236}">
                <a16:creationId xmlns:a16="http://schemas.microsoft.com/office/drawing/2014/main" id="{BE015742-544B-140F-75A8-539DAC8C5696}"/>
              </a:ext>
            </a:extLst>
          </p:cNvPr>
          <p:cNvSpPr>
            <a:spLocks noGrp="1" noChangeArrowheads="1"/>
          </p:cNvSpPr>
          <p:nvPr>
            <p:ph sz="half" idx="1"/>
          </p:nvPr>
        </p:nvSpPr>
        <p:spPr>
          <a:xfrm>
            <a:off x="323850" y="1981200"/>
            <a:ext cx="4171950" cy="2168525"/>
          </a:xfrm>
        </p:spPr>
        <p:txBody>
          <a:bodyPr/>
          <a:lstStyle/>
          <a:p>
            <a:pPr marL="0" indent="0" algn="ctr">
              <a:lnSpc>
                <a:spcPct val="90000"/>
              </a:lnSpc>
              <a:buFontTx/>
              <a:buNone/>
              <a:defRPr/>
            </a:pPr>
            <a:r>
              <a:rPr lang="sv-SE" altLang="en-SE" b="1" dirty="0"/>
              <a:t>Hypotesdriven</a:t>
            </a:r>
          </a:p>
          <a:p>
            <a:pPr>
              <a:defRPr/>
            </a:pPr>
            <a:r>
              <a:rPr lang="sv-SE" altLang="en-SE" dirty="0"/>
              <a:t>Anamnes kan inhämtas</a:t>
            </a:r>
          </a:p>
          <a:p>
            <a:pPr>
              <a:defRPr/>
            </a:pPr>
            <a:r>
              <a:rPr lang="sv-SE" altLang="en-SE" dirty="0" err="1"/>
              <a:t>Rule</a:t>
            </a:r>
            <a:r>
              <a:rPr lang="sv-SE" altLang="en-SE" dirty="0"/>
              <a:t>-in &amp; </a:t>
            </a:r>
            <a:r>
              <a:rPr lang="sv-SE" altLang="en-SE" dirty="0" err="1"/>
              <a:t>Rule-out</a:t>
            </a:r>
            <a:endParaRPr lang="sv-SE" altLang="en-SE" dirty="0"/>
          </a:p>
          <a:p>
            <a:pPr>
              <a:defRPr/>
            </a:pPr>
            <a:r>
              <a:rPr lang="sv-SE" altLang="en-SE" dirty="0" err="1"/>
              <a:t>Dix-Hallpike</a:t>
            </a:r>
            <a:r>
              <a:rPr lang="sv-SE" altLang="en-SE" dirty="0"/>
              <a:t> för BPPV</a:t>
            </a:r>
          </a:p>
        </p:txBody>
      </p:sp>
      <p:sp>
        <p:nvSpPr>
          <p:cNvPr id="399363" name="Rectangle 3">
            <a:extLst>
              <a:ext uri="{FF2B5EF4-FFF2-40B4-BE49-F238E27FC236}">
                <a16:creationId xmlns:a16="http://schemas.microsoft.com/office/drawing/2014/main" id="{9F37283D-F00B-EFA5-96A6-592CC377EC19}"/>
              </a:ext>
            </a:extLst>
          </p:cNvPr>
          <p:cNvSpPr>
            <a:spLocks noGrp="1" noChangeArrowheads="1"/>
          </p:cNvSpPr>
          <p:nvPr>
            <p:ph sz="half" idx="2"/>
          </p:nvPr>
        </p:nvSpPr>
        <p:spPr>
          <a:xfrm>
            <a:off x="4648200" y="1981200"/>
            <a:ext cx="4244975" cy="2168525"/>
          </a:xfrm>
        </p:spPr>
        <p:txBody>
          <a:bodyPr/>
          <a:lstStyle/>
          <a:p>
            <a:pPr marL="0" indent="0" algn="ctr">
              <a:buFontTx/>
              <a:buNone/>
              <a:defRPr/>
            </a:pPr>
            <a:r>
              <a:rPr lang="en-US" altLang="en-SE" b="1" dirty="0"/>
              <a:t>Screening </a:t>
            </a:r>
            <a:r>
              <a:rPr lang="en-US" altLang="en-SE" b="1" dirty="0" err="1"/>
              <a:t>nervstatus</a:t>
            </a:r>
            <a:endParaRPr lang="en-US" altLang="en-SE" b="1" dirty="0"/>
          </a:p>
          <a:p>
            <a:pPr>
              <a:defRPr/>
            </a:pPr>
            <a:r>
              <a:rPr lang="sv-SE" altLang="en-SE" dirty="0"/>
              <a:t>Ingen anamnes</a:t>
            </a:r>
          </a:p>
          <a:p>
            <a:pPr>
              <a:defRPr/>
            </a:pPr>
            <a:r>
              <a:rPr lang="sv-SE" altLang="en-SE" dirty="0"/>
              <a:t>Fånga oväntade bortfall</a:t>
            </a:r>
          </a:p>
          <a:p>
            <a:pPr>
              <a:defRPr/>
            </a:pPr>
            <a:r>
              <a:rPr lang="sv-SE" altLang="en-SE" dirty="0"/>
              <a:t>Hög sensitivitet önskvärt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9936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9936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9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99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4">
            <a:extLst>
              <a:ext uri="{FF2B5EF4-FFF2-40B4-BE49-F238E27FC236}">
                <a16:creationId xmlns:a16="http://schemas.microsoft.com/office/drawing/2014/main" id="{9FAC4805-C3AD-DDCE-5B79-73102BE035EA}"/>
              </a:ext>
            </a:extLst>
          </p:cNvPr>
          <p:cNvSpPr>
            <a:spLocks noGrp="1" noChangeArrowheads="1"/>
          </p:cNvSpPr>
          <p:nvPr>
            <p:ph type="title"/>
          </p:nvPr>
        </p:nvSpPr>
        <p:spPr/>
        <p:txBody>
          <a:bodyPr/>
          <a:lstStyle/>
          <a:p>
            <a:r>
              <a:rPr lang="sv-SE" altLang="en-SE"/>
              <a:t>SWESEMs Screening Nervstatus</a:t>
            </a:r>
            <a:endParaRPr lang="en-SE" altLang="en-SE"/>
          </a:p>
        </p:txBody>
      </p:sp>
      <p:graphicFrame>
        <p:nvGraphicFramePr>
          <p:cNvPr id="7" name="Table 7">
            <a:extLst>
              <a:ext uri="{FF2B5EF4-FFF2-40B4-BE49-F238E27FC236}">
                <a16:creationId xmlns:a16="http://schemas.microsoft.com/office/drawing/2014/main" id="{58A28BA6-F801-C30E-1268-C60B55A3F787}"/>
              </a:ext>
            </a:extLst>
          </p:cNvPr>
          <p:cNvGraphicFramePr>
            <a:graphicFrameLocks noGrp="1"/>
          </p:cNvGraphicFramePr>
          <p:nvPr>
            <p:ph idx="1"/>
            <p:extLst>
              <p:ext uri="{D42A27DB-BD31-4B8C-83A1-F6EECF244321}">
                <p14:modId xmlns:p14="http://schemas.microsoft.com/office/powerpoint/2010/main" val="3757929826"/>
              </p:ext>
            </p:extLst>
          </p:nvPr>
        </p:nvGraphicFramePr>
        <p:xfrm>
          <a:off x="395288" y="2349500"/>
          <a:ext cx="8353425" cy="2743200"/>
        </p:xfrm>
        <a:graphic>
          <a:graphicData uri="http://schemas.openxmlformats.org/drawingml/2006/table">
            <a:tbl>
              <a:tblPr firstRow="1" bandRow="1">
                <a:tableStyleId>{616DA210-FB5B-4158-B5E0-FEB733F419BA}</a:tableStyleId>
              </a:tblPr>
              <a:tblGrid>
                <a:gridCol w="2784475">
                  <a:extLst>
                    <a:ext uri="{9D8B030D-6E8A-4147-A177-3AD203B41FA5}">
                      <a16:colId xmlns:a16="http://schemas.microsoft.com/office/drawing/2014/main" val="20000"/>
                    </a:ext>
                  </a:extLst>
                </a:gridCol>
                <a:gridCol w="2784475">
                  <a:extLst>
                    <a:ext uri="{9D8B030D-6E8A-4147-A177-3AD203B41FA5}">
                      <a16:colId xmlns:a16="http://schemas.microsoft.com/office/drawing/2014/main" val="20001"/>
                    </a:ext>
                  </a:extLst>
                </a:gridCol>
                <a:gridCol w="2784475">
                  <a:extLst>
                    <a:ext uri="{9D8B030D-6E8A-4147-A177-3AD203B41FA5}">
                      <a16:colId xmlns:a16="http://schemas.microsoft.com/office/drawing/2014/main" val="20002"/>
                    </a:ext>
                  </a:extLst>
                </a:gridCol>
              </a:tblGrid>
              <a:tr h="370840">
                <a:tc>
                  <a:txBody>
                    <a:bodyPr/>
                    <a:lstStyle/>
                    <a:p>
                      <a:pPr algn="ctr"/>
                      <a:r>
                        <a:rPr lang="en-SE" sz="2400" dirty="0">
                          <a:solidFill>
                            <a:srgbClr val="FF0000"/>
                          </a:solidFill>
                        </a:rPr>
                        <a:t>Kranialnerv</a:t>
                      </a:r>
                    </a:p>
                  </a:txBody>
                  <a:tcPr marL="91445" marR="91445"/>
                </a:tc>
                <a:tc>
                  <a:txBody>
                    <a:bodyPr/>
                    <a:lstStyle/>
                    <a:p>
                      <a:pPr algn="ctr"/>
                      <a:r>
                        <a:rPr lang="en-SE" sz="2400" dirty="0"/>
                        <a:t>Kraft</a:t>
                      </a:r>
                    </a:p>
                  </a:txBody>
                  <a:tcPr marL="91445" marR="91445"/>
                </a:tc>
                <a:tc>
                  <a:txBody>
                    <a:bodyPr/>
                    <a:lstStyle/>
                    <a:p>
                      <a:pPr algn="ctr"/>
                      <a:r>
                        <a:rPr lang="en-SE" sz="2400" dirty="0"/>
                        <a:t>Koordination</a:t>
                      </a:r>
                    </a:p>
                  </a:txBody>
                  <a:tcPr marL="91445" marR="91445"/>
                </a:tc>
                <a:extLst>
                  <a:ext uri="{0D108BD9-81ED-4DB2-BD59-A6C34878D82A}">
                    <a16:rowId xmlns:a16="http://schemas.microsoft.com/office/drawing/2014/main" val="10000"/>
                  </a:ext>
                </a:extLst>
              </a:tr>
              <a:tr h="370840">
                <a:tc>
                  <a:txBody>
                    <a:bodyPr/>
                    <a:lstStyle/>
                    <a:p>
                      <a:r>
                        <a:rPr lang="en-SE" sz="2400" dirty="0">
                          <a:solidFill>
                            <a:srgbClr val="FF0000"/>
                          </a:solidFill>
                        </a:rPr>
                        <a:t>1-Binokulär Donders</a:t>
                      </a:r>
                    </a:p>
                  </a:txBody>
                  <a:tcPr marL="91445" marR="91445"/>
                </a:tc>
                <a:tc>
                  <a:txBody>
                    <a:bodyPr/>
                    <a:lstStyle/>
                    <a:p>
                      <a:r>
                        <a:rPr lang="en-SE" sz="2400" dirty="0"/>
                        <a:t>1-Axelabduktion</a:t>
                      </a:r>
                    </a:p>
                  </a:txBody>
                  <a:tcPr marL="91445" marR="91445"/>
                </a:tc>
                <a:tc>
                  <a:txBody>
                    <a:bodyPr/>
                    <a:lstStyle/>
                    <a:p>
                      <a:r>
                        <a:rPr lang="en-SE" sz="2400" dirty="0"/>
                        <a:t>1-Finger-näs</a:t>
                      </a:r>
                    </a:p>
                  </a:txBody>
                  <a:tcPr marL="91445" marR="91445"/>
                </a:tc>
                <a:extLst>
                  <a:ext uri="{0D108BD9-81ED-4DB2-BD59-A6C34878D82A}">
                    <a16:rowId xmlns:a16="http://schemas.microsoft.com/office/drawing/2014/main" val="10001"/>
                  </a:ext>
                </a:extLst>
              </a:tr>
              <a:tr h="370840">
                <a:tc>
                  <a:txBody>
                    <a:bodyPr/>
                    <a:lstStyle/>
                    <a:p>
                      <a:r>
                        <a:rPr lang="en-SE" sz="2400">
                          <a:solidFill>
                            <a:srgbClr val="FF0000"/>
                          </a:solidFill>
                        </a:rPr>
                        <a:t>2-Pupiller</a:t>
                      </a:r>
                      <a:endParaRPr lang="en-SE" sz="2400" dirty="0">
                        <a:solidFill>
                          <a:srgbClr val="FF0000"/>
                        </a:solidFill>
                      </a:endParaRPr>
                    </a:p>
                  </a:txBody>
                  <a:tcPr marL="91445" marR="91445"/>
                </a:tc>
                <a:tc>
                  <a:txBody>
                    <a:bodyPr/>
                    <a:lstStyle/>
                    <a:p>
                      <a:r>
                        <a:rPr lang="en-SE" sz="2400" dirty="0"/>
                        <a:t>2-Fingerspretning</a:t>
                      </a:r>
                    </a:p>
                  </a:txBody>
                  <a:tcPr marL="91445" marR="91445"/>
                </a:tc>
                <a:tc>
                  <a:txBody>
                    <a:bodyPr/>
                    <a:lstStyle/>
                    <a:p>
                      <a:r>
                        <a:rPr lang="en-SE" sz="2400" dirty="0"/>
                        <a:t>2-Knä-häl</a:t>
                      </a:r>
                    </a:p>
                  </a:txBody>
                  <a:tcPr marL="91445" marR="91445"/>
                </a:tc>
                <a:extLst>
                  <a:ext uri="{0D108BD9-81ED-4DB2-BD59-A6C34878D82A}">
                    <a16:rowId xmlns:a16="http://schemas.microsoft.com/office/drawing/2014/main" val="10002"/>
                  </a:ext>
                </a:extLst>
              </a:tr>
              <a:tr h="370840">
                <a:tc>
                  <a:txBody>
                    <a:bodyPr/>
                    <a:lstStyle/>
                    <a:p>
                      <a:r>
                        <a:rPr lang="en-SE" sz="2400" dirty="0">
                          <a:solidFill>
                            <a:srgbClr val="FF0000"/>
                          </a:solidFill>
                        </a:rPr>
                        <a:t>3-Ögonmotorik</a:t>
                      </a:r>
                    </a:p>
                  </a:txBody>
                  <a:tcPr marL="91445" marR="91445"/>
                </a:tc>
                <a:tc>
                  <a:txBody>
                    <a:bodyPr/>
                    <a:lstStyle/>
                    <a:p>
                      <a:r>
                        <a:rPr lang="en-SE" sz="2400" dirty="0"/>
                        <a:t>3-Höft</a:t>
                      </a:r>
                    </a:p>
                  </a:txBody>
                  <a:tcPr marL="91445" marR="91445"/>
                </a:tc>
                <a:tc>
                  <a:txBody>
                    <a:bodyPr/>
                    <a:lstStyle/>
                    <a:p>
                      <a:r>
                        <a:rPr lang="en-SE" sz="2400" dirty="0"/>
                        <a:t>3-Romberg</a:t>
                      </a:r>
                    </a:p>
                  </a:txBody>
                  <a:tcPr marL="91445" marR="91445"/>
                </a:tc>
                <a:extLst>
                  <a:ext uri="{0D108BD9-81ED-4DB2-BD59-A6C34878D82A}">
                    <a16:rowId xmlns:a16="http://schemas.microsoft.com/office/drawing/2014/main" val="10003"/>
                  </a:ext>
                </a:extLst>
              </a:tr>
              <a:tr h="370840">
                <a:tc>
                  <a:txBody>
                    <a:bodyPr/>
                    <a:lstStyle/>
                    <a:p>
                      <a:r>
                        <a:rPr lang="en-SE" sz="2400" dirty="0">
                          <a:solidFill>
                            <a:srgbClr val="FF0000"/>
                          </a:solidFill>
                        </a:rPr>
                        <a:t>4-Ansiktsmotorik</a:t>
                      </a:r>
                    </a:p>
                  </a:txBody>
                  <a:tcPr marL="91445" marR="91445"/>
                </a:tc>
                <a:tc>
                  <a:txBody>
                    <a:bodyPr/>
                    <a:lstStyle/>
                    <a:p>
                      <a:r>
                        <a:rPr lang="en-SE" sz="2400" dirty="0"/>
                        <a:t>4-Fötter</a:t>
                      </a:r>
                    </a:p>
                  </a:txBody>
                  <a:tcPr marL="91445" marR="91445"/>
                </a:tc>
                <a:tc>
                  <a:txBody>
                    <a:bodyPr/>
                    <a:lstStyle/>
                    <a:p>
                      <a:endParaRPr lang="en-SE" sz="2400"/>
                    </a:p>
                  </a:txBody>
                  <a:tcPr marL="91445" marR="91445"/>
                </a:tc>
                <a:extLst>
                  <a:ext uri="{0D108BD9-81ED-4DB2-BD59-A6C34878D82A}">
                    <a16:rowId xmlns:a16="http://schemas.microsoft.com/office/drawing/2014/main" val="10004"/>
                  </a:ext>
                </a:extLst>
              </a:tr>
              <a:tr h="370840">
                <a:tc>
                  <a:txBody>
                    <a:bodyPr/>
                    <a:lstStyle/>
                    <a:p>
                      <a:r>
                        <a:rPr lang="en-SE" sz="2400" dirty="0">
                          <a:solidFill>
                            <a:srgbClr val="FF0000"/>
                          </a:solidFill>
                        </a:rPr>
                        <a:t>5-Tunga + svalg</a:t>
                      </a:r>
                    </a:p>
                  </a:txBody>
                  <a:tcPr marL="91445" marR="91445"/>
                </a:tc>
                <a:tc>
                  <a:txBody>
                    <a:bodyPr/>
                    <a:lstStyle/>
                    <a:p>
                      <a:endParaRPr lang="en-SE" sz="2400" dirty="0"/>
                    </a:p>
                  </a:txBody>
                  <a:tcPr marL="91445" marR="91445"/>
                </a:tc>
                <a:tc>
                  <a:txBody>
                    <a:bodyPr/>
                    <a:lstStyle/>
                    <a:p>
                      <a:endParaRPr lang="en-SE" sz="2400" dirty="0"/>
                    </a:p>
                  </a:txBody>
                  <a:tcPr marL="91445" marR="91445"/>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2">
            <a:extLst>
              <a:ext uri="{FF2B5EF4-FFF2-40B4-BE49-F238E27FC236}">
                <a16:creationId xmlns:a16="http://schemas.microsoft.com/office/drawing/2014/main" id="{02FB5D4A-1207-1944-9B28-BE645F69AA7B}"/>
              </a:ext>
            </a:extLst>
          </p:cNvPr>
          <p:cNvSpPr>
            <a:spLocks noGrp="1" noChangeArrowheads="1"/>
          </p:cNvSpPr>
          <p:nvPr>
            <p:ph type="title"/>
          </p:nvPr>
        </p:nvSpPr>
        <p:spPr/>
        <p:txBody>
          <a:bodyPr/>
          <a:lstStyle/>
          <a:p>
            <a:pPr>
              <a:defRPr/>
            </a:pPr>
            <a:r>
              <a:rPr lang="en-US" dirty="0" err="1"/>
              <a:t>Dysfasi-Dysartri-Desorientering</a:t>
            </a:r>
            <a:endParaRPr lang="en-US" dirty="0">
              <a:cs typeface="+mj-cs"/>
            </a:endParaRPr>
          </a:p>
        </p:txBody>
      </p:sp>
      <p:sp>
        <p:nvSpPr>
          <p:cNvPr id="3" name="Content Placeholder 2">
            <a:extLst>
              <a:ext uri="{FF2B5EF4-FFF2-40B4-BE49-F238E27FC236}">
                <a16:creationId xmlns:a16="http://schemas.microsoft.com/office/drawing/2014/main" id="{87A48801-321F-D829-7627-065495AF1EDC}"/>
              </a:ext>
            </a:extLst>
          </p:cNvPr>
          <p:cNvSpPr>
            <a:spLocks noGrp="1"/>
          </p:cNvSpPr>
          <p:nvPr>
            <p:ph idx="1"/>
          </p:nvPr>
        </p:nvSpPr>
        <p:spPr/>
        <p:txBody>
          <a:bodyPr/>
          <a:lstStyle/>
          <a:p>
            <a:r>
              <a:rPr lang="en-SE" dirty="0"/>
              <a:t>Upptäcks vid anamnes</a:t>
            </a:r>
          </a:p>
          <a:p>
            <a:endParaRPr lang="en-SE" dirty="0"/>
          </a:p>
          <a:p>
            <a:r>
              <a:rPr lang="en-SE" dirty="0"/>
              <a:t>Därför ej i SWESEMs neuroscreen</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54C0A-4995-3A17-BC3E-F998D13BB15E}"/>
              </a:ext>
            </a:extLst>
          </p:cNvPr>
          <p:cNvSpPr>
            <a:spLocks noGrp="1"/>
          </p:cNvSpPr>
          <p:nvPr>
            <p:ph type="title"/>
          </p:nvPr>
        </p:nvSpPr>
        <p:spPr/>
        <p:txBody>
          <a:bodyPr/>
          <a:lstStyle/>
          <a:p>
            <a:r>
              <a:rPr lang="en-SE" dirty="0"/>
              <a:t>Dysfasi</a:t>
            </a:r>
          </a:p>
        </p:txBody>
      </p:sp>
      <p:sp>
        <p:nvSpPr>
          <p:cNvPr id="4" name="Content Placeholder 3">
            <a:extLst>
              <a:ext uri="{FF2B5EF4-FFF2-40B4-BE49-F238E27FC236}">
                <a16:creationId xmlns:a16="http://schemas.microsoft.com/office/drawing/2014/main" id="{60B25C2C-ABF4-5E87-B222-33BE4A61525C}"/>
              </a:ext>
            </a:extLst>
          </p:cNvPr>
          <p:cNvSpPr>
            <a:spLocks noGrp="1"/>
          </p:cNvSpPr>
          <p:nvPr>
            <p:ph idx="1"/>
          </p:nvPr>
        </p:nvSpPr>
        <p:spPr>
          <a:xfrm>
            <a:off x="685800" y="1988840"/>
            <a:ext cx="7772400" cy="4114800"/>
          </a:xfrm>
        </p:spPr>
        <p:txBody>
          <a:bodyPr/>
          <a:lstStyle/>
          <a:p>
            <a:r>
              <a:rPr lang="en-SE" dirty="0"/>
              <a:t>Problem med språk:</a:t>
            </a:r>
          </a:p>
          <a:p>
            <a:pPr lvl="1"/>
            <a:r>
              <a:rPr lang="en-SE" dirty="0"/>
              <a:t>hitta ord</a:t>
            </a:r>
          </a:p>
          <a:p>
            <a:pPr lvl="1"/>
            <a:r>
              <a:rPr lang="en-SE" dirty="0"/>
              <a:t>förstå</a:t>
            </a:r>
          </a:p>
          <a:p>
            <a:pPr lvl="1"/>
            <a:r>
              <a:rPr lang="en-SE" dirty="0"/>
              <a:t>upprepa</a:t>
            </a:r>
          </a:p>
        </p:txBody>
      </p:sp>
      <p:pic>
        <p:nvPicPr>
          <p:cNvPr id="3" name="Picture 3">
            <a:extLst>
              <a:ext uri="{FF2B5EF4-FFF2-40B4-BE49-F238E27FC236}">
                <a16:creationId xmlns:a16="http://schemas.microsoft.com/office/drawing/2014/main" id="{76116DFF-B343-DFAA-B361-9B53AD8C62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2996952"/>
            <a:ext cx="4824536" cy="320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4273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FFBA-1D7B-30CF-8AB4-599C34BCFC3A}"/>
              </a:ext>
            </a:extLst>
          </p:cNvPr>
          <p:cNvSpPr>
            <a:spLocks noGrp="1"/>
          </p:cNvSpPr>
          <p:nvPr>
            <p:ph type="title"/>
          </p:nvPr>
        </p:nvSpPr>
        <p:spPr/>
        <p:txBody>
          <a:bodyPr/>
          <a:lstStyle/>
          <a:p>
            <a:r>
              <a:rPr lang="en-SE"/>
              <a:t>Dysartri</a:t>
            </a:r>
          </a:p>
        </p:txBody>
      </p:sp>
      <p:pic>
        <p:nvPicPr>
          <p:cNvPr id="5" name="Bildobjekt 3" descr="Somatic_Nervous_System_Image.png">
            <a:extLst>
              <a:ext uri="{FF2B5EF4-FFF2-40B4-BE49-F238E27FC236}">
                <a16:creationId xmlns:a16="http://schemas.microsoft.com/office/drawing/2014/main" id="{F0E5C819-C80F-D404-2A41-5DB2995DDA85}"/>
              </a:ext>
            </a:extLst>
          </p:cNvPr>
          <p:cNvPicPr>
            <a:picLocks noChangeAspect="1"/>
          </p:cNvPicPr>
          <p:nvPr/>
        </p:nvPicPr>
        <p:blipFill>
          <a:blip r:embed="rId3">
            <a:extLst>
              <a:ext uri="{28A0092B-C50C-407E-A947-70E740481C1C}">
                <a14:useLocalDpi xmlns:a14="http://schemas.microsoft.com/office/drawing/2010/main" val="0"/>
              </a:ext>
            </a:extLst>
          </a:blip>
          <a:srcRect l="64809" t="2443" r="7243" b="77507"/>
          <a:stretch>
            <a:fillRect/>
          </a:stretch>
        </p:blipFill>
        <p:spPr bwMode="auto">
          <a:xfrm>
            <a:off x="497917" y="2834962"/>
            <a:ext cx="1683911" cy="1353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64D8E663-E0B5-7EA1-F81F-B4E3FD6E3E6E}"/>
              </a:ext>
            </a:extLst>
          </p:cNvPr>
          <p:cNvSpPr/>
          <p:nvPr/>
        </p:nvSpPr>
        <p:spPr bwMode="auto">
          <a:xfrm>
            <a:off x="2415184" y="5334000"/>
            <a:ext cx="914400" cy="914400"/>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8" name="Rectangle 7">
            <a:extLst>
              <a:ext uri="{FF2B5EF4-FFF2-40B4-BE49-F238E27FC236}">
                <a16:creationId xmlns:a16="http://schemas.microsoft.com/office/drawing/2014/main" id="{70A2B592-FA0D-1ECD-E664-777E16A31468}"/>
              </a:ext>
            </a:extLst>
          </p:cNvPr>
          <p:cNvSpPr/>
          <p:nvPr/>
        </p:nvSpPr>
        <p:spPr bwMode="auto">
          <a:xfrm>
            <a:off x="2292705" y="5318760"/>
            <a:ext cx="914400" cy="914400"/>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9" name="Rectangle 8">
            <a:extLst>
              <a:ext uri="{FF2B5EF4-FFF2-40B4-BE49-F238E27FC236}">
                <a16:creationId xmlns:a16="http://schemas.microsoft.com/office/drawing/2014/main" id="{961802E1-476C-0844-9FFA-2E99712548B3}"/>
              </a:ext>
            </a:extLst>
          </p:cNvPr>
          <p:cNvSpPr/>
          <p:nvPr/>
        </p:nvSpPr>
        <p:spPr bwMode="auto">
          <a:xfrm>
            <a:off x="2162255" y="5495272"/>
            <a:ext cx="914400" cy="914400"/>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pic>
        <p:nvPicPr>
          <p:cNvPr id="3" name="Picture 8" descr="Diagram&#10;&#10;Description automatically generated">
            <a:extLst>
              <a:ext uri="{FF2B5EF4-FFF2-40B4-BE49-F238E27FC236}">
                <a16:creationId xmlns:a16="http://schemas.microsoft.com/office/drawing/2014/main" id="{BFC741C1-52E1-F281-658D-B88AFA25EE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8117521">
            <a:off x="4254525" y="3903163"/>
            <a:ext cx="1831183" cy="1221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Billede 3">
            <a:extLst>
              <a:ext uri="{FF2B5EF4-FFF2-40B4-BE49-F238E27FC236}">
                <a16:creationId xmlns:a16="http://schemas.microsoft.com/office/drawing/2014/main" id="{F024E03C-4EB7-9263-4AA3-76D9A10D22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9373" t="66125" r="75584"/>
          <a:stretch>
            <a:fillRect/>
          </a:stretch>
        </p:blipFill>
        <p:spPr bwMode="auto">
          <a:xfrm rot="1303435" flipH="1">
            <a:off x="7800774" y="4636829"/>
            <a:ext cx="799829" cy="1918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Bildobjekt 3" descr="Somatic_Nervous_System_Image.png">
            <a:extLst>
              <a:ext uri="{FF2B5EF4-FFF2-40B4-BE49-F238E27FC236}">
                <a16:creationId xmlns:a16="http://schemas.microsoft.com/office/drawing/2014/main" id="{ECB2F706-B2D1-6DD8-1514-DBA19703BE32}"/>
              </a:ext>
            </a:extLst>
          </p:cNvPr>
          <p:cNvPicPr>
            <a:picLocks noChangeAspect="1"/>
          </p:cNvPicPr>
          <p:nvPr/>
        </p:nvPicPr>
        <p:blipFill>
          <a:blip r:embed="rId3">
            <a:extLst>
              <a:ext uri="{28A0092B-C50C-407E-A947-70E740481C1C}">
                <a14:useLocalDpi xmlns:a14="http://schemas.microsoft.com/office/drawing/2010/main" val="0"/>
              </a:ext>
            </a:extLst>
          </a:blip>
          <a:srcRect l="66489" t="72083" r="8182" b="8112"/>
          <a:stretch>
            <a:fillRect/>
          </a:stretch>
        </p:blipFill>
        <p:spPr bwMode="auto">
          <a:xfrm>
            <a:off x="6020205" y="4549603"/>
            <a:ext cx="1263359" cy="110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Content Placeholder 3">
            <a:extLst>
              <a:ext uri="{FF2B5EF4-FFF2-40B4-BE49-F238E27FC236}">
                <a16:creationId xmlns:a16="http://schemas.microsoft.com/office/drawing/2014/main" id="{4090E12D-CF01-9EE6-B243-8CB765402737}"/>
              </a:ext>
            </a:extLst>
          </p:cNvPr>
          <p:cNvSpPr txBox="1">
            <a:spLocks/>
          </p:cNvSpPr>
          <p:nvPr/>
        </p:nvSpPr>
        <p:spPr>
          <a:xfrm>
            <a:off x="685800" y="1988840"/>
            <a:ext cx="77724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a:lstStyle>
          <a:p>
            <a:r>
              <a:rPr lang="en-SE" kern="0" dirty="0"/>
              <a:t>Problem att artikulera</a:t>
            </a:r>
          </a:p>
        </p:txBody>
      </p:sp>
      <p:pic>
        <p:nvPicPr>
          <p:cNvPr id="13" name="Picture 2" descr="A close-up of a brain&#10;&#10;Description automatically generated with low confidence">
            <a:extLst>
              <a:ext uri="{FF2B5EF4-FFF2-40B4-BE49-F238E27FC236}">
                <a16:creationId xmlns:a16="http://schemas.microsoft.com/office/drawing/2014/main" id="{A3766EFA-1673-F43F-73D8-CB298E1579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8710" y="3599754"/>
            <a:ext cx="1304562" cy="1151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596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descr="01-Visual pathways and vision deficits.jpg">
            <a:extLst>
              <a:ext uri="{FF2B5EF4-FFF2-40B4-BE49-F238E27FC236}">
                <a16:creationId xmlns:a16="http://schemas.microsoft.com/office/drawing/2014/main" id="{891C5FAF-3616-4821-06E8-295D656188FD}"/>
              </a:ext>
            </a:extLst>
          </p:cNvPr>
          <p:cNvPicPr>
            <a:picLocks noChangeAspect="1"/>
          </p:cNvPicPr>
          <p:nvPr/>
        </p:nvPicPr>
        <p:blipFill>
          <a:blip r:embed="rId2">
            <a:extLst>
              <a:ext uri="{28A0092B-C50C-407E-A947-70E740481C1C}">
                <a14:useLocalDpi xmlns:a14="http://schemas.microsoft.com/office/drawing/2010/main" val="0"/>
              </a:ext>
            </a:extLst>
          </a:blip>
          <a:srcRect t="12869" r="5328" b="14778"/>
          <a:stretch>
            <a:fillRect/>
          </a:stretch>
        </p:blipFill>
        <p:spPr bwMode="auto">
          <a:xfrm>
            <a:off x="242746" y="692696"/>
            <a:ext cx="8658508" cy="5904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7E4A2177-6254-4267-4ECA-D0C561AF51C0}"/>
              </a:ext>
            </a:extLst>
          </p:cNvPr>
          <p:cNvSpPr/>
          <p:nvPr/>
        </p:nvSpPr>
        <p:spPr bwMode="auto">
          <a:xfrm>
            <a:off x="2975183" y="692696"/>
            <a:ext cx="3613043" cy="2232246"/>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5" name="Rectangle 4">
            <a:extLst>
              <a:ext uri="{FF2B5EF4-FFF2-40B4-BE49-F238E27FC236}">
                <a16:creationId xmlns:a16="http://schemas.microsoft.com/office/drawing/2014/main" id="{3DC6C55A-09A5-78C8-D19C-B3B342262B99}"/>
              </a:ext>
            </a:extLst>
          </p:cNvPr>
          <p:cNvSpPr/>
          <p:nvPr/>
        </p:nvSpPr>
        <p:spPr bwMode="auto">
          <a:xfrm>
            <a:off x="308950" y="1628800"/>
            <a:ext cx="2259467" cy="1586702"/>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0" name="Rectangle 9">
            <a:extLst>
              <a:ext uri="{FF2B5EF4-FFF2-40B4-BE49-F238E27FC236}">
                <a16:creationId xmlns:a16="http://schemas.microsoft.com/office/drawing/2014/main" id="{0AD4B1F2-6DE2-EE80-4CD4-E70E0FA5E66B}"/>
              </a:ext>
            </a:extLst>
          </p:cNvPr>
          <p:cNvSpPr/>
          <p:nvPr/>
        </p:nvSpPr>
        <p:spPr bwMode="auto">
          <a:xfrm>
            <a:off x="2975183" y="2924941"/>
            <a:ext cx="3469025" cy="504059"/>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1" name="Rectangle 10">
            <a:extLst>
              <a:ext uri="{FF2B5EF4-FFF2-40B4-BE49-F238E27FC236}">
                <a16:creationId xmlns:a16="http://schemas.microsoft.com/office/drawing/2014/main" id="{4E770435-682F-CBE5-A0E4-D3D288242897}"/>
              </a:ext>
            </a:extLst>
          </p:cNvPr>
          <p:cNvSpPr/>
          <p:nvPr/>
        </p:nvSpPr>
        <p:spPr bwMode="auto">
          <a:xfrm>
            <a:off x="3119201" y="3366346"/>
            <a:ext cx="5557255" cy="3086990"/>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2" name="Rectangle 11">
            <a:extLst>
              <a:ext uri="{FF2B5EF4-FFF2-40B4-BE49-F238E27FC236}">
                <a16:creationId xmlns:a16="http://schemas.microsoft.com/office/drawing/2014/main" id="{7640FB9D-D8F4-5920-D39B-84664B5CD099}"/>
              </a:ext>
            </a:extLst>
          </p:cNvPr>
          <p:cNvSpPr/>
          <p:nvPr/>
        </p:nvSpPr>
        <p:spPr bwMode="auto">
          <a:xfrm>
            <a:off x="495367" y="3277086"/>
            <a:ext cx="1988402" cy="3086990"/>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Tree>
    <p:extLst>
      <p:ext uri="{BB962C8B-B14F-4D97-AF65-F5344CB8AC3E}">
        <p14:creationId xmlns:p14="http://schemas.microsoft.com/office/powerpoint/2010/main" val="376745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9" presetClass="exit" presetSubtype="0" fill="hold" grpId="0" nodeType="click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9" presetClass="exit" presetSubtype="0" fill="hold" grpId="0" nodeType="clickEffect">
                                  <p:stCondLst>
                                    <p:cond delay="0"/>
                                  </p:stCondLst>
                                  <p:childTnLst>
                                    <p:animEffect transition="out" filter="dissolve">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9" presetClass="exit" presetSubtype="0" fill="hold" grpId="0" nodeType="clickEffect">
                                  <p:stCondLst>
                                    <p:cond delay="0"/>
                                  </p:stCondLst>
                                  <p:childTnLst>
                                    <p:animEffect transition="out" filter="dissolv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grpId="0" nodeType="clickEffect">
                                  <p:stCondLst>
                                    <p:cond delay="0"/>
                                  </p:stCondLst>
                                  <p:childTnLst>
                                    <p:animEffect transition="out" filter="dissolve">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Rectangle 2">
            <a:extLst>
              <a:ext uri="{FF2B5EF4-FFF2-40B4-BE49-F238E27FC236}">
                <a16:creationId xmlns:a16="http://schemas.microsoft.com/office/drawing/2014/main" id="{56F84BF3-1CF6-5A88-2DCA-0E52644FBD99}"/>
              </a:ext>
            </a:extLst>
          </p:cNvPr>
          <p:cNvSpPr>
            <a:spLocks noGrp="1" noChangeArrowheads="1"/>
          </p:cNvSpPr>
          <p:nvPr>
            <p:ph type="title"/>
          </p:nvPr>
        </p:nvSpPr>
        <p:spPr/>
        <p:txBody>
          <a:bodyPr/>
          <a:lstStyle/>
          <a:p>
            <a:pPr>
              <a:defRPr/>
            </a:pPr>
            <a:r>
              <a:rPr lang="en-US" dirty="0" err="1"/>
              <a:t>Neglekt</a:t>
            </a:r>
            <a:endParaRPr lang="en-US" dirty="0">
              <a:cs typeface="+mj-cs"/>
            </a:endParaRPr>
          </a:p>
        </p:txBody>
      </p:sp>
      <p:pic>
        <p:nvPicPr>
          <p:cNvPr id="2" name="Bildobjekt 1" descr="Neglect.png">
            <a:extLst>
              <a:ext uri="{FF2B5EF4-FFF2-40B4-BE49-F238E27FC236}">
                <a16:creationId xmlns:a16="http://schemas.microsoft.com/office/drawing/2014/main" id="{C49F2C8F-8287-16B9-74C6-FCFD31B74C93}"/>
              </a:ext>
            </a:extLst>
          </p:cNvPr>
          <p:cNvPicPr>
            <a:picLocks noChangeAspect="1"/>
          </p:cNvPicPr>
          <p:nvPr/>
        </p:nvPicPr>
        <p:blipFill rotWithShape="1">
          <a:blip r:embed="rId3">
            <a:extLst>
              <a:ext uri="{28A0092B-C50C-407E-A947-70E740481C1C}">
                <a14:useLocalDpi xmlns:a14="http://schemas.microsoft.com/office/drawing/2010/main" val="0"/>
              </a:ext>
            </a:extLst>
          </a:blip>
          <a:srcRect l="4086" t="3945" b="2214"/>
          <a:stretch/>
        </p:blipFill>
        <p:spPr bwMode="auto">
          <a:xfrm>
            <a:off x="4572000" y="3068960"/>
            <a:ext cx="3980194"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2E0A4C8-3338-3523-7407-1B42639E47CE}"/>
              </a:ext>
            </a:extLst>
          </p:cNvPr>
          <p:cNvSpPr txBox="1"/>
          <p:nvPr/>
        </p:nvSpPr>
        <p:spPr>
          <a:xfrm>
            <a:off x="4312255" y="2186045"/>
            <a:ext cx="4581703" cy="584775"/>
          </a:xfrm>
          <a:prstGeom prst="rect">
            <a:avLst/>
          </a:prstGeom>
          <a:noFill/>
        </p:spPr>
        <p:txBody>
          <a:bodyPr wrap="none" rtlCol="0">
            <a:spAutoFit/>
          </a:bodyPr>
          <a:lstStyle/>
          <a:p>
            <a:r>
              <a:rPr lang="en-SE" sz="3200" b="1" dirty="0">
                <a:solidFill>
                  <a:srgbClr val="FF0000"/>
                </a:solidFill>
              </a:rPr>
              <a:t>Patologi hö parietalloben</a:t>
            </a:r>
          </a:p>
        </p:txBody>
      </p:sp>
      <p:pic>
        <p:nvPicPr>
          <p:cNvPr id="11" name="Graphic 10" descr="Hand outline">
            <a:extLst>
              <a:ext uri="{FF2B5EF4-FFF2-40B4-BE49-F238E27FC236}">
                <a16:creationId xmlns:a16="http://schemas.microsoft.com/office/drawing/2014/main" id="{EFD93C5A-3011-5B35-5090-C6F2AB8EAB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29465" y="266700"/>
            <a:ext cx="914400" cy="914400"/>
          </a:xfrm>
          <a:prstGeom prst="rect">
            <a:avLst/>
          </a:prstGeom>
        </p:spPr>
      </p:pic>
      <p:pic>
        <p:nvPicPr>
          <p:cNvPr id="13" name="Graphic 12" descr="Sign language outline">
            <a:extLst>
              <a:ext uri="{FF2B5EF4-FFF2-40B4-BE49-F238E27FC236}">
                <a16:creationId xmlns:a16="http://schemas.microsoft.com/office/drawing/2014/main" id="{930D83F8-CFF9-8974-4C7C-9F209259BBB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4434141" flipH="1">
            <a:off x="231268" y="210343"/>
            <a:ext cx="1200585" cy="1113181"/>
          </a:xfrm>
          <a:prstGeom prst="rect">
            <a:avLst/>
          </a:prstGeom>
        </p:spPr>
      </p:pic>
      <p:pic>
        <p:nvPicPr>
          <p:cNvPr id="17" name="Graphic 16" descr="Right pointing backhand index with solid fill">
            <a:extLst>
              <a:ext uri="{FF2B5EF4-FFF2-40B4-BE49-F238E27FC236}">
                <a16:creationId xmlns:a16="http://schemas.microsoft.com/office/drawing/2014/main" id="{E2109EC2-892B-2236-747F-81C73B87945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3517259" flipH="1">
            <a:off x="698366" y="1183342"/>
            <a:ext cx="914400" cy="914400"/>
          </a:xfrm>
          <a:prstGeom prst="rect">
            <a:avLst/>
          </a:prstGeom>
        </p:spPr>
      </p:pic>
      <p:pic>
        <p:nvPicPr>
          <p:cNvPr id="18" name="Graphic 17" descr="Sign language outline">
            <a:extLst>
              <a:ext uri="{FF2B5EF4-FFF2-40B4-BE49-F238E27FC236}">
                <a16:creationId xmlns:a16="http://schemas.microsoft.com/office/drawing/2014/main" id="{60823EF4-85EE-16B0-46BD-5A4E06F6E7D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4434141" flipH="1">
            <a:off x="231269" y="4725717"/>
            <a:ext cx="1200585" cy="1113181"/>
          </a:xfrm>
          <a:prstGeom prst="rect">
            <a:avLst/>
          </a:prstGeom>
        </p:spPr>
      </p:pic>
      <p:pic>
        <p:nvPicPr>
          <p:cNvPr id="19" name="Graphic 18" descr="Sign language outline">
            <a:extLst>
              <a:ext uri="{FF2B5EF4-FFF2-40B4-BE49-F238E27FC236}">
                <a16:creationId xmlns:a16="http://schemas.microsoft.com/office/drawing/2014/main" id="{8B35AD7A-415E-507D-9FEE-C71F6935A70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7165859">
            <a:off x="1633694" y="2534621"/>
            <a:ext cx="1200585" cy="1113181"/>
          </a:xfrm>
          <a:prstGeom prst="rect">
            <a:avLst/>
          </a:prstGeom>
        </p:spPr>
      </p:pic>
      <p:pic>
        <p:nvPicPr>
          <p:cNvPr id="20" name="Graphic 19" descr="Hand outline">
            <a:extLst>
              <a:ext uri="{FF2B5EF4-FFF2-40B4-BE49-F238E27FC236}">
                <a16:creationId xmlns:a16="http://schemas.microsoft.com/office/drawing/2014/main" id="{C064AF6D-5EF1-E3DB-49B1-3D2BE07D9FA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374356" y="2567420"/>
            <a:ext cx="914400" cy="914400"/>
          </a:xfrm>
          <a:prstGeom prst="rect">
            <a:avLst/>
          </a:prstGeom>
        </p:spPr>
      </p:pic>
      <p:pic>
        <p:nvPicPr>
          <p:cNvPr id="21" name="Graphic 20" descr="Sign language outline">
            <a:extLst>
              <a:ext uri="{FF2B5EF4-FFF2-40B4-BE49-F238E27FC236}">
                <a16:creationId xmlns:a16="http://schemas.microsoft.com/office/drawing/2014/main" id="{A0AAC0A7-D0B9-DC0D-79B3-C302BC9D9B3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7165859">
            <a:off x="1703508" y="4725717"/>
            <a:ext cx="1200585" cy="1113181"/>
          </a:xfrm>
          <a:prstGeom prst="rect">
            <a:avLst/>
          </a:prstGeom>
        </p:spPr>
      </p:pic>
      <p:pic>
        <p:nvPicPr>
          <p:cNvPr id="24" name="Graphic 23" descr="Right pointing backhand index with solid fill">
            <a:extLst>
              <a:ext uri="{FF2B5EF4-FFF2-40B4-BE49-F238E27FC236}">
                <a16:creationId xmlns:a16="http://schemas.microsoft.com/office/drawing/2014/main" id="{883DD4A1-BE9B-7954-0F6F-0E2BB92886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8082741">
            <a:off x="1459952" y="3462291"/>
            <a:ext cx="914400" cy="914400"/>
          </a:xfrm>
          <a:prstGeom prst="rect">
            <a:avLst/>
          </a:prstGeom>
        </p:spPr>
      </p:pic>
      <p:pic>
        <p:nvPicPr>
          <p:cNvPr id="25" name="Graphic 24" descr="Right pointing backhand index with solid fill">
            <a:extLst>
              <a:ext uri="{FF2B5EF4-FFF2-40B4-BE49-F238E27FC236}">
                <a16:creationId xmlns:a16="http://schemas.microsoft.com/office/drawing/2014/main" id="{5737F100-96DB-BB66-8B8E-13920743B84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8082741">
            <a:off x="1459950" y="5712034"/>
            <a:ext cx="914400" cy="914400"/>
          </a:xfrm>
          <a:prstGeom prst="rect">
            <a:avLst/>
          </a:prstGeom>
        </p:spPr>
      </p:pic>
      <p:sp>
        <p:nvSpPr>
          <p:cNvPr id="26" name="Frame 25">
            <a:extLst>
              <a:ext uri="{FF2B5EF4-FFF2-40B4-BE49-F238E27FC236}">
                <a16:creationId xmlns:a16="http://schemas.microsoft.com/office/drawing/2014/main" id="{BACFECA2-3A33-45FC-BF07-9526787E2931}"/>
              </a:ext>
            </a:extLst>
          </p:cNvPr>
          <p:cNvSpPr/>
          <p:nvPr/>
        </p:nvSpPr>
        <p:spPr bwMode="auto">
          <a:xfrm>
            <a:off x="130347" y="188640"/>
            <a:ext cx="2874667" cy="2002236"/>
          </a:xfrm>
          <a:prstGeom prst="frame">
            <a:avLst>
              <a:gd name="adj1" fmla="val 108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7" name="Frame 26">
            <a:extLst>
              <a:ext uri="{FF2B5EF4-FFF2-40B4-BE49-F238E27FC236}">
                <a16:creationId xmlns:a16="http://schemas.microsoft.com/office/drawing/2014/main" id="{E91FCBE3-301A-C471-4AB9-517398264AAE}"/>
              </a:ext>
            </a:extLst>
          </p:cNvPr>
          <p:cNvSpPr/>
          <p:nvPr/>
        </p:nvSpPr>
        <p:spPr bwMode="auto">
          <a:xfrm>
            <a:off x="107504" y="2492896"/>
            <a:ext cx="2874667" cy="2002236"/>
          </a:xfrm>
          <a:prstGeom prst="frame">
            <a:avLst>
              <a:gd name="adj1" fmla="val 108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8" name="Frame 27">
            <a:extLst>
              <a:ext uri="{FF2B5EF4-FFF2-40B4-BE49-F238E27FC236}">
                <a16:creationId xmlns:a16="http://schemas.microsoft.com/office/drawing/2014/main" id="{AD3F1EE7-9019-6EF5-4064-361BB6F18569}"/>
              </a:ext>
            </a:extLst>
          </p:cNvPr>
          <p:cNvSpPr/>
          <p:nvPr/>
        </p:nvSpPr>
        <p:spPr bwMode="auto">
          <a:xfrm>
            <a:off x="107504" y="4725144"/>
            <a:ext cx="2874667" cy="2002236"/>
          </a:xfrm>
          <a:prstGeom prst="frame">
            <a:avLst>
              <a:gd name="adj1" fmla="val 108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9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9650"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136664-858B-F82B-9CC9-7B03718DE4D0}"/>
              </a:ext>
            </a:extLst>
          </p:cNvPr>
          <p:cNvGrpSpPr/>
          <p:nvPr/>
        </p:nvGrpSpPr>
        <p:grpSpPr>
          <a:xfrm>
            <a:off x="4427984" y="1916113"/>
            <a:ext cx="4536629" cy="3854450"/>
            <a:chOff x="4427984" y="1916113"/>
            <a:chExt cx="4536629" cy="3854450"/>
          </a:xfrm>
        </p:grpSpPr>
        <p:grpSp>
          <p:nvGrpSpPr>
            <p:cNvPr id="5" name="Group 4">
              <a:extLst>
                <a:ext uri="{FF2B5EF4-FFF2-40B4-BE49-F238E27FC236}">
                  <a16:creationId xmlns:a16="http://schemas.microsoft.com/office/drawing/2014/main" id="{6563B09E-39ED-8D67-961F-46C98625B887}"/>
                </a:ext>
              </a:extLst>
            </p:cNvPr>
            <p:cNvGrpSpPr/>
            <p:nvPr/>
          </p:nvGrpSpPr>
          <p:grpSpPr>
            <a:xfrm>
              <a:off x="4427984" y="1916113"/>
              <a:ext cx="4536629" cy="3854450"/>
              <a:chOff x="4427984" y="1916113"/>
              <a:chExt cx="4536629" cy="3854450"/>
            </a:xfrm>
          </p:grpSpPr>
          <p:pic>
            <p:nvPicPr>
              <p:cNvPr id="52226" name="Bildobjekt 2" descr="Horner's.tiff">
                <a:extLst>
                  <a:ext uri="{FF2B5EF4-FFF2-40B4-BE49-F238E27FC236}">
                    <a16:creationId xmlns:a16="http://schemas.microsoft.com/office/drawing/2014/main" id="{4C1B0D0E-12CB-731C-5EE8-C46EBA4A5B2B}"/>
                  </a:ext>
                </a:extLst>
              </p:cNvPr>
              <p:cNvPicPr>
                <a:picLocks noChangeAspect="1"/>
              </p:cNvPicPr>
              <p:nvPr/>
            </p:nvPicPr>
            <p:blipFill>
              <a:blip r:embed="rId3">
                <a:extLst>
                  <a:ext uri="{28A0092B-C50C-407E-A947-70E740481C1C}">
                    <a14:useLocalDpi xmlns:a14="http://schemas.microsoft.com/office/drawing/2010/main" val="0"/>
                  </a:ext>
                </a:extLst>
              </a:blip>
              <a:srcRect l="34671" t="37466" r="28571" b="37485"/>
              <a:stretch>
                <a:fillRect/>
              </a:stretch>
            </p:blipFill>
            <p:spPr bwMode="auto">
              <a:xfrm>
                <a:off x="4679950" y="1916113"/>
                <a:ext cx="4068763"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C6EB6E59-0A73-0A40-3B4B-34CBE3F4B256}"/>
                  </a:ext>
                </a:extLst>
              </p:cNvPr>
              <p:cNvSpPr/>
              <p:nvPr/>
            </p:nvSpPr>
            <p:spPr bwMode="auto">
              <a:xfrm>
                <a:off x="6804248" y="3824288"/>
                <a:ext cx="2160365" cy="720725"/>
              </a:xfrm>
              <a:prstGeom prst="rect">
                <a:avLst/>
              </a:prstGeom>
              <a:solidFill>
                <a:schemeClr val="bg1"/>
              </a:solidFill>
              <a:ln w="9525" cap="flat" cmpd="sng" algn="ctr">
                <a:noFill/>
                <a:prstDash val="solid"/>
                <a:round/>
                <a:headEnd type="none" w="med" len="med"/>
                <a:tailEnd type="none" w="med" len="med"/>
              </a:ln>
              <a:effectLst/>
            </p:spPr>
            <p:txBody>
              <a:bodyPr/>
              <a:lstStyle/>
              <a:p>
                <a:pPr>
                  <a:defRPr/>
                </a:pPr>
                <a:endParaRPr lang="en-SE" dirty="0">
                  <a:ln>
                    <a:solidFill>
                      <a:schemeClr val="bg1"/>
                    </a:solidFill>
                  </a:ln>
                  <a:solidFill>
                    <a:srgbClr val="000000"/>
                  </a:solidFill>
                  <a:latin typeface="Times" charset="0"/>
                  <a:ea typeface="ＭＳ Ｐゴシック" charset="0"/>
                </a:endParaRPr>
              </a:p>
            </p:txBody>
          </p:sp>
          <p:sp>
            <p:nvSpPr>
              <p:cNvPr id="3" name="Rectangle 2">
                <a:extLst>
                  <a:ext uri="{FF2B5EF4-FFF2-40B4-BE49-F238E27FC236}">
                    <a16:creationId xmlns:a16="http://schemas.microsoft.com/office/drawing/2014/main" id="{1A0BC6AB-6D3B-EB93-C838-CA8AF8034C3B}"/>
                  </a:ext>
                </a:extLst>
              </p:cNvPr>
              <p:cNvSpPr/>
              <p:nvPr/>
            </p:nvSpPr>
            <p:spPr bwMode="auto">
              <a:xfrm>
                <a:off x="4464050" y="4509120"/>
                <a:ext cx="596766" cy="360313"/>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4" name="Rectangle 3">
                <a:extLst>
                  <a:ext uri="{FF2B5EF4-FFF2-40B4-BE49-F238E27FC236}">
                    <a16:creationId xmlns:a16="http://schemas.microsoft.com/office/drawing/2014/main" id="{298D2DE8-EBE9-A380-2799-A086058B1BF5}"/>
                  </a:ext>
                </a:extLst>
              </p:cNvPr>
              <p:cNvSpPr/>
              <p:nvPr/>
            </p:nvSpPr>
            <p:spPr bwMode="auto">
              <a:xfrm>
                <a:off x="4427984" y="3154413"/>
                <a:ext cx="457840" cy="274588"/>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sp>
          <p:nvSpPr>
            <p:cNvPr id="8" name="Rectangle 7">
              <a:extLst>
                <a:ext uri="{FF2B5EF4-FFF2-40B4-BE49-F238E27FC236}">
                  <a16:creationId xmlns:a16="http://schemas.microsoft.com/office/drawing/2014/main" id="{0B9AF097-68AB-48A9-4F3C-D75F18BC264F}"/>
                </a:ext>
              </a:extLst>
            </p:cNvPr>
            <p:cNvSpPr/>
            <p:nvPr/>
          </p:nvSpPr>
          <p:spPr bwMode="auto">
            <a:xfrm>
              <a:off x="6383761" y="4786429"/>
              <a:ext cx="2549101" cy="730134"/>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grpSp>
      <p:sp>
        <p:nvSpPr>
          <p:cNvPr id="50177" name="Rubrik 1">
            <a:extLst>
              <a:ext uri="{FF2B5EF4-FFF2-40B4-BE49-F238E27FC236}">
                <a16:creationId xmlns:a16="http://schemas.microsoft.com/office/drawing/2014/main" id="{F7DADC54-9B2B-7A3D-BD6F-D417BF55E72B}"/>
              </a:ext>
            </a:extLst>
          </p:cNvPr>
          <p:cNvSpPr>
            <a:spLocks noGrp="1" noChangeArrowheads="1"/>
          </p:cNvSpPr>
          <p:nvPr>
            <p:ph type="title"/>
          </p:nvPr>
        </p:nvSpPr>
        <p:spPr/>
        <p:txBody>
          <a:bodyPr/>
          <a:lstStyle/>
          <a:p>
            <a:r>
              <a:rPr lang="sv-SE" altLang="en-SE" dirty="0"/>
              <a:t>Ensidig </a:t>
            </a:r>
            <a:r>
              <a:rPr lang="sv-SE" altLang="en-SE" dirty="0" err="1"/>
              <a:t>mios</a:t>
            </a:r>
            <a:r>
              <a:rPr lang="sv-SE" altLang="en-SE" dirty="0"/>
              <a:t> &amp; </a:t>
            </a:r>
            <a:r>
              <a:rPr lang="sv-SE" altLang="en-SE" dirty="0" err="1"/>
              <a:t>ptos</a:t>
            </a:r>
            <a:endParaRPr lang="sv-SE" altLang="en-SE" dirty="0"/>
          </a:p>
        </p:txBody>
      </p:sp>
      <p:pic>
        <p:nvPicPr>
          <p:cNvPr id="50179" name="Bildobjekt 2" descr="Horners.jpg">
            <a:extLst>
              <a:ext uri="{FF2B5EF4-FFF2-40B4-BE49-F238E27FC236}">
                <a16:creationId xmlns:a16="http://schemas.microsoft.com/office/drawing/2014/main" id="{DBB5E0FA-B425-0489-E72A-759A37C9D62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9563" y="2492375"/>
            <a:ext cx="3975100" cy="204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0" name="Rectangle 1">
            <a:extLst>
              <a:ext uri="{FF2B5EF4-FFF2-40B4-BE49-F238E27FC236}">
                <a16:creationId xmlns:a16="http://schemas.microsoft.com/office/drawing/2014/main" id="{B43D03F2-1A27-FE56-B253-1D9C3C5F5E46}"/>
              </a:ext>
            </a:extLst>
          </p:cNvPr>
          <p:cNvSpPr>
            <a:spLocks noChangeArrowheads="1"/>
          </p:cNvSpPr>
          <p:nvPr/>
        </p:nvSpPr>
        <p:spPr bwMode="auto">
          <a:xfrm>
            <a:off x="6372200" y="4797425"/>
            <a:ext cx="2560663" cy="71913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endParaRPr lang="en-SE" altLang="en-SE" sz="2400">
              <a:solidFill>
                <a:srgbClr val="000000"/>
              </a:solidFill>
            </a:endParaRPr>
          </a:p>
        </p:txBody>
      </p:sp>
      <p:sp>
        <p:nvSpPr>
          <p:cNvPr id="7" name="textruta 6">
            <a:extLst>
              <a:ext uri="{FF2B5EF4-FFF2-40B4-BE49-F238E27FC236}">
                <a16:creationId xmlns:a16="http://schemas.microsoft.com/office/drawing/2014/main" id="{48C25470-408F-58D9-2E95-AAF112D83EAF}"/>
              </a:ext>
            </a:extLst>
          </p:cNvPr>
          <p:cNvSpPr txBox="1">
            <a:spLocks noChangeArrowheads="1"/>
          </p:cNvSpPr>
          <p:nvPr/>
        </p:nvSpPr>
        <p:spPr bwMode="auto">
          <a:xfrm>
            <a:off x="4427984" y="5715000"/>
            <a:ext cx="32902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Horners</a:t>
            </a:r>
            <a:r>
              <a:rPr lang="sv-SE" altLang="en-SE" b="1" dirty="0">
                <a:solidFill>
                  <a:srgbClr val="FF0000"/>
                </a:solidFill>
              </a:rPr>
              <a:t> syndrom</a:t>
            </a:r>
          </a:p>
        </p:txBody>
      </p:sp>
      <p:sp>
        <p:nvSpPr>
          <p:cNvPr id="2" name="TextBox 1">
            <a:extLst>
              <a:ext uri="{FF2B5EF4-FFF2-40B4-BE49-F238E27FC236}">
                <a16:creationId xmlns:a16="http://schemas.microsoft.com/office/drawing/2014/main" id="{E70AC884-02ED-CCE8-519F-E7DF65757326}"/>
              </a:ext>
            </a:extLst>
          </p:cNvPr>
          <p:cNvSpPr txBox="1"/>
          <p:nvPr/>
        </p:nvSpPr>
        <p:spPr>
          <a:xfrm flipH="1">
            <a:off x="5767578" y="3252550"/>
            <a:ext cx="740908" cy="1015663"/>
          </a:xfrm>
          <a:prstGeom prst="rect">
            <a:avLst/>
          </a:prstGeom>
          <a:noFill/>
        </p:spPr>
        <p:txBody>
          <a:bodyPr wrap="none" rtlCol="0">
            <a:spAutoFit/>
          </a:bodyPr>
          <a:lstStyle/>
          <a:p>
            <a:r>
              <a:rPr lang="en-SE" sz="6000" dirty="0">
                <a:solidFill>
                  <a:srgbClr val="FF0000"/>
                </a:solidFill>
              </a:rPr>
              <a:t>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G_7443_E8C1082D-C72A-4243-B0E3-EB38614A57AB.mp4">
            <a:hlinkClick r:id="" action="ppaction://media"/>
            <a:extLst>
              <a:ext uri="{FF2B5EF4-FFF2-40B4-BE49-F238E27FC236}">
                <a16:creationId xmlns:a16="http://schemas.microsoft.com/office/drawing/2014/main" id="{284727D3-AA41-731E-DABF-808A19FD78D8}"/>
              </a:ext>
            </a:extLst>
          </p:cNvPr>
          <p:cNvPicPr>
            <a:picLocks noChangeAspect="1"/>
          </p:cNvPicPr>
          <p:nvPr>
            <a:videoFile r:link="rId1"/>
            <p:extLst>
              <p:ext uri="{DAA4B4D4-6D71-4841-9C94-3DE7FCFB9230}">
                <p14:media xmlns:p14="http://schemas.microsoft.com/office/powerpoint/2010/main" r:embed="rId2">
                  <p14:trim st="6609.208" end="1358.7597"/>
                </p14:media>
              </p:ext>
            </p:extLst>
          </p:nvPr>
        </p:nvPicPr>
        <p:blipFill>
          <a:blip r:embed="rId4"/>
          <a:stretch>
            <a:fillRect/>
          </a:stretch>
        </p:blipFill>
        <p:spPr>
          <a:xfrm>
            <a:off x="233772" y="1788853"/>
            <a:ext cx="8676456" cy="4880507"/>
          </a:xfrm>
          <a:prstGeom prst="rect">
            <a:avLst/>
          </a:prstGeom>
        </p:spPr>
      </p:pic>
      <p:sp>
        <p:nvSpPr>
          <p:cNvPr id="6" name="Title 1">
            <a:extLst>
              <a:ext uri="{FF2B5EF4-FFF2-40B4-BE49-F238E27FC236}">
                <a16:creationId xmlns:a16="http://schemas.microsoft.com/office/drawing/2014/main" id="{C4182CCD-509D-CA3E-121D-8E9D68B07082}"/>
              </a:ext>
            </a:extLst>
          </p:cNvPr>
          <p:cNvSpPr>
            <a:spLocks noGrp="1"/>
          </p:cNvSpPr>
          <p:nvPr>
            <p:ph type="title"/>
          </p:nvPr>
        </p:nvSpPr>
        <p:spPr/>
        <p:txBody>
          <a:bodyPr/>
          <a:lstStyle/>
          <a:p>
            <a:r>
              <a:rPr lang="en-SE" dirty="0"/>
              <a:t>Relative afferent pupillary defect</a:t>
            </a:r>
          </a:p>
        </p:txBody>
      </p:sp>
    </p:spTree>
    <p:extLst>
      <p:ext uri="{BB962C8B-B14F-4D97-AF65-F5344CB8AC3E}">
        <p14:creationId xmlns:p14="http://schemas.microsoft.com/office/powerpoint/2010/main" val="110876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1698" name="Rectangle 2">
            <a:extLst>
              <a:ext uri="{FF2B5EF4-FFF2-40B4-BE49-F238E27FC236}">
                <a16:creationId xmlns:a16="http://schemas.microsoft.com/office/drawing/2014/main" id="{30B9E589-F270-70B1-C13F-C2B056F75745}"/>
              </a:ext>
            </a:extLst>
          </p:cNvPr>
          <p:cNvSpPr>
            <a:spLocks noGrp="1" noChangeArrowheads="1"/>
          </p:cNvSpPr>
          <p:nvPr>
            <p:ph type="title"/>
          </p:nvPr>
        </p:nvSpPr>
        <p:spPr/>
        <p:txBody>
          <a:bodyPr/>
          <a:lstStyle/>
          <a:p>
            <a:pPr>
              <a:defRPr/>
            </a:pPr>
            <a:r>
              <a:rPr lang="en-US" dirty="0" err="1">
                <a:cs typeface="+mj-cs"/>
              </a:rPr>
              <a:t>Nystagmus</a:t>
            </a:r>
            <a:endParaRPr lang="en-US" dirty="0">
              <a:cs typeface="+mj-cs"/>
            </a:endParaRPr>
          </a:p>
        </p:txBody>
      </p:sp>
      <p:pic>
        <p:nvPicPr>
          <p:cNvPr id="51202" name="Bildobjekt 4" descr="nystagmus-2.jpg">
            <a:extLst>
              <a:ext uri="{FF2B5EF4-FFF2-40B4-BE49-F238E27FC236}">
                <a16:creationId xmlns:a16="http://schemas.microsoft.com/office/drawing/2014/main" id="{4AECD3A6-DBD2-A6C7-92FC-CA26A266AE24}"/>
              </a:ext>
            </a:extLst>
          </p:cNvPr>
          <p:cNvPicPr>
            <a:picLocks noChangeAspect="1"/>
          </p:cNvPicPr>
          <p:nvPr/>
        </p:nvPicPr>
        <p:blipFill>
          <a:blip r:embed="rId3">
            <a:extLst>
              <a:ext uri="{28A0092B-C50C-407E-A947-70E740481C1C}">
                <a14:useLocalDpi xmlns:a14="http://schemas.microsoft.com/office/drawing/2010/main" val="0"/>
              </a:ext>
            </a:extLst>
          </a:blip>
          <a:srcRect l="56622" t="14977" r="1851" b="44911"/>
          <a:stretch>
            <a:fillRect/>
          </a:stretch>
        </p:blipFill>
        <p:spPr bwMode="auto">
          <a:xfrm>
            <a:off x="1403648" y="2060848"/>
            <a:ext cx="2302024" cy="923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3" name="Bildobjekt 4" descr="nystagmus-2.jpg">
            <a:extLst>
              <a:ext uri="{FF2B5EF4-FFF2-40B4-BE49-F238E27FC236}">
                <a16:creationId xmlns:a16="http://schemas.microsoft.com/office/drawing/2014/main" id="{04A5E2A7-E69A-CC6F-DECE-1398687507C7}"/>
              </a:ext>
            </a:extLst>
          </p:cNvPr>
          <p:cNvPicPr>
            <a:picLocks noChangeAspect="1"/>
          </p:cNvPicPr>
          <p:nvPr/>
        </p:nvPicPr>
        <p:blipFill>
          <a:blip r:embed="rId3">
            <a:extLst>
              <a:ext uri="{28A0092B-C50C-407E-A947-70E740481C1C}">
                <a14:useLocalDpi xmlns:a14="http://schemas.microsoft.com/office/drawing/2010/main" val="0"/>
              </a:ext>
            </a:extLst>
          </a:blip>
          <a:srcRect l="22932" t="53381" r="27292" b="4611"/>
          <a:stretch>
            <a:fillRect/>
          </a:stretch>
        </p:blipFill>
        <p:spPr bwMode="auto">
          <a:xfrm>
            <a:off x="1464171" y="3024477"/>
            <a:ext cx="2387749" cy="836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Bildobjekt 4" descr="nystagmus-2.jpg">
            <a:extLst>
              <a:ext uri="{FF2B5EF4-FFF2-40B4-BE49-F238E27FC236}">
                <a16:creationId xmlns:a16="http://schemas.microsoft.com/office/drawing/2014/main" id="{22C82A85-10F7-11DC-81D8-C80BF1951628}"/>
              </a:ext>
            </a:extLst>
          </p:cNvPr>
          <p:cNvPicPr>
            <a:picLocks noChangeAspect="1"/>
          </p:cNvPicPr>
          <p:nvPr/>
        </p:nvPicPr>
        <p:blipFill>
          <a:blip r:embed="rId3">
            <a:extLst>
              <a:ext uri="{28A0092B-C50C-407E-A947-70E740481C1C}">
                <a14:useLocalDpi xmlns:a14="http://schemas.microsoft.com/office/drawing/2010/main" val="0"/>
              </a:ext>
            </a:extLst>
          </a:blip>
          <a:srcRect l="2010" t="14520" r="51978" b="42561"/>
          <a:stretch>
            <a:fillRect/>
          </a:stretch>
        </p:blipFill>
        <p:spPr bwMode="auto">
          <a:xfrm>
            <a:off x="179512" y="4063532"/>
            <a:ext cx="2302024" cy="891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ruta 6">
            <a:extLst>
              <a:ext uri="{FF2B5EF4-FFF2-40B4-BE49-F238E27FC236}">
                <a16:creationId xmlns:a16="http://schemas.microsoft.com/office/drawing/2014/main" id="{DCC1A8B9-F315-4169-2B72-1E0C490764FE}"/>
              </a:ext>
            </a:extLst>
          </p:cNvPr>
          <p:cNvSpPr txBox="1">
            <a:spLocks noChangeArrowheads="1"/>
          </p:cNvSpPr>
          <p:nvPr/>
        </p:nvSpPr>
        <p:spPr bwMode="auto">
          <a:xfrm>
            <a:off x="5222168" y="2369824"/>
            <a:ext cx="33970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800" b="1" dirty="0">
                <a:solidFill>
                  <a:srgbClr val="FF0000"/>
                </a:solidFill>
              </a:rPr>
              <a:t>Hjärnstam/lillhjärna</a:t>
            </a:r>
          </a:p>
        </p:txBody>
      </p:sp>
      <p:sp>
        <p:nvSpPr>
          <p:cNvPr id="10" name="textruta 6">
            <a:extLst>
              <a:ext uri="{FF2B5EF4-FFF2-40B4-BE49-F238E27FC236}">
                <a16:creationId xmlns:a16="http://schemas.microsoft.com/office/drawing/2014/main" id="{289DC5E4-F255-D672-4114-69EC10DE383E}"/>
              </a:ext>
            </a:extLst>
          </p:cNvPr>
          <p:cNvSpPr txBox="1">
            <a:spLocks noChangeArrowheads="1"/>
          </p:cNvSpPr>
          <p:nvPr/>
        </p:nvSpPr>
        <p:spPr bwMode="auto">
          <a:xfrm>
            <a:off x="5267052" y="4247770"/>
            <a:ext cx="33970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800" b="1" dirty="0">
                <a:solidFill>
                  <a:srgbClr val="FF0000"/>
                </a:solidFill>
              </a:rPr>
              <a:t>Hjärnstam/lillhjärna</a:t>
            </a:r>
          </a:p>
        </p:txBody>
      </p:sp>
      <p:sp>
        <p:nvSpPr>
          <p:cNvPr id="11" name="textruta 6">
            <a:extLst>
              <a:ext uri="{FF2B5EF4-FFF2-40B4-BE49-F238E27FC236}">
                <a16:creationId xmlns:a16="http://schemas.microsoft.com/office/drawing/2014/main" id="{EBCAFC88-8165-D4F7-9DF4-CECA2D1B0758}"/>
              </a:ext>
            </a:extLst>
          </p:cNvPr>
          <p:cNvSpPr txBox="1">
            <a:spLocks noChangeArrowheads="1"/>
          </p:cNvSpPr>
          <p:nvPr/>
        </p:nvSpPr>
        <p:spPr bwMode="auto">
          <a:xfrm>
            <a:off x="4860032" y="5157192"/>
            <a:ext cx="4141518"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lgn="ctr">
              <a:spcBef>
                <a:spcPct val="0"/>
              </a:spcBef>
              <a:buNone/>
            </a:pPr>
            <a:r>
              <a:rPr lang="sv-SE" altLang="en-SE" sz="2800" b="1" dirty="0">
                <a:solidFill>
                  <a:srgbClr val="FF0000"/>
                </a:solidFill>
              </a:rPr>
              <a:t>Hjärnstam/lillhjärna</a:t>
            </a:r>
          </a:p>
          <a:p>
            <a:pPr algn="ctr">
              <a:spcBef>
                <a:spcPct val="0"/>
              </a:spcBef>
              <a:buFontTx/>
              <a:buNone/>
            </a:pPr>
            <a:r>
              <a:rPr lang="sv-SE" altLang="en-SE" sz="2800" b="1" dirty="0">
                <a:solidFill>
                  <a:srgbClr val="FF0000"/>
                </a:solidFill>
              </a:rPr>
              <a:t>eller</a:t>
            </a:r>
          </a:p>
          <a:p>
            <a:pPr algn="ctr">
              <a:spcBef>
                <a:spcPct val="0"/>
              </a:spcBef>
              <a:buFontTx/>
              <a:buNone/>
            </a:pPr>
            <a:r>
              <a:rPr lang="sv-SE" altLang="en-SE" sz="2800" b="1" dirty="0" err="1">
                <a:solidFill>
                  <a:srgbClr val="FF0000"/>
                </a:solidFill>
              </a:rPr>
              <a:t>Vestibularisnerv</a:t>
            </a:r>
            <a:r>
              <a:rPr lang="sv-SE" altLang="en-SE" sz="2800" b="1" dirty="0">
                <a:solidFill>
                  <a:srgbClr val="FF0000"/>
                </a:solidFill>
              </a:rPr>
              <a:t>/inre örat</a:t>
            </a:r>
          </a:p>
        </p:txBody>
      </p:sp>
      <p:pic>
        <p:nvPicPr>
          <p:cNvPr id="2" name="Bildobjekt 4" descr="nystagmus-2.jpg">
            <a:extLst>
              <a:ext uri="{FF2B5EF4-FFF2-40B4-BE49-F238E27FC236}">
                <a16:creationId xmlns:a16="http://schemas.microsoft.com/office/drawing/2014/main" id="{B1CF2C78-A924-CFFB-915A-53B952675DD6}"/>
              </a:ext>
            </a:extLst>
          </p:cNvPr>
          <p:cNvPicPr>
            <a:picLocks noChangeAspect="1"/>
          </p:cNvPicPr>
          <p:nvPr/>
        </p:nvPicPr>
        <p:blipFill>
          <a:blip r:embed="rId3">
            <a:extLst>
              <a:ext uri="{28A0092B-C50C-407E-A947-70E740481C1C}">
                <a14:useLocalDpi xmlns:a14="http://schemas.microsoft.com/office/drawing/2010/main" val="0"/>
              </a:ext>
            </a:extLst>
          </a:blip>
          <a:srcRect l="2010" t="14520" r="51978" b="42561"/>
          <a:stretch>
            <a:fillRect/>
          </a:stretch>
        </p:blipFill>
        <p:spPr bwMode="auto">
          <a:xfrm>
            <a:off x="1403648" y="5280067"/>
            <a:ext cx="2595550" cy="1005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Bildobjekt 4" descr="nystagmus-2.jpg">
            <a:extLst>
              <a:ext uri="{FF2B5EF4-FFF2-40B4-BE49-F238E27FC236}">
                <a16:creationId xmlns:a16="http://schemas.microsoft.com/office/drawing/2014/main" id="{3D55A98B-C133-5636-7BD1-0610A8397506}"/>
              </a:ext>
            </a:extLst>
          </p:cNvPr>
          <p:cNvPicPr>
            <a:picLocks noChangeAspect="1"/>
          </p:cNvPicPr>
          <p:nvPr/>
        </p:nvPicPr>
        <p:blipFill>
          <a:blip r:embed="rId3">
            <a:extLst>
              <a:ext uri="{28A0092B-C50C-407E-A947-70E740481C1C}">
                <a14:useLocalDpi xmlns:a14="http://schemas.microsoft.com/office/drawing/2010/main" val="0"/>
              </a:ext>
            </a:extLst>
          </a:blip>
          <a:srcRect l="2010" t="14520" r="51978" b="42561"/>
          <a:stretch>
            <a:fillRect/>
          </a:stretch>
        </p:blipFill>
        <p:spPr bwMode="auto">
          <a:xfrm flipH="1">
            <a:off x="2627784" y="4063532"/>
            <a:ext cx="2302024" cy="891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ruta 6">
            <a:extLst>
              <a:ext uri="{FF2B5EF4-FFF2-40B4-BE49-F238E27FC236}">
                <a16:creationId xmlns:a16="http://schemas.microsoft.com/office/drawing/2014/main" id="{D5D13BE3-D78C-2983-FC59-6B748E9E3921}"/>
              </a:ext>
            </a:extLst>
          </p:cNvPr>
          <p:cNvSpPr txBox="1">
            <a:spLocks noChangeArrowheads="1"/>
          </p:cNvSpPr>
          <p:nvPr/>
        </p:nvSpPr>
        <p:spPr bwMode="auto">
          <a:xfrm>
            <a:off x="5254944" y="3284984"/>
            <a:ext cx="33970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800" b="1" dirty="0">
                <a:solidFill>
                  <a:srgbClr val="FF0000"/>
                </a:solidFill>
              </a:rPr>
              <a:t>Hjärnstam/lillhjärna</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estibular Neuritis Nystagmus Direction_ofpZTp.mp4" descr="Vestibular Neuritis Nystagmus Direction_ofpZTp.mp4">
            <a:hlinkClick r:id="" action="ppaction://media"/>
            <a:extLst>
              <a:ext uri="{FF2B5EF4-FFF2-40B4-BE49-F238E27FC236}">
                <a16:creationId xmlns:a16="http://schemas.microsoft.com/office/drawing/2014/main" id="{F944B12D-7B6E-626F-C94D-DC11DF9E2A4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2402" t="31565" r="29067" b="40412"/>
          <a:stretch/>
        </p:blipFill>
        <p:spPr>
          <a:xfrm>
            <a:off x="322821" y="2132856"/>
            <a:ext cx="8498358" cy="3476601"/>
          </a:xfrm>
          <a:prstGeom prst="rect">
            <a:avLst/>
          </a:prstGeom>
        </p:spPr>
      </p:pic>
      <p:sp>
        <p:nvSpPr>
          <p:cNvPr id="4" name="Title 3">
            <a:extLst>
              <a:ext uri="{FF2B5EF4-FFF2-40B4-BE49-F238E27FC236}">
                <a16:creationId xmlns:a16="http://schemas.microsoft.com/office/drawing/2014/main" id="{3CE58C9D-5386-8A7D-2E0C-419E309CADAD}"/>
              </a:ext>
            </a:extLst>
          </p:cNvPr>
          <p:cNvSpPr>
            <a:spLocks noGrp="1"/>
          </p:cNvSpPr>
          <p:nvPr>
            <p:ph type="title"/>
          </p:nvPr>
        </p:nvSpPr>
        <p:spPr/>
        <p:txBody>
          <a:bodyPr/>
          <a:lstStyle/>
          <a:p>
            <a:r>
              <a:rPr lang="en-SE" dirty="0"/>
              <a:t>52-årig man med yrsel</a:t>
            </a:r>
          </a:p>
        </p:txBody>
      </p:sp>
    </p:spTree>
    <p:extLst>
      <p:ext uri="{BB962C8B-B14F-4D97-AF65-F5344CB8AC3E}">
        <p14:creationId xmlns:p14="http://schemas.microsoft.com/office/powerpoint/2010/main" val="415742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ertigo 52-year-old Vestibular Neuritis Head-Impulse Test_J8q1Pf.mp4" descr="Vertigo 52-year-old Vestibular Neuritis Head-Impulse Test_J8q1Pf.mp4">
            <a:hlinkClick r:id="" action="ppaction://media"/>
            <a:extLst>
              <a:ext uri="{FF2B5EF4-FFF2-40B4-BE49-F238E27FC236}">
                <a16:creationId xmlns:a16="http://schemas.microsoft.com/office/drawing/2014/main" id="{60E7C1A5-F0A2-F574-CBA8-7C34B06AC27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29311" y="1728083"/>
            <a:ext cx="8085379" cy="4548026"/>
          </a:xfrm>
          <a:prstGeom prst="rect">
            <a:avLst/>
          </a:prstGeom>
        </p:spPr>
      </p:pic>
      <p:sp>
        <p:nvSpPr>
          <p:cNvPr id="3" name="Title 2">
            <a:extLst>
              <a:ext uri="{FF2B5EF4-FFF2-40B4-BE49-F238E27FC236}">
                <a16:creationId xmlns:a16="http://schemas.microsoft.com/office/drawing/2014/main" id="{43B329E8-2B27-95FC-769C-FEF830D2CAD2}"/>
              </a:ext>
            </a:extLst>
          </p:cNvPr>
          <p:cNvSpPr>
            <a:spLocks noGrp="1"/>
          </p:cNvSpPr>
          <p:nvPr>
            <p:ph type="title"/>
          </p:nvPr>
        </p:nvSpPr>
        <p:spPr/>
        <p:txBody>
          <a:bodyPr/>
          <a:lstStyle/>
          <a:p>
            <a:r>
              <a:rPr lang="en-SE" dirty="0"/>
              <a:t>Head-Impulse Test</a:t>
            </a:r>
          </a:p>
        </p:txBody>
      </p:sp>
    </p:spTree>
    <p:extLst>
      <p:ext uri="{BB962C8B-B14F-4D97-AF65-F5344CB8AC3E}">
        <p14:creationId xmlns:p14="http://schemas.microsoft.com/office/powerpoint/2010/main" val="4094272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2">
            <a:extLst>
              <a:ext uri="{FF2B5EF4-FFF2-40B4-BE49-F238E27FC236}">
                <a16:creationId xmlns:a16="http://schemas.microsoft.com/office/drawing/2014/main" id="{4532A6DE-F575-15C3-EABA-8690A3DE3452}"/>
              </a:ext>
            </a:extLst>
          </p:cNvPr>
          <p:cNvSpPr>
            <a:spLocks noGrp="1" noChangeArrowheads="1"/>
          </p:cNvSpPr>
          <p:nvPr>
            <p:ph type="title"/>
          </p:nvPr>
        </p:nvSpPr>
        <p:spPr>
          <a:xfrm>
            <a:off x="685800" y="260350"/>
            <a:ext cx="7772400" cy="1143000"/>
          </a:xfrm>
        </p:spPr>
        <p:txBody>
          <a:bodyPr/>
          <a:lstStyle/>
          <a:p>
            <a:pPr>
              <a:defRPr/>
            </a:pPr>
            <a:r>
              <a:rPr lang="en-US" dirty="0" err="1">
                <a:cs typeface="+mj-cs"/>
              </a:rPr>
              <a:t>Konjugerad</a:t>
            </a:r>
            <a:r>
              <a:rPr lang="en-US" dirty="0">
                <a:cs typeface="+mj-cs"/>
              </a:rPr>
              <a:t> </a:t>
            </a:r>
            <a:r>
              <a:rPr lang="en-US" dirty="0" err="1">
                <a:cs typeface="+mj-cs"/>
              </a:rPr>
              <a:t>blickdeviation</a:t>
            </a:r>
            <a:endParaRPr lang="en-US" dirty="0">
              <a:cs typeface="+mj-cs"/>
            </a:endParaRPr>
          </a:p>
        </p:txBody>
      </p:sp>
      <p:pic>
        <p:nvPicPr>
          <p:cNvPr id="53250" name="Bildobjekt 1" descr="Conjugate gaze deviation.png">
            <a:extLst>
              <a:ext uri="{FF2B5EF4-FFF2-40B4-BE49-F238E27FC236}">
                <a16:creationId xmlns:a16="http://schemas.microsoft.com/office/drawing/2014/main" id="{554BC55B-B9C6-95F4-178C-5B397BB7453C}"/>
              </a:ext>
            </a:extLst>
          </p:cNvPr>
          <p:cNvPicPr>
            <a:picLocks noChangeAspect="1"/>
          </p:cNvPicPr>
          <p:nvPr/>
        </p:nvPicPr>
        <p:blipFill rotWithShape="1">
          <a:blip r:embed="rId3">
            <a:extLst>
              <a:ext uri="{28A0092B-C50C-407E-A947-70E740481C1C}">
                <a14:useLocalDpi xmlns:a14="http://schemas.microsoft.com/office/drawing/2010/main" val="0"/>
              </a:ext>
            </a:extLst>
          </a:blip>
          <a:srcRect r="67138" b="11349"/>
          <a:stretch/>
        </p:blipFill>
        <p:spPr bwMode="auto">
          <a:xfrm flipH="1">
            <a:off x="1304925" y="1341438"/>
            <a:ext cx="2114947" cy="358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Bildobjekt 1" descr="1-Disorders of gaze.jpg">
            <a:extLst>
              <a:ext uri="{FF2B5EF4-FFF2-40B4-BE49-F238E27FC236}">
                <a16:creationId xmlns:a16="http://schemas.microsoft.com/office/drawing/2014/main" id="{38EAA778-C27D-632A-772F-30828CAA7F6F}"/>
              </a:ext>
            </a:extLst>
          </p:cNvPr>
          <p:cNvPicPr>
            <a:picLocks noChangeAspect="1"/>
          </p:cNvPicPr>
          <p:nvPr/>
        </p:nvPicPr>
        <p:blipFill>
          <a:blip r:embed="rId4">
            <a:extLst>
              <a:ext uri="{28A0092B-C50C-407E-A947-70E740481C1C}">
                <a14:useLocalDpi xmlns:a14="http://schemas.microsoft.com/office/drawing/2010/main" val="0"/>
              </a:ext>
            </a:extLst>
          </a:blip>
          <a:srcRect l="74834" t="48528" r="3104" b="36749"/>
          <a:stretch>
            <a:fillRect/>
          </a:stretch>
        </p:blipFill>
        <p:spPr bwMode="auto">
          <a:xfrm flipH="1">
            <a:off x="1751013" y="5216525"/>
            <a:ext cx="10922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Bildobjekt 1" descr="1-Disorders of gaze.jpg">
            <a:extLst>
              <a:ext uri="{FF2B5EF4-FFF2-40B4-BE49-F238E27FC236}">
                <a16:creationId xmlns:a16="http://schemas.microsoft.com/office/drawing/2014/main" id="{0412F046-BE74-0C69-0B5C-364777995D35}"/>
              </a:ext>
            </a:extLst>
          </p:cNvPr>
          <p:cNvPicPr>
            <a:picLocks noChangeAspect="1"/>
          </p:cNvPicPr>
          <p:nvPr/>
        </p:nvPicPr>
        <p:blipFill>
          <a:blip r:embed="rId4">
            <a:extLst>
              <a:ext uri="{28A0092B-C50C-407E-A947-70E740481C1C}">
                <a14:useLocalDpi xmlns:a14="http://schemas.microsoft.com/office/drawing/2010/main" val="0"/>
              </a:ext>
            </a:extLst>
          </a:blip>
          <a:srcRect l="73837" t="24854" r="3323" b="60432"/>
          <a:stretch>
            <a:fillRect/>
          </a:stretch>
        </p:blipFill>
        <p:spPr bwMode="auto">
          <a:xfrm>
            <a:off x="3924300" y="5218113"/>
            <a:ext cx="1131888"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Bildobjekt 1" descr="1-Disorders of gaze.jpg">
            <a:extLst>
              <a:ext uri="{FF2B5EF4-FFF2-40B4-BE49-F238E27FC236}">
                <a16:creationId xmlns:a16="http://schemas.microsoft.com/office/drawing/2014/main" id="{1D08BC0F-F0FE-E613-A322-D3CF9DE035B6}"/>
              </a:ext>
            </a:extLst>
          </p:cNvPr>
          <p:cNvPicPr>
            <a:picLocks noChangeAspect="1"/>
          </p:cNvPicPr>
          <p:nvPr/>
        </p:nvPicPr>
        <p:blipFill>
          <a:blip r:embed="rId4">
            <a:extLst>
              <a:ext uri="{28A0092B-C50C-407E-A947-70E740481C1C}">
                <a14:useLocalDpi xmlns:a14="http://schemas.microsoft.com/office/drawing/2010/main" val="0"/>
              </a:ext>
            </a:extLst>
          </a:blip>
          <a:srcRect l="72121" t="71483" r="4279" b="13731"/>
          <a:stretch>
            <a:fillRect/>
          </a:stretch>
        </p:blipFill>
        <p:spPr bwMode="auto">
          <a:xfrm>
            <a:off x="6227763" y="5213350"/>
            <a:ext cx="1165225"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ruta 6">
            <a:extLst>
              <a:ext uri="{FF2B5EF4-FFF2-40B4-BE49-F238E27FC236}">
                <a16:creationId xmlns:a16="http://schemas.microsoft.com/office/drawing/2014/main" id="{2A992BF6-2204-D8C5-6A47-26AD2FEF3FA6}"/>
              </a:ext>
            </a:extLst>
          </p:cNvPr>
          <p:cNvSpPr txBox="1">
            <a:spLocks noChangeArrowheads="1"/>
          </p:cNvSpPr>
          <p:nvPr/>
        </p:nvSpPr>
        <p:spPr bwMode="auto">
          <a:xfrm>
            <a:off x="617538" y="4716463"/>
            <a:ext cx="33385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Ipsi</a:t>
            </a:r>
            <a:r>
              <a:rPr lang="sv-SE" altLang="en-SE" b="1" dirty="0">
                <a:solidFill>
                  <a:srgbClr val="FF0000"/>
                </a:solidFill>
              </a:rPr>
              <a:t> frontal stroke</a:t>
            </a:r>
          </a:p>
        </p:txBody>
      </p:sp>
      <p:sp>
        <p:nvSpPr>
          <p:cNvPr id="8" name="textruta 6">
            <a:extLst>
              <a:ext uri="{FF2B5EF4-FFF2-40B4-BE49-F238E27FC236}">
                <a16:creationId xmlns:a16="http://schemas.microsoft.com/office/drawing/2014/main" id="{734785FF-5259-9057-754B-B34F3A86837D}"/>
              </a:ext>
            </a:extLst>
          </p:cNvPr>
          <p:cNvSpPr txBox="1">
            <a:spLocks noChangeArrowheads="1"/>
          </p:cNvSpPr>
          <p:nvPr/>
        </p:nvSpPr>
        <p:spPr bwMode="auto">
          <a:xfrm>
            <a:off x="2268538" y="6210300"/>
            <a:ext cx="45053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Contra frontal EP-anfall</a:t>
            </a:r>
          </a:p>
        </p:txBody>
      </p:sp>
      <p:pic>
        <p:nvPicPr>
          <p:cNvPr id="3" name="Bildobjekt 1" descr="Conjugate gaze deviation.png">
            <a:extLst>
              <a:ext uri="{FF2B5EF4-FFF2-40B4-BE49-F238E27FC236}">
                <a16:creationId xmlns:a16="http://schemas.microsoft.com/office/drawing/2014/main" id="{139A449D-CCE5-BAB8-7298-0BE379BCF632}"/>
              </a:ext>
            </a:extLst>
          </p:cNvPr>
          <p:cNvPicPr>
            <a:picLocks noChangeAspect="1"/>
          </p:cNvPicPr>
          <p:nvPr/>
        </p:nvPicPr>
        <p:blipFill rotWithShape="1">
          <a:blip r:embed="rId3">
            <a:extLst>
              <a:ext uri="{28A0092B-C50C-407E-A947-70E740481C1C}">
                <a14:useLocalDpi xmlns:a14="http://schemas.microsoft.com/office/drawing/2010/main" val="0"/>
              </a:ext>
            </a:extLst>
          </a:blip>
          <a:srcRect l="32862" r="31334" b="11349"/>
          <a:stretch/>
        </p:blipFill>
        <p:spPr bwMode="auto">
          <a:xfrm>
            <a:off x="3419872" y="1341438"/>
            <a:ext cx="2304258" cy="358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Bildobjekt 1" descr="Conjugate gaze deviation.png">
            <a:extLst>
              <a:ext uri="{FF2B5EF4-FFF2-40B4-BE49-F238E27FC236}">
                <a16:creationId xmlns:a16="http://schemas.microsoft.com/office/drawing/2014/main" id="{7C89C685-B7FE-0D00-10FB-4F42CCC20EB4}"/>
              </a:ext>
            </a:extLst>
          </p:cNvPr>
          <p:cNvPicPr>
            <a:picLocks noChangeAspect="1"/>
          </p:cNvPicPr>
          <p:nvPr/>
        </p:nvPicPr>
        <p:blipFill rotWithShape="1">
          <a:blip r:embed="rId3">
            <a:extLst>
              <a:ext uri="{28A0092B-C50C-407E-A947-70E740481C1C}">
                <a14:useLocalDpi xmlns:a14="http://schemas.microsoft.com/office/drawing/2010/main" val="0"/>
              </a:ext>
            </a:extLst>
          </a:blip>
          <a:srcRect l="65725" b="11349"/>
          <a:stretch/>
        </p:blipFill>
        <p:spPr bwMode="auto">
          <a:xfrm>
            <a:off x="5534819" y="1341438"/>
            <a:ext cx="2205831" cy="358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ruta 6">
            <a:extLst>
              <a:ext uri="{FF2B5EF4-FFF2-40B4-BE49-F238E27FC236}">
                <a16:creationId xmlns:a16="http://schemas.microsoft.com/office/drawing/2014/main" id="{8D9D29F9-D94C-1E98-7105-846D8EB04528}"/>
              </a:ext>
            </a:extLst>
          </p:cNvPr>
          <p:cNvSpPr txBox="1">
            <a:spLocks noChangeArrowheads="1"/>
          </p:cNvSpPr>
          <p:nvPr/>
        </p:nvSpPr>
        <p:spPr bwMode="auto">
          <a:xfrm>
            <a:off x="5118100" y="4716463"/>
            <a:ext cx="35528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Contra</a:t>
            </a:r>
            <a:r>
              <a:rPr lang="sv-SE" altLang="en-SE" b="1" dirty="0">
                <a:solidFill>
                  <a:srgbClr val="FF0000"/>
                </a:solidFill>
              </a:rPr>
              <a:t> </a:t>
            </a:r>
            <a:r>
              <a:rPr lang="sv-SE" altLang="en-SE" b="1" dirty="0" err="1">
                <a:solidFill>
                  <a:srgbClr val="FF0000"/>
                </a:solidFill>
              </a:rPr>
              <a:t>pons</a:t>
            </a:r>
            <a:r>
              <a:rPr lang="sv-SE" altLang="en-SE" b="1" dirty="0">
                <a:solidFill>
                  <a:srgbClr val="FF0000"/>
                </a:solidFill>
              </a:rPr>
              <a:t> stroke</a:t>
            </a:r>
          </a:p>
        </p:txBody>
      </p:sp>
    </p:spTree>
    <p:extLst>
      <p:ext uri="{BB962C8B-B14F-4D97-AF65-F5344CB8AC3E}">
        <p14:creationId xmlns:p14="http://schemas.microsoft.com/office/powerpoint/2010/main" val="179067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F34C1-5DC1-7EA1-90B3-02F62DD9EB6C}"/>
              </a:ext>
            </a:extLst>
          </p:cNvPr>
          <p:cNvSpPr>
            <a:spLocks noGrp="1"/>
          </p:cNvSpPr>
          <p:nvPr>
            <p:ph type="title"/>
          </p:nvPr>
        </p:nvSpPr>
        <p:spPr>
          <a:xfrm>
            <a:off x="685800" y="44624"/>
            <a:ext cx="7772400" cy="1143000"/>
          </a:xfrm>
        </p:spPr>
        <p:txBody>
          <a:bodyPr/>
          <a:lstStyle/>
          <a:p>
            <a:r>
              <a:rPr lang="en-SE" dirty="0"/>
              <a:t>Ensidig blickpares</a:t>
            </a:r>
          </a:p>
        </p:txBody>
      </p:sp>
      <p:pic>
        <p:nvPicPr>
          <p:cNvPr id="3" name="IMG_7554_C5127A66-25F3-4398-961F-E148E3F37BB2.mp4">
            <a:hlinkClick r:id="" action="ppaction://media"/>
            <a:extLst>
              <a:ext uri="{FF2B5EF4-FFF2-40B4-BE49-F238E27FC236}">
                <a16:creationId xmlns:a16="http://schemas.microsoft.com/office/drawing/2014/main" id="{BC28C6CE-78BC-691E-8C12-E50F55E9CC6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76672" y="1182959"/>
            <a:ext cx="7990656" cy="4494744"/>
          </a:xfrm>
          <a:prstGeom prst="rect">
            <a:avLst/>
          </a:prstGeom>
        </p:spPr>
      </p:pic>
    </p:spTree>
    <p:extLst>
      <p:ext uri="{BB962C8B-B14F-4D97-AF65-F5344CB8AC3E}">
        <p14:creationId xmlns:p14="http://schemas.microsoft.com/office/powerpoint/2010/main" val="103891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9FA417-776D-49D5-2003-955571AE3436}"/>
              </a:ext>
            </a:extLst>
          </p:cNvPr>
          <p:cNvPicPr>
            <a:picLocks noChangeAspect="1"/>
          </p:cNvPicPr>
          <p:nvPr/>
        </p:nvPicPr>
        <p:blipFill>
          <a:blip r:embed="rId3"/>
          <a:srcRect l="33324" t="38471" r="29618" b="43412"/>
          <a:stretch/>
        </p:blipFill>
        <p:spPr>
          <a:xfrm>
            <a:off x="775219" y="3212976"/>
            <a:ext cx="7593561" cy="2088232"/>
          </a:xfrm>
          <a:prstGeom prst="rect">
            <a:avLst/>
          </a:prstGeom>
        </p:spPr>
      </p:pic>
      <p:pic>
        <p:nvPicPr>
          <p:cNvPr id="4" name="Picture 3">
            <a:extLst>
              <a:ext uri="{FF2B5EF4-FFF2-40B4-BE49-F238E27FC236}">
                <a16:creationId xmlns:a16="http://schemas.microsoft.com/office/drawing/2014/main" id="{AE5CF3DB-2149-45D0-6501-EA25D7694364}"/>
              </a:ext>
            </a:extLst>
          </p:cNvPr>
          <p:cNvPicPr>
            <a:picLocks noChangeAspect="1"/>
          </p:cNvPicPr>
          <p:nvPr/>
        </p:nvPicPr>
        <p:blipFill>
          <a:blip r:embed="rId4"/>
          <a:srcRect l="42588" t="45058" r="30545" b="36824"/>
          <a:stretch/>
        </p:blipFill>
        <p:spPr>
          <a:xfrm>
            <a:off x="1115616" y="214985"/>
            <a:ext cx="6652995" cy="2523553"/>
          </a:xfrm>
          <a:prstGeom prst="rect">
            <a:avLst/>
          </a:prstGeom>
        </p:spPr>
      </p:pic>
      <p:sp>
        <p:nvSpPr>
          <p:cNvPr id="2" name="textruta 6">
            <a:extLst>
              <a:ext uri="{FF2B5EF4-FFF2-40B4-BE49-F238E27FC236}">
                <a16:creationId xmlns:a16="http://schemas.microsoft.com/office/drawing/2014/main" id="{5B9BCAED-6F97-406F-D81A-89CF46225162}"/>
              </a:ext>
            </a:extLst>
          </p:cNvPr>
          <p:cNvSpPr txBox="1">
            <a:spLocks noChangeArrowheads="1"/>
          </p:cNvSpPr>
          <p:nvPr/>
        </p:nvSpPr>
        <p:spPr bwMode="auto">
          <a:xfrm>
            <a:off x="2374636" y="5589240"/>
            <a:ext cx="37567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lvl="0">
              <a:spcBef>
                <a:spcPct val="0"/>
              </a:spcBef>
              <a:buNone/>
              <a:defRPr/>
            </a:pPr>
            <a:r>
              <a:rPr lang="sv-SE" altLang="en-SE" b="1" dirty="0" err="1">
                <a:solidFill>
                  <a:srgbClr val="FF0000"/>
                </a:solidFill>
              </a:rPr>
              <a:t>Oculomotoriuspares</a:t>
            </a:r>
            <a:endParaRPr kumimoji="0" lang="sv-SE" altLang="en-SE" sz="3200" b="1" i="0" u="none" strike="noStrike" kern="1200" cap="none" spc="0" normalizeH="0" baseline="0" noProof="0" dirty="0">
              <a:ln>
                <a:noFill/>
              </a:ln>
              <a:solidFill>
                <a:srgbClr val="FF0000"/>
              </a:solidFill>
              <a:effectLst/>
              <a:uLnTx/>
              <a:uFillTx/>
              <a:latin typeface="Times" pitchFamily="2" charset="0"/>
              <a:ea typeface="MS PGothic" panose="020B0600070205080204" pitchFamily="34" charset="-128"/>
              <a:cs typeface="+mn-cs"/>
            </a:endParaRPr>
          </a:p>
        </p:txBody>
      </p:sp>
      <p:cxnSp>
        <p:nvCxnSpPr>
          <p:cNvPr id="6" name="Straight Arrow Connector 5">
            <a:extLst>
              <a:ext uri="{FF2B5EF4-FFF2-40B4-BE49-F238E27FC236}">
                <a16:creationId xmlns:a16="http://schemas.microsoft.com/office/drawing/2014/main" id="{124AA4DE-DF11-B7BD-87D1-92D97B97AEE6}"/>
              </a:ext>
            </a:extLst>
          </p:cNvPr>
          <p:cNvCxnSpPr/>
          <p:nvPr/>
        </p:nvCxnSpPr>
        <p:spPr bwMode="auto">
          <a:xfrm flipH="1">
            <a:off x="1907704" y="1268760"/>
            <a:ext cx="144016" cy="288032"/>
          </a:xfrm>
          <a:prstGeom prst="straightConnector1">
            <a:avLst/>
          </a:prstGeom>
          <a:solidFill>
            <a:schemeClr val="accent1"/>
          </a:solidFill>
          <a:ln w="9525" cap="flat" cmpd="sng" algn="ctr">
            <a:solidFill>
              <a:srgbClr val="FF0000"/>
            </a:solidFill>
            <a:prstDash val="solid"/>
            <a:round/>
            <a:headEnd type="triangle"/>
            <a:tailEnd type="triangle"/>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 name="Straight Arrow Connector 6">
            <a:extLst>
              <a:ext uri="{FF2B5EF4-FFF2-40B4-BE49-F238E27FC236}">
                <a16:creationId xmlns:a16="http://schemas.microsoft.com/office/drawing/2014/main" id="{C540B4FB-5786-0C31-6D63-7CF0BF7A0328}"/>
              </a:ext>
            </a:extLst>
          </p:cNvPr>
          <p:cNvCxnSpPr>
            <a:cxnSpLocks/>
          </p:cNvCxnSpPr>
          <p:nvPr/>
        </p:nvCxnSpPr>
        <p:spPr bwMode="auto">
          <a:xfrm flipH="1">
            <a:off x="6769365" y="4293096"/>
            <a:ext cx="72008" cy="144016"/>
          </a:xfrm>
          <a:prstGeom prst="straightConnector1">
            <a:avLst/>
          </a:prstGeom>
          <a:solidFill>
            <a:schemeClr val="accent1"/>
          </a:solidFill>
          <a:ln w="9525" cap="flat" cmpd="sng" algn="ctr">
            <a:solidFill>
              <a:srgbClr val="FF0000"/>
            </a:solidFill>
            <a:prstDash val="solid"/>
            <a:round/>
            <a:headEnd type="triangle"/>
            <a:tailEnd type="triangle"/>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360410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C86447B2-3AD5-C539-EDD7-727B7AB533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5652120" y="0"/>
            <a:ext cx="18446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ruta 6">
            <a:extLst>
              <a:ext uri="{FF2B5EF4-FFF2-40B4-BE49-F238E27FC236}">
                <a16:creationId xmlns:a16="http://schemas.microsoft.com/office/drawing/2014/main" id="{6856AE4B-7167-62AC-23AE-C5C14EEF6935}"/>
              </a:ext>
            </a:extLst>
          </p:cNvPr>
          <p:cNvSpPr txBox="1">
            <a:spLocks noChangeArrowheads="1"/>
          </p:cNvSpPr>
          <p:nvPr/>
        </p:nvSpPr>
        <p:spPr bwMode="auto">
          <a:xfrm>
            <a:off x="4572000" y="4509120"/>
            <a:ext cx="411843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sv-SE" altLang="en-SE" sz="3200" b="1" i="0" u="none" strike="noStrike" kern="1200" cap="none" spc="0" normalizeH="0" baseline="0" noProof="0" dirty="0" err="1">
                <a:ln>
                  <a:noFill/>
                </a:ln>
                <a:solidFill>
                  <a:srgbClr val="FF0000"/>
                </a:solidFill>
                <a:effectLst/>
                <a:uLnTx/>
                <a:uFillTx/>
                <a:latin typeface="Times" pitchFamily="2" charset="0"/>
                <a:ea typeface="MS PGothic" panose="020B0600070205080204" pitchFamily="34" charset="-128"/>
                <a:cs typeface="+mn-cs"/>
              </a:rPr>
              <a:t>Ipsilateral</a:t>
            </a:r>
            <a:r>
              <a:rPr kumimoji="0" lang="sv-SE" altLang="en-SE" sz="3200" b="1" i="0" u="none" strike="noStrike" kern="1200" cap="none" spc="0" normalizeH="0" baseline="0" noProof="0" dirty="0">
                <a:ln>
                  <a:noFill/>
                </a:ln>
                <a:solidFill>
                  <a:srgbClr val="FF0000"/>
                </a:solidFill>
                <a:effectLst/>
                <a:uLnTx/>
                <a:uFillTx/>
                <a:latin typeface="Times" pitchFamily="2" charset="0"/>
                <a:ea typeface="MS PGothic" panose="020B0600070205080204" pitchFamily="34" charset="-128"/>
                <a:cs typeface="+mn-cs"/>
              </a:rPr>
              <a:t> </a:t>
            </a:r>
            <a:r>
              <a:rPr kumimoji="0" lang="sv-SE" altLang="en-SE" sz="3200" b="1" i="0" u="none" strike="noStrike" kern="1200" cap="none" spc="0" normalizeH="0" baseline="0" noProof="0" dirty="0" err="1">
                <a:ln>
                  <a:noFill/>
                </a:ln>
                <a:solidFill>
                  <a:srgbClr val="FF0000"/>
                </a:solidFill>
                <a:effectLst/>
                <a:uLnTx/>
                <a:uFillTx/>
                <a:latin typeface="Times" pitchFamily="2" charset="0"/>
                <a:ea typeface="MS PGothic" panose="020B0600070205080204" pitchFamily="34" charset="-128"/>
                <a:cs typeface="+mn-cs"/>
              </a:rPr>
              <a:t>facial</a:t>
            </a:r>
            <a:r>
              <a:rPr lang="sv-SE" altLang="en-SE" b="1" dirty="0" err="1">
                <a:solidFill>
                  <a:srgbClr val="FF0000"/>
                </a:solidFill>
              </a:rPr>
              <a:t>isnerv</a:t>
            </a:r>
            <a:endParaRPr kumimoji="0" lang="sv-SE" altLang="en-SE" sz="3200" b="1" i="0" u="none" strike="noStrike" kern="1200" cap="none" spc="0" normalizeH="0" baseline="0" noProof="0" dirty="0">
              <a:ln>
                <a:noFill/>
              </a:ln>
              <a:solidFill>
                <a:srgbClr val="FF0000"/>
              </a:solidFill>
              <a:effectLst/>
              <a:uLnTx/>
              <a:uFillTx/>
              <a:latin typeface="Times" pitchFamily="2" charset="0"/>
              <a:ea typeface="MS PGothic" panose="020B0600070205080204" pitchFamily="34" charset="-128"/>
              <a:cs typeface="+mn-cs"/>
            </a:endParaRPr>
          </a:p>
        </p:txBody>
      </p:sp>
      <p:pic>
        <p:nvPicPr>
          <p:cNvPr id="5" name="IMG_0219_7058CF2F-8F77-4BFD-8205-EC619E8FEC44.mp4">
            <a:hlinkClick r:id="" action="ppaction://media"/>
            <a:extLst>
              <a:ext uri="{FF2B5EF4-FFF2-40B4-BE49-F238E27FC236}">
                <a16:creationId xmlns:a16="http://schemas.microsoft.com/office/drawing/2014/main" id="{B9C6D2D5-5E91-2127-3B2E-A76CC5281DE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5536" y="31349"/>
            <a:ext cx="3857625" cy="6858000"/>
          </a:xfrm>
          <a:prstGeom prst="rect">
            <a:avLst/>
          </a:prstGeom>
        </p:spPr>
      </p:pic>
    </p:spTree>
    <p:extLst>
      <p:ext uri="{BB962C8B-B14F-4D97-AF65-F5344CB8AC3E}">
        <p14:creationId xmlns:p14="http://schemas.microsoft.com/office/powerpoint/2010/main" val="374397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3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844955939246164246">
            <a:hlinkClick r:id="" action="ppaction://media"/>
            <a:extLst>
              <a:ext uri="{FF2B5EF4-FFF2-40B4-BE49-F238E27FC236}">
                <a16:creationId xmlns:a16="http://schemas.microsoft.com/office/drawing/2014/main" id="{ED41784E-E0C9-45A7-C599-9DEEAFCED0A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1520" y="2840"/>
            <a:ext cx="3857625" cy="6858000"/>
          </a:xfrm>
          <a:prstGeom prst="rect">
            <a:avLst/>
          </a:prstGeom>
        </p:spPr>
      </p:pic>
      <p:pic>
        <p:nvPicPr>
          <p:cNvPr id="2" name="Picture 5">
            <a:extLst>
              <a:ext uri="{FF2B5EF4-FFF2-40B4-BE49-F238E27FC236}">
                <a16:creationId xmlns:a16="http://schemas.microsoft.com/office/drawing/2014/main" id="{C86447B2-3AD5-C539-EDD7-727B7AB533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flipH="1">
            <a:off x="5652120" y="0"/>
            <a:ext cx="18446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ruta 6">
            <a:extLst>
              <a:ext uri="{FF2B5EF4-FFF2-40B4-BE49-F238E27FC236}">
                <a16:creationId xmlns:a16="http://schemas.microsoft.com/office/drawing/2014/main" id="{6856AE4B-7167-62AC-23AE-C5C14EEF6935}"/>
              </a:ext>
            </a:extLst>
          </p:cNvPr>
          <p:cNvSpPr txBox="1">
            <a:spLocks noChangeArrowheads="1"/>
          </p:cNvSpPr>
          <p:nvPr/>
        </p:nvSpPr>
        <p:spPr bwMode="auto">
          <a:xfrm>
            <a:off x="4572000" y="4509120"/>
            <a:ext cx="411843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sv-SE" altLang="en-SE" sz="3200" b="1" i="0" u="none" strike="noStrike" kern="1200" cap="none" spc="0" normalizeH="0" baseline="0" noProof="0" dirty="0" err="1">
                <a:ln>
                  <a:noFill/>
                </a:ln>
                <a:solidFill>
                  <a:srgbClr val="FF0000"/>
                </a:solidFill>
                <a:effectLst/>
                <a:uLnTx/>
                <a:uFillTx/>
                <a:latin typeface="Times" pitchFamily="2" charset="0"/>
                <a:ea typeface="MS PGothic" panose="020B0600070205080204" pitchFamily="34" charset="-128"/>
                <a:cs typeface="+mn-cs"/>
              </a:rPr>
              <a:t>Ipsilateral</a:t>
            </a:r>
            <a:r>
              <a:rPr kumimoji="0" lang="sv-SE" altLang="en-SE" sz="3200" b="1" i="0" u="none" strike="noStrike" kern="1200" cap="none" spc="0" normalizeH="0" baseline="0" noProof="0" dirty="0">
                <a:ln>
                  <a:noFill/>
                </a:ln>
                <a:solidFill>
                  <a:srgbClr val="FF0000"/>
                </a:solidFill>
                <a:effectLst/>
                <a:uLnTx/>
                <a:uFillTx/>
                <a:latin typeface="Times" pitchFamily="2" charset="0"/>
                <a:ea typeface="MS PGothic" panose="020B0600070205080204" pitchFamily="34" charset="-128"/>
                <a:cs typeface="+mn-cs"/>
              </a:rPr>
              <a:t> </a:t>
            </a:r>
            <a:r>
              <a:rPr kumimoji="0" lang="sv-SE" altLang="en-SE" sz="3200" b="1" i="0" u="none" strike="noStrike" kern="1200" cap="none" spc="0" normalizeH="0" baseline="0" noProof="0" dirty="0" err="1">
                <a:ln>
                  <a:noFill/>
                </a:ln>
                <a:solidFill>
                  <a:srgbClr val="FF0000"/>
                </a:solidFill>
                <a:effectLst/>
                <a:uLnTx/>
                <a:uFillTx/>
                <a:latin typeface="Times" pitchFamily="2" charset="0"/>
                <a:ea typeface="MS PGothic" panose="020B0600070205080204" pitchFamily="34" charset="-128"/>
                <a:cs typeface="+mn-cs"/>
              </a:rPr>
              <a:t>facial</a:t>
            </a:r>
            <a:r>
              <a:rPr lang="sv-SE" altLang="en-SE" b="1" dirty="0" err="1">
                <a:solidFill>
                  <a:srgbClr val="FF0000"/>
                </a:solidFill>
              </a:rPr>
              <a:t>isnerv</a:t>
            </a:r>
            <a:endParaRPr kumimoji="0" lang="sv-SE" altLang="en-SE" sz="3200" b="1" i="0" u="none" strike="noStrike" kern="1200" cap="none" spc="0" normalizeH="0" baseline="0" noProof="0" dirty="0">
              <a:ln>
                <a:noFill/>
              </a:ln>
              <a:solidFill>
                <a:srgbClr val="FF0000"/>
              </a:solidFill>
              <a:effectLst/>
              <a:uLnTx/>
              <a:uFillTx/>
              <a:latin typeface="Times" pitchFamily="2" charset="0"/>
              <a:ea typeface="MS PGothic" panose="020B0600070205080204" pitchFamily="34" charset="-128"/>
              <a:cs typeface="+mn-cs"/>
            </a:endParaRPr>
          </a:p>
        </p:txBody>
      </p:sp>
    </p:spTree>
    <p:extLst>
      <p:ext uri="{BB962C8B-B14F-4D97-AF65-F5344CB8AC3E}">
        <p14:creationId xmlns:p14="http://schemas.microsoft.com/office/powerpoint/2010/main" val="407685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99"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rain scan&#10;&#10;Description automatically generated">
            <a:extLst>
              <a:ext uri="{FF2B5EF4-FFF2-40B4-BE49-F238E27FC236}">
                <a16:creationId xmlns:a16="http://schemas.microsoft.com/office/drawing/2014/main" id="{CCC1E3D8-361E-512D-1DF6-970CD7E8B3E3}"/>
              </a:ext>
            </a:extLst>
          </p:cNvPr>
          <p:cNvPicPr>
            <a:picLocks noChangeAspect="1"/>
          </p:cNvPicPr>
          <p:nvPr/>
        </p:nvPicPr>
        <p:blipFill>
          <a:blip r:embed="rId4"/>
          <a:stretch>
            <a:fillRect/>
          </a:stretch>
        </p:blipFill>
        <p:spPr>
          <a:xfrm>
            <a:off x="6007342" y="3429000"/>
            <a:ext cx="2583160" cy="3444213"/>
          </a:xfrm>
          <a:prstGeom prst="rect">
            <a:avLst/>
          </a:prstGeom>
        </p:spPr>
      </p:pic>
      <p:pic>
        <p:nvPicPr>
          <p:cNvPr id="4" name="-1608005775763913624">
            <a:hlinkClick r:id="" action="ppaction://media"/>
            <a:extLst>
              <a:ext uri="{FF2B5EF4-FFF2-40B4-BE49-F238E27FC236}">
                <a16:creationId xmlns:a16="http://schemas.microsoft.com/office/drawing/2014/main" id="{03FBA76B-0F35-B5AF-E792-619904D2D25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525" y="1588"/>
            <a:ext cx="3857625" cy="6858000"/>
          </a:xfrm>
          <a:prstGeom prst="rect">
            <a:avLst/>
          </a:prstGeom>
        </p:spPr>
      </p:pic>
      <p:pic>
        <p:nvPicPr>
          <p:cNvPr id="5" name="Picture 2">
            <a:extLst>
              <a:ext uri="{FF2B5EF4-FFF2-40B4-BE49-F238E27FC236}">
                <a16:creationId xmlns:a16="http://schemas.microsoft.com/office/drawing/2014/main" id="{5A2C905D-89A6-568F-6C9F-56A28945B8B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57656" y="332656"/>
            <a:ext cx="1578356" cy="1758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ruta 6">
            <a:extLst>
              <a:ext uri="{FF2B5EF4-FFF2-40B4-BE49-F238E27FC236}">
                <a16:creationId xmlns:a16="http://schemas.microsoft.com/office/drawing/2014/main" id="{B992C3BB-916A-2383-17FF-C283798ECD24}"/>
              </a:ext>
            </a:extLst>
          </p:cNvPr>
          <p:cNvSpPr txBox="1">
            <a:spLocks noChangeArrowheads="1"/>
          </p:cNvSpPr>
          <p:nvPr/>
        </p:nvSpPr>
        <p:spPr bwMode="auto">
          <a:xfrm>
            <a:off x="4355976" y="2420888"/>
            <a:ext cx="457208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eaLnBrk="1" hangingPunct="1">
              <a:spcBef>
                <a:spcPct val="0"/>
              </a:spcBef>
              <a:buFontTx/>
              <a:buNone/>
            </a:pPr>
            <a:r>
              <a:rPr lang="sv-SE" altLang="en-SE" b="1" dirty="0">
                <a:solidFill>
                  <a:srgbClr val="FF0000"/>
                </a:solidFill>
              </a:rPr>
              <a:t>Kontralateral storhjärna</a:t>
            </a:r>
          </a:p>
        </p:txBody>
      </p:sp>
    </p:spTree>
    <p:extLst>
      <p:ext uri="{BB962C8B-B14F-4D97-AF65-F5344CB8AC3E}">
        <p14:creationId xmlns:p14="http://schemas.microsoft.com/office/powerpoint/2010/main" val="222621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4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4">
            <a:extLst>
              <a:ext uri="{FF2B5EF4-FFF2-40B4-BE49-F238E27FC236}">
                <a16:creationId xmlns:a16="http://schemas.microsoft.com/office/drawing/2014/main" id="{9FAC4805-C3AD-DDCE-5B79-73102BE035EA}"/>
              </a:ext>
            </a:extLst>
          </p:cNvPr>
          <p:cNvSpPr>
            <a:spLocks noGrp="1" noChangeArrowheads="1"/>
          </p:cNvSpPr>
          <p:nvPr>
            <p:ph type="title"/>
          </p:nvPr>
        </p:nvSpPr>
        <p:spPr/>
        <p:txBody>
          <a:bodyPr/>
          <a:lstStyle/>
          <a:p>
            <a:r>
              <a:rPr lang="sv-SE" altLang="en-SE"/>
              <a:t>SWESEMs Screening Nervstatus</a:t>
            </a:r>
            <a:endParaRPr lang="en-SE" altLang="en-SE"/>
          </a:p>
        </p:txBody>
      </p:sp>
      <p:graphicFrame>
        <p:nvGraphicFramePr>
          <p:cNvPr id="7" name="Table 7">
            <a:extLst>
              <a:ext uri="{FF2B5EF4-FFF2-40B4-BE49-F238E27FC236}">
                <a16:creationId xmlns:a16="http://schemas.microsoft.com/office/drawing/2014/main" id="{58A28BA6-F801-C30E-1268-C60B55A3F787}"/>
              </a:ext>
            </a:extLst>
          </p:cNvPr>
          <p:cNvGraphicFramePr>
            <a:graphicFrameLocks noGrp="1"/>
          </p:cNvGraphicFramePr>
          <p:nvPr>
            <p:ph idx="1"/>
            <p:extLst>
              <p:ext uri="{D42A27DB-BD31-4B8C-83A1-F6EECF244321}">
                <p14:modId xmlns:p14="http://schemas.microsoft.com/office/powerpoint/2010/main" val="2513764446"/>
              </p:ext>
            </p:extLst>
          </p:nvPr>
        </p:nvGraphicFramePr>
        <p:xfrm>
          <a:off x="395288" y="2349500"/>
          <a:ext cx="8353425" cy="2743200"/>
        </p:xfrm>
        <a:graphic>
          <a:graphicData uri="http://schemas.openxmlformats.org/drawingml/2006/table">
            <a:tbl>
              <a:tblPr firstRow="1" bandRow="1">
                <a:tableStyleId>{616DA210-FB5B-4158-B5E0-FEB733F419BA}</a:tableStyleId>
              </a:tblPr>
              <a:tblGrid>
                <a:gridCol w="2784475">
                  <a:extLst>
                    <a:ext uri="{9D8B030D-6E8A-4147-A177-3AD203B41FA5}">
                      <a16:colId xmlns:a16="http://schemas.microsoft.com/office/drawing/2014/main" val="20000"/>
                    </a:ext>
                  </a:extLst>
                </a:gridCol>
                <a:gridCol w="2784475">
                  <a:extLst>
                    <a:ext uri="{9D8B030D-6E8A-4147-A177-3AD203B41FA5}">
                      <a16:colId xmlns:a16="http://schemas.microsoft.com/office/drawing/2014/main" val="20001"/>
                    </a:ext>
                  </a:extLst>
                </a:gridCol>
                <a:gridCol w="2784475">
                  <a:extLst>
                    <a:ext uri="{9D8B030D-6E8A-4147-A177-3AD203B41FA5}">
                      <a16:colId xmlns:a16="http://schemas.microsoft.com/office/drawing/2014/main" val="20002"/>
                    </a:ext>
                  </a:extLst>
                </a:gridCol>
              </a:tblGrid>
              <a:tr h="370840">
                <a:tc>
                  <a:txBody>
                    <a:bodyPr/>
                    <a:lstStyle/>
                    <a:p>
                      <a:pPr algn="ctr"/>
                      <a:r>
                        <a:rPr lang="en-SE" sz="2400" dirty="0"/>
                        <a:t>Kranialnerv</a:t>
                      </a:r>
                    </a:p>
                  </a:txBody>
                  <a:tcPr marL="91445" marR="91445"/>
                </a:tc>
                <a:tc>
                  <a:txBody>
                    <a:bodyPr/>
                    <a:lstStyle/>
                    <a:p>
                      <a:pPr algn="ctr"/>
                      <a:r>
                        <a:rPr lang="en-SE" sz="2400" dirty="0">
                          <a:solidFill>
                            <a:srgbClr val="FF0000"/>
                          </a:solidFill>
                        </a:rPr>
                        <a:t>Kraft</a:t>
                      </a:r>
                    </a:p>
                  </a:txBody>
                  <a:tcPr marL="91445" marR="91445"/>
                </a:tc>
                <a:tc>
                  <a:txBody>
                    <a:bodyPr/>
                    <a:lstStyle/>
                    <a:p>
                      <a:pPr algn="ctr"/>
                      <a:r>
                        <a:rPr lang="en-SE" sz="2400" dirty="0"/>
                        <a:t>Koordination</a:t>
                      </a:r>
                    </a:p>
                  </a:txBody>
                  <a:tcPr marL="91445" marR="91445"/>
                </a:tc>
                <a:extLst>
                  <a:ext uri="{0D108BD9-81ED-4DB2-BD59-A6C34878D82A}">
                    <a16:rowId xmlns:a16="http://schemas.microsoft.com/office/drawing/2014/main" val="10000"/>
                  </a:ext>
                </a:extLst>
              </a:tr>
              <a:tr h="370840">
                <a:tc>
                  <a:txBody>
                    <a:bodyPr/>
                    <a:lstStyle/>
                    <a:p>
                      <a:r>
                        <a:rPr lang="en-SE" sz="2400" dirty="0"/>
                        <a:t>1-Binokulär Donders</a:t>
                      </a:r>
                    </a:p>
                  </a:txBody>
                  <a:tcPr marL="91445" marR="91445"/>
                </a:tc>
                <a:tc>
                  <a:txBody>
                    <a:bodyPr/>
                    <a:lstStyle/>
                    <a:p>
                      <a:r>
                        <a:rPr lang="en-SE" sz="2400" dirty="0">
                          <a:solidFill>
                            <a:srgbClr val="FF0000"/>
                          </a:solidFill>
                        </a:rPr>
                        <a:t>1-Axelabduktion</a:t>
                      </a:r>
                    </a:p>
                  </a:txBody>
                  <a:tcPr marL="91445" marR="91445"/>
                </a:tc>
                <a:tc>
                  <a:txBody>
                    <a:bodyPr/>
                    <a:lstStyle/>
                    <a:p>
                      <a:r>
                        <a:rPr lang="en-SE" sz="2400" dirty="0"/>
                        <a:t>1-Finger-näs</a:t>
                      </a:r>
                    </a:p>
                  </a:txBody>
                  <a:tcPr marL="91445" marR="91445"/>
                </a:tc>
                <a:extLst>
                  <a:ext uri="{0D108BD9-81ED-4DB2-BD59-A6C34878D82A}">
                    <a16:rowId xmlns:a16="http://schemas.microsoft.com/office/drawing/2014/main" val="10001"/>
                  </a:ext>
                </a:extLst>
              </a:tr>
              <a:tr h="370840">
                <a:tc>
                  <a:txBody>
                    <a:bodyPr/>
                    <a:lstStyle/>
                    <a:p>
                      <a:r>
                        <a:rPr lang="en-SE" sz="2400"/>
                        <a:t>2-Pupiller</a:t>
                      </a:r>
                      <a:endParaRPr lang="en-SE" sz="2400" dirty="0"/>
                    </a:p>
                  </a:txBody>
                  <a:tcPr marL="91445" marR="91445"/>
                </a:tc>
                <a:tc>
                  <a:txBody>
                    <a:bodyPr/>
                    <a:lstStyle/>
                    <a:p>
                      <a:r>
                        <a:rPr lang="en-SE" sz="2400" dirty="0">
                          <a:solidFill>
                            <a:srgbClr val="FF0000"/>
                          </a:solidFill>
                        </a:rPr>
                        <a:t>2-Fingerspretning</a:t>
                      </a:r>
                    </a:p>
                  </a:txBody>
                  <a:tcPr marL="91445" marR="91445"/>
                </a:tc>
                <a:tc>
                  <a:txBody>
                    <a:bodyPr/>
                    <a:lstStyle/>
                    <a:p>
                      <a:r>
                        <a:rPr lang="en-SE" sz="2400" dirty="0"/>
                        <a:t>2-Knä-häl</a:t>
                      </a:r>
                    </a:p>
                  </a:txBody>
                  <a:tcPr marL="91445" marR="91445"/>
                </a:tc>
                <a:extLst>
                  <a:ext uri="{0D108BD9-81ED-4DB2-BD59-A6C34878D82A}">
                    <a16:rowId xmlns:a16="http://schemas.microsoft.com/office/drawing/2014/main" val="10002"/>
                  </a:ext>
                </a:extLst>
              </a:tr>
              <a:tr h="370840">
                <a:tc>
                  <a:txBody>
                    <a:bodyPr/>
                    <a:lstStyle/>
                    <a:p>
                      <a:r>
                        <a:rPr lang="en-SE" sz="2400" dirty="0"/>
                        <a:t>3-Ögonmotorik</a:t>
                      </a:r>
                    </a:p>
                  </a:txBody>
                  <a:tcPr marL="91445" marR="91445"/>
                </a:tc>
                <a:tc>
                  <a:txBody>
                    <a:bodyPr/>
                    <a:lstStyle/>
                    <a:p>
                      <a:r>
                        <a:rPr lang="en-SE" sz="2400" dirty="0">
                          <a:solidFill>
                            <a:srgbClr val="FF0000"/>
                          </a:solidFill>
                        </a:rPr>
                        <a:t>3-Höft</a:t>
                      </a:r>
                    </a:p>
                  </a:txBody>
                  <a:tcPr marL="91445" marR="91445"/>
                </a:tc>
                <a:tc>
                  <a:txBody>
                    <a:bodyPr/>
                    <a:lstStyle/>
                    <a:p>
                      <a:r>
                        <a:rPr lang="en-SE" sz="2400" dirty="0"/>
                        <a:t>3-Romberg</a:t>
                      </a:r>
                    </a:p>
                  </a:txBody>
                  <a:tcPr marL="91445" marR="91445"/>
                </a:tc>
                <a:extLst>
                  <a:ext uri="{0D108BD9-81ED-4DB2-BD59-A6C34878D82A}">
                    <a16:rowId xmlns:a16="http://schemas.microsoft.com/office/drawing/2014/main" val="10003"/>
                  </a:ext>
                </a:extLst>
              </a:tr>
              <a:tr h="370840">
                <a:tc>
                  <a:txBody>
                    <a:bodyPr/>
                    <a:lstStyle/>
                    <a:p>
                      <a:r>
                        <a:rPr lang="en-SE" sz="2400" dirty="0"/>
                        <a:t>4-Ansiktsmotorik</a:t>
                      </a:r>
                    </a:p>
                  </a:txBody>
                  <a:tcPr marL="91445" marR="91445"/>
                </a:tc>
                <a:tc>
                  <a:txBody>
                    <a:bodyPr/>
                    <a:lstStyle/>
                    <a:p>
                      <a:r>
                        <a:rPr lang="en-SE" sz="2400" dirty="0">
                          <a:solidFill>
                            <a:srgbClr val="FF0000"/>
                          </a:solidFill>
                        </a:rPr>
                        <a:t>4-Fötter</a:t>
                      </a:r>
                    </a:p>
                  </a:txBody>
                  <a:tcPr marL="91445" marR="91445"/>
                </a:tc>
                <a:tc>
                  <a:txBody>
                    <a:bodyPr/>
                    <a:lstStyle/>
                    <a:p>
                      <a:endParaRPr lang="en-SE" sz="2400"/>
                    </a:p>
                  </a:txBody>
                  <a:tcPr marL="91445" marR="91445"/>
                </a:tc>
                <a:extLst>
                  <a:ext uri="{0D108BD9-81ED-4DB2-BD59-A6C34878D82A}">
                    <a16:rowId xmlns:a16="http://schemas.microsoft.com/office/drawing/2014/main" val="10004"/>
                  </a:ext>
                </a:extLst>
              </a:tr>
              <a:tr h="370840">
                <a:tc>
                  <a:txBody>
                    <a:bodyPr/>
                    <a:lstStyle/>
                    <a:p>
                      <a:r>
                        <a:rPr lang="en-SE" sz="2400" dirty="0"/>
                        <a:t>5-Tunga + svalg</a:t>
                      </a:r>
                    </a:p>
                  </a:txBody>
                  <a:tcPr marL="91445" marR="91445"/>
                </a:tc>
                <a:tc>
                  <a:txBody>
                    <a:bodyPr/>
                    <a:lstStyle/>
                    <a:p>
                      <a:endParaRPr lang="en-SE" sz="2400" dirty="0"/>
                    </a:p>
                  </a:txBody>
                  <a:tcPr marL="91445" marR="91445"/>
                </a:tc>
                <a:tc>
                  <a:txBody>
                    <a:bodyPr/>
                    <a:lstStyle/>
                    <a:p>
                      <a:endParaRPr lang="en-SE" sz="2400" dirty="0"/>
                    </a:p>
                  </a:txBody>
                  <a:tcPr marL="91445" marR="9144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81261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865CE-0DF6-1CB8-FC83-042579C34628}"/>
              </a:ext>
            </a:extLst>
          </p:cNvPr>
          <p:cNvSpPr>
            <a:spLocks noGrp="1"/>
          </p:cNvSpPr>
          <p:nvPr>
            <p:ph type="title"/>
          </p:nvPr>
        </p:nvSpPr>
        <p:spPr/>
        <p:txBody>
          <a:bodyPr/>
          <a:lstStyle/>
          <a:p>
            <a:r>
              <a:rPr lang="en-SE" dirty="0"/>
              <a:t>Fokal svaghet</a:t>
            </a:r>
          </a:p>
        </p:txBody>
      </p:sp>
      <p:sp>
        <p:nvSpPr>
          <p:cNvPr id="4" name="Content Placeholder 3">
            <a:extLst>
              <a:ext uri="{FF2B5EF4-FFF2-40B4-BE49-F238E27FC236}">
                <a16:creationId xmlns:a16="http://schemas.microsoft.com/office/drawing/2014/main" id="{A6A4CEEE-ABD6-53DD-2391-490E709E948B}"/>
              </a:ext>
            </a:extLst>
          </p:cNvPr>
          <p:cNvSpPr>
            <a:spLocks noGrp="1"/>
          </p:cNvSpPr>
          <p:nvPr>
            <p:ph sz="half" idx="1"/>
          </p:nvPr>
        </p:nvSpPr>
        <p:spPr>
          <a:xfrm>
            <a:off x="1619672" y="2132856"/>
            <a:ext cx="2374032" cy="3824064"/>
          </a:xfrm>
        </p:spPr>
        <p:txBody>
          <a:bodyPr/>
          <a:lstStyle/>
          <a:p>
            <a:pPr marL="0" indent="0">
              <a:buNone/>
            </a:pPr>
            <a:endParaRPr lang="en-SE" dirty="0"/>
          </a:p>
          <a:p>
            <a:endParaRPr lang="en-SE" dirty="0"/>
          </a:p>
          <a:p>
            <a:endParaRPr lang="en-SE" dirty="0"/>
          </a:p>
          <a:p>
            <a:pPr marL="0" indent="0" algn="ctr">
              <a:buNone/>
            </a:pPr>
            <a:r>
              <a:rPr lang="en-SE" sz="2400" dirty="0"/>
              <a:t>eller</a:t>
            </a:r>
            <a:endParaRPr lang="en-SE" dirty="0"/>
          </a:p>
          <a:p>
            <a:endParaRPr lang="en-SE" dirty="0"/>
          </a:p>
          <a:p>
            <a:endParaRPr lang="en-SE" dirty="0"/>
          </a:p>
          <a:p>
            <a:pPr marL="0" indent="0">
              <a:buNone/>
            </a:pPr>
            <a:endParaRPr lang="en-SE" dirty="0"/>
          </a:p>
        </p:txBody>
      </p:sp>
      <p:pic>
        <p:nvPicPr>
          <p:cNvPr id="7" name="Picture 6" descr="A picture containing sandglass, object&#10;&#10;Description automatically generated">
            <a:extLst>
              <a:ext uri="{FF2B5EF4-FFF2-40B4-BE49-F238E27FC236}">
                <a16:creationId xmlns:a16="http://schemas.microsoft.com/office/drawing/2014/main" id="{7AFF0FDE-1751-779B-DB9E-B427D682F18C}"/>
              </a:ext>
            </a:extLst>
          </p:cNvPr>
          <p:cNvPicPr>
            <a:picLocks noChangeAspect="1"/>
          </p:cNvPicPr>
          <p:nvPr/>
        </p:nvPicPr>
        <p:blipFill rotWithShape="1">
          <a:blip r:embed="rId3"/>
          <a:srcRect t="3940"/>
          <a:stretch/>
        </p:blipFill>
        <p:spPr>
          <a:xfrm>
            <a:off x="5580112" y="1752600"/>
            <a:ext cx="2370055" cy="4773340"/>
          </a:xfrm>
          <a:prstGeom prst="rect">
            <a:avLst/>
          </a:prstGeom>
        </p:spPr>
      </p:pic>
      <p:pic>
        <p:nvPicPr>
          <p:cNvPr id="3" name="Bildobjekt 3" descr="Somatic_Nervous_System_Image.png">
            <a:extLst>
              <a:ext uri="{FF2B5EF4-FFF2-40B4-BE49-F238E27FC236}">
                <a16:creationId xmlns:a16="http://schemas.microsoft.com/office/drawing/2014/main" id="{6F3CAB3D-CBD3-BD65-E82F-59FAA886F687}"/>
              </a:ext>
            </a:extLst>
          </p:cNvPr>
          <p:cNvPicPr>
            <a:picLocks noChangeAspect="1"/>
          </p:cNvPicPr>
          <p:nvPr/>
        </p:nvPicPr>
        <p:blipFill>
          <a:blip r:embed="rId4">
            <a:extLst>
              <a:ext uri="{28A0092B-C50C-407E-A947-70E740481C1C}">
                <a14:useLocalDpi xmlns:a14="http://schemas.microsoft.com/office/drawing/2010/main" val="0"/>
              </a:ext>
            </a:extLst>
          </a:blip>
          <a:srcRect l="64809" t="2443" r="7243" b="77507"/>
          <a:stretch>
            <a:fillRect/>
          </a:stretch>
        </p:blipFill>
        <p:spPr bwMode="auto">
          <a:xfrm>
            <a:off x="1835696" y="1760348"/>
            <a:ext cx="1944216" cy="1562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Diagram&#10;&#10;Description automatically generated">
            <a:extLst>
              <a:ext uri="{FF2B5EF4-FFF2-40B4-BE49-F238E27FC236}">
                <a16:creationId xmlns:a16="http://schemas.microsoft.com/office/drawing/2014/main" id="{54F844D6-953C-555D-4337-9E48D92494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520167">
            <a:off x="1725190" y="4453855"/>
            <a:ext cx="2335995" cy="1562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8669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6035" name="Rectangle 3">
            <a:extLst>
              <a:ext uri="{FF2B5EF4-FFF2-40B4-BE49-F238E27FC236}">
                <a16:creationId xmlns:a16="http://schemas.microsoft.com/office/drawing/2014/main" id="{AAEABBD1-BC48-0D85-D322-097E22144443}"/>
              </a:ext>
            </a:extLst>
          </p:cNvPr>
          <p:cNvSpPr>
            <a:spLocks noGrp="1" noChangeArrowheads="1"/>
          </p:cNvSpPr>
          <p:nvPr>
            <p:ph type="title"/>
          </p:nvPr>
        </p:nvSpPr>
        <p:spPr/>
        <p:txBody>
          <a:bodyPr/>
          <a:lstStyle/>
          <a:p>
            <a:pPr>
              <a:defRPr/>
            </a:pPr>
            <a:r>
              <a:rPr lang="en-US" dirty="0" err="1">
                <a:cs typeface="+mj-cs"/>
              </a:rPr>
              <a:t>Sida</a:t>
            </a:r>
            <a:r>
              <a:rPr lang="en-US" dirty="0">
                <a:cs typeface="+mj-cs"/>
              </a:rPr>
              <a:t> av </a:t>
            </a:r>
            <a:r>
              <a:rPr lang="en-US" dirty="0" err="1">
                <a:cs typeface="+mj-cs"/>
              </a:rPr>
              <a:t>extremitet</a:t>
            </a:r>
            <a:endParaRPr lang="en-US" dirty="0">
              <a:cs typeface="+mj-cs"/>
            </a:endParaRPr>
          </a:p>
        </p:txBody>
      </p:sp>
      <p:sp>
        <p:nvSpPr>
          <p:cNvPr id="37891" name="textruta 6">
            <a:extLst>
              <a:ext uri="{FF2B5EF4-FFF2-40B4-BE49-F238E27FC236}">
                <a16:creationId xmlns:a16="http://schemas.microsoft.com/office/drawing/2014/main" id="{460407D5-2DDC-EDB3-AA28-3C01897E793D}"/>
              </a:ext>
            </a:extLst>
          </p:cNvPr>
          <p:cNvSpPr txBox="1">
            <a:spLocks noChangeArrowheads="1"/>
          </p:cNvSpPr>
          <p:nvPr/>
        </p:nvSpPr>
        <p:spPr bwMode="auto">
          <a:xfrm>
            <a:off x="5251450" y="3421063"/>
            <a:ext cx="29114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Mononeuropati</a:t>
            </a:r>
          </a:p>
        </p:txBody>
      </p:sp>
      <p:pic>
        <p:nvPicPr>
          <p:cNvPr id="58371" name="Bildobjekt 1" descr="A3-Särskilda rörelser.jpeg">
            <a:extLst>
              <a:ext uri="{FF2B5EF4-FFF2-40B4-BE49-F238E27FC236}">
                <a16:creationId xmlns:a16="http://schemas.microsoft.com/office/drawing/2014/main" id="{AADB3A25-99C2-184F-43AE-41F0E65FC0BC}"/>
              </a:ext>
            </a:extLst>
          </p:cNvPr>
          <p:cNvPicPr>
            <a:picLocks noChangeAspect="1"/>
          </p:cNvPicPr>
          <p:nvPr/>
        </p:nvPicPr>
        <p:blipFill>
          <a:blip r:embed="rId3">
            <a:extLst>
              <a:ext uri="{28A0092B-C50C-407E-A947-70E740481C1C}">
                <a14:useLocalDpi xmlns:a14="http://schemas.microsoft.com/office/drawing/2010/main" val="0"/>
              </a:ext>
            </a:extLst>
          </a:blip>
          <a:srcRect b="6461"/>
          <a:stretch>
            <a:fillRect/>
          </a:stretch>
        </p:blipFill>
        <p:spPr bwMode="auto">
          <a:xfrm>
            <a:off x="549275" y="2565400"/>
            <a:ext cx="4383088" cy="256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AA10027-BD72-45E7-F4E1-28759783FF75}"/>
              </a:ext>
            </a:extLst>
          </p:cNvPr>
          <p:cNvSpPr txBox="1"/>
          <p:nvPr/>
        </p:nvSpPr>
        <p:spPr>
          <a:xfrm>
            <a:off x="2555776" y="5157192"/>
            <a:ext cx="833883" cy="461665"/>
          </a:xfrm>
          <a:prstGeom prst="rect">
            <a:avLst/>
          </a:prstGeom>
          <a:noFill/>
        </p:spPr>
        <p:txBody>
          <a:bodyPr wrap="none" rtlCol="0">
            <a:spAutoFit/>
          </a:bodyPr>
          <a:lstStyle/>
          <a:p>
            <a:r>
              <a:rPr lang="en-SE" dirty="0">
                <a:solidFill>
                  <a:srgbClr val="00B050"/>
                </a:solidFill>
              </a:rPr>
              <a:t>Stark</a:t>
            </a:r>
          </a:p>
        </p:txBody>
      </p:sp>
      <p:sp>
        <p:nvSpPr>
          <p:cNvPr id="3" name="TextBox 2">
            <a:extLst>
              <a:ext uri="{FF2B5EF4-FFF2-40B4-BE49-F238E27FC236}">
                <a16:creationId xmlns:a16="http://schemas.microsoft.com/office/drawing/2014/main" id="{238CF9C1-40A5-6A8D-6F8F-A550A10ACFB6}"/>
              </a:ext>
            </a:extLst>
          </p:cNvPr>
          <p:cNvSpPr txBox="1"/>
          <p:nvPr/>
        </p:nvSpPr>
        <p:spPr>
          <a:xfrm>
            <a:off x="1289845" y="4695527"/>
            <a:ext cx="833883" cy="461665"/>
          </a:xfrm>
          <a:prstGeom prst="rect">
            <a:avLst/>
          </a:prstGeom>
          <a:noFill/>
        </p:spPr>
        <p:txBody>
          <a:bodyPr wrap="none" rtlCol="0">
            <a:spAutoFit/>
          </a:bodyPr>
          <a:lstStyle/>
          <a:p>
            <a:r>
              <a:rPr lang="en-SE" dirty="0">
                <a:solidFill>
                  <a:srgbClr val="00B050"/>
                </a:solidFill>
              </a:rPr>
              <a:t>Stark</a:t>
            </a:r>
          </a:p>
        </p:txBody>
      </p:sp>
      <p:sp>
        <p:nvSpPr>
          <p:cNvPr id="4" name="TextBox 3">
            <a:extLst>
              <a:ext uri="{FF2B5EF4-FFF2-40B4-BE49-F238E27FC236}">
                <a16:creationId xmlns:a16="http://schemas.microsoft.com/office/drawing/2014/main" id="{3E3387EF-C60D-B405-5353-9029C4A643DE}"/>
              </a:ext>
            </a:extLst>
          </p:cNvPr>
          <p:cNvSpPr txBox="1"/>
          <p:nvPr/>
        </p:nvSpPr>
        <p:spPr>
          <a:xfrm>
            <a:off x="3995936" y="2708920"/>
            <a:ext cx="833883" cy="461665"/>
          </a:xfrm>
          <a:prstGeom prst="rect">
            <a:avLst/>
          </a:prstGeom>
          <a:noFill/>
        </p:spPr>
        <p:txBody>
          <a:bodyPr wrap="none" rtlCol="0">
            <a:spAutoFit/>
          </a:bodyPr>
          <a:lstStyle/>
          <a:p>
            <a:r>
              <a:rPr lang="en-SE" dirty="0">
                <a:solidFill>
                  <a:srgbClr val="00B050"/>
                </a:solidFill>
              </a:rPr>
              <a:t>Stark</a:t>
            </a:r>
          </a:p>
        </p:txBody>
      </p:sp>
      <p:sp>
        <p:nvSpPr>
          <p:cNvPr id="5" name="TextBox 4">
            <a:extLst>
              <a:ext uri="{FF2B5EF4-FFF2-40B4-BE49-F238E27FC236}">
                <a16:creationId xmlns:a16="http://schemas.microsoft.com/office/drawing/2014/main" id="{8051C91B-7B4E-F488-26E3-8FF4212A4BF3}"/>
              </a:ext>
            </a:extLst>
          </p:cNvPr>
          <p:cNvSpPr txBox="1"/>
          <p:nvPr/>
        </p:nvSpPr>
        <p:spPr>
          <a:xfrm>
            <a:off x="2619653" y="2391271"/>
            <a:ext cx="800219" cy="461665"/>
          </a:xfrm>
          <a:prstGeom prst="rect">
            <a:avLst/>
          </a:prstGeom>
          <a:noFill/>
        </p:spPr>
        <p:txBody>
          <a:bodyPr wrap="none" rtlCol="0">
            <a:spAutoFit/>
          </a:bodyPr>
          <a:lstStyle/>
          <a:p>
            <a:r>
              <a:rPr lang="en-SE" dirty="0">
                <a:solidFill>
                  <a:srgbClr val="FF9300"/>
                </a:solidFill>
              </a:rPr>
              <a:t>Svag</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ubrik 1">
            <a:extLst>
              <a:ext uri="{FF2B5EF4-FFF2-40B4-BE49-F238E27FC236}">
                <a16:creationId xmlns:a16="http://schemas.microsoft.com/office/drawing/2014/main" id="{A48B8479-12C3-9E8B-2260-01E83095313D}"/>
              </a:ext>
            </a:extLst>
          </p:cNvPr>
          <p:cNvSpPr>
            <a:spLocks noGrp="1" noChangeArrowheads="1"/>
          </p:cNvSpPr>
          <p:nvPr>
            <p:ph type="title"/>
          </p:nvPr>
        </p:nvSpPr>
        <p:spPr>
          <a:xfrm>
            <a:off x="685800" y="53975"/>
            <a:ext cx="7772400" cy="1143000"/>
          </a:xfrm>
        </p:spPr>
        <p:txBody>
          <a:bodyPr/>
          <a:lstStyle/>
          <a:p>
            <a:r>
              <a:rPr lang="sv-SE" altLang="en-SE"/>
              <a:t>Radialis</a:t>
            </a:r>
          </a:p>
        </p:txBody>
      </p:sp>
      <p:pic>
        <p:nvPicPr>
          <p:cNvPr id="62466" name="Bildobjekt 3" descr="2-Radial nerve.jpg">
            <a:extLst>
              <a:ext uri="{FF2B5EF4-FFF2-40B4-BE49-F238E27FC236}">
                <a16:creationId xmlns:a16="http://schemas.microsoft.com/office/drawing/2014/main" id="{0EBD0B74-BFFC-E821-7FED-7C7FD138CDF9}"/>
              </a:ext>
            </a:extLst>
          </p:cNvPr>
          <p:cNvPicPr>
            <a:picLocks noChangeAspect="1"/>
          </p:cNvPicPr>
          <p:nvPr/>
        </p:nvPicPr>
        <p:blipFill>
          <a:blip r:embed="rId3">
            <a:extLst>
              <a:ext uri="{28A0092B-C50C-407E-A947-70E740481C1C}">
                <a14:useLocalDpi xmlns:a14="http://schemas.microsoft.com/office/drawing/2010/main" val="0"/>
              </a:ext>
            </a:extLst>
          </a:blip>
          <a:srcRect l="9938" t="10123" r="5203" b="7159"/>
          <a:stretch>
            <a:fillRect/>
          </a:stretch>
        </p:blipFill>
        <p:spPr bwMode="auto">
          <a:xfrm>
            <a:off x="971550" y="1366838"/>
            <a:ext cx="3600450" cy="517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7" name="Bildobjekt 1" descr="radial sensory.jpeg">
            <a:extLst>
              <a:ext uri="{FF2B5EF4-FFF2-40B4-BE49-F238E27FC236}">
                <a16:creationId xmlns:a16="http://schemas.microsoft.com/office/drawing/2014/main" id="{596D3B64-E57B-5BA8-F478-F2D5B811D70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5725319" y="3356769"/>
            <a:ext cx="2322512"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8" name="Bildobjekt 2" descr="radial motor.jpeg">
            <a:extLst>
              <a:ext uri="{FF2B5EF4-FFF2-40B4-BE49-F238E27FC236}">
                <a16:creationId xmlns:a16="http://schemas.microsoft.com/office/drawing/2014/main" id="{1D897684-F6EE-E976-5B7B-8D12CC779AE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5636419" y="680244"/>
            <a:ext cx="2339975" cy="3884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3489" name="Rubrik 1">
            <a:extLst>
              <a:ext uri="{FF2B5EF4-FFF2-40B4-BE49-F238E27FC236}">
                <a16:creationId xmlns:a16="http://schemas.microsoft.com/office/drawing/2014/main" id="{DD0B59BA-1F4F-15A9-9EC8-CAFDF8D09F87}"/>
              </a:ext>
            </a:extLst>
          </p:cNvPr>
          <p:cNvSpPr>
            <a:spLocks noGrp="1" noChangeArrowheads="1"/>
          </p:cNvSpPr>
          <p:nvPr>
            <p:ph type="title"/>
          </p:nvPr>
        </p:nvSpPr>
        <p:spPr>
          <a:xfrm>
            <a:off x="685800" y="53975"/>
            <a:ext cx="7772400" cy="1143000"/>
          </a:xfrm>
        </p:spPr>
        <p:txBody>
          <a:bodyPr/>
          <a:lstStyle/>
          <a:p>
            <a:r>
              <a:rPr lang="sv-SE" altLang="en-SE"/>
              <a:t>Median</a:t>
            </a:r>
          </a:p>
        </p:txBody>
      </p:sp>
      <p:pic>
        <p:nvPicPr>
          <p:cNvPr id="63490" name="Bildobjekt 5" descr="Median Nerve Anatomy.jpeg">
            <a:extLst>
              <a:ext uri="{FF2B5EF4-FFF2-40B4-BE49-F238E27FC236}">
                <a16:creationId xmlns:a16="http://schemas.microsoft.com/office/drawing/2014/main" id="{9F82520E-5950-EB87-8DAC-A6BB69789194}"/>
              </a:ext>
            </a:extLst>
          </p:cNvPr>
          <p:cNvPicPr>
            <a:picLocks noChangeAspect="1"/>
          </p:cNvPicPr>
          <p:nvPr/>
        </p:nvPicPr>
        <p:blipFill>
          <a:blip r:embed="rId2">
            <a:extLst>
              <a:ext uri="{28A0092B-C50C-407E-A947-70E740481C1C}">
                <a14:useLocalDpi xmlns:a14="http://schemas.microsoft.com/office/drawing/2010/main" val="0"/>
              </a:ext>
            </a:extLst>
          </a:blip>
          <a:srcRect t="10617" b="8395"/>
          <a:stretch>
            <a:fillRect/>
          </a:stretch>
        </p:blipFill>
        <p:spPr bwMode="auto">
          <a:xfrm rot="10800000">
            <a:off x="684213" y="1341438"/>
            <a:ext cx="3743325"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1" name="Bildobjekt 6" descr="Median Nerve Sensory.jpeg">
            <a:extLst>
              <a:ext uri="{FF2B5EF4-FFF2-40B4-BE49-F238E27FC236}">
                <a16:creationId xmlns:a16="http://schemas.microsoft.com/office/drawing/2014/main" id="{CD406740-B039-4BB4-2885-41796ABA6EB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3716338"/>
            <a:ext cx="4173538" cy="299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2" name="Bildobjekt 7" descr="Median Nerve Motor 1.jpeg">
            <a:extLst>
              <a:ext uri="{FF2B5EF4-FFF2-40B4-BE49-F238E27FC236}">
                <a16:creationId xmlns:a16="http://schemas.microsoft.com/office/drawing/2014/main" id="{D74025A3-E965-AD5B-5213-AE0D8A6AA3A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5265738" y="555625"/>
            <a:ext cx="2455862" cy="341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4513" name="Rubrik 1">
            <a:extLst>
              <a:ext uri="{FF2B5EF4-FFF2-40B4-BE49-F238E27FC236}">
                <a16:creationId xmlns:a16="http://schemas.microsoft.com/office/drawing/2014/main" id="{48556C03-C22C-264B-E3DF-0BFE591CB4F0}"/>
              </a:ext>
            </a:extLst>
          </p:cNvPr>
          <p:cNvSpPr>
            <a:spLocks noGrp="1" noChangeArrowheads="1"/>
          </p:cNvSpPr>
          <p:nvPr>
            <p:ph type="title"/>
          </p:nvPr>
        </p:nvSpPr>
        <p:spPr>
          <a:xfrm>
            <a:off x="685800" y="53975"/>
            <a:ext cx="7772400" cy="1143000"/>
          </a:xfrm>
        </p:spPr>
        <p:txBody>
          <a:bodyPr/>
          <a:lstStyle/>
          <a:p>
            <a:r>
              <a:rPr lang="sv-SE" altLang="en-SE"/>
              <a:t>Ulnar</a:t>
            </a:r>
          </a:p>
        </p:txBody>
      </p:sp>
      <p:pic>
        <p:nvPicPr>
          <p:cNvPr id="64514" name="Bildobjekt 5" descr="Ulnar Nerve-1.jpg">
            <a:extLst>
              <a:ext uri="{FF2B5EF4-FFF2-40B4-BE49-F238E27FC236}">
                <a16:creationId xmlns:a16="http://schemas.microsoft.com/office/drawing/2014/main" id="{1BECD03B-305C-90D6-D1E5-2A551BA37678}"/>
              </a:ext>
            </a:extLst>
          </p:cNvPr>
          <p:cNvPicPr>
            <a:picLocks noChangeAspect="1"/>
          </p:cNvPicPr>
          <p:nvPr/>
        </p:nvPicPr>
        <p:blipFill>
          <a:blip r:embed="rId2">
            <a:extLst>
              <a:ext uri="{28A0092B-C50C-407E-A947-70E740481C1C}">
                <a14:useLocalDpi xmlns:a14="http://schemas.microsoft.com/office/drawing/2010/main" val="0"/>
              </a:ext>
            </a:extLst>
          </a:blip>
          <a:srcRect t="9877" b="8888"/>
          <a:stretch>
            <a:fillRect/>
          </a:stretch>
        </p:blipFill>
        <p:spPr bwMode="auto">
          <a:xfrm>
            <a:off x="539750" y="1341438"/>
            <a:ext cx="4032250" cy="523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9" descr="Ulnar nerve motor">
            <a:extLst>
              <a:ext uri="{FF2B5EF4-FFF2-40B4-BE49-F238E27FC236}">
                <a16:creationId xmlns:a16="http://schemas.microsoft.com/office/drawing/2014/main" id="{58F9FEB1-1D2E-652F-AD56-95F5A0A68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5272"/>
          <a:stretch>
            <a:fillRect/>
          </a:stretch>
        </p:blipFill>
        <p:spPr bwMode="auto">
          <a:xfrm>
            <a:off x="5364163" y="1773238"/>
            <a:ext cx="3168650"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0" descr="Ulnar nerve sensory">
            <a:extLst>
              <a:ext uri="{FF2B5EF4-FFF2-40B4-BE49-F238E27FC236}">
                <a16:creationId xmlns:a16="http://schemas.microsoft.com/office/drawing/2014/main" id="{F1697E82-B06F-54D1-A317-4CB3A67301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600" y="3860800"/>
            <a:ext cx="3170238" cy="233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ubrik 1">
            <a:extLst>
              <a:ext uri="{FF2B5EF4-FFF2-40B4-BE49-F238E27FC236}">
                <a16:creationId xmlns:a16="http://schemas.microsoft.com/office/drawing/2014/main" id="{1BAD1BF2-544C-F03A-2F94-6B575D4F334F}"/>
              </a:ext>
            </a:extLst>
          </p:cNvPr>
          <p:cNvSpPr>
            <a:spLocks noGrp="1" noChangeArrowheads="1"/>
          </p:cNvSpPr>
          <p:nvPr>
            <p:ph type="title"/>
          </p:nvPr>
        </p:nvSpPr>
        <p:spPr/>
        <p:txBody>
          <a:bodyPr/>
          <a:lstStyle/>
          <a:p>
            <a:r>
              <a:rPr lang="sv-SE" altLang="en-SE"/>
              <a:t>Helkroppsdel</a:t>
            </a:r>
          </a:p>
        </p:txBody>
      </p:sp>
      <p:pic>
        <p:nvPicPr>
          <p:cNvPr id="65538" name="Bildobjekt 2" descr="A4-Alla rörelser.jpeg">
            <a:extLst>
              <a:ext uri="{FF2B5EF4-FFF2-40B4-BE49-F238E27FC236}">
                <a16:creationId xmlns:a16="http://schemas.microsoft.com/office/drawing/2014/main" id="{2CD72933-9493-7D0B-45DC-DC3DA03CA60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2060848"/>
            <a:ext cx="4659929" cy="36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ruta 6">
            <a:extLst>
              <a:ext uri="{FF2B5EF4-FFF2-40B4-BE49-F238E27FC236}">
                <a16:creationId xmlns:a16="http://schemas.microsoft.com/office/drawing/2014/main" id="{3A0811D3-536E-B177-C17B-B13D305BF633}"/>
              </a:ext>
            </a:extLst>
          </p:cNvPr>
          <p:cNvSpPr txBox="1">
            <a:spLocks noChangeArrowheads="1"/>
          </p:cNvSpPr>
          <p:nvPr/>
        </p:nvSpPr>
        <p:spPr bwMode="auto">
          <a:xfrm>
            <a:off x="5148263" y="3716338"/>
            <a:ext cx="21209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Storhjärna</a:t>
            </a:r>
          </a:p>
        </p:txBody>
      </p:sp>
      <p:sp>
        <p:nvSpPr>
          <p:cNvPr id="2" name="TextBox 1">
            <a:extLst>
              <a:ext uri="{FF2B5EF4-FFF2-40B4-BE49-F238E27FC236}">
                <a16:creationId xmlns:a16="http://schemas.microsoft.com/office/drawing/2014/main" id="{3A086C4C-D9AA-AB8E-7EE7-BBF3EC834D7F}"/>
              </a:ext>
            </a:extLst>
          </p:cNvPr>
          <p:cNvSpPr txBox="1"/>
          <p:nvPr/>
        </p:nvSpPr>
        <p:spPr>
          <a:xfrm>
            <a:off x="2843808" y="2391271"/>
            <a:ext cx="800219" cy="461665"/>
          </a:xfrm>
          <a:prstGeom prst="rect">
            <a:avLst/>
          </a:prstGeom>
          <a:noFill/>
        </p:spPr>
        <p:txBody>
          <a:bodyPr wrap="none" rtlCol="0">
            <a:spAutoFit/>
          </a:bodyPr>
          <a:lstStyle/>
          <a:p>
            <a:r>
              <a:rPr lang="en-SE" dirty="0">
                <a:solidFill>
                  <a:srgbClr val="FF9300"/>
                </a:solidFill>
              </a:rPr>
              <a:t>Svag</a:t>
            </a:r>
          </a:p>
        </p:txBody>
      </p:sp>
      <p:sp>
        <p:nvSpPr>
          <p:cNvPr id="3" name="TextBox 2">
            <a:extLst>
              <a:ext uri="{FF2B5EF4-FFF2-40B4-BE49-F238E27FC236}">
                <a16:creationId xmlns:a16="http://schemas.microsoft.com/office/drawing/2014/main" id="{60E47A61-D2E0-707C-E1CB-5D3269D78196}"/>
              </a:ext>
            </a:extLst>
          </p:cNvPr>
          <p:cNvSpPr txBox="1"/>
          <p:nvPr/>
        </p:nvSpPr>
        <p:spPr>
          <a:xfrm>
            <a:off x="4059813" y="2751311"/>
            <a:ext cx="800219" cy="461665"/>
          </a:xfrm>
          <a:prstGeom prst="rect">
            <a:avLst/>
          </a:prstGeom>
          <a:noFill/>
        </p:spPr>
        <p:txBody>
          <a:bodyPr wrap="none" rtlCol="0">
            <a:spAutoFit/>
          </a:bodyPr>
          <a:lstStyle/>
          <a:p>
            <a:r>
              <a:rPr lang="en-SE" dirty="0">
                <a:solidFill>
                  <a:srgbClr val="FF9300"/>
                </a:solidFill>
              </a:rPr>
              <a:t>Svag</a:t>
            </a:r>
          </a:p>
        </p:txBody>
      </p:sp>
      <p:sp>
        <p:nvSpPr>
          <p:cNvPr id="4" name="TextBox 3">
            <a:extLst>
              <a:ext uri="{FF2B5EF4-FFF2-40B4-BE49-F238E27FC236}">
                <a16:creationId xmlns:a16="http://schemas.microsoft.com/office/drawing/2014/main" id="{353B4060-89B9-4B37-4035-83855A47BC58}"/>
              </a:ext>
            </a:extLst>
          </p:cNvPr>
          <p:cNvSpPr txBox="1"/>
          <p:nvPr/>
        </p:nvSpPr>
        <p:spPr>
          <a:xfrm>
            <a:off x="2771800" y="4911551"/>
            <a:ext cx="800219" cy="461665"/>
          </a:xfrm>
          <a:prstGeom prst="rect">
            <a:avLst/>
          </a:prstGeom>
          <a:noFill/>
        </p:spPr>
        <p:txBody>
          <a:bodyPr wrap="none" rtlCol="0">
            <a:spAutoFit/>
          </a:bodyPr>
          <a:lstStyle/>
          <a:p>
            <a:r>
              <a:rPr lang="en-SE" dirty="0">
                <a:solidFill>
                  <a:srgbClr val="FF9300"/>
                </a:solidFill>
              </a:rPr>
              <a:t>Svag</a:t>
            </a:r>
          </a:p>
        </p:txBody>
      </p:sp>
      <p:sp>
        <p:nvSpPr>
          <p:cNvPr id="6" name="TextBox 5">
            <a:extLst>
              <a:ext uri="{FF2B5EF4-FFF2-40B4-BE49-F238E27FC236}">
                <a16:creationId xmlns:a16="http://schemas.microsoft.com/office/drawing/2014/main" id="{28452311-E386-BF73-2C96-E29D87F9BCFD}"/>
              </a:ext>
            </a:extLst>
          </p:cNvPr>
          <p:cNvSpPr txBox="1"/>
          <p:nvPr/>
        </p:nvSpPr>
        <p:spPr>
          <a:xfrm>
            <a:off x="1691680" y="4551511"/>
            <a:ext cx="800219" cy="461665"/>
          </a:xfrm>
          <a:prstGeom prst="rect">
            <a:avLst/>
          </a:prstGeom>
          <a:noFill/>
        </p:spPr>
        <p:txBody>
          <a:bodyPr wrap="none" rtlCol="0">
            <a:spAutoFit/>
          </a:bodyPr>
          <a:lstStyle/>
          <a:p>
            <a:r>
              <a:rPr lang="en-SE" dirty="0">
                <a:solidFill>
                  <a:srgbClr val="FF9300"/>
                </a:solidFill>
              </a:rPr>
              <a:t>Svag</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Bildobjekt 5" descr="4-Homunculus.pdf">
            <a:extLst>
              <a:ext uri="{FF2B5EF4-FFF2-40B4-BE49-F238E27FC236}">
                <a16:creationId xmlns:a16="http://schemas.microsoft.com/office/drawing/2014/main" id="{A11C5048-931B-49FA-B9D2-C016F570E70A}"/>
              </a:ext>
            </a:extLst>
          </p:cNvPr>
          <p:cNvPicPr>
            <a:picLocks noChangeAspect="1"/>
          </p:cNvPicPr>
          <p:nvPr/>
        </p:nvPicPr>
        <p:blipFill>
          <a:blip r:embed="rId3">
            <a:extLst>
              <a:ext uri="{28A0092B-C50C-407E-A947-70E740481C1C}">
                <a14:useLocalDpi xmlns:a14="http://schemas.microsoft.com/office/drawing/2010/main" val="0"/>
              </a:ext>
            </a:extLst>
          </a:blip>
          <a:srcRect l="47629" t="1971" r="9569" b="60728"/>
          <a:stretch>
            <a:fillRect/>
          </a:stretch>
        </p:blipFill>
        <p:spPr bwMode="auto">
          <a:xfrm>
            <a:off x="971550" y="0"/>
            <a:ext cx="5437188" cy="670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656F5EB-5C7F-B4C7-D1F7-DF827352E6D9}"/>
              </a:ext>
            </a:extLst>
          </p:cNvPr>
          <p:cNvSpPr txBox="1"/>
          <p:nvPr/>
        </p:nvSpPr>
        <p:spPr>
          <a:xfrm>
            <a:off x="3563938" y="333375"/>
            <a:ext cx="3068637" cy="768350"/>
          </a:xfrm>
          <a:prstGeom prst="rect">
            <a:avLst/>
          </a:prstGeom>
          <a:noFill/>
        </p:spPr>
        <p:txBody>
          <a:bodyPr wrap="none">
            <a:spAutoFit/>
          </a:bodyPr>
          <a:lstStyle/>
          <a:p>
            <a:pPr>
              <a:defRPr/>
            </a:pPr>
            <a:r>
              <a:rPr lang="sv-SE" altLang="en-SE" sz="4400" dirty="0" err="1">
                <a:latin typeface="+mj-lt"/>
              </a:rPr>
              <a:t>Homunculus</a:t>
            </a:r>
            <a:endParaRPr lang="en-SE" sz="4400" dirty="0">
              <a:latin typeface="+mj-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09" name="Rubrik 4">
            <a:extLst>
              <a:ext uri="{FF2B5EF4-FFF2-40B4-BE49-F238E27FC236}">
                <a16:creationId xmlns:a16="http://schemas.microsoft.com/office/drawing/2014/main" id="{745A9ACF-85E4-B095-94D0-C0D21D1B973E}"/>
              </a:ext>
            </a:extLst>
          </p:cNvPr>
          <p:cNvSpPr>
            <a:spLocks noGrp="1" noChangeArrowheads="1"/>
          </p:cNvSpPr>
          <p:nvPr>
            <p:ph type="title"/>
          </p:nvPr>
        </p:nvSpPr>
        <p:spPr>
          <a:xfrm>
            <a:off x="685800" y="188913"/>
            <a:ext cx="7772400" cy="1143000"/>
          </a:xfrm>
        </p:spPr>
        <p:txBody>
          <a:bodyPr/>
          <a:lstStyle/>
          <a:p>
            <a:r>
              <a:rPr lang="sv-SE" altLang="en-SE"/>
              <a:t>Sciatic</a:t>
            </a:r>
          </a:p>
        </p:txBody>
      </p:sp>
      <p:pic>
        <p:nvPicPr>
          <p:cNvPr id="68610" name="Bildobjekt 6" descr="Nerves of Lower Limb.jpeg">
            <a:extLst>
              <a:ext uri="{FF2B5EF4-FFF2-40B4-BE49-F238E27FC236}">
                <a16:creationId xmlns:a16="http://schemas.microsoft.com/office/drawing/2014/main" id="{2AC2B819-4A26-07B1-A9FD-EF9F6E2AB8A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1978025" y="406400"/>
            <a:ext cx="5256213" cy="726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14A8C-1502-E681-732F-074FF2E358DD}"/>
            </a:ext>
          </a:extLst>
        </p:cNvPr>
        <p:cNvGrpSpPr/>
        <p:nvPr/>
      </p:nvGrpSpPr>
      <p:grpSpPr>
        <a:xfrm>
          <a:off x="0" y="0"/>
          <a:ext cx="0" cy="0"/>
          <a:chOff x="0" y="0"/>
          <a:chExt cx="0" cy="0"/>
        </a:xfrm>
      </p:grpSpPr>
      <p:pic>
        <p:nvPicPr>
          <p:cNvPr id="93190" name="Billede 4">
            <a:extLst>
              <a:ext uri="{FF2B5EF4-FFF2-40B4-BE49-F238E27FC236}">
                <a16:creationId xmlns:a16="http://schemas.microsoft.com/office/drawing/2014/main" id="{BB963379-FFA7-DF48-45DB-1EAA5A1A95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721" y="1408272"/>
            <a:ext cx="941010" cy="202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1" name="Billede 5">
            <a:extLst>
              <a:ext uri="{FF2B5EF4-FFF2-40B4-BE49-F238E27FC236}">
                <a16:creationId xmlns:a16="http://schemas.microsoft.com/office/drawing/2014/main" id="{B70AD9BA-CE81-E67D-EF7E-90CD5739DF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9694" y="1486479"/>
            <a:ext cx="944613" cy="187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2" name="Billede 6">
            <a:extLst>
              <a:ext uri="{FF2B5EF4-FFF2-40B4-BE49-F238E27FC236}">
                <a16:creationId xmlns:a16="http://schemas.microsoft.com/office/drawing/2014/main" id="{8758246F-8348-C9CB-1570-9A8C82CAA1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4019" y="1486479"/>
            <a:ext cx="921354" cy="1886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3" name="Bildobjekt 1" descr="Dermatomes 1.jpeg">
            <a:extLst>
              <a:ext uri="{FF2B5EF4-FFF2-40B4-BE49-F238E27FC236}">
                <a16:creationId xmlns:a16="http://schemas.microsoft.com/office/drawing/2014/main" id="{B4ED278A-B438-541D-C62A-881736853638}"/>
              </a:ext>
            </a:extLst>
          </p:cNvPr>
          <p:cNvPicPr>
            <a:picLocks noChangeAspect="1"/>
          </p:cNvPicPr>
          <p:nvPr/>
        </p:nvPicPr>
        <p:blipFill>
          <a:blip r:embed="rId6">
            <a:extLst>
              <a:ext uri="{28A0092B-C50C-407E-A947-70E740481C1C}">
                <a14:useLocalDpi xmlns:a14="http://schemas.microsoft.com/office/drawing/2010/main" val="0"/>
              </a:ext>
            </a:extLst>
          </a:blip>
          <a:srcRect t="5185" r="49464"/>
          <a:stretch>
            <a:fillRect/>
          </a:stretch>
        </p:blipFill>
        <p:spPr bwMode="auto">
          <a:xfrm>
            <a:off x="260350" y="3578359"/>
            <a:ext cx="1006098" cy="2041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4" name="Billede 7">
            <a:extLst>
              <a:ext uri="{FF2B5EF4-FFF2-40B4-BE49-F238E27FC236}">
                <a16:creationId xmlns:a16="http://schemas.microsoft.com/office/drawing/2014/main" id="{D8FF448B-98C7-3EE8-11E3-74B584AB424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28261" y="3578359"/>
            <a:ext cx="942001" cy="2041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5" name="Billede 8">
            <a:extLst>
              <a:ext uri="{FF2B5EF4-FFF2-40B4-BE49-F238E27FC236}">
                <a16:creationId xmlns:a16="http://schemas.microsoft.com/office/drawing/2014/main" id="{3D3AD5B2-ADFD-4FE6-701F-5E554AF909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61565" y="3550914"/>
            <a:ext cx="1122085" cy="2068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97" name="Title 3">
            <a:extLst>
              <a:ext uri="{FF2B5EF4-FFF2-40B4-BE49-F238E27FC236}">
                <a16:creationId xmlns:a16="http://schemas.microsoft.com/office/drawing/2014/main" id="{7D7D36D7-A22F-5180-4E17-5E601170FDC8}"/>
              </a:ext>
            </a:extLst>
          </p:cNvPr>
          <p:cNvSpPr>
            <a:spLocks noGrp="1" noChangeArrowheads="1"/>
          </p:cNvSpPr>
          <p:nvPr>
            <p:ph type="title"/>
          </p:nvPr>
        </p:nvSpPr>
        <p:spPr>
          <a:xfrm>
            <a:off x="260350" y="244475"/>
            <a:ext cx="8612188" cy="1339850"/>
          </a:xfrm>
        </p:spPr>
        <p:txBody>
          <a:bodyPr/>
          <a:lstStyle/>
          <a:p>
            <a:r>
              <a:rPr lang="en-SE" dirty="0"/>
              <a:t>Multifokal svaghet</a:t>
            </a:r>
            <a:endParaRPr lang="en-SE" altLang="en-SE" dirty="0"/>
          </a:p>
        </p:txBody>
      </p:sp>
      <p:grpSp>
        <p:nvGrpSpPr>
          <p:cNvPr id="2" name="Group 1">
            <a:extLst>
              <a:ext uri="{FF2B5EF4-FFF2-40B4-BE49-F238E27FC236}">
                <a16:creationId xmlns:a16="http://schemas.microsoft.com/office/drawing/2014/main" id="{D3DDF4AB-C375-710B-9446-12612C9E1FEA}"/>
              </a:ext>
            </a:extLst>
          </p:cNvPr>
          <p:cNvGrpSpPr/>
          <p:nvPr/>
        </p:nvGrpSpPr>
        <p:grpSpPr>
          <a:xfrm>
            <a:off x="5292080" y="3578359"/>
            <a:ext cx="1101286" cy="2068447"/>
            <a:chOff x="3491880" y="2008188"/>
            <a:chExt cx="2304256" cy="4187254"/>
          </a:xfrm>
        </p:grpSpPr>
        <p:grpSp>
          <p:nvGrpSpPr>
            <p:cNvPr id="3" name="Group 2">
              <a:extLst>
                <a:ext uri="{FF2B5EF4-FFF2-40B4-BE49-F238E27FC236}">
                  <a16:creationId xmlns:a16="http://schemas.microsoft.com/office/drawing/2014/main" id="{F6629399-C3D9-6B5F-8071-BBF26890D31B}"/>
                </a:ext>
              </a:extLst>
            </p:cNvPr>
            <p:cNvGrpSpPr/>
            <p:nvPr/>
          </p:nvGrpSpPr>
          <p:grpSpPr>
            <a:xfrm>
              <a:off x="3491880" y="2492896"/>
              <a:ext cx="2304256" cy="3702546"/>
              <a:chOff x="6372200" y="2564904"/>
              <a:chExt cx="2304256" cy="3702546"/>
            </a:xfrm>
          </p:grpSpPr>
          <p:pic>
            <p:nvPicPr>
              <p:cNvPr id="7" name="Bildobjekt 1" descr="Crossed findings.png">
                <a:extLst>
                  <a:ext uri="{FF2B5EF4-FFF2-40B4-BE49-F238E27FC236}">
                    <a16:creationId xmlns:a16="http://schemas.microsoft.com/office/drawing/2014/main" id="{C908DE3E-9AAD-4AA7-5E03-22C0C7919197}"/>
                  </a:ext>
                </a:extLst>
              </p:cNvPr>
              <p:cNvPicPr>
                <a:picLocks noChangeAspect="1"/>
              </p:cNvPicPr>
              <p:nvPr/>
            </p:nvPicPr>
            <p:blipFill rotWithShape="1">
              <a:blip r:embed="rId9">
                <a:extLst>
                  <a:ext uri="{28A0092B-C50C-407E-A947-70E740481C1C}">
                    <a14:useLocalDpi xmlns:a14="http://schemas.microsoft.com/office/drawing/2010/main" val="0"/>
                  </a:ext>
                </a:extLst>
              </a:blip>
              <a:srcRect l="13704" t="9341" r="78450" b="24977"/>
              <a:stretch/>
            </p:blipFill>
            <p:spPr bwMode="auto">
              <a:xfrm>
                <a:off x="6372200"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Bildobjekt 1" descr="Crossed findings.png">
                <a:extLst>
                  <a:ext uri="{FF2B5EF4-FFF2-40B4-BE49-F238E27FC236}">
                    <a16:creationId xmlns:a16="http://schemas.microsoft.com/office/drawing/2014/main" id="{F299208C-A786-81DD-5334-B47DE79BF23C}"/>
                  </a:ext>
                </a:extLst>
              </p:cNvPr>
              <p:cNvPicPr>
                <a:picLocks noChangeAspect="1"/>
              </p:cNvPicPr>
              <p:nvPr/>
            </p:nvPicPr>
            <p:blipFill rotWithShape="1">
              <a:blip r:embed="rId9">
                <a:extLst>
                  <a:ext uri="{28A0092B-C50C-407E-A947-70E740481C1C}">
                    <a14:useLocalDpi xmlns:a14="http://schemas.microsoft.com/office/drawing/2010/main" val="0"/>
                  </a:ext>
                </a:extLst>
              </a:blip>
              <a:srcRect l="13704" t="9341" r="78450" b="24977"/>
              <a:stretch/>
            </p:blipFill>
            <p:spPr bwMode="auto">
              <a:xfrm flipH="1">
                <a:off x="7524328"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 name="Group 3">
              <a:extLst>
                <a:ext uri="{FF2B5EF4-FFF2-40B4-BE49-F238E27FC236}">
                  <a16:creationId xmlns:a16="http://schemas.microsoft.com/office/drawing/2014/main" id="{2AC2CDBD-B9A0-1EF3-7CCA-96528D5E17FD}"/>
                </a:ext>
              </a:extLst>
            </p:cNvPr>
            <p:cNvGrpSpPr/>
            <p:nvPr/>
          </p:nvGrpSpPr>
          <p:grpSpPr>
            <a:xfrm>
              <a:off x="4355976" y="2008188"/>
              <a:ext cx="576064" cy="484708"/>
              <a:chOff x="4355976" y="2008188"/>
              <a:chExt cx="576064" cy="484708"/>
            </a:xfrm>
          </p:grpSpPr>
          <p:pic>
            <p:nvPicPr>
              <p:cNvPr id="5" name="Bildobjekt 1" descr="Crossed findings.png">
                <a:extLst>
                  <a:ext uri="{FF2B5EF4-FFF2-40B4-BE49-F238E27FC236}">
                    <a16:creationId xmlns:a16="http://schemas.microsoft.com/office/drawing/2014/main" id="{B0732844-CEBB-8382-BD97-5557CF4F5EFA}"/>
                  </a:ext>
                </a:extLst>
              </p:cNvPr>
              <p:cNvPicPr>
                <a:picLocks noChangeAspect="1"/>
              </p:cNvPicPr>
              <p:nvPr/>
            </p:nvPicPr>
            <p:blipFill rotWithShape="1">
              <a:blip r:embed="rId9">
                <a:extLst>
                  <a:ext uri="{28A0092B-C50C-407E-A947-70E740481C1C}">
                    <a14:useLocalDpi xmlns:a14="http://schemas.microsoft.com/office/drawing/2010/main" val="0"/>
                  </a:ext>
                </a:extLst>
              </a:blip>
              <a:srcRect l="19613" r="78378" b="91402"/>
              <a:stretch/>
            </p:blipFill>
            <p:spPr bwMode="auto">
              <a:xfrm>
                <a:off x="4355976"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Bildobjekt 1" descr="Crossed findings.png">
                <a:extLst>
                  <a:ext uri="{FF2B5EF4-FFF2-40B4-BE49-F238E27FC236}">
                    <a16:creationId xmlns:a16="http://schemas.microsoft.com/office/drawing/2014/main" id="{7D7B0E7C-F931-957F-EDD9-884DA3268AC5}"/>
                  </a:ext>
                </a:extLst>
              </p:cNvPr>
              <p:cNvPicPr>
                <a:picLocks noChangeAspect="1"/>
              </p:cNvPicPr>
              <p:nvPr/>
            </p:nvPicPr>
            <p:blipFill rotWithShape="1">
              <a:blip r:embed="rId9">
                <a:extLst>
                  <a:ext uri="{28A0092B-C50C-407E-A947-70E740481C1C}">
                    <a14:useLocalDpi xmlns:a14="http://schemas.microsoft.com/office/drawing/2010/main" val="0"/>
                  </a:ext>
                </a:extLst>
              </a:blip>
              <a:srcRect l="19613" r="78378" b="91402"/>
              <a:stretch/>
            </p:blipFill>
            <p:spPr bwMode="auto">
              <a:xfrm flipH="1">
                <a:off x="4637038"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5087393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6035" name="Rectangle 3">
            <a:extLst>
              <a:ext uri="{FF2B5EF4-FFF2-40B4-BE49-F238E27FC236}">
                <a16:creationId xmlns:a16="http://schemas.microsoft.com/office/drawing/2014/main" id="{EEC81066-0059-D69E-0811-FE33EF6C3F64}"/>
              </a:ext>
            </a:extLst>
          </p:cNvPr>
          <p:cNvSpPr>
            <a:spLocks noGrp="1" noChangeArrowheads="1"/>
          </p:cNvSpPr>
          <p:nvPr>
            <p:ph type="title"/>
          </p:nvPr>
        </p:nvSpPr>
        <p:spPr/>
        <p:txBody>
          <a:bodyPr/>
          <a:lstStyle/>
          <a:p>
            <a:pPr>
              <a:defRPr/>
            </a:pPr>
            <a:r>
              <a:rPr lang="en-US" dirty="0">
                <a:ea typeface="+mj-ea"/>
                <a:cs typeface="+mj-cs"/>
              </a:rPr>
              <a:t>Proximal </a:t>
            </a:r>
            <a:r>
              <a:rPr lang="en-US" dirty="0" err="1">
                <a:ea typeface="+mj-ea"/>
                <a:cs typeface="+mj-cs"/>
              </a:rPr>
              <a:t>symmetrisk</a:t>
            </a:r>
            <a:r>
              <a:rPr lang="en-US" dirty="0">
                <a:ea typeface="+mj-ea"/>
                <a:cs typeface="+mj-cs"/>
              </a:rPr>
              <a:t> </a:t>
            </a:r>
            <a:r>
              <a:rPr lang="en-US" dirty="0" err="1">
                <a:ea typeface="+mj-ea"/>
                <a:cs typeface="+mj-cs"/>
              </a:rPr>
              <a:t>svaghet</a:t>
            </a:r>
            <a:endParaRPr lang="en-US" dirty="0">
              <a:ea typeface="+mj-ea"/>
              <a:cs typeface="+mj-cs"/>
            </a:endParaRPr>
          </a:p>
        </p:txBody>
      </p:sp>
      <p:pic>
        <p:nvPicPr>
          <p:cNvPr id="69634" name="Bildobjekt 2" descr="Neurolocalization.png">
            <a:extLst>
              <a:ext uri="{FF2B5EF4-FFF2-40B4-BE49-F238E27FC236}">
                <a16:creationId xmlns:a16="http://schemas.microsoft.com/office/drawing/2014/main" id="{E8CADC44-B228-D5C2-55B7-9E978C8D747B}"/>
              </a:ext>
            </a:extLst>
          </p:cNvPr>
          <p:cNvPicPr>
            <a:picLocks noChangeAspect="1"/>
          </p:cNvPicPr>
          <p:nvPr/>
        </p:nvPicPr>
        <p:blipFill>
          <a:blip r:embed="rId3">
            <a:extLst>
              <a:ext uri="{28A0092B-C50C-407E-A947-70E740481C1C}">
                <a14:useLocalDpi xmlns:a14="http://schemas.microsoft.com/office/drawing/2010/main" val="0"/>
              </a:ext>
            </a:extLst>
          </a:blip>
          <a:srcRect l="86092" t="-2" r="2" b="24852"/>
          <a:stretch>
            <a:fillRect/>
          </a:stretch>
        </p:blipFill>
        <p:spPr bwMode="auto">
          <a:xfrm>
            <a:off x="1943100" y="2203450"/>
            <a:ext cx="1908175"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6" name="textruta 1">
            <a:extLst>
              <a:ext uri="{FF2B5EF4-FFF2-40B4-BE49-F238E27FC236}">
                <a16:creationId xmlns:a16="http://schemas.microsoft.com/office/drawing/2014/main" id="{CF080AF2-C582-77A0-6025-1546AB384055}"/>
              </a:ext>
            </a:extLst>
          </p:cNvPr>
          <p:cNvSpPr txBox="1">
            <a:spLocks noChangeArrowheads="1"/>
          </p:cNvSpPr>
          <p:nvPr/>
        </p:nvSpPr>
        <p:spPr bwMode="auto">
          <a:xfrm>
            <a:off x="5148263" y="3421063"/>
            <a:ext cx="166584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Myopati</a:t>
            </a:r>
            <a:endParaRPr lang="sv-SE" altLang="en-SE" b="1" dirty="0">
              <a:solidFill>
                <a:srgbClr val="FF0000"/>
              </a:solidFill>
            </a:endParaRPr>
          </a:p>
        </p:txBody>
      </p:sp>
      <p:sp>
        <p:nvSpPr>
          <p:cNvPr id="2" name="textruta 1">
            <a:extLst>
              <a:ext uri="{FF2B5EF4-FFF2-40B4-BE49-F238E27FC236}">
                <a16:creationId xmlns:a16="http://schemas.microsoft.com/office/drawing/2014/main" id="{12FE0F65-352F-52FA-1362-E823188F076D}"/>
              </a:ext>
            </a:extLst>
          </p:cNvPr>
          <p:cNvSpPr txBox="1">
            <a:spLocks noChangeArrowheads="1"/>
          </p:cNvSpPr>
          <p:nvPr/>
        </p:nvSpPr>
        <p:spPr bwMode="auto">
          <a:xfrm>
            <a:off x="4067944" y="4183062"/>
            <a:ext cx="462498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Mät CK. Överväg:</a:t>
            </a:r>
          </a:p>
          <a:p>
            <a:pPr>
              <a:spcBef>
                <a:spcPct val="0"/>
              </a:spcBef>
              <a:buFontTx/>
              <a:buNone/>
            </a:pPr>
            <a:r>
              <a:rPr lang="sv-SE" altLang="en-SE" sz="2400" dirty="0"/>
              <a:t>1-Statin, steroid, </a:t>
            </a:r>
            <a:r>
              <a:rPr lang="sv-SE" altLang="en-SE" sz="2400" dirty="0" err="1"/>
              <a:t>cordarone</a:t>
            </a:r>
            <a:r>
              <a:rPr lang="sv-SE" altLang="en-SE" sz="2400" dirty="0"/>
              <a:t>, </a:t>
            </a:r>
            <a:r>
              <a:rPr lang="sv-SE" altLang="en-SE" sz="2400" dirty="0" err="1"/>
              <a:t>EtOH</a:t>
            </a:r>
            <a:endParaRPr lang="sv-SE" altLang="en-SE" sz="2400" dirty="0"/>
          </a:p>
          <a:p>
            <a:pPr>
              <a:spcBef>
                <a:spcPct val="0"/>
              </a:spcBef>
              <a:buFontTx/>
              <a:buNone/>
            </a:pPr>
            <a:r>
              <a:rPr lang="sv-SE" altLang="en-SE" sz="2400" dirty="0"/>
              <a:t>2-Kalium, magnesium, </a:t>
            </a:r>
            <a:r>
              <a:rPr lang="sv-SE" altLang="en-SE" sz="2400" dirty="0" err="1"/>
              <a:t>tyreotoxikos</a:t>
            </a:r>
            <a:endParaRPr lang="sv-SE" altLang="en-SE" sz="2400" dirty="0"/>
          </a:p>
          <a:p>
            <a:pPr>
              <a:spcBef>
                <a:spcPct val="0"/>
              </a:spcBef>
              <a:buFontTx/>
              <a:buNone/>
            </a:pPr>
            <a:r>
              <a:rPr lang="sv-SE" altLang="en-SE" sz="2400" dirty="0"/>
              <a:t>3-Polymyosit/</a:t>
            </a:r>
            <a:r>
              <a:rPr lang="sv-SE" altLang="en-SE" sz="2400" dirty="0" err="1"/>
              <a:t>dermatomyosit</a:t>
            </a:r>
            <a:endParaRPr lang="sv-SE" altLang="en-SE"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6035" name="Rectangle 3">
            <a:extLst>
              <a:ext uri="{FF2B5EF4-FFF2-40B4-BE49-F238E27FC236}">
                <a16:creationId xmlns:a16="http://schemas.microsoft.com/office/drawing/2014/main" id="{AB25F047-0994-A0CA-2C22-E9BDF4101875}"/>
              </a:ext>
            </a:extLst>
          </p:cNvPr>
          <p:cNvSpPr>
            <a:spLocks noGrp="1" noChangeArrowheads="1"/>
          </p:cNvSpPr>
          <p:nvPr>
            <p:ph type="title"/>
          </p:nvPr>
        </p:nvSpPr>
        <p:spPr/>
        <p:txBody>
          <a:bodyPr/>
          <a:lstStyle/>
          <a:p>
            <a:pPr>
              <a:defRPr/>
            </a:pPr>
            <a:r>
              <a:rPr lang="en-US" dirty="0">
                <a:ea typeface="+mj-ea"/>
                <a:cs typeface="+mj-cs"/>
              </a:rPr>
              <a:t>Distal </a:t>
            </a:r>
            <a:r>
              <a:rPr lang="en-US" dirty="0" err="1">
                <a:ea typeface="+mj-ea"/>
                <a:cs typeface="+mj-cs"/>
              </a:rPr>
              <a:t>symmetrisk</a:t>
            </a:r>
            <a:r>
              <a:rPr lang="en-US" dirty="0">
                <a:ea typeface="+mj-ea"/>
                <a:cs typeface="+mj-cs"/>
              </a:rPr>
              <a:t> </a:t>
            </a:r>
            <a:r>
              <a:rPr lang="en-US" dirty="0" err="1">
                <a:ea typeface="+mj-ea"/>
                <a:cs typeface="+mj-cs"/>
              </a:rPr>
              <a:t>svaghet</a:t>
            </a:r>
            <a:endParaRPr lang="en-US" dirty="0">
              <a:ea typeface="+mj-ea"/>
              <a:cs typeface="+mj-cs"/>
            </a:endParaRPr>
          </a:p>
        </p:txBody>
      </p:sp>
      <p:sp>
        <p:nvSpPr>
          <p:cNvPr id="35843" name="textruta 1">
            <a:extLst>
              <a:ext uri="{FF2B5EF4-FFF2-40B4-BE49-F238E27FC236}">
                <a16:creationId xmlns:a16="http://schemas.microsoft.com/office/drawing/2014/main" id="{5852F322-881B-0480-EA36-C89BE6DC3878}"/>
              </a:ext>
            </a:extLst>
          </p:cNvPr>
          <p:cNvSpPr txBox="1">
            <a:spLocks noChangeArrowheads="1"/>
          </p:cNvSpPr>
          <p:nvPr/>
        </p:nvSpPr>
        <p:spPr bwMode="auto">
          <a:xfrm>
            <a:off x="4932363" y="3492500"/>
            <a:ext cx="26604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Polyneuropati</a:t>
            </a:r>
            <a:endParaRPr lang="sv-SE" altLang="en-SE" b="1" dirty="0">
              <a:solidFill>
                <a:srgbClr val="FF0000"/>
              </a:solidFill>
            </a:endParaRPr>
          </a:p>
        </p:txBody>
      </p:sp>
      <p:pic>
        <p:nvPicPr>
          <p:cNvPr id="71683" name="Bildobjekt 2" descr="Neurolocalization.png">
            <a:extLst>
              <a:ext uri="{FF2B5EF4-FFF2-40B4-BE49-F238E27FC236}">
                <a16:creationId xmlns:a16="http://schemas.microsoft.com/office/drawing/2014/main" id="{2799278A-F684-F425-407E-F1E443F8F214}"/>
              </a:ext>
            </a:extLst>
          </p:cNvPr>
          <p:cNvPicPr>
            <a:picLocks noChangeAspect="1"/>
          </p:cNvPicPr>
          <p:nvPr/>
        </p:nvPicPr>
        <p:blipFill>
          <a:blip r:embed="rId3">
            <a:extLst>
              <a:ext uri="{28A0092B-C50C-407E-A947-70E740481C1C}">
                <a14:useLocalDpi xmlns:a14="http://schemas.microsoft.com/office/drawing/2010/main" val="0"/>
              </a:ext>
            </a:extLst>
          </a:blip>
          <a:srcRect l="71738" t="-2" r="13374" b="24576"/>
          <a:stretch>
            <a:fillRect/>
          </a:stretch>
        </p:blipFill>
        <p:spPr bwMode="auto">
          <a:xfrm>
            <a:off x="1960563" y="2205038"/>
            <a:ext cx="2035175"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ruta 1">
            <a:extLst>
              <a:ext uri="{FF2B5EF4-FFF2-40B4-BE49-F238E27FC236}">
                <a16:creationId xmlns:a16="http://schemas.microsoft.com/office/drawing/2014/main" id="{0AD388E9-DEB4-8014-A71E-E1ADB27C2356}"/>
              </a:ext>
            </a:extLst>
          </p:cNvPr>
          <p:cNvSpPr txBox="1">
            <a:spLocks noChangeArrowheads="1"/>
          </p:cNvSpPr>
          <p:nvPr/>
        </p:nvSpPr>
        <p:spPr bwMode="auto">
          <a:xfrm>
            <a:off x="5302239" y="4365104"/>
            <a:ext cx="192071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lgn="ctr">
              <a:spcBef>
                <a:spcPct val="0"/>
              </a:spcBef>
              <a:buFontTx/>
              <a:buNone/>
            </a:pPr>
            <a:r>
              <a:rPr lang="sv-SE" altLang="en-SE" sz="2400" dirty="0"/>
              <a:t>Överväg GBS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ubrik 1">
            <a:extLst>
              <a:ext uri="{FF2B5EF4-FFF2-40B4-BE49-F238E27FC236}">
                <a16:creationId xmlns:a16="http://schemas.microsoft.com/office/drawing/2014/main" id="{819CE673-8731-B2AC-3176-C32EEBDAC937}"/>
              </a:ext>
            </a:extLst>
          </p:cNvPr>
          <p:cNvSpPr>
            <a:spLocks noGrp="1" noChangeArrowheads="1"/>
          </p:cNvSpPr>
          <p:nvPr>
            <p:ph type="title"/>
          </p:nvPr>
        </p:nvSpPr>
        <p:spPr/>
        <p:txBody>
          <a:bodyPr/>
          <a:lstStyle/>
          <a:p>
            <a:r>
              <a:rPr lang="sv-SE" altLang="en-SE"/>
              <a:t>Remsa längs extremiteten</a:t>
            </a:r>
          </a:p>
        </p:txBody>
      </p:sp>
      <p:sp>
        <p:nvSpPr>
          <p:cNvPr id="73730" name="Bildobjekt 1" descr="Dermatomes Netter body.tiff">
            <a:extLst>
              <a:ext uri="{FF2B5EF4-FFF2-40B4-BE49-F238E27FC236}">
                <a16:creationId xmlns:a16="http://schemas.microsoft.com/office/drawing/2014/main" id="{6709F059-494A-8793-2574-1117298DD83C}"/>
              </a:ext>
            </a:extLst>
          </p:cNvPr>
          <p:cNvSpPr>
            <a:spLocks noChangeAspect="1"/>
          </p:cNvSpPr>
          <p:nvPr/>
        </p:nvSpPr>
        <p:spPr bwMode="auto">
          <a:xfrm>
            <a:off x="900113" y="1685925"/>
            <a:ext cx="2365375"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endParaRPr lang="en-SE" altLang="en-SE" sz="2400"/>
          </a:p>
        </p:txBody>
      </p:sp>
      <p:sp>
        <p:nvSpPr>
          <p:cNvPr id="44036" name="textruta 2">
            <a:extLst>
              <a:ext uri="{FF2B5EF4-FFF2-40B4-BE49-F238E27FC236}">
                <a16:creationId xmlns:a16="http://schemas.microsoft.com/office/drawing/2014/main" id="{AE9976F9-6C40-5FCF-82AB-8218FD41328C}"/>
              </a:ext>
            </a:extLst>
          </p:cNvPr>
          <p:cNvSpPr txBox="1">
            <a:spLocks noChangeArrowheads="1"/>
          </p:cNvSpPr>
          <p:nvPr/>
        </p:nvSpPr>
        <p:spPr bwMode="auto">
          <a:xfrm>
            <a:off x="4859338" y="3500438"/>
            <a:ext cx="25923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Radikulopati</a:t>
            </a:r>
          </a:p>
        </p:txBody>
      </p:sp>
      <p:pic>
        <p:nvPicPr>
          <p:cNvPr id="73732" name="Bildobjekt 1" descr="Dermatomes 1.jpeg">
            <a:extLst>
              <a:ext uri="{FF2B5EF4-FFF2-40B4-BE49-F238E27FC236}">
                <a16:creationId xmlns:a16="http://schemas.microsoft.com/office/drawing/2014/main" id="{DA5069FA-1253-941E-189C-2253045DF1EA}"/>
              </a:ext>
            </a:extLst>
          </p:cNvPr>
          <p:cNvPicPr>
            <a:picLocks noChangeAspect="1"/>
          </p:cNvPicPr>
          <p:nvPr/>
        </p:nvPicPr>
        <p:blipFill>
          <a:blip r:embed="rId2">
            <a:extLst>
              <a:ext uri="{28A0092B-C50C-407E-A947-70E740481C1C}">
                <a14:useLocalDpi xmlns:a14="http://schemas.microsoft.com/office/drawing/2010/main" val="0"/>
              </a:ext>
            </a:extLst>
          </a:blip>
          <a:srcRect t="5185" r="49464"/>
          <a:stretch>
            <a:fillRect/>
          </a:stretch>
        </p:blipFill>
        <p:spPr bwMode="auto">
          <a:xfrm>
            <a:off x="1838325" y="1917700"/>
            <a:ext cx="23018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0" descr="Ulnar nerve sensory">
            <a:extLst>
              <a:ext uri="{FF2B5EF4-FFF2-40B4-BE49-F238E27FC236}">
                <a16:creationId xmlns:a16="http://schemas.microsoft.com/office/drawing/2014/main" id="{D37C4F68-A34F-845A-DAF7-891ED5E9A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650" t="2" r="34302" b="70932"/>
          <a:stretch>
            <a:fillRect/>
          </a:stretch>
        </p:blipFill>
        <p:spPr bwMode="auto">
          <a:xfrm>
            <a:off x="3419475" y="1671638"/>
            <a:ext cx="1016000"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ruta 1">
            <a:extLst>
              <a:ext uri="{FF2B5EF4-FFF2-40B4-BE49-F238E27FC236}">
                <a16:creationId xmlns:a16="http://schemas.microsoft.com/office/drawing/2014/main" id="{9AE36F6B-80CF-5232-4721-3AA87DF98DF0}"/>
              </a:ext>
            </a:extLst>
          </p:cNvPr>
          <p:cNvSpPr txBox="1">
            <a:spLocks noChangeArrowheads="1"/>
          </p:cNvSpPr>
          <p:nvPr/>
        </p:nvSpPr>
        <p:spPr bwMode="auto">
          <a:xfrm>
            <a:off x="4067944" y="4183062"/>
            <a:ext cx="498245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Etiologi:</a:t>
            </a:r>
          </a:p>
          <a:p>
            <a:pPr>
              <a:spcBef>
                <a:spcPct val="0"/>
              </a:spcBef>
              <a:buFontTx/>
              <a:buNone/>
            </a:pPr>
            <a:r>
              <a:rPr lang="sv-SE" altLang="en-SE" sz="2400" dirty="0"/>
              <a:t>1-Diskherniering</a:t>
            </a:r>
          </a:p>
          <a:p>
            <a:pPr>
              <a:spcBef>
                <a:spcPct val="0"/>
              </a:spcBef>
              <a:buFontTx/>
              <a:buNone/>
            </a:pPr>
            <a:r>
              <a:rPr lang="sv-SE" altLang="en-SE" sz="2400" dirty="0"/>
              <a:t>2-Spondylos (förträngning)</a:t>
            </a:r>
          </a:p>
          <a:p>
            <a:pPr>
              <a:spcBef>
                <a:spcPct val="0"/>
              </a:spcBef>
              <a:buFontTx/>
              <a:buNone/>
            </a:pPr>
            <a:r>
              <a:rPr lang="sv-SE" altLang="en-SE" sz="2400" dirty="0"/>
              <a:t>3-DM, infektion, </a:t>
            </a:r>
            <a:r>
              <a:rPr lang="sv-SE" altLang="en-SE" sz="2400" dirty="0" err="1"/>
              <a:t>malignitet</a:t>
            </a:r>
            <a:r>
              <a:rPr lang="sv-SE" altLang="en-SE" sz="2400" dirty="0"/>
              <a:t>, vaskulärt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6" grpId="0"/>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1698" name="Rectangle 2">
            <a:extLst>
              <a:ext uri="{FF2B5EF4-FFF2-40B4-BE49-F238E27FC236}">
                <a16:creationId xmlns:a16="http://schemas.microsoft.com/office/drawing/2014/main" id="{B82B7064-DB32-C474-69E1-FBE092AD7FD2}"/>
              </a:ext>
            </a:extLst>
          </p:cNvPr>
          <p:cNvSpPr>
            <a:spLocks noGrp="1" noChangeArrowheads="1"/>
          </p:cNvSpPr>
          <p:nvPr>
            <p:ph type="title"/>
          </p:nvPr>
        </p:nvSpPr>
        <p:spPr/>
        <p:txBody>
          <a:bodyPr/>
          <a:lstStyle/>
          <a:p>
            <a:pPr>
              <a:defRPr/>
            </a:pPr>
            <a:r>
              <a:rPr lang="en-US" dirty="0" err="1"/>
              <a:t>Ansikte</a:t>
            </a:r>
            <a:r>
              <a:rPr lang="en-US" dirty="0"/>
              <a:t> </a:t>
            </a:r>
            <a:r>
              <a:rPr lang="en-US" dirty="0" err="1"/>
              <a:t>ispilateralt</a:t>
            </a:r>
            <a:r>
              <a:rPr lang="en-US" dirty="0"/>
              <a:t> till arm/ben</a:t>
            </a:r>
            <a:endParaRPr lang="en-US" dirty="0">
              <a:cs typeface="+mj-cs"/>
            </a:endParaRPr>
          </a:p>
        </p:txBody>
      </p:sp>
      <p:sp>
        <p:nvSpPr>
          <p:cNvPr id="5" name="textruta 6">
            <a:extLst>
              <a:ext uri="{FF2B5EF4-FFF2-40B4-BE49-F238E27FC236}">
                <a16:creationId xmlns:a16="http://schemas.microsoft.com/office/drawing/2014/main" id="{EDDF0C2F-36E0-3356-6822-0BA32CD37EC6}"/>
              </a:ext>
            </a:extLst>
          </p:cNvPr>
          <p:cNvSpPr txBox="1">
            <a:spLocks noChangeArrowheads="1"/>
          </p:cNvSpPr>
          <p:nvPr/>
        </p:nvSpPr>
        <p:spPr bwMode="auto">
          <a:xfrm>
            <a:off x="5724525" y="3573463"/>
            <a:ext cx="21209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a:solidFill>
                  <a:srgbClr val="FF0000"/>
                </a:solidFill>
              </a:rPr>
              <a:t>Storhjärna</a:t>
            </a:r>
          </a:p>
        </p:txBody>
      </p:sp>
      <p:pic>
        <p:nvPicPr>
          <p:cNvPr id="74755" name="Billede 4">
            <a:extLst>
              <a:ext uri="{FF2B5EF4-FFF2-40B4-BE49-F238E27FC236}">
                <a16:creationId xmlns:a16="http://schemas.microsoft.com/office/drawing/2014/main" id="{2258F01A-EEE3-A2D6-CBEF-AD7B6B253D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413" y="1844675"/>
            <a:ext cx="1839912"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ruta 1">
            <a:extLst>
              <a:ext uri="{FF2B5EF4-FFF2-40B4-BE49-F238E27FC236}">
                <a16:creationId xmlns:a16="http://schemas.microsoft.com/office/drawing/2014/main" id="{BC35B526-EDBB-BEF4-0F1D-F1190D4DF214}"/>
              </a:ext>
            </a:extLst>
          </p:cNvPr>
          <p:cNvSpPr txBox="1">
            <a:spLocks noChangeArrowheads="1"/>
          </p:cNvSpPr>
          <p:nvPr/>
        </p:nvSpPr>
        <p:spPr bwMode="auto">
          <a:xfrm>
            <a:off x="4568160" y="4157663"/>
            <a:ext cx="3456384"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Överväg:</a:t>
            </a:r>
          </a:p>
          <a:p>
            <a:pPr>
              <a:spcBef>
                <a:spcPct val="0"/>
              </a:spcBef>
              <a:buFontTx/>
              <a:buNone/>
            </a:pPr>
            <a:r>
              <a:rPr lang="sv-SE" altLang="en-SE" sz="2400" dirty="0"/>
              <a:t>1-Stroke:</a:t>
            </a:r>
          </a:p>
          <a:p>
            <a:pPr>
              <a:spcBef>
                <a:spcPct val="0"/>
              </a:spcBef>
              <a:buFontTx/>
              <a:buNone/>
              <a:tabLst>
                <a:tab pos="876300" algn="l"/>
              </a:tabLst>
            </a:pPr>
            <a:r>
              <a:rPr lang="sv-SE" altLang="en-SE" sz="2400" dirty="0"/>
              <a:t>	DT hjärna +</a:t>
            </a:r>
          </a:p>
          <a:p>
            <a:pPr>
              <a:spcBef>
                <a:spcPct val="0"/>
              </a:spcBef>
              <a:buFontTx/>
              <a:buNone/>
              <a:tabLst>
                <a:tab pos="876300" algn="l"/>
              </a:tabLst>
            </a:pPr>
            <a:r>
              <a:rPr lang="sv-SE" altLang="en-SE" sz="2400" dirty="0"/>
              <a:t>	DT </a:t>
            </a:r>
            <a:r>
              <a:rPr lang="sv-SE" altLang="en-SE" sz="2400" dirty="0" err="1"/>
              <a:t>angio</a:t>
            </a:r>
            <a:r>
              <a:rPr lang="sv-SE" altLang="en-SE" sz="2400" dirty="0"/>
              <a:t> +/-</a:t>
            </a:r>
          </a:p>
          <a:p>
            <a:pPr>
              <a:spcBef>
                <a:spcPct val="0"/>
              </a:spcBef>
              <a:buFontTx/>
              <a:buNone/>
              <a:tabLst>
                <a:tab pos="876300" algn="l"/>
              </a:tabLst>
            </a:pPr>
            <a:r>
              <a:rPr lang="sv-SE" altLang="en-SE" sz="2400" dirty="0"/>
              <a:t>	DT </a:t>
            </a:r>
            <a:r>
              <a:rPr lang="sv-SE" altLang="en-SE" sz="2400" dirty="0" err="1"/>
              <a:t>perfusion</a:t>
            </a:r>
            <a:endParaRPr lang="sv-SE" altLang="en-SE" sz="2400" dirty="0"/>
          </a:p>
          <a:p>
            <a:pPr>
              <a:spcBef>
                <a:spcPct val="0"/>
              </a:spcBef>
              <a:buFontTx/>
              <a:buNone/>
              <a:tabLst>
                <a:tab pos="214313" algn="l"/>
              </a:tabLst>
            </a:pPr>
            <a:r>
              <a:rPr lang="sv-SE" altLang="en-SE" sz="2400" dirty="0"/>
              <a:t>2-Stroke </a:t>
            </a:r>
            <a:r>
              <a:rPr lang="sv-SE" altLang="en-SE" sz="2400" dirty="0" err="1"/>
              <a:t>mimic</a:t>
            </a:r>
            <a:endParaRPr lang="sv-SE" altLang="en-SE"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ubrik 1">
            <a:extLst>
              <a:ext uri="{FF2B5EF4-FFF2-40B4-BE49-F238E27FC236}">
                <a16:creationId xmlns:a16="http://schemas.microsoft.com/office/drawing/2014/main" id="{4E541851-6406-54FC-53B3-455DE04BB37B}"/>
              </a:ext>
            </a:extLst>
          </p:cNvPr>
          <p:cNvSpPr>
            <a:spLocks noGrp="1" noChangeArrowheads="1"/>
          </p:cNvSpPr>
          <p:nvPr>
            <p:ph type="title"/>
          </p:nvPr>
        </p:nvSpPr>
        <p:spPr/>
        <p:txBody>
          <a:bodyPr/>
          <a:lstStyle/>
          <a:p>
            <a:r>
              <a:rPr lang="sv-SE" altLang="en-SE" dirty="0"/>
              <a:t>Stroke </a:t>
            </a:r>
            <a:r>
              <a:rPr lang="sv-SE" altLang="en-SE" dirty="0" err="1"/>
              <a:t>Mimics</a:t>
            </a:r>
            <a:endParaRPr lang="sv-SE" altLang="en-SE" dirty="0"/>
          </a:p>
        </p:txBody>
      </p:sp>
      <p:graphicFrame>
        <p:nvGraphicFramePr>
          <p:cNvPr id="4" name="Platshållare för innehåll 3">
            <a:extLst>
              <a:ext uri="{FF2B5EF4-FFF2-40B4-BE49-F238E27FC236}">
                <a16:creationId xmlns:a16="http://schemas.microsoft.com/office/drawing/2014/main" id="{809A7470-0B51-4578-CD15-666620156082}"/>
              </a:ext>
            </a:extLst>
          </p:cNvPr>
          <p:cNvGraphicFramePr>
            <a:graphicFrameLocks noGrp="1"/>
          </p:cNvGraphicFramePr>
          <p:nvPr>
            <p:ph idx="1"/>
            <p:extLst>
              <p:ext uri="{D42A27DB-BD31-4B8C-83A1-F6EECF244321}">
                <p14:modId xmlns:p14="http://schemas.microsoft.com/office/powerpoint/2010/main" val="220490545"/>
              </p:ext>
            </p:extLst>
          </p:nvPr>
        </p:nvGraphicFramePr>
        <p:xfrm>
          <a:off x="432656" y="2780928"/>
          <a:ext cx="8278688" cy="2743200"/>
        </p:xfrm>
        <a:graphic>
          <a:graphicData uri="http://schemas.openxmlformats.org/drawingml/2006/table">
            <a:tbl>
              <a:tblPr/>
              <a:tblGrid>
                <a:gridCol w="3809662">
                  <a:extLst>
                    <a:ext uri="{9D8B030D-6E8A-4147-A177-3AD203B41FA5}">
                      <a16:colId xmlns:a16="http://schemas.microsoft.com/office/drawing/2014/main" val="20000"/>
                    </a:ext>
                  </a:extLst>
                </a:gridCol>
                <a:gridCol w="4469026">
                  <a:extLst>
                    <a:ext uri="{9D8B030D-6E8A-4147-A177-3AD203B41FA5}">
                      <a16:colId xmlns:a16="http://schemas.microsoft.com/office/drawing/2014/main" val="20001"/>
                    </a:ext>
                  </a:extLst>
                </a:gridCol>
              </a:tblGrid>
              <a:tr h="510583">
                <a:tc>
                  <a:txBody>
                    <a:bodyPr/>
                    <a:lstStyle>
                      <a:lvl1pPr defTabSz="457200">
                        <a:spcBef>
                          <a:spcPct val="20000"/>
                        </a:spcBef>
                        <a:defRPr sz="2800">
                          <a:solidFill>
                            <a:schemeClr val="tx1"/>
                          </a:solidFill>
                          <a:latin typeface="Times" pitchFamily="2" charset="0"/>
                          <a:ea typeface="ＭＳ Ｐゴシック" panose="020B0600070205080204" pitchFamily="34" charset="-128"/>
                        </a:defRPr>
                      </a:lvl1pPr>
                      <a:lvl2pPr marL="742950" indent="-285750" defTabSz="457200">
                        <a:spcBef>
                          <a:spcPct val="20000"/>
                        </a:spcBef>
                        <a:defRPr sz="2400">
                          <a:solidFill>
                            <a:schemeClr val="tx1"/>
                          </a:solidFill>
                          <a:latin typeface="Times" pitchFamily="2" charset="0"/>
                          <a:ea typeface="ＭＳ Ｐゴシック" panose="020B0600070205080204" pitchFamily="34" charset="-128"/>
                        </a:defRPr>
                      </a:lvl2pPr>
                      <a:lvl3pPr marL="1143000" indent="-228600" defTabSz="457200">
                        <a:spcBef>
                          <a:spcPct val="20000"/>
                        </a:spcBef>
                        <a:defRPr sz="2000">
                          <a:solidFill>
                            <a:schemeClr val="tx1"/>
                          </a:solidFill>
                          <a:latin typeface="Times" pitchFamily="2" charset="0"/>
                          <a:ea typeface="ＭＳ Ｐゴシック" panose="020B0600070205080204" pitchFamily="34" charset="-128"/>
                        </a:defRPr>
                      </a:lvl3pPr>
                      <a:lvl4pPr marL="1600200" indent="-228600" defTabSz="457200">
                        <a:spcBef>
                          <a:spcPct val="20000"/>
                        </a:spcBef>
                        <a:defRPr>
                          <a:solidFill>
                            <a:schemeClr val="tx1"/>
                          </a:solidFill>
                          <a:latin typeface="Times" pitchFamily="2" charset="0"/>
                          <a:ea typeface="ＭＳ Ｐゴシック" panose="020B0600070205080204" pitchFamily="34" charset="-128"/>
                        </a:defRPr>
                      </a:lvl4pPr>
                      <a:lvl5pPr marL="2057400" indent="-228600" defTabSz="457200">
                        <a:spcBef>
                          <a:spcPct val="20000"/>
                        </a:spcBef>
                        <a:defRPr>
                          <a:solidFill>
                            <a:schemeClr val="tx1"/>
                          </a:solidFill>
                          <a:latin typeface="Times" pitchFamily="2" charset="0"/>
                          <a:ea typeface="ＭＳ Ｐゴシック" panose="020B0600070205080204" pitchFamily="34" charset="-128"/>
                        </a:defRPr>
                      </a:lvl5pPr>
                      <a:lvl6pPr marL="25146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6pPr>
                      <a:lvl7pPr marL="29718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7pPr>
                      <a:lvl8pPr marL="34290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8pPr>
                      <a:lvl9pPr marL="38862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sv-SE" altLang="en-SE" sz="2800" b="1" i="0" u="none" strike="noStrike" cap="none" normalizeH="0" baseline="0">
                          <a:ln>
                            <a:noFill/>
                          </a:ln>
                          <a:solidFill>
                            <a:schemeClr val="tx1"/>
                          </a:solidFill>
                          <a:effectLst/>
                          <a:latin typeface="Times" pitchFamily="2" charset="0"/>
                          <a:ea typeface="ＭＳ Ｐゴシック" panose="020B0600070205080204" pitchFamily="34" charset="-128"/>
                        </a:rPr>
                        <a:t>5 M</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defTabSz="457200">
                        <a:spcBef>
                          <a:spcPct val="20000"/>
                        </a:spcBef>
                        <a:defRPr sz="2800">
                          <a:solidFill>
                            <a:schemeClr val="tx1"/>
                          </a:solidFill>
                          <a:latin typeface="Times" pitchFamily="2" charset="0"/>
                          <a:ea typeface="ＭＳ Ｐゴシック" panose="020B0600070205080204" pitchFamily="34" charset="-128"/>
                        </a:defRPr>
                      </a:lvl1pPr>
                      <a:lvl2pPr marL="742950" indent="-285750" defTabSz="457200">
                        <a:spcBef>
                          <a:spcPct val="20000"/>
                        </a:spcBef>
                        <a:defRPr sz="2400">
                          <a:solidFill>
                            <a:schemeClr val="tx1"/>
                          </a:solidFill>
                          <a:latin typeface="Times" pitchFamily="2" charset="0"/>
                          <a:ea typeface="ＭＳ Ｐゴシック" panose="020B0600070205080204" pitchFamily="34" charset="-128"/>
                        </a:defRPr>
                      </a:lvl2pPr>
                      <a:lvl3pPr marL="1143000" indent="-228600" defTabSz="457200">
                        <a:spcBef>
                          <a:spcPct val="20000"/>
                        </a:spcBef>
                        <a:defRPr sz="2000">
                          <a:solidFill>
                            <a:schemeClr val="tx1"/>
                          </a:solidFill>
                          <a:latin typeface="Times" pitchFamily="2" charset="0"/>
                          <a:ea typeface="ＭＳ Ｐゴシック" panose="020B0600070205080204" pitchFamily="34" charset="-128"/>
                        </a:defRPr>
                      </a:lvl3pPr>
                      <a:lvl4pPr marL="1600200" indent="-228600" defTabSz="457200">
                        <a:spcBef>
                          <a:spcPct val="20000"/>
                        </a:spcBef>
                        <a:defRPr>
                          <a:solidFill>
                            <a:schemeClr val="tx1"/>
                          </a:solidFill>
                          <a:latin typeface="Times" pitchFamily="2" charset="0"/>
                          <a:ea typeface="ＭＳ Ｐゴシック" panose="020B0600070205080204" pitchFamily="34" charset="-128"/>
                        </a:defRPr>
                      </a:lvl4pPr>
                      <a:lvl5pPr marL="2057400" indent="-228600" defTabSz="457200">
                        <a:spcBef>
                          <a:spcPct val="20000"/>
                        </a:spcBef>
                        <a:defRPr>
                          <a:solidFill>
                            <a:schemeClr val="tx1"/>
                          </a:solidFill>
                          <a:latin typeface="Times" pitchFamily="2" charset="0"/>
                          <a:ea typeface="ＭＳ Ｐゴシック" panose="020B0600070205080204" pitchFamily="34" charset="-128"/>
                        </a:defRPr>
                      </a:lvl5pPr>
                      <a:lvl6pPr marL="25146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6pPr>
                      <a:lvl7pPr marL="29718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7pPr>
                      <a:lvl8pPr marL="34290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8pPr>
                      <a:lvl9pPr marL="38862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sv-SE" altLang="en-SE" sz="2800" b="1" i="0" u="none" strike="noStrike" cap="none" normalizeH="0" baseline="0">
                          <a:ln>
                            <a:noFill/>
                          </a:ln>
                          <a:solidFill>
                            <a:schemeClr val="tx1"/>
                          </a:solidFill>
                          <a:effectLst/>
                          <a:latin typeface="Times" pitchFamily="2" charset="0"/>
                          <a:ea typeface="ＭＳ Ｐゴシック" panose="020B0600070205080204" pitchFamily="34" charset="-128"/>
                        </a:rPr>
                        <a:t>3 P</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25052">
                <a:tc>
                  <a:txBody>
                    <a:bodyPr/>
                    <a:lstStyle>
                      <a:lvl1pPr marL="342900" indent="-342900" defTabSz="457200">
                        <a:spcBef>
                          <a:spcPct val="20000"/>
                        </a:spcBef>
                        <a:defRPr sz="2800">
                          <a:solidFill>
                            <a:schemeClr val="tx1"/>
                          </a:solidFill>
                          <a:latin typeface="Times" pitchFamily="2" charset="0"/>
                          <a:ea typeface="ＭＳ Ｐゴシック" panose="020B0600070205080204" pitchFamily="34" charset="-128"/>
                        </a:defRPr>
                      </a:lvl1pPr>
                      <a:lvl2pPr marL="742950" indent="-285750" defTabSz="457200">
                        <a:spcBef>
                          <a:spcPct val="20000"/>
                        </a:spcBef>
                        <a:defRPr sz="2400">
                          <a:solidFill>
                            <a:schemeClr val="tx1"/>
                          </a:solidFill>
                          <a:latin typeface="Times" pitchFamily="2" charset="0"/>
                          <a:ea typeface="ＭＳ Ｐゴシック" panose="020B0600070205080204" pitchFamily="34" charset="-128"/>
                        </a:defRPr>
                      </a:lvl2pPr>
                      <a:lvl3pPr marL="1143000" indent="-228600" defTabSz="457200">
                        <a:spcBef>
                          <a:spcPct val="20000"/>
                        </a:spcBef>
                        <a:defRPr sz="2000">
                          <a:solidFill>
                            <a:schemeClr val="tx1"/>
                          </a:solidFill>
                          <a:latin typeface="Times" pitchFamily="2" charset="0"/>
                          <a:ea typeface="ＭＳ Ｐゴシック" panose="020B0600070205080204" pitchFamily="34" charset="-128"/>
                        </a:defRPr>
                      </a:lvl3pPr>
                      <a:lvl4pPr marL="1600200" indent="-228600" defTabSz="457200">
                        <a:spcBef>
                          <a:spcPct val="20000"/>
                        </a:spcBef>
                        <a:defRPr>
                          <a:solidFill>
                            <a:schemeClr val="tx1"/>
                          </a:solidFill>
                          <a:latin typeface="Times" pitchFamily="2" charset="0"/>
                          <a:ea typeface="ＭＳ Ｐゴシック" panose="020B0600070205080204" pitchFamily="34" charset="-128"/>
                        </a:defRPr>
                      </a:lvl4pPr>
                      <a:lvl5pPr marL="2057400" indent="-228600" defTabSz="457200">
                        <a:spcBef>
                          <a:spcPct val="20000"/>
                        </a:spcBef>
                        <a:defRPr>
                          <a:solidFill>
                            <a:schemeClr val="tx1"/>
                          </a:solidFill>
                          <a:latin typeface="Times" pitchFamily="2" charset="0"/>
                          <a:ea typeface="ＭＳ Ｐゴシック" panose="020B0600070205080204" pitchFamily="34" charset="-128"/>
                        </a:defRPr>
                      </a:lvl5pPr>
                      <a:lvl6pPr marL="25146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6pPr>
                      <a:lvl7pPr marL="29718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7pPr>
                      <a:lvl8pPr marL="34290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8pPr>
                      <a:lvl9pPr marL="38862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9p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Migrän</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Metabolt (</a:t>
                      </a:r>
                      <a:r>
                        <a:rPr kumimoji="0" lang="sv-SE" altLang="en-SE" sz="2800" b="0" i="0" u="none" strike="noStrike" cap="none" normalizeH="0" baseline="0" dirty="0">
                          <a:ln>
                            <a:noFill/>
                          </a:ln>
                          <a:solidFill>
                            <a:srgbClr val="FF0000"/>
                          </a:solidFill>
                          <a:effectLst/>
                          <a:latin typeface="Times" pitchFamily="2" charset="0"/>
                          <a:ea typeface="ＭＳ Ｐゴシック" panose="020B0600070205080204" pitchFamily="34" charset="-128"/>
                        </a:rPr>
                        <a:t>Glukos, K)</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err="1">
                          <a:ln>
                            <a:noFill/>
                          </a:ln>
                          <a:solidFill>
                            <a:schemeClr val="tx1"/>
                          </a:solidFill>
                          <a:effectLst/>
                          <a:latin typeface="Times" pitchFamily="2" charset="0"/>
                          <a:ea typeface="ＭＳ Ｐゴシック" panose="020B0600070205080204" pitchFamily="34" charset="-128"/>
                        </a:rPr>
                        <a:t>Meningoencefalit</a:t>
                      </a: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MS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err="1">
                          <a:ln>
                            <a:noFill/>
                          </a:ln>
                          <a:solidFill>
                            <a:schemeClr val="tx1"/>
                          </a:solidFill>
                          <a:effectLst/>
                          <a:latin typeface="Times" pitchFamily="2" charset="0"/>
                          <a:ea typeface="ＭＳ Ｐゴシック" panose="020B0600070205080204" pitchFamily="34" charset="-128"/>
                        </a:rPr>
                        <a:t>Mass</a:t>
                      </a:r>
                      <a:endPar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342900" indent="-342900" defTabSz="457200">
                        <a:spcBef>
                          <a:spcPct val="20000"/>
                        </a:spcBef>
                        <a:defRPr sz="2800">
                          <a:solidFill>
                            <a:schemeClr val="tx1"/>
                          </a:solidFill>
                          <a:latin typeface="Times" pitchFamily="2" charset="0"/>
                          <a:ea typeface="ＭＳ Ｐゴシック" panose="020B0600070205080204" pitchFamily="34" charset="-128"/>
                        </a:defRPr>
                      </a:lvl1pPr>
                      <a:lvl2pPr marL="742950" indent="-285750" defTabSz="457200">
                        <a:spcBef>
                          <a:spcPct val="20000"/>
                        </a:spcBef>
                        <a:defRPr sz="2400">
                          <a:solidFill>
                            <a:schemeClr val="tx1"/>
                          </a:solidFill>
                          <a:latin typeface="Times" pitchFamily="2" charset="0"/>
                          <a:ea typeface="ＭＳ Ｐゴシック" panose="020B0600070205080204" pitchFamily="34" charset="-128"/>
                        </a:defRPr>
                      </a:lvl2pPr>
                      <a:lvl3pPr marL="1143000" indent="-228600" defTabSz="457200">
                        <a:spcBef>
                          <a:spcPct val="20000"/>
                        </a:spcBef>
                        <a:defRPr sz="2000">
                          <a:solidFill>
                            <a:schemeClr val="tx1"/>
                          </a:solidFill>
                          <a:latin typeface="Times" pitchFamily="2" charset="0"/>
                          <a:ea typeface="ＭＳ Ｐゴシック" panose="020B0600070205080204" pitchFamily="34" charset="-128"/>
                        </a:defRPr>
                      </a:lvl3pPr>
                      <a:lvl4pPr marL="1600200" indent="-228600" defTabSz="457200">
                        <a:spcBef>
                          <a:spcPct val="20000"/>
                        </a:spcBef>
                        <a:defRPr>
                          <a:solidFill>
                            <a:schemeClr val="tx1"/>
                          </a:solidFill>
                          <a:latin typeface="Times" pitchFamily="2" charset="0"/>
                          <a:ea typeface="ＭＳ Ｐゴシック" panose="020B0600070205080204" pitchFamily="34" charset="-128"/>
                        </a:defRPr>
                      </a:lvl4pPr>
                      <a:lvl5pPr marL="2057400" indent="-228600" defTabSz="457200">
                        <a:spcBef>
                          <a:spcPct val="20000"/>
                        </a:spcBef>
                        <a:defRPr>
                          <a:solidFill>
                            <a:schemeClr val="tx1"/>
                          </a:solidFill>
                          <a:latin typeface="Times" pitchFamily="2" charset="0"/>
                          <a:ea typeface="ＭＳ Ｐゴシック" panose="020B0600070205080204" pitchFamily="34" charset="-128"/>
                        </a:defRPr>
                      </a:lvl5pPr>
                      <a:lvl6pPr marL="25146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6pPr>
                      <a:lvl7pPr marL="29718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7pPr>
                      <a:lvl8pPr marL="34290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8pPr>
                      <a:lvl9pPr marL="3886200" indent="-228600" defTabSz="457200" eaLnBrk="0" fontAlgn="base" hangingPunct="0">
                        <a:spcBef>
                          <a:spcPct val="20000"/>
                        </a:spcBef>
                        <a:spcAft>
                          <a:spcPct val="0"/>
                        </a:spcAft>
                        <a:defRPr>
                          <a:solidFill>
                            <a:schemeClr val="tx1"/>
                          </a:solidFill>
                          <a:latin typeface="Times" pitchFamily="2" charset="0"/>
                          <a:ea typeface="ＭＳ Ｐゴシック" panose="020B0600070205080204" pitchFamily="34" charset="-128"/>
                        </a:defRPr>
                      </a:lvl9p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Post-</a:t>
                      </a:r>
                      <a:r>
                        <a:rPr kumimoji="0" lang="sv-SE" altLang="en-SE" sz="2800" b="0" i="0" u="none" strike="noStrike" cap="none" normalizeH="0" baseline="0" dirty="0" err="1">
                          <a:ln>
                            <a:noFill/>
                          </a:ln>
                          <a:solidFill>
                            <a:schemeClr val="tx1"/>
                          </a:solidFill>
                          <a:effectLst/>
                          <a:latin typeface="Times" pitchFamily="2" charset="0"/>
                          <a:ea typeface="ＭＳ Ｐゴシック" panose="020B0600070205080204" pitchFamily="34" charset="-128"/>
                        </a:rPr>
                        <a:t>iktal</a:t>
                      </a: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 / pågående status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Perifert</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sv-SE" altLang="en-SE" sz="2800" b="0" i="0" u="none" strike="noStrike" cap="none" normalizeH="0" baseline="0" dirty="0">
                          <a:ln>
                            <a:noFill/>
                          </a:ln>
                          <a:solidFill>
                            <a:schemeClr val="tx1"/>
                          </a:solidFill>
                          <a:effectLst/>
                          <a:latin typeface="Times" pitchFamily="2" charset="0"/>
                          <a:ea typeface="ＭＳ Ｐゴシック" panose="020B0600070205080204" pitchFamily="34" charset="-128"/>
                        </a:rPr>
                        <a:t>Psykiatriskt</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64787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1698" name="Rectangle 2">
            <a:extLst>
              <a:ext uri="{FF2B5EF4-FFF2-40B4-BE49-F238E27FC236}">
                <a16:creationId xmlns:a16="http://schemas.microsoft.com/office/drawing/2014/main" id="{5A05DDBF-D2E3-51F3-E07B-A16641531534}"/>
              </a:ext>
            </a:extLst>
          </p:cNvPr>
          <p:cNvSpPr>
            <a:spLocks noGrp="1" noChangeArrowheads="1"/>
          </p:cNvSpPr>
          <p:nvPr>
            <p:ph type="title"/>
          </p:nvPr>
        </p:nvSpPr>
        <p:spPr/>
        <p:txBody>
          <a:bodyPr/>
          <a:lstStyle/>
          <a:p>
            <a:pPr>
              <a:defRPr/>
            </a:pPr>
            <a:r>
              <a:rPr lang="en-US" dirty="0" err="1">
                <a:ea typeface="+mj-ea"/>
                <a:cs typeface="+mj-cs"/>
              </a:rPr>
              <a:t>Ansikte</a:t>
            </a:r>
            <a:r>
              <a:rPr lang="en-US" dirty="0">
                <a:ea typeface="+mj-ea"/>
                <a:cs typeface="+mj-cs"/>
              </a:rPr>
              <a:t> </a:t>
            </a:r>
            <a:r>
              <a:rPr lang="en-US" dirty="0" err="1">
                <a:ea typeface="+mj-ea"/>
                <a:cs typeface="+mj-cs"/>
              </a:rPr>
              <a:t>kontralateralt</a:t>
            </a:r>
            <a:r>
              <a:rPr lang="en-US" dirty="0">
                <a:ea typeface="+mj-ea"/>
                <a:cs typeface="+mj-cs"/>
              </a:rPr>
              <a:t> till arm/ben</a:t>
            </a:r>
          </a:p>
        </p:txBody>
      </p:sp>
      <p:pic>
        <p:nvPicPr>
          <p:cNvPr id="76802" name="Bildobjekt 1" descr="Crossed findings.png">
            <a:extLst>
              <a:ext uri="{FF2B5EF4-FFF2-40B4-BE49-F238E27FC236}">
                <a16:creationId xmlns:a16="http://schemas.microsoft.com/office/drawing/2014/main" id="{9D6DC3D8-FD61-408A-0566-832602E12A21}"/>
              </a:ext>
            </a:extLst>
          </p:cNvPr>
          <p:cNvPicPr>
            <a:picLocks noChangeAspect="1"/>
          </p:cNvPicPr>
          <p:nvPr/>
        </p:nvPicPr>
        <p:blipFill>
          <a:blip r:embed="rId3">
            <a:extLst>
              <a:ext uri="{28A0092B-C50C-407E-A947-70E740481C1C}">
                <a14:useLocalDpi xmlns:a14="http://schemas.microsoft.com/office/drawing/2010/main" val="0"/>
              </a:ext>
            </a:extLst>
          </a:blip>
          <a:srcRect l="13704" r="70555" b="24977"/>
          <a:stretch>
            <a:fillRect/>
          </a:stretch>
        </p:blipFill>
        <p:spPr bwMode="auto">
          <a:xfrm>
            <a:off x="1187450" y="2008188"/>
            <a:ext cx="2311400"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Bildobjekt 2" descr="Motor pathway through brainstem.jpg">
            <a:extLst>
              <a:ext uri="{FF2B5EF4-FFF2-40B4-BE49-F238E27FC236}">
                <a16:creationId xmlns:a16="http://schemas.microsoft.com/office/drawing/2014/main" id="{CDBCBD1E-0A39-1B13-D2E7-16002E5E7CD2}"/>
              </a:ext>
            </a:extLst>
          </p:cNvPr>
          <p:cNvPicPr>
            <a:picLocks noChangeAspect="1"/>
          </p:cNvPicPr>
          <p:nvPr/>
        </p:nvPicPr>
        <p:blipFill>
          <a:blip r:embed="rId4">
            <a:extLst>
              <a:ext uri="{28A0092B-C50C-407E-A947-70E740481C1C}">
                <a14:useLocalDpi xmlns:a14="http://schemas.microsoft.com/office/drawing/2010/main" val="0"/>
              </a:ext>
            </a:extLst>
          </a:blip>
          <a:srcRect l="34480"/>
          <a:stretch>
            <a:fillRect/>
          </a:stretch>
        </p:blipFill>
        <p:spPr bwMode="auto">
          <a:xfrm>
            <a:off x="6111875" y="1773238"/>
            <a:ext cx="1989138" cy="488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ruta 6">
            <a:extLst>
              <a:ext uri="{FF2B5EF4-FFF2-40B4-BE49-F238E27FC236}">
                <a16:creationId xmlns:a16="http://schemas.microsoft.com/office/drawing/2014/main" id="{30ADD391-7CB6-44DB-3401-1D8F326E276A}"/>
              </a:ext>
            </a:extLst>
          </p:cNvPr>
          <p:cNvSpPr txBox="1">
            <a:spLocks noChangeArrowheads="1"/>
          </p:cNvSpPr>
          <p:nvPr/>
        </p:nvSpPr>
        <p:spPr bwMode="auto">
          <a:xfrm>
            <a:off x="3779838" y="3860800"/>
            <a:ext cx="21002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Hjärnstam</a:t>
            </a:r>
          </a:p>
        </p:txBody>
      </p:sp>
      <p:sp>
        <p:nvSpPr>
          <p:cNvPr id="2" name="textruta 1">
            <a:extLst>
              <a:ext uri="{FF2B5EF4-FFF2-40B4-BE49-F238E27FC236}">
                <a16:creationId xmlns:a16="http://schemas.microsoft.com/office/drawing/2014/main" id="{E12BED7E-4995-F9E1-8AED-6C6AA624CF5A}"/>
              </a:ext>
            </a:extLst>
          </p:cNvPr>
          <p:cNvSpPr txBox="1">
            <a:spLocks noChangeArrowheads="1"/>
          </p:cNvSpPr>
          <p:nvPr/>
        </p:nvSpPr>
        <p:spPr bwMode="auto">
          <a:xfrm>
            <a:off x="3498849" y="4581128"/>
            <a:ext cx="26130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Överväg:</a:t>
            </a:r>
          </a:p>
          <a:p>
            <a:pPr marL="342900" indent="-342900">
              <a:spcBef>
                <a:spcPct val="0"/>
              </a:spcBef>
            </a:pPr>
            <a:r>
              <a:rPr lang="sv-SE" altLang="en-SE" sz="2400" dirty="0"/>
              <a:t>DT hjärna/</a:t>
            </a:r>
            <a:r>
              <a:rPr lang="sv-SE" altLang="en-SE" sz="2400" dirty="0" err="1"/>
              <a:t>angio</a:t>
            </a:r>
            <a:endParaRPr lang="sv-SE" altLang="en-SE" sz="2400" dirty="0"/>
          </a:p>
          <a:p>
            <a:pPr marL="342900" indent="-342900">
              <a:spcBef>
                <a:spcPct val="0"/>
              </a:spcBef>
            </a:pPr>
            <a:r>
              <a:rPr lang="sv-SE" altLang="en-SE" sz="2400" dirty="0"/>
              <a:t>MR hjärna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ubrik 1">
            <a:extLst>
              <a:ext uri="{FF2B5EF4-FFF2-40B4-BE49-F238E27FC236}">
                <a16:creationId xmlns:a16="http://schemas.microsoft.com/office/drawing/2014/main" id="{31777B05-11FE-F68A-6341-EF360A8E804C}"/>
              </a:ext>
            </a:extLst>
          </p:cNvPr>
          <p:cNvSpPr>
            <a:spLocks noGrp="1" noChangeArrowheads="1"/>
          </p:cNvSpPr>
          <p:nvPr>
            <p:ph type="title"/>
          </p:nvPr>
        </p:nvSpPr>
        <p:spPr/>
        <p:txBody>
          <a:bodyPr/>
          <a:lstStyle/>
          <a:p>
            <a:r>
              <a:rPr lang="sv-SE" altLang="en-SE"/>
              <a:t>Bortfall under bålnivå</a:t>
            </a:r>
          </a:p>
        </p:txBody>
      </p:sp>
      <p:sp>
        <p:nvSpPr>
          <p:cNvPr id="45063" name="textruta 10">
            <a:extLst>
              <a:ext uri="{FF2B5EF4-FFF2-40B4-BE49-F238E27FC236}">
                <a16:creationId xmlns:a16="http://schemas.microsoft.com/office/drawing/2014/main" id="{F0BFD01B-B437-BB98-94D8-7AFEB5A6E6A8}"/>
              </a:ext>
            </a:extLst>
          </p:cNvPr>
          <p:cNvSpPr txBox="1">
            <a:spLocks noChangeArrowheads="1"/>
          </p:cNvSpPr>
          <p:nvPr/>
        </p:nvSpPr>
        <p:spPr bwMode="auto">
          <a:xfrm>
            <a:off x="5219700" y="3492500"/>
            <a:ext cx="19637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Myelopati</a:t>
            </a:r>
          </a:p>
        </p:txBody>
      </p:sp>
      <p:pic>
        <p:nvPicPr>
          <p:cNvPr id="82947" name="Bildobjekt 1" descr="Neurolocalization.png">
            <a:extLst>
              <a:ext uri="{FF2B5EF4-FFF2-40B4-BE49-F238E27FC236}">
                <a16:creationId xmlns:a16="http://schemas.microsoft.com/office/drawing/2014/main" id="{B1D6765E-6CEE-2F92-9295-6FE32A3A8CD9}"/>
              </a:ext>
            </a:extLst>
          </p:cNvPr>
          <p:cNvPicPr>
            <a:picLocks noChangeAspect="1"/>
          </p:cNvPicPr>
          <p:nvPr/>
        </p:nvPicPr>
        <p:blipFill>
          <a:blip r:embed="rId2">
            <a:extLst>
              <a:ext uri="{28A0092B-C50C-407E-A947-70E740481C1C}">
                <a14:useLocalDpi xmlns:a14="http://schemas.microsoft.com/office/drawing/2010/main" val="0"/>
              </a:ext>
            </a:extLst>
          </a:blip>
          <a:srcRect l="29115" r="56111" b="25185"/>
          <a:stretch>
            <a:fillRect/>
          </a:stretch>
        </p:blipFill>
        <p:spPr bwMode="auto">
          <a:xfrm>
            <a:off x="2392363" y="2060575"/>
            <a:ext cx="203517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ruta 1">
            <a:extLst>
              <a:ext uri="{FF2B5EF4-FFF2-40B4-BE49-F238E27FC236}">
                <a16:creationId xmlns:a16="http://schemas.microsoft.com/office/drawing/2014/main" id="{70C3FC14-5BCA-D10E-87EC-06F55D052DAE}"/>
              </a:ext>
            </a:extLst>
          </p:cNvPr>
          <p:cNvSpPr txBox="1">
            <a:spLocks noChangeArrowheads="1"/>
          </p:cNvSpPr>
          <p:nvPr/>
        </p:nvSpPr>
        <p:spPr bwMode="auto">
          <a:xfrm>
            <a:off x="5301322" y="4437112"/>
            <a:ext cx="30676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Överväg MR ryggmärg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3" grpId="0"/>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D6E76-D5DB-8682-2FEB-66895523C6E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139BD47-F72A-F9BF-8CBC-CD2C68AA8693}"/>
              </a:ext>
            </a:extLst>
          </p:cNvPr>
          <p:cNvPicPr>
            <a:picLocks noChangeAspect="1"/>
          </p:cNvPicPr>
          <p:nvPr/>
        </p:nvPicPr>
        <p:blipFill>
          <a:blip r:embed="rId3"/>
          <a:srcRect b="8299"/>
          <a:stretch/>
        </p:blipFill>
        <p:spPr>
          <a:xfrm>
            <a:off x="1579669" y="622014"/>
            <a:ext cx="2937596" cy="2880320"/>
          </a:xfrm>
          <a:prstGeom prst="rect">
            <a:avLst/>
          </a:prstGeom>
        </p:spPr>
      </p:pic>
      <p:sp>
        <p:nvSpPr>
          <p:cNvPr id="78853" name="textruta 9">
            <a:extLst>
              <a:ext uri="{FF2B5EF4-FFF2-40B4-BE49-F238E27FC236}">
                <a16:creationId xmlns:a16="http://schemas.microsoft.com/office/drawing/2014/main" id="{1C356316-9775-D564-DBF3-BB5204F29C20}"/>
              </a:ext>
            </a:extLst>
          </p:cNvPr>
          <p:cNvSpPr txBox="1">
            <a:spLocks noChangeArrowheads="1"/>
          </p:cNvSpPr>
          <p:nvPr/>
        </p:nvSpPr>
        <p:spPr bwMode="auto">
          <a:xfrm>
            <a:off x="185532" y="2415543"/>
            <a:ext cx="14654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Hjärnstam</a:t>
            </a:r>
          </a:p>
        </p:txBody>
      </p:sp>
      <p:sp>
        <p:nvSpPr>
          <p:cNvPr id="78854" name="textruta 10">
            <a:extLst>
              <a:ext uri="{FF2B5EF4-FFF2-40B4-BE49-F238E27FC236}">
                <a16:creationId xmlns:a16="http://schemas.microsoft.com/office/drawing/2014/main" id="{69CE0131-FDE9-79C3-D624-14413C866257}"/>
              </a:ext>
            </a:extLst>
          </p:cNvPr>
          <p:cNvSpPr txBox="1">
            <a:spLocks noChangeArrowheads="1"/>
          </p:cNvSpPr>
          <p:nvPr/>
        </p:nvSpPr>
        <p:spPr bwMode="auto">
          <a:xfrm>
            <a:off x="241488" y="4439904"/>
            <a:ext cx="14652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Ryggmärg</a:t>
            </a:r>
          </a:p>
        </p:txBody>
      </p:sp>
      <p:sp>
        <p:nvSpPr>
          <p:cNvPr id="23" name="textruta 9">
            <a:extLst>
              <a:ext uri="{FF2B5EF4-FFF2-40B4-BE49-F238E27FC236}">
                <a16:creationId xmlns:a16="http://schemas.microsoft.com/office/drawing/2014/main" id="{027676B9-5AD1-7437-1AB4-15EC5188B9B5}"/>
              </a:ext>
            </a:extLst>
          </p:cNvPr>
          <p:cNvSpPr txBox="1">
            <a:spLocks noChangeArrowheads="1"/>
          </p:cNvSpPr>
          <p:nvPr/>
        </p:nvSpPr>
        <p:spPr bwMode="auto">
          <a:xfrm>
            <a:off x="219188" y="3215826"/>
            <a:ext cx="13925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Övergång</a:t>
            </a:r>
          </a:p>
        </p:txBody>
      </p:sp>
      <p:sp>
        <p:nvSpPr>
          <p:cNvPr id="24" name="textruta 9">
            <a:extLst>
              <a:ext uri="{FF2B5EF4-FFF2-40B4-BE49-F238E27FC236}">
                <a16:creationId xmlns:a16="http://schemas.microsoft.com/office/drawing/2014/main" id="{EBCEDDE6-0814-7634-8A1F-3FCC74867781}"/>
              </a:ext>
            </a:extLst>
          </p:cNvPr>
          <p:cNvSpPr txBox="1">
            <a:spLocks noChangeArrowheads="1"/>
          </p:cNvSpPr>
          <p:nvPr/>
        </p:nvSpPr>
        <p:spPr bwMode="auto">
          <a:xfrm>
            <a:off x="167385" y="1066985"/>
            <a:ext cx="14654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sz="2400" dirty="0"/>
              <a:t>Storhjärna</a:t>
            </a:r>
          </a:p>
        </p:txBody>
      </p:sp>
      <p:sp>
        <p:nvSpPr>
          <p:cNvPr id="20" name="Freeform 19">
            <a:extLst>
              <a:ext uri="{FF2B5EF4-FFF2-40B4-BE49-F238E27FC236}">
                <a16:creationId xmlns:a16="http://schemas.microsoft.com/office/drawing/2014/main" id="{1109CB82-C49B-608C-FC87-96C353B1F5ED}"/>
              </a:ext>
            </a:extLst>
          </p:cNvPr>
          <p:cNvSpPr/>
          <p:nvPr/>
        </p:nvSpPr>
        <p:spPr bwMode="auto">
          <a:xfrm>
            <a:off x="2195736" y="5301638"/>
            <a:ext cx="1652923" cy="667031"/>
          </a:xfrm>
          <a:custGeom>
            <a:avLst/>
            <a:gdLst>
              <a:gd name="connsiteX0" fmla="*/ 373722 w 1652923"/>
              <a:gd name="connsiteY0" fmla="*/ 33637 h 667031"/>
              <a:gd name="connsiteX1" fmla="*/ 228756 w 1652923"/>
              <a:gd name="connsiteY1" fmla="*/ 183 h 667031"/>
              <a:gd name="connsiteX2" fmla="*/ 122820 w 1652923"/>
              <a:gd name="connsiteY2" fmla="*/ 50364 h 667031"/>
              <a:gd name="connsiteX3" fmla="*/ 39186 w 1652923"/>
              <a:gd name="connsiteY3" fmla="*/ 150725 h 667031"/>
              <a:gd name="connsiteX4" fmla="*/ 39186 w 1652923"/>
              <a:gd name="connsiteY4" fmla="*/ 200905 h 667031"/>
              <a:gd name="connsiteX5" fmla="*/ 156 w 1652923"/>
              <a:gd name="connsiteY5" fmla="*/ 256661 h 667031"/>
              <a:gd name="connsiteX6" fmla="*/ 55912 w 1652923"/>
              <a:gd name="connsiteY6" fmla="*/ 396052 h 667031"/>
              <a:gd name="connsiteX7" fmla="*/ 206454 w 1652923"/>
              <a:gd name="connsiteY7" fmla="*/ 496413 h 667031"/>
              <a:gd name="connsiteX8" fmla="*/ 345844 w 1652923"/>
              <a:gd name="connsiteY8" fmla="*/ 613500 h 667031"/>
              <a:gd name="connsiteX9" fmla="*/ 518688 w 1652923"/>
              <a:gd name="connsiteY9" fmla="*/ 658105 h 667031"/>
              <a:gd name="connsiteX10" fmla="*/ 814195 w 1652923"/>
              <a:gd name="connsiteY10" fmla="*/ 630227 h 667031"/>
              <a:gd name="connsiteX11" fmla="*/ 825347 w 1652923"/>
              <a:gd name="connsiteY11" fmla="*/ 591198 h 667031"/>
              <a:gd name="connsiteX12" fmla="*/ 825347 w 1652923"/>
              <a:gd name="connsiteY12" fmla="*/ 501988 h 667031"/>
              <a:gd name="connsiteX13" fmla="*/ 814195 w 1652923"/>
              <a:gd name="connsiteY13" fmla="*/ 351447 h 667031"/>
              <a:gd name="connsiteX14" fmla="*/ 858800 w 1652923"/>
              <a:gd name="connsiteY14" fmla="*/ 351447 h 667031"/>
              <a:gd name="connsiteX15" fmla="*/ 842073 w 1652923"/>
              <a:gd name="connsiteY15" fmla="*/ 507564 h 667031"/>
              <a:gd name="connsiteX16" fmla="*/ 847649 w 1652923"/>
              <a:gd name="connsiteY16" fmla="*/ 624652 h 667031"/>
              <a:gd name="connsiteX17" fmla="*/ 914556 w 1652923"/>
              <a:gd name="connsiteY17" fmla="*/ 663681 h 667031"/>
              <a:gd name="connsiteX18" fmla="*/ 1065098 w 1652923"/>
              <a:gd name="connsiteY18" fmla="*/ 663681 h 667031"/>
              <a:gd name="connsiteX19" fmla="*/ 1316000 w 1652923"/>
              <a:gd name="connsiteY19" fmla="*/ 652530 h 667031"/>
              <a:gd name="connsiteX20" fmla="*/ 1477693 w 1652923"/>
              <a:gd name="connsiteY20" fmla="*/ 546593 h 667031"/>
              <a:gd name="connsiteX21" fmla="*/ 1589205 w 1652923"/>
              <a:gd name="connsiteY21" fmla="*/ 429505 h 667031"/>
              <a:gd name="connsiteX22" fmla="*/ 1650537 w 1652923"/>
              <a:gd name="connsiteY22" fmla="*/ 245510 h 667031"/>
              <a:gd name="connsiteX23" fmla="*/ 1633810 w 1652923"/>
              <a:gd name="connsiteY23" fmla="*/ 145149 h 667031"/>
              <a:gd name="connsiteX24" fmla="*/ 1572478 w 1652923"/>
              <a:gd name="connsiteY24" fmla="*/ 83818 h 667031"/>
              <a:gd name="connsiteX25" fmla="*/ 1466542 w 1652923"/>
              <a:gd name="connsiteY25" fmla="*/ 28061 h 667031"/>
              <a:gd name="connsiteX26" fmla="*/ 1327151 w 1652923"/>
              <a:gd name="connsiteY26" fmla="*/ 22486 h 667031"/>
              <a:gd name="connsiteX27" fmla="*/ 1237942 w 1652923"/>
              <a:gd name="connsiteY27" fmla="*/ 39213 h 667031"/>
              <a:gd name="connsiteX28" fmla="*/ 373722 w 1652923"/>
              <a:gd name="connsiteY28" fmla="*/ 33637 h 667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52923" h="667031">
                <a:moveTo>
                  <a:pt x="373722" y="33637"/>
                </a:moveTo>
                <a:cubicBezTo>
                  <a:pt x="205524" y="27132"/>
                  <a:pt x="270573" y="-2605"/>
                  <a:pt x="228756" y="183"/>
                </a:cubicBezTo>
                <a:cubicBezTo>
                  <a:pt x="186939" y="2971"/>
                  <a:pt x="154415" y="25274"/>
                  <a:pt x="122820" y="50364"/>
                </a:cubicBezTo>
                <a:cubicBezTo>
                  <a:pt x="91225" y="75454"/>
                  <a:pt x="53125" y="125635"/>
                  <a:pt x="39186" y="150725"/>
                </a:cubicBezTo>
                <a:cubicBezTo>
                  <a:pt x="25247" y="175815"/>
                  <a:pt x="45691" y="183249"/>
                  <a:pt x="39186" y="200905"/>
                </a:cubicBezTo>
                <a:cubicBezTo>
                  <a:pt x="32681" y="218561"/>
                  <a:pt x="-2632" y="224137"/>
                  <a:pt x="156" y="256661"/>
                </a:cubicBezTo>
                <a:cubicBezTo>
                  <a:pt x="2944" y="289186"/>
                  <a:pt x="21529" y="356093"/>
                  <a:pt x="55912" y="396052"/>
                </a:cubicBezTo>
                <a:cubicBezTo>
                  <a:pt x="90295" y="436011"/>
                  <a:pt x="158132" y="460172"/>
                  <a:pt x="206454" y="496413"/>
                </a:cubicBezTo>
                <a:cubicBezTo>
                  <a:pt x="254776" y="532654"/>
                  <a:pt x="293805" y="586551"/>
                  <a:pt x="345844" y="613500"/>
                </a:cubicBezTo>
                <a:cubicBezTo>
                  <a:pt x="397883" y="640449"/>
                  <a:pt x="440630" y="655317"/>
                  <a:pt x="518688" y="658105"/>
                </a:cubicBezTo>
                <a:cubicBezTo>
                  <a:pt x="596746" y="660893"/>
                  <a:pt x="763085" y="641378"/>
                  <a:pt x="814195" y="630227"/>
                </a:cubicBezTo>
                <a:cubicBezTo>
                  <a:pt x="865305" y="619076"/>
                  <a:pt x="823488" y="612571"/>
                  <a:pt x="825347" y="591198"/>
                </a:cubicBezTo>
                <a:cubicBezTo>
                  <a:pt x="827206" y="569825"/>
                  <a:pt x="827206" y="541946"/>
                  <a:pt x="825347" y="501988"/>
                </a:cubicBezTo>
                <a:cubicBezTo>
                  <a:pt x="823488" y="462030"/>
                  <a:pt x="808620" y="376537"/>
                  <a:pt x="814195" y="351447"/>
                </a:cubicBezTo>
                <a:cubicBezTo>
                  <a:pt x="819770" y="326357"/>
                  <a:pt x="854154" y="325428"/>
                  <a:pt x="858800" y="351447"/>
                </a:cubicBezTo>
                <a:cubicBezTo>
                  <a:pt x="863446" y="377466"/>
                  <a:pt x="843931" y="462030"/>
                  <a:pt x="842073" y="507564"/>
                </a:cubicBezTo>
                <a:cubicBezTo>
                  <a:pt x="840215" y="553098"/>
                  <a:pt x="835569" y="598633"/>
                  <a:pt x="847649" y="624652"/>
                </a:cubicBezTo>
                <a:cubicBezTo>
                  <a:pt x="859730" y="650672"/>
                  <a:pt x="878315" y="657176"/>
                  <a:pt x="914556" y="663681"/>
                </a:cubicBezTo>
                <a:cubicBezTo>
                  <a:pt x="950797" y="670186"/>
                  <a:pt x="998191" y="665540"/>
                  <a:pt x="1065098" y="663681"/>
                </a:cubicBezTo>
                <a:cubicBezTo>
                  <a:pt x="1132005" y="661823"/>
                  <a:pt x="1247234" y="672045"/>
                  <a:pt x="1316000" y="652530"/>
                </a:cubicBezTo>
                <a:cubicBezTo>
                  <a:pt x="1384766" y="633015"/>
                  <a:pt x="1432159" y="583764"/>
                  <a:pt x="1477693" y="546593"/>
                </a:cubicBezTo>
                <a:cubicBezTo>
                  <a:pt x="1523227" y="509422"/>
                  <a:pt x="1560398" y="479686"/>
                  <a:pt x="1589205" y="429505"/>
                </a:cubicBezTo>
                <a:cubicBezTo>
                  <a:pt x="1618012" y="379325"/>
                  <a:pt x="1643103" y="292903"/>
                  <a:pt x="1650537" y="245510"/>
                </a:cubicBezTo>
                <a:cubicBezTo>
                  <a:pt x="1657971" y="198117"/>
                  <a:pt x="1646820" y="172098"/>
                  <a:pt x="1633810" y="145149"/>
                </a:cubicBezTo>
                <a:cubicBezTo>
                  <a:pt x="1620800" y="118200"/>
                  <a:pt x="1600356" y="103333"/>
                  <a:pt x="1572478" y="83818"/>
                </a:cubicBezTo>
                <a:cubicBezTo>
                  <a:pt x="1544600" y="64303"/>
                  <a:pt x="1507430" y="38283"/>
                  <a:pt x="1466542" y="28061"/>
                </a:cubicBezTo>
                <a:cubicBezTo>
                  <a:pt x="1425654" y="17839"/>
                  <a:pt x="1365251" y="20627"/>
                  <a:pt x="1327151" y="22486"/>
                </a:cubicBezTo>
                <a:cubicBezTo>
                  <a:pt x="1289051" y="24345"/>
                  <a:pt x="1391271" y="35496"/>
                  <a:pt x="1237942" y="39213"/>
                </a:cubicBezTo>
                <a:cubicBezTo>
                  <a:pt x="1084613" y="42930"/>
                  <a:pt x="541920" y="40142"/>
                  <a:pt x="373722" y="33637"/>
                </a:cubicBezTo>
                <a:close/>
              </a:path>
            </a:pathLst>
          </a:custGeom>
          <a:solidFill>
            <a:schemeClr val="bg2">
              <a:lumMod val="40000"/>
              <a:lumOff val="6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7" name="Freeform 16">
            <a:extLst>
              <a:ext uri="{FF2B5EF4-FFF2-40B4-BE49-F238E27FC236}">
                <a16:creationId xmlns:a16="http://schemas.microsoft.com/office/drawing/2014/main" id="{81069564-F753-2976-EB53-E8D09B2ED3DD}"/>
              </a:ext>
            </a:extLst>
          </p:cNvPr>
          <p:cNvSpPr/>
          <p:nvPr/>
        </p:nvSpPr>
        <p:spPr bwMode="auto">
          <a:xfrm>
            <a:off x="3495353" y="5370914"/>
            <a:ext cx="272861" cy="232436"/>
          </a:xfrm>
          <a:custGeom>
            <a:avLst/>
            <a:gdLst>
              <a:gd name="connsiteX0" fmla="*/ 49837 w 272861"/>
              <a:gd name="connsiteY0" fmla="*/ 8966 h 232436"/>
              <a:gd name="connsiteX1" fmla="*/ 5232 w 272861"/>
              <a:gd name="connsiteY1" fmla="*/ 64722 h 232436"/>
              <a:gd name="connsiteX2" fmla="*/ 5232 w 272861"/>
              <a:gd name="connsiteY2" fmla="*/ 126054 h 232436"/>
              <a:gd name="connsiteX3" fmla="*/ 44261 w 272861"/>
              <a:gd name="connsiteY3" fmla="*/ 187385 h 232436"/>
              <a:gd name="connsiteX4" fmla="*/ 116744 w 272861"/>
              <a:gd name="connsiteY4" fmla="*/ 226415 h 232436"/>
              <a:gd name="connsiteX5" fmla="*/ 166925 w 272861"/>
              <a:gd name="connsiteY5" fmla="*/ 231990 h 232436"/>
              <a:gd name="connsiteX6" fmla="*/ 239408 w 272861"/>
              <a:gd name="connsiteY6" fmla="*/ 226415 h 232436"/>
              <a:gd name="connsiteX7" fmla="*/ 272861 w 272861"/>
              <a:gd name="connsiteY7" fmla="*/ 181810 h 232436"/>
              <a:gd name="connsiteX8" fmla="*/ 239408 w 272861"/>
              <a:gd name="connsiteY8" fmla="*/ 109327 h 232436"/>
              <a:gd name="connsiteX9" fmla="*/ 172500 w 272861"/>
              <a:gd name="connsiteY9" fmla="*/ 42420 h 232436"/>
              <a:gd name="connsiteX10" fmla="*/ 105593 w 272861"/>
              <a:gd name="connsiteY10" fmla="*/ 3390 h 232436"/>
              <a:gd name="connsiteX11" fmla="*/ 49837 w 272861"/>
              <a:gd name="connsiteY11" fmla="*/ 8966 h 23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2861" h="232436">
                <a:moveTo>
                  <a:pt x="49837" y="8966"/>
                </a:moveTo>
                <a:cubicBezTo>
                  <a:pt x="33110" y="19188"/>
                  <a:pt x="12666" y="45207"/>
                  <a:pt x="5232" y="64722"/>
                </a:cubicBezTo>
                <a:cubicBezTo>
                  <a:pt x="-2202" y="84237"/>
                  <a:pt x="-1273" y="105610"/>
                  <a:pt x="5232" y="126054"/>
                </a:cubicBezTo>
                <a:cubicBezTo>
                  <a:pt x="11737" y="146498"/>
                  <a:pt x="25676" y="170658"/>
                  <a:pt x="44261" y="187385"/>
                </a:cubicBezTo>
                <a:cubicBezTo>
                  <a:pt x="62846" y="204112"/>
                  <a:pt x="96300" y="218981"/>
                  <a:pt x="116744" y="226415"/>
                </a:cubicBezTo>
                <a:cubicBezTo>
                  <a:pt x="137188" y="233849"/>
                  <a:pt x="146481" y="231990"/>
                  <a:pt x="166925" y="231990"/>
                </a:cubicBezTo>
                <a:cubicBezTo>
                  <a:pt x="187369" y="231990"/>
                  <a:pt x="221752" y="234778"/>
                  <a:pt x="239408" y="226415"/>
                </a:cubicBezTo>
                <a:cubicBezTo>
                  <a:pt x="257064" y="218052"/>
                  <a:pt x="272861" y="201325"/>
                  <a:pt x="272861" y="181810"/>
                </a:cubicBezTo>
                <a:cubicBezTo>
                  <a:pt x="272861" y="162295"/>
                  <a:pt x="256135" y="132559"/>
                  <a:pt x="239408" y="109327"/>
                </a:cubicBezTo>
                <a:cubicBezTo>
                  <a:pt x="222681" y="86095"/>
                  <a:pt x="194802" y="60076"/>
                  <a:pt x="172500" y="42420"/>
                </a:cubicBezTo>
                <a:cubicBezTo>
                  <a:pt x="150198" y="24764"/>
                  <a:pt x="126966" y="8966"/>
                  <a:pt x="105593" y="3390"/>
                </a:cubicBezTo>
                <a:cubicBezTo>
                  <a:pt x="84220" y="-2186"/>
                  <a:pt x="66564" y="-1256"/>
                  <a:pt x="49837" y="8966"/>
                </a:cubicBezTo>
                <a:close/>
              </a:path>
            </a:pathLst>
          </a:custGeom>
          <a:solidFill>
            <a:srgbClr val="FF93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8" name="Freeform 17">
            <a:extLst>
              <a:ext uri="{FF2B5EF4-FFF2-40B4-BE49-F238E27FC236}">
                <a16:creationId xmlns:a16="http://schemas.microsoft.com/office/drawing/2014/main" id="{C4123C2C-15EB-ADC5-0BEE-69C1E131CC08}"/>
              </a:ext>
            </a:extLst>
          </p:cNvPr>
          <p:cNvSpPr/>
          <p:nvPr/>
        </p:nvSpPr>
        <p:spPr bwMode="auto">
          <a:xfrm>
            <a:off x="3442553" y="5652613"/>
            <a:ext cx="314593" cy="194777"/>
          </a:xfrm>
          <a:custGeom>
            <a:avLst/>
            <a:gdLst>
              <a:gd name="connsiteX0" fmla="*/ 247603 w 314593"/>
              <a:gd name="connsiteY0" fmla="*/ 472 h 194777"/>
              <a:gd name="connsiteX1" fmla="*/ 197422 w 314593"/>
              <a:gd name="connsiteY1" fmla="*/ 72955 h 194777"/>
              <a:gd name="connsiteX2" fmla="*/ 141666 w 314593"/>
              <a:gd name="connsiteY2" fmla="*/ 123135 h 194777"/>
              <a:gd name="connsiteX3" fmla="*/ 74759 w 314593"/>
              <a:gd name="connsiteY3" fmla="*/ 123135 h 194777"/>
              <a:gd name="connsiteX4" fmla="*/ 2276 w 314593"/>
              <a:gd name="connsiteY4" fmla="*/ 139862 h 194777"/>
              <a:gd name="connsiteX5" fmla="*/ 30154 w 314593"/>
              <a:gd name="connsiteY5" fmla="*/ 190043 h 194777"/>
              <a:gd name="connsiteX6" fmla="*/ 147242 w 314593"/>
              <a:gd name="connsiteY6" fmla="*/ 184467 h 194777"/>
              <a:gd name="connsiteX7" fmla="*/ 281056 w 314593"/>
              <a:gd name="connsiteY7" fmla="*/ 117560 h 194777"/>
              <a:gd name="connsiteX8" fmla="*/ 314510 w 314593"/>
              <a:gd name="connsiteY8" fmla="*/ 45077 h 194777"/>
              <a:gd name="connsiteX9" fmla="*/ 247603 w 314593"/>
              <a:gd name="connsiteY9" fmla="*/ 472 h 1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593" h="194777">
                <a:moveTo>
                  <a:pt x="247603" y="472"/>
                </a:moveTo>
                <a:cubicBezTo>
                  <a:pt x="228088" y="5118"/>
                  <a:pt x="215078" y="52511"/>
                  <a:pt x="197422" y="72955"/>
                </a:cubicBezTo>
                <a:cubicBezTo>
                  <a:pt x="179766" y="93399"/>
                  <a:pt x="162110" y="114772"/>
                  <a:pt x="141666" y="123135"/>
                </a:cubicBezTo>
                <a:cubicBezTo>
                  <a:pt x="121222" y="131498"/>
                  <a:pt x="97991" y="120347"/>
                  <a:pt x="74759" y="123135"/>
                </a:cubicBezTo>
                <a:cubicBezTo>
                  <a:pt x="51527" y="125923"/>
                  <a:pt x="9710" y="128711"/>
                  <a:pt x="2276" y="139862"/>
                </a:cubicBezTo>
                <a:cubicBezTo>
                  <a:pt x="-5158" y="151013"/>
                  <a:pt x="5993" y="182609"/>
                  <a:pt x="30154" y="190043"/>
                </a:cubicBezTo>
                <a:cubicBezTo>
                  <a:pt x="54315" y="197477"/>
                  <a:pt x="105425" y="196547"/>
                  <a:pt x="147242" y="184467"/>
                </a:cubicBezTo>
                <a:cubicBezTo>
                  <a:pt x="189059" y="172387"/>
                  <a:pt x="253178" y="140792"/>
                  <a:pt x="281056" y="117560"/>
                </a:cubicBezTo>
                <a:cubicBezTo>
                  <a:pt x="308934" y="94328"/>
                  <a:pt x="315439" y="63662"/>
                  <a:pt x="314510" y="45077"/>
                </a:cubicBezTo>
                <a:cubicBezTo>
                  <a:pt x="313581" y="26492"/>
                  <a:pt x="267118" y="-4174"/>
                  <a:pt x="247603" y="472"/>
                </a:cubicBezTo>
                <a:close/>
              </a:path>
            </a:pathLst>
          </a:custGeom>
          <a:solidFill>
            <a:srgbClr val="00B05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9" name="Freeform 18">
            <a:extLst>
              <a:ext uri="{FF2B5EF4-FFF2-40B4-BE49-F238E27FC236}">
                <a16:creationId xmlns:a16="http://schemas.microsoft.com/office/drawing/2014/main" id="{17042909-D80F-6AA8-D27A-EB1D336CA825}"/>
              </a:ext>
            </a:extLst>
          </p:cNvPr>
          <p:cNvSpPr/>
          <p:nvPr/>
        </p:nvSpPr>
        <p:spPr bwMode="auto">
          <a:xfrm rot="18572821">
            <a:off x="3827658" y="5752542"/>
            <a:ext cx="1080433" cy="259329"/>
          </a:xfrm>
          <a:custGeom>
            <a:avLst/>
            <a:gdLst>
              <a:gd name="connsiteX0" fmla="*/ 15068 w 1080433"/>
              <a:gd name="connsiteY0" fmla="*/ 58543 h 259329"/>
              <a:gd name="connsiteX1" fmla="*/ 132156 w 1080433"/>
              <a:gd name="connsiteY1" fmla="*/ 75270 h 259329"/>
              <a:gd name="connsiteX2" fmla="*/ 271546 w 1080433"/>
              <a:gd name="connsiteY2" fmla="*/ 47392 h 259329"/>
              <a:gd name="connsiteX3" fmla="*/ 366332 w 1080433"/>
              <a:gd name="connsiteY3" fmla="*/ 25089 h 259329"/>
              <a:gd name="connsiteX4" fmla="*/ 472268 w 1080433"/>
              <a:gd name="connsiteY4" fmla="*/ 2787 h 259329"/>
              <a:gd name="connsiteX5" fmla="*/ 572629 w 1080433"/>
              <a:gd name="connsiteY5" fmla="*/ 2787 h 259329"/>
              <a:gd name="connsiteX6" fmla="*/ 645112 w 1080433"/>
              <a:gd name="connsiteY6" fmla="*/ 25089 h 259329"/>
              <a:gd name="connsiteX7" fmla="*/ 829107 w 1080433"/>
              <a:gd name="connsiteY7" fmla="*/ 75270 h 259329"/>
              <a:gd name="connsiteX8" fmla="*/ 929468 w 1080433"/>
              <a:gd name="connsiteY8" fmla="*/ 91997 h 259329"/>
              <a:gd name="connsiteX9" fmla="*/ 1035405 w 1080433"/>
              <a:gd name="connsiteY9" fmla="*/ 103148 h 259329"/>
              <a:gd name="connsiteX10" fmla="*/ 1080010 w 1080433"/>
              <a:gd name="connsiteY10" fmla="*/ 103148 h 259329"/>
              <a:gd name="connsiteX11" fmla="*/ 1052132 w 1080433"/>
              <a:gd name="connsiteY11" fmla="*/ 197933 h 259329"/>
              <a:gd name="connsiteX12" fmla="*/ 962922 w 1080433"/>
              <a:gd name="connsiteY12" fmla="*/ 197933 h 259329"/>
              <a:gd name="connsiteX13" fmla="*/ 862561 w 1080433"/>
              <a:gd name="connsiteY13" fmla="*/ 197933 h 259329"/>
              <a:gd name="connsiteX14" fmla="*/ 667415 w 1080433"/>
              <a:gd name="connsiteY14" fmla="*/ 236962 h 259329"/>
              <a:gd name="connsiteX15" fmla="*/ 594932 w 1080433"/>
              <a:gd name="connsiteY15" fmla="*/ 259265 h 259329"/>
              <a:gd name="connsiteX16" fmla="*/ 466693 w 1080433"/>
              <a:gd name="connsiteY16" fmla="*/ 242538 h 259329"/>
              <a:gd name="connsiteX17" fmla="*/ 344029 w 1080433"/>
              <a:gd name="connsiteY17" fmla="*/ 209084 h 259329"/>
              <a:gd name="connsiteX18" fmla="*/ 199063 w 1080433"/>
              <a:gd name="connsiteY18" fmla="*/ 153328 h 259329"/>
              <a:gd name="connsiteX19" fmla="*/ 26219 w 1080433"/>
              <a:gd name="connsiteY19" fmla="*/ 136602 h 259329"/>
              <a:gd name="connsiteX20" fmla="*/ 3917 w 1080433"/>
              <a:gd name="connsiteY20" fmla="*/ 114299 h 259329"/>
              <a:gd name="connsiteX21" fmla="*/ 15068 w 1080433"/>
              <a:gd name="connsiteY21" fmla="*/ 58543 h 259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80433" h="259329">
                <a:moveTo>
                  <a:pt x="15068" y="58543"/>
                </a:moveTo>
                <a:cubicBezTo>
                  <a:pt x="36441" y="52038"/>
                  <a:pt x="89410" y="77129"/>
                  <a:pt x="132156" y="75270"/>
                </a:cubicBezTo>
                <a:cubicBezTo>
                  <a:pt x="174902" y="73411"/>
                  <a:pt x="232517" y="55755"/>
                  <a:pt x="271546" y="47392"/>
                </a:cubicBezTo>
                <a:cubicBezTo>
                  <a:pt x="310575" y="39028"/>
                  <a:pt x="332878" y="32523"/>
                  <a:pt x="366332" y="25089"/>
                </a:cubicBezTo>
                <a:cubicBezTo>
                  <a:pt x="399786" y="17655"/>
                  <a:pt x="437885" y="6504"/>
                  <a:pt x="472268" y="2787"/>
                </a:cubicBezTo>
                <a:cubicBezTo>
                  <a:pt x="506651" y="-930"/>
                  <a:pt x="543822" y="-930"/>
                  <a:pt x="572629" y="2787"/>
                </a:cubicBezTo>
                <a:cubicBezTo>
                  <a:pt x="601436" y="6504"/>
                  <a:pt x="645112" y="25089"/>
                  <a:pt x="645112" y="25089"/>
                </a:cubicBezTo>
                <a:cubicBezTo>
                  <a:pt x="687858" y="37169"/>
                  <a:pt x="781714" y="64119"/>
                  <a:pt x="829107" y="75270"/>
                </a:cubicBezTo>
                <a:cubicBezTo>
                  <a:pt x="876500" y="86421"/>
                  <a:pt x="895085" y="87351"/>
                  <a:pt x="929468" y="91997"/>
                </a:cubicBezTo>
                <a:cubicBezTo>
                  <a:pt x="963851" y="96643"/>
                  <a:pt x="1010315" y="101290"/>
                  <a:pt x="1035405" y="103148"/>
                </a:cubicBezTo>
                <a:cubicBezTo>
                  <a:pt x="1060495" y="105007"/>
                  <a:pt x="1077222" y="87351"/>
                  <a:pt x="1080010" y="103148"/>
                </a:cubicBezTo>
                <a:cubicBezTo>
                  <a:pt x="1082798" y="118946"/>
                  <a:pt x="1071647" y="182136"/>
                  <a:pt x="1052132" y="197933"/>
                </a:cubicBezTo>
                <a:cubicBezTo>
                  <a:pt x="1032617" y="213730"/>
                  <a:pt x="962922" y="197933"/>
                  <a:pt x="962922" y="197933"/>
                </a:cubicBezTo>
                <a:cubicBezTo>
                  <a:pt x="931327" y="197933"/>
                  <a:pt x="911812" y="191428"/>
                  <a:pt x="862561" y="197933"/>
                </a:cubicBezTo>
                <a:cubicBezTo>
                  <a:pt x="813310" y="204438"/>
                  <a:pt x="712020" y="226740"/>
                  <a:pt x="667415" y="236962"/>
                </a:cubicBezTo>
                <a:cubicBezTo>
                  <a:pt x="622810" y="247184"/>
                  <a:pt x="628386" y="258336"/>
                  <a:pt x="594932" y="259265"/>
                </a:cubicBezTo>
                <a:cubicBezTo>
                  <a:pt x="561478" y="260194"/>
                  <a:pt x="508510" y="250902"/>
                  <a:pt x="466693" y="242538"/>
                </a:cubicBezTo>
                <a:cubicBezTo>
                  <a:pt x="424876" y="234174"/>
                  <a:pt x="388634" y="223952"/>
                  <a:pt x="344029" y="209084"/>
                </a:cubicBezTo>
                <a:cubicBezTo>
                  <a:pt x="299424" y="194216"/>
                  <a:pt x="252031" y="165408"/>
                  <a:pt x="199063" y="153328"/>
                </a:cubicBezTo>
                <a:cubicBezTo>
                  <a:pt x="146095" y="141248"/>
                  <a:pt x="26219" y="136602"/>
                  <a:pt x="26219" y="136602"/>
                </a:cubicBezTo>
                <a:cubicBezTo>
                  <a:pt x="-6305" y="130097"/>
                  <a:pt x="7634" y="128238"/>
                  <a:pt x="3917" y="114299"/>
                </a:cubicBezTo>
                <a:cubicBezTo>
                  <a:pt x="200" y="100360"/>
                  <a:pt x="-6305" y="65048"/>
                  <a:pt x="15068" y="58543"/>
                </a:cubicBezTo>
                <a:close/>
              </a:path>
            </a:pathLst>
          </a:custGeom>
          <a:solidFill>
            <a:srgbClr val="FF7E79"/>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5" name="Freeform 24">
            <a:extLst>
              <a:ext uri="{FF2B5EF4-FFF2-40B4-BE49-F238E27FC236}">
                <a16:creationId xmlns:a16="http://schemas.microsoft.com/office/drawing/2014/main" id="{99FDCEA1-3C98-B8BD-F8C9-4E70ECBBF732}"/>
              </a:ext>
            </a:extLst>
          </p:cNvPr>
          <p:cNvSpPr/>
          <p:nvPr/>
        </p:nvSpPr>
        <p:spPr bwMode="auto">
          <a:xfrm flipH="1">
            <a:off x="2382760" y="5623201"/>
            <a:ext cx="314593" cy="194777"/>
          </a:xfrm>
          <a:custGeom>
            <a:avLst/>
            <a:gdLst>
              <a:gd name="connsiteX0" fmla="*/ 247603 w 314593"/>
              <a:gd name="connsiteY0" fmla="*/ 472 h 194777"/>
              <a:gd name="connsiteX1" fmla="*/ 197422 w 314593"/>
              <a:gd name="connsiteY1" fmla="*/ 72955 h 194777"/>
              <a:gd name="connsiteX2" fmla="*/ 141666 w 314593"/>
              <a:gd name="connsiteY2" fmla="*/ 123135 h 194777"/>
              <a:gd name="connsiteX3" fmla="*/ 74759 w 314593"/>
              <a:gd name="connsiteY3" fmla="*/ 123135 h 194777"/>
              <a:gd name="connsiteX4" fmla="*/ 2276 w 314593"/>
              <a:gd name="connsiteY4" fmla="*/ 139862 h 194777"/>
              <a:gd name="connsiteX5" fmla="*/ 30154 w 314593"/>
              <a:gd name="connsiteY5" fmla="*/ 190043 h 194777"/>
              <a:gd name="connsiteX6" fmla="*/ 147242 w 314593"/>
              <a:gd name="connsiteY6" fmla="*/ 184467 h 194777"/>
              <a:gd name="connsiteX7" fmla="*/ 281056 w 314593"/>
              <a:gd name="connsiteY7" fmla="*/ 117560 h 194777"/>
              <a:gd name="connsiteX8" fmla="*/ 314510 w 314593"/>
              <a:gd name="connsiteY8" fmla="*/ 45077 h 194777"/>
              <a:gd name="connsiteX9" fmla="*/ 247603 w 314593"/>
              <a:gd name="connsiteY9" fmla="*/ 472 h 1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593" h="194777">
                <a:moveTo>
                  <a:pt x="247603" y="472"/>
                </a:moveTo>
                <a:cubicBezTo>
                  <a:pt x="228088" y="5118"/>
                  <a:pt x="215078" y="52511"/>
                  <a:pt x="197422" y="72955"/>
                </a:cubicBezTo>
                <a:cubicBezTo>
                  <a:pt x="179766" y="93399"/>
                  <a:pt x="162110" y="114772"/>
                  <a:pt x="141666" y="123135"/>
                </a:cubicBezTo>
                <a:cubicBezTo>
                  <a:pt x="121222" y="131498"/>
                  <a:pt x="97991" y="120347"/>
                  <a:pt x="74759" y="123135"/>
                </a:cubicBezTo>
                <a:cubicBezTo>
                  <a:pt x="51527" y="125923"/>
                  <a:pt x="9710" y="128711"/>
                  <a:pt x="2276" y="139862"/>
                </a:cubicBezTo>
                <a:cubicBezTo>
                  <a:pt x="-5158" y="151013"/>
                  <a:pt x="5993" y="182609"/>
                  <a:pt x="30154" y="190043"/>
                </a:cubicBezTo>
                <a:cubicBezTo>
                  <a:pt x="54315" y="197477"/>
                  <a:pt x="105425" y="196547"/>
                  <a:pt x="147242" y="184467"/>
                </a:cubicBezTo>
                <a:cubicBezTo>
                  <a:pt x="189059" y="172387"/>
                  <a:pt x="253178" y="140792"/>
                  <a:pt x="281056" y="117560"/>
                </a:cubicBezTo>
                <a:cubicBezTo>
                  <a:pt x="308934" y="94328"/>
                  <a:pt x="315439" y="63662"/>
                  <a:pt x="314510" y="45077"/>
                </a:cubicBezTo>
                <a:cubicBezTo>
                  <a:pt x="313581" y="26492"/>
                  <a:pt x="267118" y="-4174"/>
                  <a:pt x="247603" y="472"/>
                </a:cubicBezTo>
                <a:close/>
              </a:path>
            </a:pathLst>
          </a:custGeom>
          <a:solidFill>
            <a:srgbClr val="00B05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6" name="Freeform 25">
            <a:extLst>
              <a:ext uri="{FF2B5EF4-FFF2-40B4-BE49-F238E27FC236}">
                <a16:creationId xmlns:a16="http://schemas.microsoft.com/office/drawing/2014/main" id="{395662D8-D9E7-9B14-9B65-7AFB942FEB51}"/>
              </a:ext>
            </a:extLst>
          </p:cNvPr>
          <p:cNvSpPr/>
          <p:nvPr/>
        </p:nvSpPr>
        <p:spPr bwMode="auto">
          <a:xfrm flipH="1">
            <a:off x="2294167" y="5365472"/>
            <a:ext cx="272861" cy="232436"/>
          </a:xfrm>
          <a:custGeom>
            <a:avLst/>
            <a:gdLst>
              <a:gd name="connsiteX0" fmla="*/ 49837 w 272861"/>
              <a:gd name="connsiteY0" fmla="*/ 8966 h 232436"/>
              <a:gd name="connsiteX1" fmla="*/ 5232 w 272861"/>
              <a:gd name="connsiteY1" fmla="*/ 64722 h 232436"/>
              <a:gd name="connsiteX2" fmla="*/ 5232 w 272861"/>
              <a:gd name="connsiteY2" fmla="*/ 126054 h 232436"/>
              <a:gd name="connsiteX3" fmla="*/ 44261 w 272861"/>
              <a:gd name="connsiteY3" fmla="*/ 187385 h 232436"/>
              <a:gd name="connsiteX4" fmla="*/ 116744 w 272861"/>
              <a:gd name="connsiteY4" fmla="*/ 226415 h 232436"/>
              <a:gd name="connsiteX5" fmla="*/ 166925 w 272861"/>
              <a:gd name="connsiteY5" fmla="*/ 231990 h 232436"/>
              <a:gd name="connsiteX6" fmla="*/ 239408 w 272861"/>
              <a:gd name="connsiteY6" fmla="*/ 226415 h 232436"/>
              <a:gd name="connsiteX7" fmla="*/ 272861 w 272861"/>
              <a:gd name="connsiteY7" fmla="*/ 181810 h 232436"/>
              <a:gd name="connsiteX8" fmla="*/ 239408 w 272861"/>
              <a:gd name="connsiteY8" fmla="*/ 109327 h 232436"/>
              <a:gd name="connsiteX9" fmla="*/ 172500 w 272861"/>
              <a:gd name="connsiteY9" fmla="*/ 42420 h 232436"/>
              <a:gd name="connsiteX10" fmla="*/ 105593 w 272861"/>
              <a:gd name="connsiteY10" fmla="*/ 3390 h 232436"/>
              <a:gd name="connsiteX11" fmla="*/ 49837 w 272861"/>
              <a:gd name="connsiteY11" fmla="*/ 8966 h 23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2861" h="232436">
                <a:moveTo>
                  <a:pt x="49837" y="8966"/>
                </a:moveTo>
                <a:cubicBezTo>
                  <a:pt x="33110" y="19188"/>
                  <a:pt x="12666" y="45207"/>
                  <a:pt x="5232" y="64722"/>
                </a:cubicBezTo>
                <a:cubicBezTo>
                  <a:pt x="-2202" y="84237"/>
                  <a:pt x="-1273" y="105610"/>
                  <a:pt x="5232" y="126054"/>
                </a:cubicBezTo>
                <a:cubicBezTo>
                  <a:pt x="11737" y="146498"/>
                  <a:pt x="25676" y="170658"/>
                  <a:pt x="44261" y="187385"/>
                </a:cubicBezTo>
                <a:cubicBezTo>
                  <a:pt x="62846" y="204112"/>
                  <a:pt x="96300" y="218981"/>
                  <a:pt x="116744" y="226415"/>
                </a:cubicBezTo>
                <a:cubicBezTo>
                  <a:pt x="137188" y="233849"/>
                  <a:pt x="146481" y="231990"/>
                  <a:pt x="166925" y="231990"/>
                </a:cubicBezTo>
                <a:cubicBezTo>
                  <a:pt x="187369" y="231990"/>
                  <a:pt x="221752" y="234778"/>
                  <a:pt x="239408" y="226415"/>
                </a:cubicBezTo>
                <a:cubicBezTo>
                  <a:pt x="257064" y="218052"/>
                  <a:pt x="272861" y="201325"/>
                  <a:pt x="272861" y="181810"/>
                </a:cubicBezTo>
                <a:cubicBezTo>
                  <a:pt x="272861" y="162295"/>
                  <a:pt x="256135" y="132559"/>
                  <a:pt x="239408" y="109327"/>
                </a:cubicBezTo>
                <a:cubicBezTo>
                  <a:pt x="222681" y="86095"/>
                  <a:pt x="194802" y="60076"/>
                  <a:pt x="172500" y="42420"/>
                </a:cubicBezTo>
                <a:cubicBezTo>
                  <a:pt x="150198" y="24764"/>
                  <a:pt x="126966" y="8966"/>
                  <a:pt x="105593" y="3390"/>
                </a:cubicBezTo>
                <a:cubicBezTo>
                  <a:pt x="84220" y="-2186"/>
                  <a:pt x="66564" y="-1256"/>
                  <a:pt x="49837" y="8966"/>
                </a:cubicBezTo>
                <a:close/>
              </a:path>
            </a:pathLst>
          </a:custGeom>
          <a:solidFill>
            <a:srgbClr val="FF93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nvGrpSpPr>
          <p:cNvPr id="28" name="Group 27">
            <a:extLst>
              <a:ext uri="{FF2B5EF4-FFF2-40B4-BE49-F238E27FC236}">
                <a16:creationId xmlns:a16="http://schemas.microsoft.com/office/drawing/2014/main" id="{5EC00A4B-0606-4FE4-F4F4-E5E8D4D3441E}"/>
              </a:ext>
            </a:extLst>
          </p:cNvPr>
          <p:cNvGrpSpPr/>
          <p:nvPr/>
        </p:nvGrpSpPr>
        <p:grpSpPr>
          <a:xfrm>
            <a:off x="2584303" y="5229200"/>
            <a:ext cx="884267" cy="368707"/>
            <a:chOff x="735405" y="443122"/>
            <a:chExt cx="884267" cy="368707"/>
          </a:xfrm>
        </p:grpSpPr>
        <p:sp>
          <p:nvSpPr>
            <p:cNvPr id="6" name="Freeform 5">
              <a:extLst>
                <a:ext uri="{FF2B5EF4-FFF2-40B4-BE49-F238E27FC236}">
                  <a16:creationId xmlns:a16="http://schemas.microsoft.com/office/drawing/2014/main" id="{765C0831-7600-A141-1156-6E518C36D6F4}"/>
                </a:ext>
              </a:extLst>
            </p:cNvPr>
            <p:cNvSpPr/>
            <p:nvPr/>
          </p:nvSpPr>
          <p:spPr bwMode="auto">
            <a:xfrm>
              <a:off x="735405" y="443122"/>
              <a:ext cx="884267" cy="368707"/>
            </a:xfrm>
            <a:custGeom>
              <a:avLst/>
              <a:gdLst>
                <a:gd name="connsiteX0" fmla="*/ 8876 w 884267"/>
                <a:gd name="connsiteY0" fmla="*/ 122869 h 368707"/>
                <a:gd name="connsiteX1" fmla="*/ 98086 w 884267"/>
                <a:gd name="connsiteY1" fmla="*/ 50386 h 368707"/>
                <a:gd name="connsiteX2" fmla="*/ 231900 w 884267"/>
                <a:gd name="connsiteY2" fmla="*/ 33659 h 368707"/>
                <a:gd name="connsiteX3" fmla="*/ 293232 w 884267"/>
                <a:gd name="connsiteY3" fmla="*/ 44810 h 368707"/>
                <a:gd name="connsiteX4" fmla="*/ 343412 w 884267"/>
                <a:gd name="connsiteY4" fmla="*/ 5781 h 368707"/>
                <a:gd name="connsiteX5" fmla="*/ 388017 w 884267"/>
                <a:gd name="connsiteY5" fmla="*/ 206 h 368707"/>
                <a:gd name="connsiteX6" fmla="*/ 410320 w 884267"/>
                <a:gd name="connsiteY6" fmla="*/ 5781 h 368707"/>
                <a:gd name="connsiteX7" fmla="*/ 432622 w 884267"/>
                <a:gd name="connsiteY7" fmla="*/ 39235 h 368707"/>
                <a:gd name="connsiteX8" fmla="*/ 460500 w 884267"/>
                <a:gd name="connsiteY8" fmla="*/ 11357 h 368707"/>
                <a:gd name="connsiteX9" fmla="*/ 521832 w 884267"/>
                <a:gd name="connsiteY9" fmla="*/ 11357 h 368707"/>
                <a:gd name="connsiteX10" fmla="*/ 572012 w 884267"/>
                <a:gd name="connsiteY10" fmla="*/ 33659 h 368707"/>
                <a:gd name="connsiteX11" fmla="*/ 577588 w 884267"/>
                <a:gd name="connsiteY11" fmla="*/ 44810 h 368707"/>
                <a:gd name="connsiteX12" fmla="*/ 633344 w 884267"/>
                <a:gd name="connsiteY12" fmla="*/ 22508 h 368707"/>
                <a:gd name="connsiteX13" fmla="*/ 756008 w 884267"/>
                <a:gd name="connsiteY13" fmla="*/ 28084 h 368707"/>
                <a:gd name="connsiteX14" fmla="*/ 795037 w 884267"/>
                <a:gd name="connsiteY14" fmla="*/ 55962 h 368707"/>
                <a:gd name="connsiteX15" fmla="*/ 839642 w 884267"/>
                <a:gd name="connsiteY15" fmla="*/ 100567 h 368707"/>
                <a:gd name="connsiteX16" fmla="*/ 884247 w 884267"/>
                <a:gd name="connsiteY16" fmla="*/ 161898 h 368707"/>
                <a:gd name="connsiteX17" fmla="*/ 834066 w 884267"/>
                <a:gd name="connsiteY17" fmla="*/ 189776 h 368707"/>
                <a:gd name="connsiteX18" fmla="*/ 767159 w 884267"/>
                <a:gd name="connsiteY18" fmla="*/ 200928 h 368707"/>
                <a:gd name="connsiteX19" fmla="*/ 722554 w 884267"/>
                <a:gd name="connsiteY19" fmla="*/ 195352 h 368707"/>
                <a:gd name="connsiteX20" fmla="*/ 689100 w 884267"/>
                <a:gd name="connsiteY20" fmla="*/ 262259 h 368707"/>
                <a:gd name="connsiteX21" fmla="*/ 644495 w 884267"/>
                <a:gd name="connsiteY21" fmla="*/ 318015 h 368707"/>
                <a:gd name="connsiteX22" fmla="*/ 532983 w 884267"/>
                <a:gd name="connsiteY22" fmla="*/ 340318 h 368707"/>
                <a:gd name="connsiteX23" fmla="*/ 466076 w 884267"/>
                <a:gd name="connsiteY23" fmla="*/ 357045 h 368707"/>
                <a:gd name="connsiteX24" fmla="*/ 354564 w 884267"/>
                <a:gd name="connsiteY24" fmla="*/ 368196 h 368707"/>
                <a:gd name="connsiteX25" fmla="*/ 270929 w 884267"/>
                <a:gd name="connsiteY25" fmla="*/ 340318 h 368707"/>
                <a:gd name="connsiteX26" fmla="*/ 215173 w 884267"/>
                <a:gd name="connsiteY26" fmla="*/ 301289 h 368707"/>
                <a:gd name="connsiteX27" fmla="*/ 125964 w 884267"/>
                <a:gd name="connsiteY27" fmla="*/ 228806 h 368707"/>
                <a:gd name="connsiteX28" fmla="*/ 53481 w 884267"/>
                <a:gd name="connsiteY28" fmla="*/ 212079 h 368707"/>
                <a:gd name="connsiteX29" fmla="*/ 8876 w 884267"/>
                <a:gd name="connsiteY29" fmla="*/ 184201 h 368707"/>
                <a:gd name="connsiteX30" fmla="*/ 8876 w 884267"/>
                <a:gd name="connsiteY30" fmla="*/ 122869 h 36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84267" h="368707">
                  <a:moveTo>
                    <a:pt x="8876" y="122869"/>
                  </a:moveTo>
                  <a:cubicBezTo>
                    <a:pt x="23744" y="100566"/>
                    <a:pt x="60915" y="65254"/>
                    <a:pt x="98086" y="50386"/>
                  </a:cubicBezTo>
                  <a:cubicBezTo>
                    <a:pt x="135257" y="35518"/>
                    <a:pt x="199376" y="34588"/>
                    <a:pt x="231900" y="33659"/>
                  </a:cubicBezTo>
                  <a:cubicBezTo>
                    <a:pt x="264424" y="32730"/>
                    <a:pt x="274647" y="49456"/>
                    <a:pt x="293232" y="44810"/>
                  </a:cubicBezTo>
                  <a:cubicBezTo>
                    <a:pt x="311817" y="40164"/>
                    <a:pt x="327615" y="13215"/>
                    <a:pt x="343412" y="5781"/>
                  </a:cubicBezTo>
                  <a:cubicBezTo>
                    <a:pt x="359209" y="-1653"/>
                    <a:pt x="388017" y="206"/>
                    <a:pt x="388017" y="206"/>
                  </a:cubicBezTo>
                  <a:cubicBezTo>
                    <a:pt x="399168" y="206"/>
                    <a:pt x="410320" y="5781"/>
                    <a:pt x="410320" y="5781"/>
                  </a:cubicBezTo>
                  <a:cubicBezTo>
                    <a:pt x="417754" y="12286"/>
                    <a:pt x="432622" y="39235"/>
                    <a:pt x="432622" y="39235"/>
                  </a:cubicBezTo>
                  <a:cubicBezTo>
                    <a:pt x="440985" y="40164"/>
                    <a:pt x="445632" y="16003"/>
                    <a:pt x="460500" y="11357"/>
                  </a:cubicBezTo>
                  <a:cubicBezTo>
                    <a:pt x="475368" y="6711"/>
                    <a:pt x="503247" y="7640"/>
                    <a:pt x="521832" y="11357"/>
                  </a:cubicBezTo>
                  <a:cubicBezTo>
                    <a:pt x="540417" y="15074"/>
                    <a:pt x="572012" y="33659"/>
                    <a:pt x="572012" y="33659"/>
                  </a:cubicBezTo>
                  <a:cubicBezTo>
                    <a:pt x="581305" y="39234"/>
                    <a:pt x="567366" y="46668"/>
                    <a:pt x="577588" y="44810"/>
                  </a:cubicBezTo>
                  <a:cubicBezTo>
                    <a:pt x="587810" y="42952"/>
                    <a:pt x="603607" y="25296"/>
                    <a:pt x="633344" y="22508"/>
                  </a:cubicBezTo>
                  <a:cubicBezTo>
                    <a:pt x="663081" y="19720"/>
                    <a:pt x="729059" y="22508"/>
                    <a:pt x="756008" y="28084"/>
                  </a:cubicBezTo>
                  <a:cubicBezTo>
                    <a:pt x="782957" y="33660"/>
                    <a:pt x="781098" y="43882"/>
                    <a:pt x="795037" y="55962"/>
                  </a:cubicBezTo>
                  <a:cubicBezTo>
                    <a:pt x="808976" y="68042"/>
                    <a:pt x="824774" y="82911"/>
                    <a:pt x="839642" y="100567"/>
                  </a:cubicBezTo>
                  <a:cubicBezTo>
                    <a:pt x="854510" y="118223"/>
                    <a:pt x="885176" y="147030"/>
                    <a:pt x="884247" y="161898"/>
                  </a:cubicBezTo>
                  <a:cubicBezTo>
                    <a:pt x="883318" y="176766"/>
                    <a:pt x="853580" y="183271"/>
                    <a:pt x="834066" y="189776"/>
                  </a:cubicBezTo>
                  <a:cubicBezTo>
                    <a:pt x="814552" y="196281"/>
                    <a:pt x="785744" y="199999"/>
                    <a:pt x="767159" y="200928"/>
                  </a:cubicBezTo>
                  <a:cubicBezTo>
                    <a:pt x="748574" y="201857"/>
                    <a:pt x="735564" y="185130"/>
                    <a:pt x="722554" y="195352"/>
                  </a:cubicBezTo>
                  <a:cubicBezTo>
                    <a:pt x="709544" y="205574"/>
                    <a:pt x="702110" y="241815"/>
                    <a:pt x="689100" y="262259"/>
                  </a:cubicBezTo>
                  <a:cubicBezTo>
                    <a:pt x="676090" y="282703"/>
                    <a:pt x="670514" y="305005"/>
                    <a:pt x="644495" y="318015"/>
                  </a:cubicBezTo>
                  <a:cubicBezTo>
                    <a:pt x="618476" y="331025"/>
                    <a:pt x="562719" y="333813"/>
                    <a:pt x="532983" y="340318"/>
                  </a:cubicBezTo>
                  <a:cubicBezTo>
                    <a:pt x="503247" y="346823"/>
                    <a:pt x="495812" y="352399"/>
                    <a:pt x="466076" y="357045"/>
                  </a:cubicBezTo>
                  <a:cubicBezTo>
                    <a:pt x="436340" y="361691"/>
                    <a:pt x="387089" y="370984"/>
                    <a:pt x="354564" y="368196"/>
                  </a:cubicBezTo>
                  <a:cubicBezTo>
                    <a:pt x="322040" y="365408"/>
                    <a:pt x="294161" y="351469"/>
                    <a:pt x="270929" y="340318"/>
                  </a:cubicBezTo>
                  <a:cubicBezTo>
                    <a:pt x="247697" y="329167"/>
                    <a:pt x="239334" y="319874"/>
                    <a:pt x="215173" y="301289"/>
                  </a:cubicBezTo>
                  <a:cubicBezTo>
                    <a:pt x="191012" y="282704"/>
                    <a:pt x="152913" y="243674"/>
                    <a:pt x="125964" y="228806"/>
                  </a:cubicBezTo>
                  <a:cubicBezTo>
                    <a:pt x="99015" y="213938"/>
                    <a:pt x="72996" y="219513"/>
                    <a:pt x="53481" y="212079"/>
                  </a:cubicBezTo>
                  <a:cubicBezTo>
                    <a:pt x="33966" y="204645"/>
                    <a:pt x="17239" y="199999"/>
                    <a:pt x="8876" y="184201"/>
                  </a:cubicBezTo>
                  <a:cubicBezTo>
                    <a:pt x="513" y="168403"/>
                    <a:pt x="-5992" y="145172"/>
                    <a:pt x="8876" y="122869"/>
                  </a:cubicBezTo>
                  <a:close/>
                </a:path>
              </a:pathLst>
            </a:custGeom>
            <a:solidFill>
              <a:schemeClr val="tx2">
                <a:lumMod val="10000"/>
                <a:lumOff val="9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nvGrpSpPr>
            <p:cNvPr id="12" name="Group 11">
              <a:extLst>
                <a:ext uri="{FF2B5EF4-FFF2-40B4-BE49-F238E27FC236}">
                  <a16:creationId xmlns:a16="http://schemas.microsoft.com/office/drawing/2014/main" id="{985F54AF-488F-CA12-65B8-B9EE552C34E2}"/>
                </a:ext>
              </a:extLst>
            </p:cNvPr>
            <p:cNvGrpSpPr/>
            <p:nvPr/>
          </p:nvGrpSpPr>
          <p:grpSpPr>
            <a:xfrm>
              <a:off x="1023437" y="451789"/>
              <a:ext cx="288032" cy="322981"/>
              <a:chOff x="2339752" y="5517232"/>
              <a:chExt cx="288032" cy="322981"/>
            </a:xfrm>
          </p:grpSpPr>
          <p:cxnSp>
            <p:nvCxnSpPr>
              <p:cNvPr id="21" name="Straight Connector 20">
                <a:extLst>
                  <a:ext uri="{FF2B5EF4-FFF2-40B4-BE49-F238E27FC236}">
                    <a16:creationId xmlns:a16="http://schemas.microsoft.com/office/drawing/2014/main" id="{B0B2D0C9-E77C-385F-E175-A5F397548C0F}"/>
                  </a:ext>
                </a:extLst>
              </p:cNvPr>
              <p:cNvCxnSpPr>
                <a:cxnSpLocks/>
              </p:cNvCxnSpPr>
              <p:nvPr/>
            </p:nvCxnSpPr>
            <p:spPr bwMode="auto">
              <a:xfrm>
                <a:off x="2483768" y="5517232"/>
                <a:ext cx="0" cy="322981"/>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73986FAC-580F-BCAF-EA21-76E3C6D47AAD}"/>
                  </a:ext>
                </a:extLst>
              </p:cNvPr>
              <p:cNvCxnSpPr>
                <a:cxnSpLocks/>
              </p:cNvCxnSpPr>
              <p:nvPr/>
            </p:nvCxnSpPr>
            <p:spPr bwMode="auto">
              <a:xfrm>
                <a:off x="2627784" y="5517232"/>
                <a:ext cx="0" cy="216024"/>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C7A2F675-D2C3-9201-A480-0996902D841E}"/>
                  </a:ext>
                </a:extLst>
              </p:cNvPr>
              <p:cNvCxnSpPr>
                <a:cxnSpLocks/>
              </p:cNvCxnSpPr>
              <p:nvPr/>
            </p:nvCxnSpPr>
            <p:spPr bwMode="auto">
              <a:xfrm>
                <a:off x="2339752" y="5529696"/>
                <a:ext cx="0" cy="203560"/>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grpSp>
      </p:grpSp>
      <p:grpSp>
        <p:nvGrpSpPr>
          <p:cNvPr id="3" name="Group 2">
            <a:extLst>
              <a:ext uri="{FF2B5EF4-FFF2-40B4-BE49-F238E27FC236}">
                <a16:creationId xmlns:a16="http://schemas.microsoft.com/office/drawing/2014/main" id="{F9744E60-7E2B-0301-F948-619E7AB9A18B}"/>
              </a:ext>
            </a:extLst>
          </p:cNvPr>
          <p:cNvGrpSpPr/>
          <p:nvPr/>
        </p:nvGrpSpPr>
        <p:grpSpPr>
          <a:xfrm>
            <a:off x="2585054" y="5230765"/>
            <a:ext cx="884267" cy="368707"/>
            <a:chOff x="2758101" y="5362744"/>
            <a:chExt cx="884267" cy="368707"/>
          </a:xfrm>
        </p:grpSpPr>
        <p:sp>
          <p:nvSpPr>
            <p:cNvPr id="5" name="Freeform 4">
              <a:extLst>
                <a:ext uri="{FF2B5EF4-FFF2-40B4-BE49-F238E27FC236}">
                  <a16:creationId xmlns:a16="http://schemas.microsoft.com/office/drawing/2014/main" id="{FBCA2F3E-2F62-958C-04EA-69BC96AB1E09}"/>
                </a:ext>
              </a:extLst>
            </p:cNvPr>
            <p:cNvSpPr/>
            <p:nvPr/>
          </p:nvSpPr>
          <p:spPr bwMode="auto">
            <a:xfrm>
              <a:off x="2758101" y="5362744"/>
              <a:ext cx="884267" cy="368707"/>
            </a:xfrm>
            <a:custGeom>
              <a:avLst/>
              <a:gdLst>
                <a:gd name="connsiteX0" fmla="*/ 8876 w 884267"/>
                <a:gd name="connsiteY0" fmla="*/ 122869 h 368707"/>
                <a:gd name="connsiteX1" fmla="*/ 98086 w 884267"/>
                <a:gd name="connsiteY1" fmla="*/ 50386 h 368707"/>
                <a:gd name="connsiteX2" fmla="*/ 231900 w 884267"/>
                <a:gd name="connsiteY2" fmla="*/ 33659 h 368707"/>
                <a:gd name="connsiteX3" fmla="*/ 293232 w 884267"/>
                <a:gd name="connsiteY3" fmla="*/ 44810 h 368707"/>
                <a:gd name="connsiteX4" fmla="*/ 343412 w 884267"/>
                <a:gd name="connsiteY4" fmla="*/ 5781 h 368707"/>
                <a:gd name="connsiteX5" fmla="*/ 388017 w 884267"/>
                <a:gd name="connsiteY5" fmla="*/ 206 h 368707"/>
                <a:gd name="connsiteX6" fmla="*/ 410320 w 884267"/>
                <a:gd name="connsiteY6" fmla="*/ 5781 h 368707"/>
                <a:gd name="connsiteX7" fmla="*/ 432622 w 884267"/>
                <a:gd name="connsiteY7" fmla="*/ 39235 h 368707"/>
                <a:gd name="connsiteX8" fmla="*/ 460500 w 884267"/>
                <a:gd name="connsiteY8" fmla="*/ 11357 h 368707"/>
                <a:gd name="connsiteX9" fmla="*/ 521832 w 884267"/>
                <a:gd name="connsiteY9" fmla="*/ 11357 h 368707"/>
                <a:gd name="connsiteX10" fmla="*/ 572012 w 884267"/>
                <a:gd name="connsiteY10" fmla="*/ 33659 h 368707"/>
                <a:gd name="connsiteX11" fmla="*/ 577588 w 884267"/>
                <a:gd name="connsiteY11" fmla="*/ 44810 h 368707"/>
                <a:gd name="connsiteX12" fmla="*/ 633344 w 884267"/>
                <a:gd name="connsiteY12" fmla="*/ 22508 h 368707"/>
                <a:gd name="connsiteX13" fmla="*/ 756008 w 884267"/>
                <a:gd name="connsiteY13" fmla="*/ 28084 h 368707"/>
                <a:gd name="connsiteX14" fmla="*/ 795037 w 884267"/>
                <a:gd name="connsiteY14" fmla="*/ 55962 h 368707"/>
                <a:gd name="connsiteX15" fmla="*/ 839642 w 884267"/>
                <a:gd name="connsiteY15" fmla="*/ 100567 h 368707"/>
                <a:gd name="connsiteX16" fmla="*/ 884247 w 884267"/>
                <a:gd name="connsiteY16" fmla="*/ 161898 h 368707"/>
                <a:gd name="connsiteX17" fmla="*/ 834066 w 884267"/>
                <a:gd name="connsiteY17" fmla="*/ 189776 h 368707"/>
                <a:gd name="connsiteX18" fmla="*/ 767159 w 884267"/>
                <a:gd name="connsiteY18" fmla="*/ 200928 h 368707"/>
                <a:gd name="connsiteX19" fmla="*/ 722554 w 884267"/>
                <a:gd name="connsiteY19" fmla="*/ 195352 h 368707"/>
                <a:gd name="connsiteX20" fmla="*/ 689100 w 884267"/>
                <a:gd name="connsiteY20" fmla="*/ 262259 h 368707"/>
                <a:gd name="connsiteX21" fmla="*/ 644495 w 884267"/>
                <a:gd name="connsiteY21" fmla="*/ 318015 h 368707"/>
                <a:gd name="connsiteX22" fmla="*/ 532983 w 884267"/>
                <a:gd name="connsiteY22" fmla="*/ 340318 h 368707"/>
                <a:gd name="connsiteX23" fmla="*/ 466076 w 884267"/>
                <a:gd name="connsiteY23" fmla="*/ 357045 h 368707"/>
                <a:gd name="connsiteX24" fmla="*/ 354564 w 884267"/>
                <a:gd name="connsiteY24" fmla="*/ 368196 h 368707"/>
                <a:gd name="connsiteX25" fmla="*/ 270929 w 884267"/>
                <a:gd name="connsiteY25" fmla="*/ 340318 h 368707"/>
                <a:gd name="connsiteX26" fmla="*/ 215173 w 884267"/>
                <a:gd name="connsiteY26" fmla="*/ 301289 h 368707"/>
                <a:gd name="connsiteX27" fmla="*/ 125964 w 884267"/>
                <a:gd name="connsiteY27" fmla="*/ 228806 h 368707"/>
                <a:gd name="connsiteX28" fmla="*/ 53481 w 884267"/>
                <a:gd name="connsiteY28" fmla="*/ 212079 h 368707"/>
                <a:gd name="connsiteX29" fmla="*/ 8876 w 884267"/>
                <a:gd name="connsiteY29" fmla="*/ 184201 h 368707"/>
                <a:gd name="connsiteX30" fmla="*/ 8876 w 884267"/>
                <a:gd name="connsiteY30" fmla="*/ 122869 h 36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84267" h="368707">
                  <a:moveTo>
                    <a:pt x="8876" y="122869"/>
                  </a:moveTo>
                  <a:cubicBezTo>
                    <a:pt x="23744" y="100566"/>
                    <a:pt x="60915" y="65254"/>
                    <a:pt x="98086" y="50386"/>
                  </a:cubicBezTo>
                  <a:cubicBezTo>
                    <a:pt x="135257" y="35518"/>
                    <a:pt x="199376" y="34588"/>
                    <a:pt x="231900" y="33659"/>
                  </a:cubicBezTo>
                  <a:cubicBezTo>
                    <a:pt x="264424" y="32730"/>
                    <a:pt x="274647" y="49456"/>
                    <a:pt x="293232" y="44810"/>
                  </a:cubicBezTo>
                  <a:cubicBezTo>
                    <a:pt x="311817" y="40164"/>
                    <a:pt x="327615" y="13215"/>
                    <a:pt x="343412" y="5781"/>
                  </a:cubicBezTo>
                  <a:cubicBezTo>
                    <a:pt x="359209" y="-1653"/>
                    <a:pt x="388017" y="206"/>
                    <a:pt x="388017" y="206"/>
                  </a:cubicBezTo>
                  <a:cubicBezTo>
                    <a:pt x="399168" y="206"/>
                    <a:pt x="410320" y="5781"/>
                    <a:pt x="410320" y="5781"/>
                  </a:cubicBezTo>
                  <a:cubicBezTo>
                    <a:pt x="417754" y="12286"/>
                    <a:pt x="432622" y="39235"/>
                    <a:pt x="432622" y="39235"/>
                  </a:cubicBezTo>
                  <a:cubicBezTo>
                    <a:pt x="440985" y="40164"/>
                    <a:pt x="445632" y="16003"/>
                    <a:pt x="460500" y="11357"/>
                  </a:cubicBezTo>
                  <a:cubicBezTo>
                    <a:pt x="475368" y="6711"/>
                    <a:pt x="503247" y="7640"/>
                    <a:pt x="521832" y="11357"/>
                  </a:cubicBezTo>
                  <a:cubicBezTo>
                    <a:pt x="540417" y="15074"/>
                    <a:pt x="572012" y="33659"/>
                    <a:pt x="572012" y="33659"/>
                  </a:cubicBezTo>
                  <a:cubicBezTo>
                    <a:pt x="581305" y="39234"/>
                    <a:pt x="567366" y="46668"/>
                    <a:pt x="577588" y="44810"/>
                  </a:cubicBezTo>
                  <a:cubicBezTo>
                    <a:pt x="587810" y="42952"/>
                    <a:pt x="603607" y="25296"/>
                    <a:pt x="633344" y="22508"/>
                  </a:cubicBezTo>
                  <a:cubicBezTo>
                    <a:pt x="663081" y="19720"/>
                    <a:pt x="729059" y="22508"/>
                    <a:pt x="756008" y="28084"/>
                  </a:cubicBezTo>
                  <a:cubicBezTo>
                    <a:pt x="782957" y="33660"/>
                    <a:pt x="781098" y="43882"/>
                    <a:pt x="795037" y="55962"/>
                  </a:cubicBezTo>
                  <a:cubicBezTo>
                    <a:pt x="808976" y="68042"/>
                    <a:pt x="824774" y="82911"/>
                    <a:pt x="839642" y="100567"/>
                  </a:cubicBezTo>
                  <a:cubicBezTo>
                    <a:pt x="854510" y="118223"/>
                    <a:pt x="885176" y="147030"/>
                    <a:pt x="884247" y="161898"/>
                  </a:cubicBezTo>
                  <a:cubicBezTo>
                    <a:pt x="883318" y="176766"/>
                    <a:pt x="853580" y="183271"/>
                    <a:pt x="834066" y="189776"/>
                  </a:cubicBezTo>
                  <a:cubicBezTo>
                    <a:pt x="814552" y="196281"/>
                    <a:pt x="785744" y="199999"/>
                    <a:pt x="767159" y="200928"/>
                  </a:cubicBezTo>
                  <a:cubicBezTo>
                    <a:pt x="748574" y="201857"/>
                    <a:pt x="735564" y="185130"/>
                    <a:pt x="722554" y="195352"/>
                  </a:cubicBezTo>
                  <a:cubicBezTo>
                    <a:pt x="709544" y="205574"/>
                    <a:pt x="702110" y="241815"/>
                    <a:pt x="689100" y="262259"/>
                  </a:cubicBezTo>
                  <a:cubicBezTo>
                    <a:pt x="676090" y="282703"/>
                    <a:pt x="670514" y="305005"/>
                    <a:pt x="644495" y="318015"/>
                  </a:cubicBezTo>
                  <a:cubicBezTo>
                    <a:pt x="618476" y="331025"/>
                    <a:pt x="562719" y="333813"/>
                    <a:pt x="532983" y="340318"/>
                  </a:cubicBezTo>
                  <a:cubicBezTo>
                    <a:pt x="503247" y="346823"/>
                    <a:pt x="495812" y="352399"/>
                    <a:pt x="466076" y="357045"/>
                  </a:cubicBezTo>
                  <a:cubicBezTo>
                    <a:pt x="436340" y="361691"/>
                    <a:pt x="387089" y="370984"/>
                    <a:pt x="354564" y="368196"/>
                  </a:cubicBezTo>
                  <a:cubicBezTo>
                    <a:pt x="322040" y="365408"/>
                    <a:pt x="294161" y="351469"/>
                    <a:pt x="270929" y="340318"/>
                  </a:cubicBezTo>
                  <a:cubicBezTo>
                    <a:pt x="247697" y="329167"/>
                    <a:pt x="239334" y="319874"/>
                    <a:pt x="215173" y="301289"/>
                  </a:cubicBezTo>
                  <a:cubicBezTo>
                    <a:pt x="191012" y="282704"/>
                    <a:pt x="152913" y="243674"/>
                    <a:pt x="125964" y="228806"/>
                  </a:cubicBezTo>
                  <a:cubicBezTo>
                    <a:pt x="99015" y="213938"/>
                    <a:pt x="72996" y="219513"/>
                    <a:pt x="53481" y="212079"/>
                  </a:cubicBezTo>
                  <a:cubicBezTo>
                    <a:pt x="33966" y="204645"/>
                    <a:pt x="17239" y="199999"/>
                    <a:pt x="8876" y="184201"/>
                  </a:cubicBezTo>
                  <a:cubicBezTo>
                    <a:pt x="513" y="168403"/>
                    <a:pt x="-5992" y="145172"/>
                    <a:pt x="8876" y="122869"/>
                  </a:cubicBezTo>
                  <a:close/>
                </a:path>
              </a:pathLst>
            </a:custGeom>
            <a:solidFill>
              <a:srgbClr val="0070C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nvGrpSpPr>
            <p:cNvPr id="16" name="Group 15">
              <a:extLst>
                <a:ext uri="{FF2B5EF4-FFF2-40B4-BE49-F238E27FC236}">
                  <a16:creationId xmlns:a16="http://schemas.microsoft.com/office/drawing/2014/main" id="{5684A11C-ECC9-798F-AA15-C4EDA13DDC73}"/>
                </a:ext>
              </a:extLst>
            </p:cNvPr>
            <p:cNvGrpSpPr/>
            <p:nvPr/>
          </p:nvGrpSpPr>
          <p:grpSpPr>
            <a:xfrm>
              <a:off x="3046133" y="5371411"/>
              <a:ext cx="288032" cy="322981"/>
              <a:chOff x="2339752" y="5517232"/>
              <a:chExt cx="288032" cy="322981"/>
            </a:xfrm>
          </p:grpSpPr>
          <p:cxnSp>
            <p:nvCxnSpPr>
              <p:cNvPr id="7" name="Straight Connector 6">
                <a:extLst>
                  <a:ext uri="{FF2B5EF4-FFF2-40B4-BE49-F238E27FC236}">
                    <a16:creationId xmlns:a16="http://schemas.microsoft.com/office/drawing/2014/main" id="{9FB7E58E-85D8-701B-9D03-B29825C1BB77}"/>
                  </a:ext>
                </a:extLst>
              </p:cNvPr>
              <p:cNvCxnSpPr>
                <a:cxnSpLocks/>
              </p:cNvCxnSpPr>
              <p:nvPr/>
            </p:nvCxnSpPr>
            <p:spPr bwMode="auto">
              <a:xfrm>
                <a:off x="2483768" y="5517232"/>
                <a:ext cx="0" cy="322981"/>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D156B4AD-3347-4124-E33A-C7215FAAB6E3}"/>
                  </a:ext>
                </a:extLst>
              </p:cNvPr>
              <p:cNvCxnSpPr>
                <a:cxnSpLocks/>
              </p:cNvCxnSpPr>
              <p:nvPr/>
            </p:nvCxnSpPr>
            <p:spPr bwMode="auto">
              <a:xfrm>
                <a:off x="2627784" y="5517232"/>
                <a:ext cx="0" cy="216024"/>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44663C62-4725-3631-E26B-A1533959D2C7}"/>
                  </a:ext>
                </a:extLst>
              </p:cNvPr>
              <p:cNvCxnSpPr>
                <a:cxnSpLocks/>
              </p:cNvCxnSpPr>
              <p:nvPr/>
            </p:nvCxnSpPr>
            <p:spPr bwMode="auto">
              <a:xfrm>
                <a:off x="2339752" y="5529696"/>
                <a:ext cx="0" cy="203560"/>
              </a:xfrm>
              <a:prstGeom prst="line">
                <a:avLst/>
              </a:prstGeom>
              <a:ln>
                <a:headEnd type="none" w="med" len="med"/>
                <a:tailEnd type="none"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2">
                <a:schemeClr val="dk1"/>
              </a:lnRef>
              <a:fillRef idx="0">
                <a:schemeClr val="dk1"/>
              </a:fillRef>
              <a:effectRef idx="1">
                <a:schemeClr val="dk1"/>
              </a:effectRef>
              <a:fontRef idx="minor">
                <a:schemeClr val="tx1"/>
              </a:fontRef>
            </p:style>
          </p:cxnSp>
        </p:grpSp>
      </p:grpSp>
      <p:sp>
        <p:nvSpPr>
          <p:cNvPr id="32" name="Freeform 31">
            <a:extLst>
              <a:ext uri="{FF2B5EF4-FFF2-40B4-BE49-F238E27FC236}">
                <a16:creationId xmlns:a16="http://schemas.microsoft.com/office/drawing/2014/main" id="{1FE458DE-7E04-7AF5-16E5-879E4D7D3665}"/>
              </a:ext>
            </a:extLst>
          </p:cNvPr>
          <p:cNvSpPr/>
          <p:nvPr/>
        </p:nvSpPr>
        <p:spPr bwMode="auto">
          <a:xfrm>
            <a:off x="2353444" y="1196752"/>
            <a:ext cx="1714500" cy="4629150"/>
          </a:xfrm>
          <a:custGeom>
            <a:avLst/>
            <a:gdLst>
              <a:gd name="connsiteX0" fmla="*/ 0 w 1714500"/>
              <a:gd name="connsiteY0" fmla="*/ 0 h 4629150"/>
              <a:gd name="connsiteX1" fmla="*/ 557213 w 1714500"/>
              <a:gd name="connsiteY1" fmla="*/ 1528762 h 4629150"/>
              <a:gd name="connsiteX2" fmla="*/ 428625 w 1714500"/>
              <a:gd name="connsiteY2" fmla="*/ 2286000 h 4629150"/>
              <a:gd name="connsiteX3" fmla="*/ 1143000 w 1714500"/>
              <a:gd name="connsiteY3" fmla="*/ 2386012 h 4629150"/>
              <a:gd name="connsiteX4" fmla="*/ 1271588 w 1714500"/>
              <a:gd name="connsiteY4" fmla="*/ 4157662 h 4629150"/>
              <a:gd name="connsiteX5" fmla="*/ 900113 w 1714500"/>
              <a:gd name="connsiteY5" fmla="*/ 4543425 h 4629150"/>
              <a:gd name="connsiteX6" fmla="*/ 1714500 w 1714500"/>
              <a:gd name="connsiteY6" fmla="*/ 4629150 h 4629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4500" h="4629150">
                <a:moveTo>
                  <a:pt x="0" y="0"/>
                </a:moveTo>
                <a:cubicBezTo>
                  <a:pt x="242888" y="573881"/>
                  <a:pt x="485776" y="1147762"/>
                  <a:pt x="557213" y="1528762"/>
                </a:cubicBezTo>
                <a:cubicBezTo>
                  <a:pt x="628650" y="1909762"/>
                  <a:pt x="330994" y="2143125"/>
                  <a:pt x="428625" y="2286000"/>
                </a:cubicBezTo>
                <a:cubicBezTo>
                  <a:pt x="526256" y="2428875"/>
                  <a:pt x="1002506" y="2074068"/>
                  <a:pt x="1143000" y="2386012"/>
                </a:cubicBezTo>
                <a:cubicBezTo>
                  <a:pt x="1283494" y="2697956"/>
                  <a:pt x="1312069" y="3798093"/>
                  <a:pt x="1271588" y="4157662"/>
                </a:cubicBezTo>
                <a:cubicBezTo>
                  <a:pt x="1231107" y="4517231"/>
                  <a:pt x="826294" y="4464844"/>
                  <a:pt x="900113" y="4543425"/>
                </a:cubicBezTo>
                <a:cubicBezTo>
                  <a:pt x="973932" y="4622006"/>
                  <a:pt x="1344216" y="4625578"/>
                  <a:pt x="1714500" y="4629150"/>
                </a:cubicBezTo>
              </a:path>
            </a:pathLst>
          </a:custGeom>
          <a:ln w="57150" cap="flat" cmpd="sng" algn="ctr">
            <a:solidFill>
              <a:srgbClr val="FF9300"/>
            </a:solidFill>
            <a:prstDash val="solid"/>
            <a:round/>
            <a:headEnd type="none" w="med" len="med"/>
            <a:tailEnd type="arrow" w="med" len="me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rgbClr r="0" g="0" b="0"/>
          </a:lnRef>
          <a:fillRef idx="0">
            <a:scrgbClr r="0" g="0" b="0"/>
          </a:fillRef>
          <a:effectRef idx="0">
            <a:scrgbClr r="0" g="0" b="0"/>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10" name="Freeform 9">
            <a:extLst>
              <a:ext uri="{FF2B5EF4-FFF2-40B4-BE49-F238E27FC236}">
                <a16:creationId xmlns:a16="http://schemas.microsoft.com/office/drawing/2014/main" id="{52FCC657-7498-7A97-D0E2-D8297467D9BF}"/>
              </a:ext>
            </a:extLst>
          </p:cNvPr>
          <p:cNvSpPr/>
          <p:nvPr/>
        </p:nvSpPr>
        <p:spPr bwMode="auto">
          <a:xfrm>
            <a:off x="2319144" y="1304078"/>
            <a:ext cx="2468880" cy="4285162"/>
          </a:xfrm>
          <a:custGeom>
            <a:avLst/>
            <a:gdLst>
              <a:gd name="connsiteX0" fmla="*/ 2468880 w 2468880"/>
              <a:gd name="connsiteY0" fmla="*/ 3931920 h 4285162"/>
              <a:gd name="connsiteX1" fmla="*/ 1207008 w 2468880"/>
              <a:gd name="connsiteY1" fmla="*/ 4279392 h 4285162"/>
              <a:gd name="connsiteX2" fmla="*/ 877824 w 2468880"/>
              <a:gd name="connsiteY2" fmla="*/ 3986784 h 4285162"/>
              <a:gd name="connsiteX3" fmla="*/ 932688 w 2468880"/>
              <a:gd name="connsiteY3" fmla="*/ 2249424 h 4285162"/>
              <a:gd name="connsiteX4" fmla="*/ 475488 w 2468880"/>
              <a:gd name="connsiteY4" fmla="*/ 2194560 h 4285162"/>
              <a:gd name="connsiteX5" fmla="*/ 621792 w 2468880"/>
              <a:gd name="connsiteY5" fmla="*/ 1225296 h 4285162"/>
              <a:gd name="connsiteX6" fmla="*/ 0 w 2468880"/>
              <a:gd name="connsiteY6" fmla="*/ 0 h 4285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68880" h="4285162">
                <a:moveTo>
                  <a:pt x="2468880" y="3931920"/>
                </a:moveTo>
                <a:cubicBezTo>
                  <a:pt x="1970532" y="4101084"/>
                  <a:pt x="1472184" y="4270248"/>
                  <a:pt x="1207008" y="4279392"/>
                </a:cubicBezTo>
                <a:cubicBezTo>
                  <a:pt x="941832" y="4288536"/>
                  <a:pt x="923544" y="4325112"/>
                  <a:pt x="877824" y="3986784"/>
                </a:cubicBezTo>
                <a:cubicBezTo>
                  <a:pt x="832104" y="3648456"/>
                  <a:pt x="999744" y="2548128"/>
                  <a:pt x="932688" y="2249424"/>
                </a:cubicBezTo>
                <a:cubicBezTo>
                  <a:pt x="865632" y="1950720"/>
                  <a:pt x="527304" y="2365248"/>
                  <a:pt x="475488" y="2194560"/>
                </a:cubicBezTo>
                <a:cubicBezTo>
                  <a:pt x="423672" y="2023872"/>
                  <a:pt x="701040" y="1591056"/>
                  <a:pt x="621792" y="1225296"/>
                </a:cubicBezTo>
                <a:cubicBezTo>
                  <a:pt x="542544" y="859536"/>
                  <a:pt x="271272" y="429768"/>
                  <a:pt x="0" y="0"/>
                </a:cubicBezTo>
              </a:path>
            </a:pathLst>
          </a:custGeom>
          <a:noFill/>
          <a:ln w="57150" cap="flat" cmpd="sng" algn="ctr">
            <a:solidFill>
              <a:srgbClr val="0070C0"/>
            </a:solidFill>
            <a:prstDash val="solid"/>
            <a:round/>
            <a:headEnd type="none" w="med" len="med"/>
            <a:tailEnd type="arrow"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9" name="Freeform 28">
            <a:extLst>
              <a:ext uri="{FF2B5EF4-FFF2-40B4-BE49-F238E27FC236}">
                <a16:creationId xmlns:a16="http://schemas.microsoft.com/office/drawing/2014/main" id="{337C111A-53D2-5EAF-D416-2FA98D6E2AE1}"/>
              </a:ext>
            </a:extLst>
          </p:cNvPr>
          <p:cNvSpPr/>
          <p:nvPr/>
        </p:nvSpPr>
        <p:spPr bwMode="auto">
          <a:xfrm>
            <a:off x="2304454" y="1340768"/>
            <a:ext cx="2627586" cy="4425692"/>
          </a:xfrm>
          <a:custGeom>
            <a:avLst/>
            <a:gdLst>
              <a:gd name="connsiteX0" fmla="*/ 2627586 w 2627586"/>
              <a:gd name="connsiteY0" fmla="*/ 3878318 h 4425692"/>
              <a:gd name="connsiteX1" fmla="*/ 851338 w 2627586"/>
              <a:gd name="connsiteY1" fmla="*/ 4351283 h 4425692"/>
              <a:gd name="connsiteX2" fmla="*/ 367862 w 2627586"/>
              <a:gd name="connsiteY2" fmla="*/ 4414345 h 4425692"/>
              <a:gd name="connsiteX3" fmla="*/ 189186 w 2627586"/>
              <a:gd name="connsiteY3" fmla="*/ 4246180 h 4425692"/>
              <a:gd name="connsiteX4" fmla="*/ 199696 w 2627586"/>
              <a:gd name="connsiteY4" fmla="*/ 3584028 h 4425692"/>
              <a:gd name="connsiteX5" fmla="*/ 557048 w 2627586"/>
              <a:gd name="connsiteY5" fmla="*/ 1313793 h 4425692"/>
              <a:gd name="connsiteX6" fmla="*/ 441434 w 2627586"/>
              <a:gd name="connsiteY6" fmla="*/ 735724 h 4425692"/>
              <a:gd name="connsiteX7" fmla="*/ 0 w 2627586"/>
              <a:gd name="connsiteY7" fmla="*/ 0 h 4425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27586" h="4425692">
                <a:moveTo>
                  <a:pt x="2627586" y="3878318"/>
                </a:moveTo>
                <a:lnTo>
                  <a:pt x="851338" y="4351283"/>
                </a:lnTo>
                <a:cubicBezTo>
                  <a:pt x="474717" y="4440621"/>
                  <a:pt x="478221" y="4431862"/>
                  <a:pt x="367862" y="4414345"/>
                </a:cubicBezTo>
                <a:cubicBezTo>
                  <a:pt x="257503" y="4396828"/>
                  <a:pt x="217214" y="4384566"/>
                  <a:pt x="189186" y="4246180"/>
                </a:cubicBezTo>
                <a:cubicBezTo>
                  <a:pt x="161158" y="4107794"/>
                  <a:pt x="138386" y="4072759"/>
                  <a:pt x="199696" y="3584028"/>
                </a:cubicBezTo>
                <a:cubicBezTo>
                  <a:pt x="261006" y="3095297"/>
                  <a:pt x="516758" y="1788510"/>
                  <a:pt x="557048" y="1313793"/>
                </a:cubicBezTo>
                <a:cubicBezTo>
                  <a:pt x="597338" y="839076"/>
                  <a:pt x="534275" y="954689"/>
                  <a:pt x="441434" y="735724"/>
                </a:cubicBezTo>
                <a:cubicBezTo>
                  <a:pt x="348593" y="516758"/>
                  <a:pt x="174296" y="258379"/>
                  <a:pt x="0" y="0"/>
                </a:cubicBezTo>
              </a:path>
            </a:pathLst>
          </a:custGeom>
          <a:ln w="57150">
            <a:solidFill>
              <a:srgbClr val="00B050"/>
            </a:solidFill>
            <a:headEnd type="none" w="med" len="med"/>
            <a:tailEnd type="stealth" w="lg" len="lg"/>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dk1"/>
          </a:lnRef>
          <a:fillRef idx="0">
            <a:schemeClr val="dk1"/>
          </a:fillRef>
          <a:effectRef idx="2">
            <a:schemeClr val="dk1"/>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2" name="TextBox 1">
            <a:extLst>
              <a:ext uri="{FF2B5EF4-FFF2-40B4-BE49-F238E27FC236}">
                <a16:creationId xmlns:a16="http://schemas.microsoft.com/office/drawing/2014/main" id="{330B5D07-9F02-1592-21ED-B6B95ED23850}"/>
              </a:ext>
            </a:extLst>
          </p:cNvPr>
          <p:cNvSpPr txBox="1">
            <a:spLocks noChangeArrowheads="1"/>
          </p:cNvSpPr>
          <p:nvPr/>
        </p:nvSpPr>
        <p:spPr bwMode="auto">
          <a:xfrm>
            <a:off x="5151337" y="687545"/>
            <a:ext cx="377187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en-SE" altLang="en-SE" sz="2400" b="1" dirty="0">
                <a:solidFill>
                  <a:srgbClr val="FF9300"/>
                </a:solidFill>
              </a:rPr>
              <a:t>Kraft</a:t>
            </a:r>
            <a:r>
              <a:rPr lang="en-SE" altLang="en-SE" sz="2400" dirty="0">
                <a:solidFill>
                  <a:srgbClr val="FF9300"/>
                </a:solidFill>
              </a:rPr>
              <a:t>:</a:t>
            </a:r>
          </a:p>
          <a:p>
            <a:pPr marL="342900" indent="-342900">
              <a:spcBef>
                <a:spcPct val="0"/>
              </a:spcBef>
            </a:pPr>
            <a:r>
              <a:rPr lang="en-SE" altLang="en-SE" sz="2400" dirty="0">
                <a:solidFill>
                  <a:srgbClr val="FF9300"/>
                </a:solidFill>
              </a:rPr>
              <a:t>Korsar vid övergången</a:t>
            </a:r>
          </a:p>
          <a:p>
            <a:pPr marL="342900" indent="-342900">
              <a:spcBef>
                <a:spcPct val="0"/>
              </a:spcBef>
            </a:pPr>
            <a:r>
              <a:rPr lang="en-SE" altLang="en-SE" sz="2400" dirty="0">
                <a:solidFill>
                  <a:srgbClr val="FF9300"/>
                </a:solidFill>
              </a:rPr>
              <a:t>Tractus corticospinalis</a:t>
            </a:r>
          </a:p>
          <a:p>
            <a:pPr marL="342900" indent="-342900">
              <a:spcBef>
                <a:spcPct val="0"/>
              </a:spcBef>
            </a:pPr>
            <a:r>
              <a:rPr lang="en-SE" altLang="en-SE" sz="2400" dirty="0">
                <a:solidFill>
                  <a:srgbClr val="FF9300"/>
                </a:solidFill>
              </a:rPr>
              <a:t>Posterolateralt i ryggmärg</a:t>
            </a:r>
          </a:p>
        </p:txBody>
      </p:sp>
      <p:sp>
        <p:nvSpPr>
          <p:cNvPr id="8" name="TextBox 7">
            <a:extLst>
              <a:ext uri="{FF2B5EF4-FFF2-40B4-BE49-F238E27FC236}">
                <a16:creationId xmlns:a16="http://schemas.microsoft.com/office/drawing/2014/main" id="{560C2FF6-2E97-2956-4ADF-8FB1092B96C4}"/>
              </a:ext>
            </a:extLst>
          </p:cNvPr>
          <p:cNvSpPr txBox="1">
            <a:spLocks noChangeArrowheads="1"/>
          </p:cNvSpPr>
          <p:nvPr/>
        </p:nvSpPr>
        <p:spPr bwMode="auto">
          <a:xfrm>
            <a:off x="5177034" y="2767787"/>
            <a:ext cx="367310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en-SE" altLang="en-SE" sz="2400" b="1" dirty="0">
                <a:solidFill>
                  <a:srgbClr val="0070C0"/>
                </a:solidFill>
              </a:rPr>
              <a:t>Beröring</a:t>
            </a:r>
            <a:r>
              <a:rPr lang="en-SE" altLang="en-SE" sz="2400" dirty="0">
                <a:solidFill>
                  <a:srgbClr val="0070C0"/>
                </a:solidFill>
              </a:rPr>
              <a:t>:</a:t>
            </a:r>
          </a:p>
          <a:p>
            <a:pPr marL="342900" indent="-342900">
              <a:spcBef>
                <a:spcPct val="0"/>
              </a:spcBef>
            </a:pPr>
            <a:r>
              <a:rPr lang="en-SE" altLang="en-SE" sz="2400" dirty="0">
                <a:solidFill>
                  <a:srgbClr val="0070C0"/>
                </a:solidFill>
              </a:rPr>
              <a:t>Korsar vid övergången</a:t>
            </a:r>
          </a:p>
          <a:p>
            <a:pPr marL="342900" indent="-342900">
              <a:spcBef>
                <a:spcPct val="0"/>
              </a:spcBef>
            </a:pPr>
            <a:r>
              <a:rPr lang="en-SE" altLang="en-SE" sz="2400" dirty="0">
                <a:solidFill>
                  <a:srgbClr val="0070C0"/>
                </a:solidFill>
              </a:rPr>
              <a:t>Baksträngar</a:t>
            </a:r>
          </a:p>
          <a:p>
            <a:pPr marL="342900" indent="-342900">
              <a:spcBef>
                <a:spcPct val="0"/>
              </a:spcBef>
            </a:pPr>
            <a:r>
              <a:rPr lang="en-SE" altLang="en-SE" sz="2400" dirty="0">
                <a:solidFill>
                  <a:srgbClr val="0070C0"/>
                </a:solidFill>
              </a:rPr>
              <a:t>Posteriort i ryggmärg</a:t>
            </a:r>
          </a:p>
        </p:txBody>
      </p:sp>
      <p:sp>
        <p:nvSpPr>
          <p:cNvPr id="30" name="TextBox 29">
            <a:extLst>
              <a:ext uri="{FF2B5EF4-FFF2-40B4-BE49-F238E27FC236}">
                <a16:creationId xmlns:a16="http://schemas.microsoft.com/office/drawing/2014/main" id="{65360841-DD63-6960-7929-4093D96F801A}"/>
              </a:ext>
            </a:extLst>
          </p:cNvPr>
          <p:cNvSpPr txBox="1">
            <a:spLocks noChangeArrowheads="1"/>
          </p:cNvSpPr>
          <p:nvPr/>
        </p:nvSpPr>
        <p:spPr bwMode="auto">
          <a:xfrm>
            <a:off x="5250119" y="4633766"/>
            <a:ext cx="367310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en-SE" altLang="en-SE" sz="2400" b="1" dirty="0">
                <a:solidFill>
                  <a:srgbClr val="00B050"/>
                </a:solidFill>
              </a:rPr>
              <a:t>Smärta</a:t>
            </a:r>
            <a:r>
              <a:rPr lang="en-SE" altLang="en-SE" sz="2400" dirty="0">
                <a:solidFill>
                  <a:srgbClr val="00B050"/>
                </a:solidFill>
              </a:rPr>
              <a:t>:</a:t>
            </a:r>
          </a:p>
          <a:p>
            <a:pPr marL="342900" indent="-342900">
              <a:spcBef>
                <a:spcPct val="0"/>
              </a:spcBef>
            </a:pPr>
            <a:r>
              <a:rPr lang="en-SE" altLang="en-SE" sz="2400" dirty="0">
                <a:solidFill>
                  <a:srgbClr val="00B050"/>
                </a:solidFill>
              </a:rPr>
              <a:t>Korsar direkt i ryggmärg</a:t>
            </a:r>
          </a:p>
          <a:p>
            <a:pPr marL="342900" indent="-342900">
              <a:spcBef>
                <a:spcPct val="0"/>
              </a:spcBef>
            </a:pPr>
            <a:r>
              <a:rPr lang="en-SE" altLang="en-SE" sz="2400" dirty="0">
                <a:solidFill>
                  <a:srgbClr val="00B050"/>
                </a:solidFill>
              </a:rPr>
              <a:t>Tractus spinothalamicus</a:t>
            </a:r>
          </a:p>
          <a:p>
            <a:pPr marL="342900" indent="-342900">
              <a:spcBef>
                <a:spcPct val="0"/>
              </a:spcBef>
            </a:pPr>
            <a:r>
              <a:rPr lang="en-SE" altLang="en-SE" sz="2400" dirty="0">
                <a:solidFill>
                  <a:srgbClr val="00B050"/>
                </a:solidFill>
              </a:rPr>
              <a:t>Anterolateralt i ryggmärg</a:t>
            </a:r>
          </a:p>
        </p:txBody>
      </p:sp>
    </p:spTree>
    <p:extLst>
      <p:ext uri="{BB962C8B-B14F-4D97-AF65-F5344CB8AC3E}">
        <p14:creationId xmlns:p14="http://schemas.microsoft.com/office/powerpoint/2010/main" val="20743788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10" grpId="0" animBg="1"/>
      <p:bldP spid="29" grpId="0" animBg="1"/>
      <p:bldP spid="2" grpId="0"/>
      <p:bldP spid="8" grpId="0"/>
      <p:bldP spid="3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AF932303-782D-50A3-22EC-05209C0CA6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1782763"/>
            <a:ext cx="4479925"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Diagonal rand 5">
            <a:extLst>
              <a:ext uri="{FF2B5EF4-FFF2-40B4-BE49-F238E27FC236}">
                <a16:creationId xmlns:a16="http://schemas.microsoft.com/office/drawing/2014/main" id="{1A9FA935-DB8F-CF95-0BC0-6C2EC06869F8}"/>
              </a:ext>
            </a:extLst>
          </p:cNvPr>
          <p:cNvSpPr/>
          <p:nvPr/>
        </p:nvSpPr>
        <p:spPr>
          <a:xfrm rot="16200000" flipV="1">
            <a:off x="-81756" y="3004344"/>
            <a:ext cx="1981200" cy="1258888"/>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sp>
        <p:nvSpPr>
          <p:cNvPr id="7" name="Ellips 6">
            <a:extLst>
              <a:ext uri="{FF2B5EF4-FFF2-40B4-BE49-F238E27FC236}">
                <a16:creationId xmlns:a16="http://schemas.microsoft.com/office/drawing/2014/main" id="{E6660BE3-24E0-C832-0FF5-4E5DDEC3FA14}"/>
              </a:ext>
            </a:extLst>
          </p:cNvPr>
          <p:cNvSpPr/>
          <p:nvPr/>
        </p:nvSpPr>
        <p:spPr>
          <a:xfrm>
            <a:off x="1654175" y="1668463"/>
            <a:ext cx="717550" cy="900112"/>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8" name="Rektangel med rundade hörn 7">
            <a:extLst>
              <a:ext uri="{FF2B5EF4-FFF2-40B4-BE49-F238E27FC236}">
                <a16:creationId xmlns:a16="http://schemas.microsoft.com/office/drawing/2014/main" id="{2DAD2E8C-CCC7-808E-14AF-1E8CD603440E}"/>
              </a:ext>
            </a:extLst>
          </p:cNvPr>
          <p:cNvSpPr/>
          <p:nvPr/>
        </p:nvSpPr>
        <p:spPr>
          <a:xfrm flipH="1">
            <a:off x="1649413" y="2628900"/>
            <a:ext cx="360362" cy="1619250"/>
          </a:xfrm>
          <a:prstGeom prst="roundRect">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9" name="Rektangel med rundade hörn 8">
            <a:extLst>
              <a:ext uri="{FF2B5EF4-FFF2-40B4-BE49-F238E27FC236}">
                <a16:creationId xmlns:a16="http://schemas.microsoft.com/office/drawing/2014/main" id="{832F3716-9B0D-CF99-C01B-9A4E1CAFFBB6}"/>
              </a:ext>
            </a:extLst>
          </p:cNvPr>
          <p:cNvSpPr/>
          <p:nvPr/>
        </p:nvSpPr>
        <p:spPr>
          <a:xfrm flipH="1">
            <a:off x="1993900" y="2628900"/>
            <a:ext cx="358775" cy="1619250"/>
          </a:xfrm>
          <a:prstGeom prst="roundRect">
            <a:avLst/>
          </a:prstGeom>
          <a:ln>
            <a:solidFill>
              <a:srgbClr val="000000"/>
            </a:solidFill>
          </a:ln>
        </p:spPr>
        <p:style>
          <a:lnRef idx="2">
            <a:schemeClr val="dk1"/>
          </a:lnRef>
          <a:fillRef idx="1">
            <a:schemeClr val="lt1"/>
          </a:fillRef>
          <a:effectRef idx="0">
            <a:schemeClr val="dk1"/>
          </a:effectRef>
          <a:fontRef idx="minor">
            <a:schemeClr val="dk1"/>
          </a:fontRef>
        </p:style>
        <p:txBody>
          <a:bodyPr anchor="ctr"/>
          <a:lstStyle/>
          <a:p>
            <a:pPr algn="ctr">
              <a:defRPr/>
            </a:pPr>
            <a:endParaRPr lang="sv-SE">
              <a:ln w="12700" cmpd="sng">
                <a:solidFill>
                  <a:schemeClr val="tx1"/>
                </a:solidFill>
              </a:ln>
            </a:endParaRPr>
          </a:p>
        </p:txBody>
      </p:sp>
      <p:sp>
        <p:nvSpPr>
          <p:cNvPr id="10" name="Diagonal rand 9">
            <a:extLst>
              <a:ext uri="{FF2B5EF4-FFF2-40B4-BE49-F238E27FC236}">
                <a16:creationId xmlns:a16="http://schemas.microsoft.com/office/drawing/2014/main" id="{30562A68-F099-701D-4401-4C8C12AD188B}"/>
              </a:ext>
            </a:extLst>
          </p:cNvPr>
          <p:cNvSpPr/>
          <p:nvPr/>
        </p:nvSpPr>
        <p:spPr>
          <a:xfrm rot="16200000">
            <a:off x="2093913" y="3003550"/>
            <a:ext cx="1981200" cy="1260475"/>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sp>
        <p:nvSpPr>
          <p:cNvPr id="13" name="Rektangel med rundade hörn 12">
            <a:extLst>
              <a:ext uri="{FF2B5EF4-FFF2-40B4-BE49-F238E27FC236}">
                <a16:creationId xmlns:a16="http://schemas.microsoft.com/office/drawing/2014/main" id="{73DF67ED-CA09-F3BF-1DA0-CA6094B14FDD}"/>
              </a:ext>
            </a:extLst>
          </p:cNvPr>
          <p:cNvSpPr>
            <a:spLocks noChangeArrowheads="1"/>
          </p:cNvSpPr>
          <p:nvPr/>
        </p:nvSpPr>
        <p:spPr bwMode="auto">
          <a:xfrm flipH="1">
            <a:off x="1751013" y="4235450"/>
            <a:ext cx="252412" cy="900113"/>
          </a:xfrm>
          <a:prstGeom prst="roundRect">
            <a:avLst>
              <a:gd name="adj" fmla="val 16667"/>
            </a:avLst>
          </a:prstGeom>
          <a:pattFill prst="solidDmnd">
            <a:fgClr>
              <a:srgbClr val="00B0F0"/>
            </a:fgClr>
            <a:bgClr>
              <a:schemeClr val="tx1"/>
            </a:bgClr>
          </a:pattFill>
          <a:ln w="25400">
            <a:solidFill>
              <a:schemeClr val="tx1"/>
            </a:solidFill>
            <a:round/>
            <a:headEnd/>
            <a:tailEnd/>
          </a:ln>
        </p:spPr>
        <p:txBody>
          <a:bodyPr anchor="ctr"/>
          <a:lstStyle/>
          <a:p>
            <a:pPr algn="ctr">
              <a:defRPr/>
            </a:pPr>
            <a:endParaRPr lang="sv-SE">
              <a:solidFill>
                <a:schemeClr val="dk1"/>
              </a:solidFill>
              <a:latin typeface="+mn-lt"/>
              <a:ea typeface="+mn-ea"/>
            </a:endParaRPr>
          </a:p>
        </p:txBody>
      </p:sp>
      <p:sp>
        <p:nvSpPr>
          <p:cNvPr id="14" name="Rektangel med rundade hörn 13">
            <a:extLst>
              <a:ext uri="{FF2B5EF4-FFF2-40B4-BE49-F238E27FC236}">
                <a16:creationId xmlns:a16="http://schemas.microsoft.com/office/drawing/2014/main" id="{94866BD2-82DC-5BD2-C42C-5A3BF058CE38}"/>
              </a:ext>
            </a:extLst>
          </p:cNvPr>
          <p:cNvSpPr>
            <a:spLocks noChangeArrowheads="1"/>
          </p:cNvSpPr>
          <p:nvPr/>
        </p:nvSpPr>
        <p:spPr bwMode="auto">
          <a:xfrm flipH="1">
            <a:off x="2006600" y="4235450"/>
            <a:ext cx="250825" cy="900113"/>
          </a:xfrm>
          <a:prstGeom prst="roundRect">
            <a:avLst>
              <a:gd name="adj" fmla="val 16667"/>
            </a:avLst>
          </a:prstGeom>
          <a:pattFill prst="solidDmnd">
            <a:fgClr>
              <a:srgbClr val="00B0F0"/>
            </a:fgClr>
            <a:bgClr>
              <a:schemeClr val="tx1"/>
            </a:bgClr>
          </a:pattFill>
          <a:ln w="25400">
            <a:solidFill>
              <a:schemeClr val="tx1"/>
            </a:solidFill>
            <a:round/>
            <a:headEnd/>
            <a:tailEnd/>
          </a:ln>
        </p:spPr>
        <p:txBody>
          <a:bodyPr anchor="ctr"/>
          <a:lstStyle/>
          <a:p>
            <a:pPr algn="ctr">
              <a:defRPr/>
            </a:pPr>
            <a:endParaRPr lang="sv-SE" dirty="0">
              <a:solidFill>
                <a:schemeClr val="dk1"/>
              </a:solidFill>
              <a:latin typeface="+mn-lt"/>
              <a:ea typeface="+mn-ea"/>
            </a:endParaRPr>
          </a:p>
        </p:txBody>
      </p:sp>
      <p:sp>
        <p:nvSpPr>
          <p:cNvPr id="16" name="Klippt cirkel 15">
            <a:extLst>
              <a:ext uri="{FF2B5EF4-FFF2-40B4-BE49-F238E27FC236}">
                <a16:creationId xmlns:a16="http://schemas.microsoft.com/office/drawing/2014/main" id="{B1D80F93-C1BB-E4EE-833D-1FE28A138412}"/>
              </a:ext>
            </a:extLst>
          </p:cNvPr>
          <p:cNvSpPr/>
          <p:nvPr/>
        </p:nvSpPr>
        <p:spPr bwMode="auto">
          <a:xfrm rot="20846895">
            <a:off x="4910138" y="2794000"/>
            <a:ext cx="1711325" cy="1498600"/>
          </a:xfrm>
          <a:prstGeom prst="chord">
            <a:avLst/>
          </a:prstGeom>
          <a:solidFill>
            <a:srgbClr val="FF0000"/>
          </a:solidFill>
          <a:ln>
            <a:solidFill>
              <a:srgbClr val="FF0000"/>
            </a:solidFill>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a:lstStyle/>
          <a:p>
            <a:pPr>
              <a:defRPr/>
            </a:pPr>
            <a:endParaRPr lang="sv-SE">
              <a:solidFill>
                <a:srgbClr val="000000"/>
              </a:solidFill>
            </a:endParaRPr>
          </a:p>
        </p:txBody>
      </p:sp>
      <p:sp>
        <p:nvSpPr>
          <p:cNvPr id="3" name="Måne 2">
            <a:extLst>
              <a:ext uri="{FF2B5EF4-FFF2-40B4-BE49-F238E27FC236}">
                <a16:creationId xmlns:a16="http://schemas.microsoft.com/office/drawing/2014/main" id="{2BE52420-0E18-C472-E82C-D553F9B27D49}"/>
              </a:ext>
            </a:extLst>
          </p:cNvPr>
          <p:cNvSpPr/>
          <p:nvPr/>
        </p:nvSpPr>
        <p:spPr bwMode="auto">
          <a:xfrm rot="16200000">
            <a:off x="6031707" y="2615406"/>
            <a:ext cx="1041400" cy="3240087"/>
          </a:xfrm>
          <a:prstGeom prst="moon">
            <a:avLst>
              <a:gd name="adj" fmla="val 87500"/>
            </a:avLst>
          </a:prstGeom>
          <a:solidFill>
            <a:srgbClr val="FF0000"/>
          </a:solidFill>
          <a:ln>
            <a:solidFill>
              <a:srgbClr val="FF0000"/>
            </a:solidFill>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a:lstStyle/>
          <a:p>
            <a:pPr>
              <a:defRPr/>
            </a:pPr>
            <a:endParaRPr lang="sv-SE">
              <a:solidFill>
                <a:srgbClr val="000000"/>
              </a:solidFill>
            </a:endParaRPr>
          </a:p>
        </p:txBody>
      </p:sp>
      <p:sp>
        <p:nvSpPr>
          <p:cNvPr id="24" name="Klippt cirkel 23">
            <a:extLst>
              <a:ext uri="{FF2B5EF4-FFF2-40B4-BE49-F238E27FC236}">
                <a16:creationId xmlns:a16="http://schemas.microsoft.com/office/drawing/2014/main" id="{36DE619B-6346-D596-244B-4E7EDF9D1B7E}"/>
              </a:ext>
            </a:extLst>
          </p:cNvPr>
          <p:cNvSpPr/>
          <p:nvPr/>
        </p:nvSpPr>
        <p:spPr bwMode="auto">
          <a:xfrm rot="13813431">
            <a:off x="6747669" y="2821782"/>
            <a:ext cx="1517650" cy="1408112"/>
          </a:xfrm>
          <a:prstGeom prst="chord">
            <a:avLst/>
          </a:prstGeom>
          <a:solidFill>
            <a:srgbClr val="FF0000"/>
          </a:solidFill>
          <a:ln>
            <a:solidFill>
              <a:srgbClr val="FF0000"/>
            </a:solidFill>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a:lstStyle/>
          <a:p>
            <a:pPr>
              <a:defRPr/>
            </a:pPr>
            <a:endParaRPr lang="sv-SE">
              <a:solidFill>
                <a:srgbClr val="000000"/>
              </a:solidFill>
            </a:endParaRPr>
          </a:p>
        </p:txBody>
      </p:sp>
      <p:sp>
        <p:nvSpPr>
          <p:cNvPr id="20" name="Likbent triangel 11">
            <a:extLst>
              <a:ext uri="{FF2B5EF4-FFF2-40B4-BE49-F238E27FC236}">
                <a16:creationId xmlns:a16="http://schemas.microsoft.com/office/drawing/2014/main" id="{00D178ED-F38B-2C77-C101-D4F89018B82A}"/>
              </a:ext>
            </a:extLst>
          </p:cNvPr>
          <p:cNvSpPr>
            <a:spLocks noChangeArrowheads="1"/>
          </p:cNvSpPr>
          <p:nvPr/>
        </p:nvSpPr>
        <p:spPr bwMode="auto">
          <a:xfrm flipV="1">
            <a:off x="1668463" y="5165725"/>
            <a:ext cx="698500" cy="487363"/>
          </a:xfrm>
          <a:prstGeom prst="triangle">
            <a:avLst>
              <a:gd name="adj" fmla="val 50000"/>
            </a:avLst>
          </a:prstGeom>
          <a:solidFill>
            <a:srgbClr val="FFFFFF"/>
          </a:solidFill>
          <a:ln w="9525">
            <a:solidFill>
              <a:schemeClr val="tx1"/>
            </a:solidFill>
            <a:miter lim="800000"/>
            <a:headEnd/>
            <a:tailEnd/>
          </a:ln>
          <a:effectLst>
            <a:outerShdw blurRad="40000" dist="23000" dir="5400000" rotWithShape="0">
              <a:srgbClr val="808080">
                <a:alpha val="34999"/>
              </a:srgbClr>
            </a:outerShdw>
          </a:effectLst>
        </p:spPr>
        <p:txBody>
          <a:bodyPr anchor="ctr"/>
          <a:lstStyle/>
          <a:p>
            <a:pPr algn="ctr">
              <a:defRPr/>
            </a:pPr>
            <a:endParaRPr lang="sv-SE">
              <a:ln w="12700" cmpd="sng">
                <a:solidFill>
                  <a:srgbClr val="000000"/>
                </a:solidFill>
              </a:ln>
              <a:solidFill>
                <a:schemeClr val="lt1"/>
              </a:solidFill>
              <a:latin typeface="+mn-lt"/>
              <a:ea typeface="+mn-ea"/>
            </a:endParaRPr>
          </a:p>
        </p:txBody>
      </p:sp>
      <p:sp>
        <p:nvSpPr>
          <p:cNvPr id="19" name="textruta 10">
            <a:extLst>
              <a:ext uri="{FF2B5EF4-FFF2-40B4-BE49-F238E27FC236}">
                <a16:creationId xmlns:a16="http://schemas.microsoft.com/office/drawing/2014/main" id="{F0F5CEB6-B9EC-6A7F-B188-338C80D4B4F2}"/>
              </a:ext>
            </a:extLst>
          </p:cNvPr>
          <p:cNvSpPr txBox="1">
            <a:spLocks noChangeArrowheads="1"/>
          </p:cNvSpPr>
          <p:nvPr/>
        </p:nvSpPr>
        <p:spPr bwMode="auto">
          <a:xfrm>
            <a:off x="4829175" y="5308600"/>
            <a:ext cx="37798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Anterior Cord (T10)</a:t>
            </a:r>
          </a:p>
        </p:txBody>
      </p:sp>
      <p:sp>
        <p:nvSpPr>
          <p:cNvPr id="5" name="Diagonal Stripe 4">
            <a:extLst>
              <a:ext uri="{FF2B5EF4-FFF2-40B4-BE49-F238E27FC236}">
                <a16:creationId xmlns:a16="http://schemas.microsoft.com/office/drawing/2014/main" id="{03A9FB68-9D04-3DD1-4017-085FFA0EC796}"/>
              </a:ext>
            </a:extLst>
          </p:cNvPr>
          <p:cNvSpPr/>
          <p:nvPr/>
        </p:nvSpPr>
        <p:spPr bwMode="auto">
          <a:xfrm rot="16200000">
            <a:off x="1587500" y="4868863"/>
            <a:ext cx="2160587" cy="719138"/>
          </a:xfrm>
          <a:prstGeom prst="diagStripe">
            <a:avLst>
              <a:gd name="adj" fmla="val 50000"/>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21" name="Diagonal Stripe 20">
            <a:extLst>
              <a:ext uri="{FF2B5EF4-FFF2-40B4-BE49-F238E27FC236}">
                <a16:creationId xmlns:a16="http://schemas.microsoft.com/office/drawing/2014/main" id="{ACD0AD7B-5F4C-00C4-C771-73D55363A6ED}"/>
              </a:ext>
            </a:extLst>
          </p:cNvPr>
          <p:cNvSpPr/>
          <p:nvPr/>
        </p:nvSpPr>
        <p:spPr bwMode="auto">
          <a:xfrm rot="16200000" flipV="1">
            <a:off x="264319" y="4845844"/>
            <a:ext cx="2160588" cy="717550"/>
          </a:xfrm>
          <a:prstGeom prst="diagStripe">
            <a:avLst>
              <a:gd name="adj" fmla="val 50000"/>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18" name="Rubrik 1">
            <a:extLst>
              <a:ext uri="{FF2B5EF4-FFF2-40B4-BE49-F238E27FC236}">
                <a16:creationId xmlns:a16="http://schemas.microsoft.com/office/drawing/2014/main" id="{59BDD560-0DDD-8930-6CFF-91A60D3AAC9A}"/>
              </a:ext>
            </a:extLst>
          </p:cNvPr>
          <p:cNvSpPr txBox="1">
            <a:spLocks noChangeArrowheads="1"/>
          </p:cNvSpPr>
          <p:nvPr/>
        </p:nvSpPr>
        <p:spPr bwMode="auto">
          <a:xfrm>
            <a:off x="279400" y="293688"/>
            <a:ext cx="8864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a:lstStyle>
          <a:p>
            <a:pPr algn="l"/>
            <a:r>
              <a:rPr lang="sv-SE" altLang="en-SE" kern="0" dirty="0"/>
              <a:t>Distalt till naveln:</a:t>
            </a:r>
          </a:p>
          <a:p>
            <a:pPr algn="l"/>
            <a:r>
              <a:rPr lang="sv-SE" altLang="en-SE" kern="0" dirty="0">
                <a:solidFill>
                  <a:srgbClr val="FF9300"/>
                </a:solidFill>
              </a:rPr>
              <a:t>Svag. </a:t>
            </a:r>
            <a:r>
              <a:rPr lang="sv-SE" altLang="en-SE" kern="0" dirty="0">
                <a:solidFill>
                  <a:srgbClr val="0070C0"/>
                </a:solidFill>
              </a:rPr>
              <a:t>Beröring normalt.</a:t>
            </a:r>
            <a:r>
              <a:rPr lang="sv-SE" altLang="en-SE" kern="0" dirty="0"/>
              <a:t> </a:t>
            </a:r>
            <a:r>
              <a:rPr lang="sv-SE" altLang="en-SE" kern="0" dirty="0">
                <a:solidFill>
                  <a:srgbClr val="00B050"/>
                </a:solidFill>
              </a:rPr>
              <a:t>Ingen smärta.</a:t>
            </a:r>
          </a:p>
        </p:txBody>
      </p:sp>
      <p:sp>
        <p:nvSpPr>
          <p:cNvPr id="2" name="Freeform 1">
            <a:extLst>
              <a:ext uri="{FF2B5EF4-FFF2-40B4-BE49-F238E27FC236}">
                <a16:creationId xmlns:a16="http://schemas.microsoft.com/office/drawing/2014/main" id="{CC0875CF-C26C-7E72-6E22-7A61AE28102E}"/>
              </a:ext>
            </a:extLst>
          </p:cNvPr>
          <p:cNvSpPr/>
          <p:nvPr/>
        </p:nvSpPr>
        <p:spPr bwMode="auto">
          <a:xfrm>
            <a:off x="5687122" y="2485235"/>
            <a:ext cx="914400" cy="1038550"/>
          </a:xfrm>
          <a:custGeom>
            <a:avLst/>
            <a:gdLst>
              <a:gd name="connsiteX0" fmla="*/ 780585 w 914400"/>
              <a:gd name="connsiteY0" fmla="*/ 1487 h 1038550"/>
              <a:gd name="connsiteX1" fmla="*/ 702527 w 914400"/>
              <a:gd name="connsiteY1" fmla="*/ 12638 h 1038550"/>
              <a:gd name="connsiteX2" fmla="*/ 490654 w 914400"/>
              <a:gd name="connsiteY2" fmla="*/ 23789 h 1038550"/>
              <a:gd name="connsiteX3" fmla="*/ 423746 w 914400"/>
              <a:gd name="connsiteY3" fmla="*/ 46092 h 1038550"/>
              <a:gd name="connsiteX4" fmla="*/ 379141 w 914400"/>
              <a:gd name="connsiteY4" fmla="*/ 57243 h 1038550"/>
              <a:gd name="connsiteX5" fmla="*/ 345688 w 914400"/>
              <a:gd name="connsiteY5" fmla="*/ 79545 h 1038550"/>
              <a:gd name="connsiteX6" fmla="*/ 245327 w 914400"/>
              <a:gd name="connsiteY6" fmla="*/ 112999 h 1038550"/>
              <a:gd name="connsiteX7" fmla="*/ 178419 w 914400"/>
              <a:gd name="connsiteY7" fmla="*/ 135302 h 1038550"/>
              <a:gd name="connsiteX8" fmla="*/ 111512 w 914400"/>
              <a:gd name="connsiteY8" fmla="*/ 179906 h 1038550"/>
              <a:gd name="connsiteX9" fmla="*/ 55756 w 914400"/>
              <a:gd name="connsiteY9" fmla="*/ 224511 h 1038550"/>
              <a:gd name="connsiteX10" fmla="*/ 0 w 914400"/>
              <a:gd name="connsiteY10" fmla="*/ 269116 h 1038550"/>
              <a:gd name="connsiteX11" fmla="*/ 22302 w 914400"/>
              <a:gd name="connsiteY11" fmla="*/ 358326 h 1038550"/>
              <a:gd name="connsiteX12" fmla="*/ 66907 w 914400"/>
              <a:gd name="connsiteY12" fmla="*/ 402931 h 1038550"/>
              <a:gd name="connsiteX13" fmla="*/ 89210 w 914400"/>
              <a:gd name="connsiteY13" fmla="*/ 425233 h 1038550"/>
              <a:gd name="connsiteX14" fmla="*/ 111512 w 914400"/>
              <a:gd name="connsiteY14" fmla="*/ 447536 h 1038550"/>
              <a:gd name="connsiteX15" fmla="*/ 144966 w 914400"/>
              <a:gd name="connsiteY15" fmla="*/ 458687 h 1038550"/>
              <a:gd name="connsiteX16" fmla="*/ 200722 w 914400"/>
              <a:gd name="connsiteY16" fmla="*/ 503292 h 1038550"/>
              <a:gd name="connsiteX17" fmla="*/ 234176 w 914400"/>
              <a:gd name="connsiteY17" fmla="*/ 525594 h 1038550"/>
              <a:gd name="connsiteX18" fmla="*/ 289932 w 914400"/>
              <a:gd name="connsiteY18" fmla="*/ 570199 h 1038550"/>
              <a:gd name="connsiteX19" fmla="*/ 334537 w 914400"/>
              <a:gd name="connsiteY19" fmla="*/ 637106 h 1038550"/>
              <a:gd name="connsiteX20" fmla="*/ 390293 w 914400"/>
              <a:gd name="connsiteY20" fmla="*/ 692863 h 1038550"/>
              <a:gd name="connsiteX21" fmla="*/ 468351 w 914400"/>
              <a:gd name="connsiteY21" fmla="*/ 782072 h 1038550"/>
              <a:gd name="connsiteX22" fmla="*/ 579863 w 914400"/>
              <a:gd name="connsiteY22" fmla="*/ 848980 h 1038550"/>
              <a:gd name="connsiteX23" fmla="*/ 602166 w 914400"/>
              <a:gd name="connsiteY23" fmla="*/ 871282 h 1038550"/>
              <a:gd name="connsiteX24" fmla="*/ 669073 w 914400"/>
              <a:gd name="connsiteY24" fmla="*/ 949341 h 1038550"/>
              <a:gd name="connsiteX25" fmla="*/ 702527 w 914400"/>
              <a:gd name="connsiteY25" fmla="*/ 960492 h 1038550"/>
              <a:gd name="connsiteX26" fmla="*/ 747132 w 914400"/>
              <a:gd name="connsiteY26" fmla="*/ 1016248 h 1038550"/>
              <a:gd name="connsiteX27" fmla="*/ 791737 w 914400"/>
              <a:gd name="connsiteY27" fmla="*/ 1027399 h 1038550"/>
              <a:gd name="connsiteX28" fmla="*/ 825190 w 914400"/>
              <a:gd name="connsiteY28" fmla="*/ 1038550 h 1038550"/>
              <a:gd name="connsiteX29" fmla="*/ 892098 w 914400"/>
              <a:gd name="connsiteY29" fmla="*/ 1027399 h 1038550"/>
              <a:gd name="connsiteX30" fmla="*/ 903249 w 914400"/>
              <a:gd name="connsiteY30" fmla="*/ 993945 h 1038550"/>
              <a:gd name="connsiteX31" fmla="*/ 914400 w 914400"/>
              <a:gd name="connsiteY31" fmla="*/ 860131 h 1038550"/>
              <a:gd name="connsiteX32" fmla="*/ 903249 w 914400"/>
              <a:gd name="connsiteY32" fmla="*/ 804375 h 1038550"/>
              <a:gd name="connsiteX33" fmla="*/ 892098 w 914400"/>
              <a:gd name="connsiteY33" fmla="*/ 770921 h 1038550"/>
              <a:gd name="connsiteX34" fmla="*/ 880946 w 914400"/>
              <a:gd name="connsiteY34" fmla="*/ 603653 h 1038550"/>
              <a:gd name="connsiteX35" fmla="*/ 869795 w 914400"/>
              <a:gd name="connsiteY35" fmla="*/ 492141 h 1038550"/>
              <a:gd name="connsiteX36" fmla="*/ 880946 w 914400"/>
              <a:gd name="connsiteY36" fmla="*/ 235663 h 1038550"/>
              <a:gd name="connsiteX37" fmla="*/ 847493 w 914400"/>
              <a:gd name="connsiteY37" fmla="*/ 12638 h 1038550"/>
              <a:gd name="connsiteX38" fmla="*/ 814039 w 914400"/>
              <a:gd name="connsiteY38" fmla="*/ 1487 h 1038550"/>
              <a:gd name="connsiteX39" fmla="*/ 780585 w 914400"/>
              <a:gd name="connsiteY39" fmla="*/ 1487 h 103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14400" h="1038550">
                <a:moveTo>
                  <a:pt x="780585" y="1487"/>
                </a:moveTo>
                <a:cubicBezTo>
                  <a:pt x="762000" y="3346"/>
                  <a:pt x="728733" y="10622"/>
                  <a:pt x="702527" y="12638"/>
                </a:cubicBezTo>
                <a:cubicBezTo>
                  <a:pt x="632013" y="18062"/>
                  <a:pt x="560872" y="15363"/>
                  <a:pt x="490654" y="23789"/>
                </a:cubicBezTo>
                <a:cubicBezTo>
                  <a:pt x="467312" y="26590"/>
                  <a:pt x="446553" y="40390"/>
                  <a:pt x="423746" y="46092"/>
                </a:cubicBezTo>
                <a:lnTo>
                  <a:pt x="379141" y="57243"/>
                </a:lnTo>
                <a:cubicBezTo>
                  <a:pt x="367990" y="64677"/>
                  <a:pt x="357935" y="74102"/>
                  <a:pt x="345688" y="79545"/>
                </a:cubicBezTo>
                <a:cubicBezTo>
                  <a:pt x="345686" y="79546"/>
                  <a:pt x="262055" y="107423"/>
                  <a:pt x="245327" y="112999"/>
                </a:cubicBezTo>
                <a:cubicBezTo>
                  <a:pt x="245322" y="113001"/>
                  <a:pt x="178423" y="135299"/>
                  <a:pt x="178419" y="135302"/>
                </a:cubicBezTo>
                <a:cubicBezTo>
                  <a:pt x="156117" y="150170"/>
                  <a:pt x="130465" y="160952"/>
                  <a:pt x="111512" y="179906"/>
                </a:cubicBezTo>
                <a:cubicBezTo>
                  <a:pt x="57664" y="233757"/>
                  <a:pt x="126092" y="168242"/>
                  <a:pt x="55756" y="224511"/>
                </a:cubicBezTo>
                <a:cubicBezTo>
                  <a:pt x="-23692" y="288069"/>
                  <a:pt x="102968" y="200473"/>
                  <a:pt x="0" y="269116"/>
                </a:cubicBezTo>
                <a:cubicBezTo>
                  <a:pt x="1170" y="274964"/>
                  <a:pt x="12778" y="344992"/>
                  <a:pt x="22302" y="358326"/>
                </a:cubicBezTo>
                <a:cubicBezTo>
                  <a:pt x="34524" y="375436"/>
                  <a:pt x="52039" y="388063"/>
                  <a:pt x="66907" y="402931"/>
                </a:cubicBezTo>
                <a:lnTo>
                  <a:pt x="89210" y="425233"/>
                </a:lnTo>
                <a:cubicBezTo>
                  <a:pt x="96644" y="432667"/>
                  <a:pt x="101538" y="444211"/>
                  <a:pt x="111512" y="447536"/>
                </a:cubicBezTo>
                <a:lnTo>
                  <a:pt x="144966" y="458687"/>
                </a:lnTo>
                <a:cubicBezTo>
                  <a:pt x="247939" y="527336"/>
                  <a:pt x="121267" y="439729"/>
                  <a:pt x="200722" y="503292"/>
                </a:cubicBezTo>
                <a:cubicBezTo>
                  <a:pt x="211187" y="511664"/>
                  <a:pt x="223711" y="517222"/>
                  <a:pt x="234176" y="525594"/>
                </a:cubicBezTo>
                <a:cubicBezTo>
                  <a:pt x="313624" y="589152"/>
                  <a:pt x="186964" y="501556"/>
                  <a:pt x="289932" y="570199"/>
                </a:cubicBezTo>
                <a:cubicBezTo>
                  <a:pt x="304800" y="592501"/>
                  <a:pt x="315584" y="618152"/>
                  <a:pt x="334537" y="637106"/>
                </a:cubicBezTo>
                <a:cubicBezTo>
                  <a:pt x="353122" y="655692"/>
                  <a:pt x="375713" y="670994"/>
                  <a:pt x="390293" y="692863"/>
                </a:cubicBezTo>
                <a:cubicBezTo>
                  <a:pt x="410544" y="723239"/>
                  <a:pt x="435734" y="765763"/>
                  <a:pt x="468351" y="782072"/>
                </a:cubicBezTo>
                <a:cubicBezTo>
                  <a:pt x="503550" y="799672"/>
                  <a:pt x="552948" y="822066"/>
                  <a:pt x="579863" y="848980"/>
                </a:cubicBezTo>
                <a:cubicBezTo>
                  <a:pt x="587297" y="856414"/>
                  <a:pt x="595598" y="863072"/>
                  <a:pt x="602166" y="871282"/>
                </a:cubicBezTo>
                <a:cubicBezTo>
                  <a:pt x="620327" y="893983"/>
                  <a:pt x="639787" y="939579"/>
                  <a:pt x="669073" y="949341"/>
                </a:cubicBezTo>
                <a:lnTo>
                  <a:pt x="702527" y="960492"/>
                </a:lnTo>
                <a:cubicBezTo>
                  <a:pt x="710406" y="972311"/>
                  <a:pt x="731242" y="1008303"/>
                  <a:pt x="747132" y="1016248"/>
                </a:cubicBezTo>
                <a:cubicBezTo>
                  <a:pt x="760840" y="1023102"/>
                  <a:pt x="777001" y="1023189"/>
                  <a:pt x="791737" y="1027399"/>
                </a:cubicBezTo>
                <a:cubicBezTo>
                  <a:pt x="803039" y="1030628"/>
                  <a:pt x="814039" y="1034833"/>
                  <a:pt x="825190" y="1038550"/>
                </a:cubicBezTo>
                <a:cubicBezTo>
                  <a:pt x="847493" y="1034833"/>
                  <a:pt x="872467" y="1038617"/>
                  <a:pt x="892098" y="1027399"/>
                </a:cubicBezTo>
                <a:cubicBezTo>
                  <a:pt x="902304" y="1021567"/>
                  <a:pt x="901696" y="1005596"/>
                  <a:pt x="903249" y="993945"/>
                </a:cubicBezTo>
                <a:cubicBezTo>
                  <a:pt x="909164" y="949578"/>
                  <a:pt x="910683" y="904736"/>
                  <a:pt x="914400" y="860131"/>
                </a:cubicBezTo>
                <a:cubicBezTo>
                  <a:pt x="910683" y="841546"/>
                  <a:pt x="907846" y="822763"/>
                  <a:pt x="903249" y="804375"/>
                </a:cubicBezTo>
                <a:cubicBezTo>
                  <a:pt x="900398" y="792971"/>
                  <a:pt x="893396" y="782604"/>
                  <a:pt x="892098" y="770921"/>
                </a:cubicBezTo>
                <a:cubicBezTo>
                  <a:pt x="885927" y="715383"/>
                  <a:pt x="885402" y="659355"/>
                  <a:pt x="880946" y="603653"/>
                </a:cubicBezTo>
                <a:cubicBezTo>
                  <a:pt x="877967" y="566416"/>
                  <a:pt x="873512" y="529312"/>
                  <a:pt x="869795" y="492141"/>
                </a:cubicBezTo>
                <a:cubicBezTo>
                  <a:pt x="873512" y="406648"/>
                  <a:pt x="880946" y="321236"/>
                  <a:pt x="880946" y="235663"/>
                </a:cubicBezTo>
                <a:cubicBezTo>
                  <a:pt x="880946" y="209162"/>
                  <a:pt x="915337" y="53345"/>
                  <a:pt x="847493" y="12638"/>
                </a:cubicBezTo>
                <a:cubicBezTo>
                  <a:pt x="837414" y="6590"/>
                  <a:pt x="825675" y="3149"/>
                  <a:pt x="814039" y="1487"/>
                </a:cubicBezTo>
                <a:cubicBezTo>
                  <a:pt x="799320" y="-616"/>
                  <a:pt x="799170" y="-372"/>
                  <a:pt x="780585" y="1487"/>
                </a:cubicBezTo>
                <a:close/>
              </a:path>
            </a:pathLst>
          </a:custGeom>
          <a:solidFill>
            <a:srgbClr val="0070C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1" name="Freeform 10">
            <a:extLst>
              <a:ext uri="{FF2B5EF4-FFF2-40B4-BE49-F238E27FC236}">
                <a16:creationId xmlns:a16="http://schemas.microsoft.com/office/drawing/2014/main" id="{4F8AAB74-3C2B-ACAD-C1A9-B84EA6ACA6FC}"/>
              </a:ext>
            </a:extLst>
          </p:cNvPr>
          <p:cNvSpPr/>
          <p:nvPr/>
        </p:nvSpPr>
        <p:spPr bwMode="auto">
          <a:xfrm flipH="1">
            <a:off x="6609928" y="2462458"/>
            <a:ext cx="914400" cy="1038550"/>
          </a:xfrm>
          <a:custGeom>
            <a:avLst/>
            <a:gdLst>
              <a:gd name="connsiteX0" fmla="*/ 780585 w 914400"/>
              <a:gd name="connsiteY0" fmla="*/ 1487 h 1038550"/>
              <a:gd name="connsiteX1" fmla="*/ 702527 w 914400"/>
              <a:gd name="connsiteY1" fmla="*/ 12638 h 1038550"/>
              <a:gd name="connsiteX2" fmla="*/ 490654 w 914400"/>
              <a:gd name="connsiteY2" fmla="*/ 23789 h 1038550"/>
              <a:gd name="connsiteX3" fmla="*/ 423746 w 914400"/>
              <a:gd name="connsiteY3" fmla="*/ 46092 h 1038550"/>
              <a:gd name="connsiteX4" fmla="*/ 379141 w 914400"/>
              <a:gd name="connsiteY4" fmla="*/ 57243 h 1038550"/>
              <a:gd name="connsiteX5" fmla="*/ 345688 w 914400"/>
              <a:gd name="connsiteY5" fmla="*/ 79545 h 1038550"/>
              <a:gd name="connsiteX6" fmla="*/ 245327 w 914400"/>
              <a:gd name="connsiteY6" fmla="*/ 112999 h 1038550"/>
              <a:gd name="connsiteX7" fmla="*/ 178419 w 914400"/>
              <a:gd name="connsiteY7" fmla="*/ 135302 h 1038550"/>
              <a:gd name="connsiteX8" fmla="*/ 111512 w 914400"/>
              <a:gd name="connsiteY8" fmla="*/ 179906 h 1038550"/>
              <a:gd name="connsiteX9" fmla="*/ 55756 w 914400"/>
              <a:gd name="connsiteY9" fmla="*/ 224511 h 1038550"/>
              <a:gd name="connsiteX10" fmla="*/ 0 w 914400"/>
              <a:gd name="connsiteY10" fmla="*/ 269116 h 1038550"/>
              <a:gd name="connsiteX11" fmla="*/ 22302 w 914400"/>
              <a:gd name="connsiteY11" fmla="*/ 358326 h 1038550"/>
              <a:gd name="connsiteX12" fmla="*/ 66907 w 914400"/>
              <a:gd name="connsiteY12" fmla="*/ 402931 h 1038550"/>
              <a:gd name="connsiteX13" fmla="*/ 89210 w 914400"/>
              <a:gd name="connsiteY13" fmla="*/ 425233 h 1038550"/>
              <a:gd name="connsiteX14" fmla="*/ 111512 w 914400"/>
              <a:gd name="connsiteY14" fmla="*/ 447536 h 1038550"/>
              <a:gd name="connsiteX15" fmla="*/ 144966 w 914400"/>
              <a:gd name="connsiteY15" fmla="*/ 458687 h 1038550"/>
              <a:gd name="connsiteX16" fmla="*/ 200722 w 914400"/>
              <a:gd name="connsiteY16" fmla="*/ 503292 h 1038550"/>
              <a:gd name="connsiteX17" fmla="*/ 234176 w 914400"/>
              <a:gd name="connsiteY17" fmla="*/ 525594 h 1038550"/>
              <a:gd name="connsiteX18" fmla="*/ 289932 w 914400"/>
              <a:gd name="connsiteY18" fmla="*/ 570199 h 1038550"/>
              <a:gd name="connsiteX19" fmla="*/ 334537 w 914400"/>
              <a:gd name="connsiteY19" fmla="*/ 637106 h 1038550"/>
              <a:gd name="connsiteX20" fmla="*/ 390293 w 914400"/>
              <a:gd name="connsiteY20" fmla="*/ 692863 h 1038550"/>
              <a:gd name="connsiteX21" fmla="*/ 468351 w 914400"/>
              <a:gd name="connsiteY21" fmla="*/ 782072 h 1038550"/>
              <a:gd name="connsiteX22" fmla="*/ 579863 w 914400"/>
              <a:gd name="connsiteY22" fmla="*/ 848980 h 1038550"/>
              <a:gd name="connsiteX23" fmla="*/ 602166 w 914400"/>
              <a:gd name="connsiteY23" fmla="*/ 871282 h 1038550"/>
              <a:gd name="connsiteX24" fmla="*/ 669073 w 914400"/>
              <a:gd name="connsiteY24" fmla="*/ 949341 h 1038550"/>
              <a:gd name="connsiteX25" fmla="*/ 702527 w 914400"/>
              <a:gd name="connsiteY25" fmla="*/ 960492 h 1038550"/>
              <a:gd name="connsiteX26" fmla="*/ 747132 w 914400"/>
              <a:gd name="connsiteY26" fmla="*/ 1016248 h 1038550"/>
              <a:gd name="connsiteX27" fmla="*/ 791737 w 914400"/>
              <a:gd name="connsiteY27" fmla="*/ 1027399 h 1038550"/>
              <a:gd name="connsiteX28" fmla="*/ 825190 w 914400"/>
              <a:gd name="connsiteY28" fmla="*/ 1038550 h 1038550"/>
              <a:gd name="connsiteX29" fmla="*/ 892098 w 914400"/>
              <a:gd name="connsiteY29" fmla="*/ 1027399 h 1038550"/>
              <a:gd name="connsiteX30" fmla="*/ 903249 w 914400"/>
              <a:gd name="connsiteY30" fmla="*/ 993945 h 1038550"/>
              <a:gd name="connsiteX31" fmla="*/ 914400 w 914400"/>
              <a:gd name="connsiteY31" fmla="*/ 860131 h 1038550"/>
              <a:gd name="connsiteX32" fmla="*/ 903249 w 914400"/>
              <a:gd name="connsiteY32" fmla="*/ 804375 h 1038550"/>
              <a:gd name="connsiteX33" fmla="*/ 892098 w 914400"/>
              <a:gd name="connsiteY33" fmla="*/ 770921 h 1038550"/>
              <a:gd name="connsiteX34" fmla="*/ 880946 w 914400"/>
              <a:gd name="connsiteY34" fmla="*/ 603653 h 1038550"/>
              <a:gd name="connsiteX35" fmla="*/ 869795 w 914400"/>
              <a:gd name="connsiteY35" fmla="*/ 492141 h 1038550"/>
              <a:gd name="connsiteX36" fmla="*/ 880946 w 914400"/>
              <a:gd name="connsiteY36" fmla="*/ 235663 h 1038550"/>
              <a:gd name="connsiteX37" fmla="*/ 847493 w 914400"/>
              <a:gd name="connsiteY37" fmla="*/ 12638 h 1038550"/>
              <a:gd name="connsiteX38" fmla="*/ 814039 w 914400"/>
              <a:gd name="connsiteY38" fmla="*/ 1487 h 1038550"/>
              <a:gd name="connsiteX39" fmla="*/ 780585 w 914400"/>
              <a:gd name="connsiteY39" fmla="*/ 1487 h 103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14400" h="1038550">
                <a:moveTo>
                  <a:pt x="780585" y="1487"/>
                </a:moveTo>
                <a:cubicBezTo>
                  <a:pt x="762000" y="3346"/>
                  <a:pt x="728733" y="10622"/>
                  <a:pt x="702527" y="12638"/>
                </a:cubicBezTo>
                <a:cubicBezTo>
                  <a:pt x="632013" y="18062"/>
                  <a:pt x="560872" y="15363"/>
                  <a:pt x="490654" y="23789"/>
                </a:cubicBezTo>
                <a:cubicBezTo>
                  <a:pt x="467312" y="26590"/>
                  <a:pt x="446553" y="40390"/>
                  <a:pt x="423746" y="46092"/>
                </a:cubicBezTo>
                <a:lnTo>
                  <a:pt x="379141" y="57243"/>
                </a:lnTo>
                <a:cubicBezTo>
                  <a:pt x="367990" y="64677"/>
                  <a:pt x="357935" y="74102"/>
                  <a:pt x="345688" y="79545"/>
                </a:cubicBezTo>
                <a:cubicBezTo>
                  <a:pt x="345686" y="79546"/>
                  <a:pt x="262055" y="107423"/>
                  <a:pt x="245327" y="112999"/>
                </a:cubicBezTo>
                <a:cubicBezTo>
                  <a:pt x="245322" y="113001"/>
                  <a:pt x="178423" y="135299"/>
                  <a:pt x="178419" y="135302"/>
                </a:cubicBezTo>
                <a:cubicBezTo>
                  <a:pt x="156117" y="150170"/>
                  <a:pt x="130465" y="160952"/>
                  <a:pt x="111512" y="179906"/>
                </a:cubicBezTo>
                <a:cubicBezTo>
                  <a:pt x="57664" y="233757"/>
                  <a:pt x="126092" y="168242"/>
                  <a:pt x="55756" y="224511"/>
                </a:cubicBezTo>
                <a:cubicBezTo>
                  <a:pt x="-23692" y="288069"/>
                  <a:pt x="102968" y="200473"/>
                  <a:pt x="0" y="269116"/>
                </a:cubicBezTo>
                <a:cubicBezTo>
                  <a:pt x="1170" y="274964"/>
                  <a:pt x="12778" y="344992"/>
                  <a:pt x="22302" y="358326"/>
                </a:cubicBezTo>
                <a:cubicBezTo>
                  <a:pt x="34524" y="375436"/>
                  <a:pt x="52039" y="388063"/>
                  <a:pt x="66907" y="402931"/>
                </a:cubicBezTo>
                <a:lnTo>
                  <a:pt x="89210" y="425233"/>
                </a:lnTo>
                <a:cubicBezTo>
                  <a:pt x="96644" y="432667"/>
                  <a:pt x="101538" y="444211"/>
                  <a:pt x="111512" y="447536"/>
                </a:cubicBezTo>
                <a:lnTo>
                  <a:pt x="144966" y="458687"/>
                </a:lnTo>
                <a:cubicBezTo>
                  <a:pt x="247939" y="527336"/>
                  <a:pt x="121267" y="439729"/>
                  <a:pt x="200722" y="503292"/>
                </a:cubicBezTo>
                <a:cubicBezTo>
                  <a:pt x="211187" y="511664"/>
                  <a:pt x="223711" y="517222"/>
                  <a:pt x="234176" y="525594"/>
                </a:cubicBezTo>
                <a:cubicBezTo>
                  <a:pt x="313624" y="589152"/>
                  <a:pt x="186964" y="501556"/>
                  <a:pt x="289932" y="570199"/>
                </a:cubicBezTo>
                <a:cubicBezTo>
                  <a:pt x="304800" y="592501"/>
                  <a:pt x="315584" y="618152"/>
                  <a:pt x="334537" y="637106"/>
                </a:cubicBezTo>
                <a:cubicBezTo>
                  <a:pt x="353122" y="655692"/>
                  <a:pt x="375713" y="670994"/>
                  <a:pt x="390293" y="692863"/>
                </a:cubicBezTo>
                <a:cubicBezTo>
                  <a:pt x="410544" y="723239"/>
                  <a:pt x="435734" y="765763"/>
                  <a:pt x="468351" y="782072"/>
                </a:cubicBezTo>
                <a:cubicBezTo>
                  <a:pt x="503550" y="799672"/>
                  <a:pt x="552948" y="822066"/>
                  <a:pt x="579863" y="848980"/>
                </a:cubicBezTo>
                <a:cubicBezTo>
                  <a:pt x="587297" y="856414"/>
                  <a:pt x="595598" y="863072"/>
                  <a:pt x="602166" y="871282"/>
                </a:cubicBezTo>
                <a:cubicBezTo>
                  <a:pt x="620327" y="893983"/>
                  <a:pt x="639787" y="939579"/>
                  <a:pt x="669073" y="949341"/>
                </a:cubicBezTo>
                <a:lnTo>
                  <a:pt x="702527" y="960492"/>
                </a:lnTo>
                <a:cubicBezTo>
                  <a:pt x="710406" y="972311"/>
                  <a:pt x="731242" y="1008303"/>
                  <a:pt x="747132" y="1016248"/>
                </a:cubicBezTo>
                <a:cubicBezTo>
                  <a:pt x="760840" y="1023102"/>
                  <a:pt x="777001" y="1023189"/>
                  <a:pt x="791737" y="1027399"/>
                </a:cubicBezTo>
                <a:cubicBezTo>
                  <a:pt x="803039" y="1030628"/>
                  <a:pt x="814039" y="1034833"/>
                  <a:pt x="825190" y="1038550"/>
                </a:cubicBezTo>
                <a:cubicBezTo>
                  <a:pt x="847493" y="1034833"/>
                  <a:pt x="872467" y="1038617"/>
                  <a:pt x="892098" y="1027399"/>
                </a:cubicBezTo>
                <a:cubicBezTo>
                  <a:pt x="902304" y="1021567"/>
                  <a:pt x="901696" y="1005596"/>
                  <a:pt x="903249" y="993945"/>
                </a:cubicBezTo>
                <a:cubicBezTo>
                  <a:pt x="909164" y="949578"/>
                  <a:pt x="910683" y="904736"/>
                  <a:pt x="914400" y="860131"/>
                </a:cubicBezTo>
                <a:cubicBezTo>
                  <a:pt x="910683" y="841546"/>
                  <a:pt x="907846" y="822763"/>
                  <a:pt x="903249" y="804375"/>
                </a:cubicBezTo>
                <a:cubicBezTo>
                  <a:pt x="900398" y="792971"/>
                  <a:pt x="893396" y="782604"/>
                  <a:pt x="892098" y="770921"/>
                </a:cubicBezTo>
                <a:cubicBezTo>
                  <a:pt x="885927" y="715383"/>
                  <a:pt x="885402" y="659355"/>
                  <a:pt x="880946" y="603653"/>
                </a:cubicBezTo>
                <a:cubicBezTo>
                  <a:pt x="877967" y="566416"/>
                  <a:pt x="873512" y="529312"/>
                  <a:pt x="869795" y="492141"/>
                </a:cubicBezTo>
                <a:cubicBezTo>
                  <a:pt x="873512" y="406648"/>
                  <a:pt x="880946" y="321236"/>
                  <a:pt x="880946" y="235663"/>
                </a:cubicBezTo>
                <a:cubicBezTo>
                  <a:pt x="880946" y="209162"/>
                  <a:pt x="915337" y="53345"/>
                  <a:pt x="847493" y="12638"/>
                </a:cubicBezTo>
                <a:cubicBezTo>
                  <a:pt x="837414" y="6590"/>
                  <a:pt x="825675" y="3149"/>
                  <a:pt x="814039" y="1487"/>
                </a:cubicBezTo>
                <a:cubicBezTo>
                  <a:pt x="799320" y="-616"/>
                  <a:pt x="799170" y="-372"/>
                  <a:pt x="780585" y="1487"/>
                </a:cubicBezTo>
                <a:close/>
              </a:path>
            </a:pathLst>
          </a:custGeom>
          <a:solidFill>
            <a:srgbClr val="0070C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3" grpId="0" animBg="1"/>
      <p:bldP spid="24" grpId="0" animBg="1"/>
      <p:bldP spid="19" grpId="0"/>
      <p:bldP spid="2" grpId="0" animBg="1"/>
      <p:bldP spid="11"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ubrik 1">
            <a:extLst>
              <a:ext uri="{FF2B5EF4-FFF2-40B4-BE49-F238E27FC236}">
                <a16:creationId xmlns:a16="http://schemas.microsoft.com/office/drawing/2014/main" id="{9ADF032A-B69A-D496-447A-2914B2820FF3}"/>
              </a:ext>
            </a:extLst>
          </p:cNvPr>
          <p:cNvSpPr>
            <a:spLocks noGrp="1" noChangeArrowheads="1"/>
          </p:cNvSpPr>
          <p:nvPr>
            <p:ph type="title"/>
          </p:nvPr>
        </p:nvSpPr>
        <p:spPr>
          <a:xfrm>
            <a:off x="3640138" y="260648"/>
            <a:ext cx="3812182" cy="1991069"/>
          </a:xfrm>
        </p:spPr>
        <p:txBody>
          <a:bodyPr/>
          <a:lstStyle/>
          <a:p>
            <a:pPr algn="l"/>
            <a:r>
              <a:rPr lang="sv-SE" altLang="en-SE" sz="3200" dirty="0">
                <a:solidFill>
                  <a:schemeClr val="tx1"/>
                </a:solidFill>
              </a:rPr>
              <a:t>Vänster:</a:t>
            </a:r>
            <a:br>
              <a:rPr lang="sv-SE" altLang="en-SE" sz="3200" dirty="0">
                <a:solidFill>
                  <a:srgbClr val="FF9300"/>
                </a:solidFill>
              </a:rPr>
            </a:br>
            <a:r>
              <a:rPr lang="sv-SE" altLang="en-SE" sz="3200" dirty="0">
                <a:solidFill>
                  <a:srgbClr val="FF9300"/>
                </a:solidFill>
              </a:rPr>
              <a:t>Ingen kraft</a:t>
            </a:r>
            <a:br>
              <a:rPr lang="sv-SE" altLang="en-SE" sz="3200" dirty="0"/>
            </a:br>
            <a:r>
              <a:rPr lang="sv-SE" altLang="en-SE" sz="3200" dirty="0">
                <a:solidFill>
                  <a:srgbClr val="0070C0"/>
                </a:solidFill>
              </a:rPr>
              <a:t>Ingen beröring</a:t>
            </a:r>
            <a:endParaRPr lang="sv-SE" altLang="en-SE" sz="3200" dirty="0">
              <a:solidFill>
                <a:srgbClr val="00B050"/>
              </a:solidFill>
            </a:endParaRPr>
          </a:p>
        </p:txBody>
      </p:sp>
      <p:sp>
        <p:nvSpPr>
          <p:cNvPr id="7" name="Ellips 6">
            <a:extLst>
              <a:ext uri="{FF2B5EF4-FFF2-40B4-BE49-F238E27FC236}">
                <a16:creationId xmlns:a16="http://schemas.microsoft.com/office/drawing/2014/main" id="{7D862D26-50CB-90FC-4E1A-55EB59E5723E}"/>
              </a:ext>
            </a:extLst>
          </p:cNvPr>
          <p:cNvSpPr/>
          <p:nvPr/>
        </p:nvSpPr>
        <p:spPr>
          <a:xfrm>
            <a:off x="2556719" y="908720"/>
            <a:ext cx="719137" cy="900112"/>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8" name="Rektangel med rundade hörn 7">
            <a:extLst>
              <a:ext uri="{FF2B5EF4-FFF2-40B4-BE49-F238E27FC236}">
                <a16:creationId xmlns:a16="http://schemas.microsoft.com/office/drawing/2014/main" id="{4F09C0C0-242B-B344-E05C-67A7B277A223}"/>
              </a:ext>
            </a:extLst>
          </p:cNvPr>
          <p:cNvSpPr>
            <a:spLocks noChangeArrowheads="1"/>
          </p:cNvSpPr>
          <p:nvPr/>
        </p:nvSpPr>
        <p:spPr bwMode="auto">
          <a:xfrm flipH="1">
            <a:off x="2595563" y="1914525"/>
            <a:ext cx="358775" cy="2506663"/>
          </a:xfrm>
          <a:prstGeom prst="roundRect">
            <a:avLst>
              <a:gd name="adj" fmla="val 16667"/>
            </a:avLst>
          </a:prstGeom>
          <a:pattFill prst="solidDmnd">
            <a:fgClr>
              <a:srgbClr val="00B0F0"/>
            </a:fgClr>
            <a:bgClr>
              <a:schemeClr val="tx1"/>
            </a:bgClr>
          </a:pattFill>
          <a:ln w="25400">
            <a:solidFill>
              <a:schemeClr val="tx1"/>
            </a:solidFill>
            <a:round/>
            <a:headEnd/>
            <a:tailEnd/>
          </a:ln>
        </p:spPr>
        <p:txBody>
          <a:bodyPr anchor="ctr"/>
          <a:lstStyle/>
          <a:p>
            <a:pPr algn="ctr">
              <a:defRPr/>
            </a:pPr>
            <a:endParaRPr lang="sv-SE" dirty="0">
              <a:solidFill>
                <a:schemeClr val="dk1"/>
              </a:solidFill>
              <a:latin typeface="+mn-lt"/>
              <a:ea typeface="+mn-ea"/>
            </a:endParaRPr>
          </a:p>
        </p:txBody>
      </p:sp>
      <p:sp>
        <p:nvSpPr>
          <p:cNvPr id="9" name="Rektangel med rundade hörn 8">
            <a:extLst>
              <a:ext uri="{FF2B5EF4-FFF2-40B4-BE49-F238E27FC236}">
                <a16:creationId xmlns:a16="http://schemas.microsoft.com/office/drawing/2014/main" id="{A78CDF2B-EECE-A661-6FB3-F3315DDCC6BA}"/>
              </a:ext>
            </a:extLst>
          </p:cNvPr>
          <p:cNvSpPr>
            <a:spLocks noChangeArrowheads="1"/>
          </p:cNvSpPr>
          <p:nvPr/>
        </p:nvSpPr>
        <p:spPr bwMode="auto">
          <a:xfrm flipH="1">
            <a:off x="2938463" y="1914525"/>
            <a:ext cx="250825" cy="2506663"/>
          </a:xfrm>
          <a:prstGeom prst="roundRect">
            <a:avLst>
              <a:gd name="adj" fmla="val 16667"/>
            </a:avLst>
          </a:prstGeom>
          <a:pattFill prst="solidDmnd">
            <a:fgClr>
              <a:srgbClr val="00B050"/>
            </a:fgClr>
            <a:bgClr>
              <a:schemeClr val="tx1"/>
            </a:bgClr>
          </a:pattFill>
          <a:ln w="25400">
            <a:solidFill>
              <a:srgbClr val="000000"/>
            </a:solidFill>
            <a:round/>
            <a:headEnd/>
            <a:tailEnd/>
          </a:ln>
        </p:spPr>
        <p:txBody>
          <a:bodyPr anchor="ctr"/>
          <a:lstStyle/>
          <a:p>
            <a:pPr algn="ctr">
              <a:defRPr/>
            </a:pPr>
            <a:endParaRPr lang="sv-SE" dirty="0">
              <a:ln w="12700" cmpd="sng">
                <a:solidFill>
                  <a:schemeClr val="tx1"/>
                </a:solidFill>
              </a:ln>
              <a:solidFill>
                <a:schemeClr val="dk1"/>
              </a:solidFill>
              <a:latin typeface="+mn-lt"/>
              <a:ea typeface="+mn-ea"/>
            </a:endParaRPr>
          </a:p>
        </p:txBody>
      </p:sp>
      <p:sp>
        <p:nvSpPr>
          <p:cNvPr id="12" name="Likbent triangel 11">
            <a:extLst>
              <a:ext uri="{FF2B5EF4-FFF2-40B4-BE49-F238E27FC236}">
                <a16:creationId xmlns:a16="http://schemas.microsoft.com/office/drawing/2014/main" id="{42CC020B-3335-9D7D-C686-E8C10F1FE837}"/>
              </a:ext>
            </a:extLst>
          </p:cNvPr>
          <p:cNvSpPr>
            <a:spLocks noChangeArrowheads="1"/>
          </p:cNvSpPr>
          <p:nvPr/>
        </p:nvSpPr>
        <p:spPr bwMode="auto">
          <a:xfrm flipV="1">
            <a:off x="2547938" y="4492625"/>
            <a:ext cx="698500" cy="487363"/>
          </a:xfrm>
          <a:prstGeom prst="triangle">
            <a:avLst>
              <a:gd name="adj" fmla="val 50000"/>
            </a:avLst>
          </a:prstGeom>
          <a:solidFill>
            <a:srgbClr val="FFFFFF"/>
          </a:solidFill>
          <a:ln w="9525">
            <a:solidFill>
              <a:schemeClr val="tx1"/>
            </a:solidFill>
            <a:miter lim="800000"/>
            <a:headEnd/>
            <a:tailEnd/>
          </a:ln>
          <a:effectLst>
            <a:outerShdw blurRad="40000" dist="23000" dir="5400000" rotWithShape="0">
              <a:srgbClr val="808080">
                <a:alpha val="34999"/>
              </a:srgbClr>
            </a:outerShdw>
          </a:effectLst>
        </p:spPr>
        <p:txBody>
          <a:bodyPr anchor="ctr"/>
          <a:lstStyle/>
          <a:p>
            <a:pPr algn="ctr">
              <a:defRPr/>
            </a:pPr>
            <a:endParaRPr lang="sv-SE">
              <a:ln w="12700" cmpd="sng">
                <a:solidFill>
                  <a:srgbClr val="000000"/>
                </a:solidFill>
              </a:ln>
              <a:solidFill>
                <a:schemeClr val="lt1"/>
              </a:solidFill>
              <a:latin typeface="+mn-lt"/>
              <a:ea typeface="+mn-ea"/>
            </a:endParaRPr>
          </a:p>
        </p:txBody>
      </p:sp>
      <p:sp>
        <p:nvSpPr>
          <p:cNvPr id="17" name="Rubrik 1">
            <a:extLst>
              <a:ext uri="{FF2B5EF4-FFF2-40B4-BE49-F238E27FC236}">
                <a16:creationId xmlns:a16="http://schemas.microsoft.com/office/drawing/2014/main" id="{6D085E9D-8A7B-550E-F7CA-5783613C1CF4}"/>
              </a:ext>
            </a:extLst>
          </p:cNvPr>
          <p:cNvSpPr txBox="1">
            <a:spLocks noChangeArrowheads="1"/>
          </p:cNvSpPr>
          <p:nvPr/>
        </p:nvSpPr>
        <p:spPr bwMode="auto">
          <a:xfrm>
            <a:off x="166234" y="371707"/>
            <a:ext cx="2382738" cy="1245642"/>
          </a:xfrm>
          <a:prstGeom prst="rect">
            <a:avLst/>
          </a:prstGeom>
          <a:noFill/>
          <a:ln>
            <a:noFill/>
          </a:ln>
        </p:spPr>
        <p:txBody>
          <a:bodyPr anchor="ctr"/>
          <a:lst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a:lstStyle>
          <a:p>
            <a:pPr algn="l">
              <a:defRPr/>
            </a:pPr>
            <a:r>
              <a:rPr lang="sv-SE" altLang="en-SE" sz="3200" kern="0" dirty="0">
                <a:solidFill>
                  <a:schemeClr val="tx1"/>
                </a:solidFill>
              </a:rPr>
              <a:t>Höger:</a:t>
            </a:r>
          </a:p>
          <a:p>
            <a:pPr algn="l">
              <a:defRPr/>
            </a:pPr>
            <a:r>
              <a:rPr lang="sv-SE" altLang="en-SE" sz="3200" kern="0" dirty="0">
                <a:solidFill>
                  <a:srgbClr val="00B050"/>
                </a:solidFill>
              </a:rPr>
              <a:t>Ingen smärta</a:t>
            </a:r>
          </a:p>
        </p:txBody>
      </p:sp>
      <p:sp>
        <p:nvSpPr>
          <p:cNvPr id="18" name="Diagonal Stripe 17">
            <a:extLst>
              <a:ext uri="{FF2B5EF4-FFF2-40B4-BE49-F238E27FC236}">
                <a16:creationId xmlns:a16="http://schemas.microsoft.com/office/drawing/2014/main" id="{BE6FDA30-D882-CFD9-F988-CA6169ED5CFB}"/>
              </a:ext>
            </a:extLst>
          </p:cNvPr>
          <p:cNvSpPr/>
          <p:nvPr/>
        </p:nvSpPr>
        <p:spPr bwMode="auto">
          <a:xfrm rot="16200000">
            <a:off x="2522538" y="4149725"/>
            <a:ext cx="2160588" cy="719137"/>
          </a:xfrm>
          <a:prstGeom prst="diagStripe">
            <a:avLst>
              <a:gd name="adj" fmla="val 50000"/>
            </a:avLst>
          </a:prstGeom>
          <a:pattFill prst="solidDmnd">
            <a:fgClr>
              <a:srgbClr val="00B05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19" name="Diagonal Stripe 18">
            <a:extLst>
              <a:ext uri="{FF2B5EF4-FFF2-40B4-BE49-F238E27FC236}">
                <a16:creationId xmlns:a16="http://schemas.microsoft.com/office/drawing/2014/main" id="{A78957EF-800F-08E2-FA4A-B5A844AE1D9C}"/>
              </a:ext>
            </a:extLst>
          </p:cNvPr>
          <p:cNvSpPr/>
          <p:nvPr/>
        </p:nvSpPr>
        <p:spPr bwMode="auto">
          <a:xfrm rot="16200000">
            <a:off x="2505075" y="2622550"/>
            <a:ext cx="2160588" cy="719138"/>
          </a:xfrm>
          <a:prstGeom prst="diagStripe">
            <a:avLst>
              <a:gd name="adj" fmla="val 50000"/>
            </a:avLst>
          </a:prstGeom>
          <a:pattFill prst="solidDmnd">
            <a:fgClr>
              <a:srgbClr val="00B05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2" name="Diagonal Stripe 1">
            <a:extLst>
              <a:ext uri="{FF2B5EF4-FFF2-40B4-BE49-F238E27FC236}">
                <a16:creationId xmlns:a16="http://schemas.microsoft.com/office/drawing/2014/main" id="{3D12B3A9-1E90-0B37-7569-8FBB5725C6B2}"/>
              </a:ext>
            </a:extLst>
          </p:cNvPr>
          <p:cNvSpPr/>
          <p:nvPr/>
        </p:nvSpPr>
        <p:spPr bwMode="auto">
          <a:xfrm rot="16200000" flipV="1">
            <a:off x="865188" y="3906837"/>
            <a:ext cx="2160588" cy="1204913"/>
          </a:xfrm>
          <a:prstGeom prst="diagStripe">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20" name="Diagonal Stripe 19">
            <a:extLst>
              <a:ext uri="{FF2B5EF4-FFF2-40B4-BE49-F238E27FC236}">
                <a16:creationId xmlns:a16="http://schemas.microsoft.com/office/drawing/2014/main" id="{87CAE1BB-5C38-5CB0-9CE1-79E5C23A1CC0}"/>
              </a:ext>
            </a:extLst>
          </p:cNvPr>
          <p:cNvSpPr/>
          <p:nvPr/>
        </p:nvSpPr>
        <p:spPr bwMode="auto">
          <a:xfrm rot="16200000" flipV="1">
            <a:off x="865188" y="2381250"/>
            <a:ext cx="2160587" cy="1204913"/>
          </a:xfrm>
          <a:prstGeom prst="diagStripe">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4" name="Freeform 3">
            <a:extLst>
              <a:ext uri="{FF2B5EF4-FFF2-40B4-BE49-F238E27FC236}">
                <a16:creationId xmlns:a16="http://schemas.microsoft.com/office/drawing/2014/main" id="{A85E222A-9C13-5408-880C-BC95D5C15258}"/>
              </a:ext>
            </a:extLst>
          </p:cNvPr>
          <p:cNvSpPr/>
          <p:nvPr/>
        </p:nvSpPr>
        <p:spPr bwMode="auto">
          <a:xfrm>
            <a:off x="5096577" y="4186989"/>
            <a:ext cx="0" cy="52939"/>
          </a:xfrm>
          <a:custGeom>
            <a:avLst/>
            <a:gdLst>
              <a:gd name="connsiteX0" fmla="*/ 0 w 0"/>
              <a:gd name="connsiteY0" fmla="*/ 0 h 52939"/>
              <a:gd name="connsiteX1" fmla="*/ 0 w 0"/>
              <a:gd name="connsiteY1" fmla="*/ 52939 h 52939"/>
            </a:gdLst>
            <a:ahLst/>
            <a:cxnLst>
              <a:cxn ang="0">
                <a:pos x="connsiteX0" y="connsiteY0"/>
              </a:cxn>
              <a:cxn ang="0">
                <a:pos x="connsiteX1" y="connsiteY1"/>
              </a:cxn>
            </a:cxnLst>
            <a:rect l="l" t="t" r="r" b="b"/>
            <a:pathLst>
              <a:path h="52939">
                <a:moveTo>
                  <a:pt x="0" y="0"/>
                </a:moveTo>
                <a:lnTo>
                  <a:pt x="0" y="52939"/>
                </a:lnTo>
              </a:path>
            </a:pathLst>
          </a:custGeom>
          <a:no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nvGrpSpPr>
          <p:cNvPr id="26" name="Group 25">
            <a:extLst>
              <a:ext uri="{FF2B5EF4-FFF2-40B4-BE49-F238E27FC236}">
                <a16:creationId xmlns:a16="http://schemas.microsoft.com/office/drawing/2014/main" id="{5755AA06-0218-258C-4405-997BE217A40D}"/>
              </a:ext>
            </a:extLst>
          </p:cNvPr>
          <p:cNvGrpSpPr/>
          <p:nvPr/>
        </p:nvGrpSpPr>
        <p:grpSpPr>
          <a:xfrm>
            <a:off x="2932906" y="1770509"/>
            <a:ext cx="5765496" cy="4367341"/>
            <a:chOff x="2932906" y="1770509"/>
            <a:chExt cx="5765496" cy="4367341"/>
          </a:xfrm>
        </p:grpSpPr>
        <p:grpSp>
          <p:nvGrpSpPr>
            <p:cNvPr id="25" name="Group 24">
              <a:extLst>
                <a:ext uri="{FF2B5EF4-FFF2-40B4-BE49-F238E27FC236}">
                  <a16:creationId xmlns:a16="http://schemas.microsoft.com/office/drawing/2014/main" id="{808E3EE0-F148-F7DD-FC99-ACFF415D989B}"/>
                </a:ext>
              </a:extLst>
            </p:cNvPr>
            <p:cNvGrpSpPr/>
            <p:nvPr/>
          </p:nvGrpSpPr>
          <p:grpSpPr>
            <a:xfrm>
              <a:off x="3998913" y="2147888"/>
              <a:ext cx="4699489" cy="3989962"/>
              <a:chOff x="3998913" y="2147888"/>
              <a:chExt cx="4699489" cy="3989962"/>
            </a:xfrm>
          </p:grpSpPr>
          <p:pic>
            <p:nvPicPr>
              <p:cNvPr id="15" name="Picture 14" descr="Diagram&#10;&#10;Description automatically generated">
                <a:extLst>
                  <a:ext uri="{FF2B5EF4-FFF2-40B4-BE49-F238E27FC236}">
                    <a16:creationId xmlns:a16="http://schemas.microsoft.com/office/drawing/2014/main" id="{3D104FEC-74C1-ED8D-6831-32391A6959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8913" y="2147888"/>
                <a:ext cx="4478337"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Klippt cirkel 13">
                <a:extLst>
                  <a:ext uri="{FF2B5EF4-FFF2-40B4-BE49-F238E27FC236}">
                    <a16:creationId xmlns:a16="http://schemas.microsoft.com/office/drawing/2014/main" id="{553B001B-C5BB-C5D4-D7C6-5ED09AC8120C}"/>
                  </a:ext>
                </a:extLst>
              </p:cNvPr>
              <p:cNvSpPr/>
              <p:nvPr/>
            </p:nvSpPr>
            <p:spPr>
              <a:xfrm rot="12226163">
                <a:off x="5735638" y="2814638"/>
                <a:ext cx="2433637" cy="2289175"/>
              </a:xfrm>
              <a:prstGeom prst="chord">
                <a:avLst/>
              </a:prstGeom>
              <a:solidFill>
                <a:srgbClr val="FF0000"/>
              </a:solidFill>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sv-SE" dirty="0">
                  <a:solidFill>
                    <a:srgbClr val="FF0000"/>
                  </a:solidFill>
                </a:endParaRPr>
              </a:p>
            </p:txBody>
          </p:sp>
          <p:sp>
            <p:nvSpPr>
              <p:cNvPr id="16" name="textruta 10">
                <a:extLst>
                  <a:ext uri="{FF2B5EF4-FFF2-40B4-BE49-F238E27FC236}">
                    <a16:creationId xmlns:a16="http://schemas.microsoft.com/office/drawing/2014/main" id="{28DB2446-4171-5920-F1AB-15D039E83BEF}"/>
                  </a:ext>
                </a:extLst>
              </p:cNvPr>
              <p:cNvSpPr txBox="1">
                <a:spLocks noChangeArrowheads="1"/>
              </p:cNvSpPr>
              <p:nvPr/>
            </p:nvSpPr>
            <p:spPr bwMode="auto">
              <a:xfrm>
                <a:off x="4327525" y="5553075"/>
                <a:ext cx="437087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a:solidFill>
                      <a:srgbClr val="FF0000"/>
                    </a:solidFill>
                  </a:rPr>
                  <a:t>Brown-</a:t>
                </a:r>
                <a:r>
                  <a:rPr lang="sv-SE" altLang="en-SE" b="1" dirty="0" err="1">
                    <a:solidFill>
                      <a:srgbClr val="FF0000"/>
                    </a:solidFill>
                  </a:rPr>
                  <a:t>Séquard</a:t>
                </a:r>
                <a:r>
                  <a:rPr lang="sv-SE" altLang="en-SE" b="1" dirty="0">
                    <a:solidFill>
                      <a:srgbClr val="FF0000"/>
                    </a:solidFill>
                  </a:rPr>
                  <a:t> (C4 </a:t>
                </a:r>
                <a:r>
                  <a:rPr lang="sv-SE" altLang="en-SE" b="1" dirty="0" err="1">
                    <a:solidFill>
                      <a:srgbClr val="FF0000"/>
                    </a:solidFill>
                  </a:rPr>
                  <a:t>vä</a:t>
                </a:r>
                <a:r>
                  <a:rPr lang="sv-SE" altLang="en-SE" b="1" dirty="0">
                    <a:solidFill>
                      <a:srgbClr val="FF0000"/>
                    </a:solidFill>
                  </a:rPr>
                  <a:t>)</a:t>
                </a:r>
              </a:p>
            </p:txBody>
          </p:sp>
          <p:sp>
            <p:nvSpPr>
              <p:cNvPr id="5" name="Freeform 4">
                <a:extLst>
                  <a:ext uri="{FF2B5EF4-FFF2-40B4-BE49-F238E27FC236}">
                    <a16:creationId xmlns:a16="http://schemas.microsoft.com/office/drawing/2014/main" id="{CD784E4C-FFCF-3F50-BBC0-F861FBC99144}"/>
                  </a:ext>
                </a:extLst>
              </p:cNvPr>
              <p:cNvSpPr/>
              <p:nvPr/>
            </p:nvSpPr>
            <p:spPr bwMode="auto">
              <a:xfrm>
                <a:off x="5077326" y="4100362"/>
                <a:ext cx="433137" cy="611204"/>
              </a:xfrm>
              <a:custGeom>
                <a:avLst/>
                <a:gdLst>
                  <a:gd name="connsiteX0" fmla="*/ 48127 w 433137"/>
                  <a:gd name="connsiteY0" fmla="*/ 178067 h 611204"/>
                  <a:gd name="connsiteX1" fmla="*/ 57752 w 433137"/>
                  <a:gd name="connsiteY1" fmla="*/ 293571 h 611204"/>
                  <a:gd name="connsiteX2" fmla="*/ 72190 w 433137"/>
                  <a:gd name="connsiteY2" fmla="*/ 322446 h 611204"/>
                  <a:gd name="connsiteX3" fmla="*/ 86628 w 433137"/>
                  <a:gd name="connsiteY3" fmla="*/ 327259 h 611204"/>
                  <a:gd name="connsiteX4" fmla="*/ 101066 w 433137"/>
                  <a:gd name="connsiteY4" fmla="*/ 336884 h 611204"/>
                  <a:gd name="connsiteX5" fmla="*/ 115503 w 433137"/>
                  <a:gd name="connsiteY5" fmla="*/ 380198 h 611204"/>
                  <a:gd name="connsiteX6" fmla="*/ 120316 w 433137"/>
                  <a:gd name="connsiteY6" fmla="*/ 394636 h 611204"/>
                  <a:gd name="connsiteX7" fmla="*/ 129941 w 433137"/>
                  <a:gd name="connsiteY7" fmla="*/ 409074 h 611204"/>
                  <a:gd name="connsiteX8" fmla="*/ 139567 w 433137"/>
                  <a:gd name="connsiteY8" fmla="*/ 437950 h 611204"/>
                  <a:gd name="connsiteX9" fmla="*/ 144379 w 433137"/>
                  <a:gd name="connsiteY9" fmla="*/ 452387 h 611204"/>
                  <a:gd name="connsiteX10" fmla="*/ 154005 w 433137"/>
                  <a:gd name="connsiteY10" fmla="*/ 462013 h 611204"/>
                  <a:gd name="connsiteX11" fmla="*/ 173255 w 433137"/>
                  <a:gd name="connsiteY11" fmla="*/ 490889 h 611204"/>
                  <a:gd name="connsiteX12" fmla="*/ 187693 w 433137"/>
                  <a:gd name="connsiteY12" fmla="*/ 500514 h 611204"/>
                  <a:gd name="connsiteX13" fmla="*/ 211756 w 433137"/>
                  <a:gd name="connsiteY13" fmla="*/ 529390 h 611204"/>
                  <a:gd name="connsiteX14" fmla="*/ 221381 w 433137"/>
                  <a:gd name="connsiteY14" fmla="*/ 543827 h 611204"/>
                  <a:gd name="connsiteX15" fmla="*/ 235819 w 433137"/>
                  <a:gd name="connsiteY15" fmla="*/ 548640 h 611204"/>
                  <a:gd name="connsiteX16" fmla="*/ 250257 w 433137"/>
                  <a:gd name="connsiteY16" fmla="*/ 558265 h 611204"/>
                  <a:gd name="connsiteX17" fmla="*/ 279133 w 433137"/>
                  <a:gd name="connsiteY17" fmla="*/ 572703 h 611204"/>
                  <a:gd name="connsiteX18" fmla="*/ 317634 w 433137"/>
                  <a:gd name="connsiteY18" fmla="*/ 606392 h 611204"/>
                  <a:gd name="connsiteX19" fmla="*/ 332072 w 433137"/>
                  <a:gd name="connsiteY19" fmla="*/ 611204 h 611204"/>
                  <a:gd name="connsiteX20" fmla="*/ 360948 w 433137"/>
                  <a:gd name="connsiteY20" fmla="*/ 596766 h 611204"/>
                  <a:gd name="connsiteX21" fmla="*/ 409074 w 433137"/>
                  <a:gd name="connsiteY21" fmla="*/ 582329 h 611204"/>
                  <a:gd name="connsiteX22" fmla="*/ 423512 w 433137"/>
                  <a:gd name="connsiteY22" fmla="*/ 529390 h 611204"/>
                  <a:gd name="connsiteX23" fmla="*/ 433137 w 433137"/>
                  <a:gd name="connsiteY23" fmla="*/ 500514 h 611204"/>
                  <a:gd name="connsiteX24" fmla="*/ 428325 w 433137"/>
                  <a:gd name="connsiteY24" fmla="*/ 481263 h 611204"/>
                  <a:gd name="connsiteX25" fmla="*/ 418699 w 433137"/>
                  <a:gd name="connsiteY25" fmla="*/ 452387 h 611204"/>
                  <a:gd name="connsiteX26" fmla="*/ 409074 w 433137"/>
                  <a:gd name="connsiteY26" fmla="*/ 423512 h 611204"/>
                  <a:gd name="connsiteX27" fmla="*/ 404261 w 433137"/>
                  <a:gd name="connsiteY27" fmla="*/ 409074 h 611204"/>
                  <a:gd name="connsiteX28" fmla="*/ 389823 w 433137"/>
                  <a:gd name="connsiteY28" fmla="*/ 404261 h 611204"/>
                  <a:gd name="connsiteX29" fmla="*/ 385011 w 433137"/>
                  <a:gd name="connsiteY29" fmla="*/ 389823 h 611204"/>
                  <a:gd name="connsiteX30" fmla="*/ 380198 w 433137"/>
                  <a:gd name="connsiteY30" fmla="*/ 370573 h 611204"/>
                  <a:gd name="connsiteX31" fmla="*/ 370573 w 433137"/>
                  <a:gd name="connsiteY31" fmla="*/ 360947 h 611204"/>
                  <a:gd name="connsiteX32" fmla="*/ 356135 w 433137"/>
                  <a:gd name="connsiteY32" fmla="*/ 327259 h 611204"/>
                  <a:gd name="connsiteX33" fmla="*/ 351322 w 433137"/>
                  <a:gd name="connsiteY33" fmla="*/ 312821 h 611204"/>
                  <a:gd name="connsiteX34" fmla="*/ 336885 w 433137"/>
                  <a:gd name="connsiteY34" fmla="*/ 303196 h 611204"/>
                  <a:gd name="connsiteX35" fmla="*/ 322447 w 433137"/>
                  <a:gd name="connsiteY35" fmla="*/ 255070 h 611204"/>
                  <a:gd name="connsiteX36" fmla="*/ 317634 w 433137"/>
                  <a:gd name="connsiteY36" fmla="*/ 231006 h 611204"/>
                  <a:gd name="connsiteX37" fmla="*/ 308009 w 433137"/>
                  <a:gd name="connsiteY37" fmla="*/ 192505 h 611204"/>
                  <a:gd name="connsiteX38" fmla="*/ 303196 w 433137"/>
                  <a:gd name="connsiteY38" fmla="*/ 178067 h 611204"/>
                  <a:gd name="connsiteX39" fmla="*/ 283946 w 433137"/>
                  <a:gd name="connsiteY39" fmla="*/ 149192 h 611204"/>
                  <a:gd name="connsiteX40" fmla="*/ 269508 w 433137"/>
                  <a:gd name="connsiteY40" fmla="*/ 115503 h 611204"/>
                  <a:gd name="connsiteX41" fmla="*/ 264695 w 433137"/>
                  <a:gd name="connsiteY41" fmla="*/ 101065 h 611204"/>
                  <a:gd name="connsiteX42" fmla="*/ 245445 w 433137"/>
                  <a:gd name="connsiteY42" fmla="*/ 72190 h 611204"/>
                  <a:gd name="connsiteX43" fmla="*/ 221381 w 433137"/>
                  <a:gd name="connsiteY43" fmla="*/ 67377 h 611204"/>
                  <a:gd name="connsiteX44" fmla="*/ 192506 w 433137"/>
                  <a:gd name="connsiteY44" fmla="*/ 48126 h 611204"/>
                  <a:gd name="connsiteX45" fmla="*/ 178068 w 433137"/>
                  <a:gd name="connsiteY45" fmla="*/ 38501 h 611204"/>
                  <a:gd name="connsiteX46" fmla="*/ 144379 w 433137"/>
                  <a:gd name="connsiteY46" fmla="*/ 33689 h 611204"/>
                  <a:gd name="connsiteX47" fmla="*/ 125129 w 433137"/>
                  <a:gd name="connsiteY47" fmla="*/ 24063 h 611204"/>
                  <a:gd name="connsiteX48" fmla="*/ 110691 w 433137"/>
                  <a:gd name="connsiteY48" fmla="*/ 19251 h 611204"/>
                  <a:gd name="connsiteX49" fmla="*/ 101066 w 433137"/>
                  <a:gd name="connsiteY49" fmla="*/ 9625 h 611204"/>
                  <a:gd name="connsiteX50" fmla="*/ 72190 w 433137"/>
                  <a:gd name="connsiteY50" fmla="*/ 0 h 611204"/>
                  <a:gd name="connsiteX51" fmla="*/ 28876 w 433137"/>
                  <a:gd name="connsiteY51" fmla="*/ 9625 h 611204"/>
                  <a:gd name="connsiteX52" fmla="*/ 19251 w 433137"/>
                  <a:gd name="connsiteY52" fmla="*/ 19251 h 611204"/>
                  <a:gd name="connsiteX53" fmla="*/ 4813 w 433137"/>
                  <a:gd name="connsiteY53" fmla="*/ 62564 h 611204"/>
                  <a:gd name="connsiteX54" fmla="*/ 0 w 433137"/>
                  <a:gd name="connsiteY54" fmla="*/ 77002 h 611204"/>
                  <a:gd name="connsiteX55" fmla="*/ 14438 w 433137"/>
                  <a:gd name="connsiteY55" fmla="*/ 105878 h 611204"/>
                  <a:gd name="connsiteX56" fmla="*/ 28876 w 433137"/>
                  <a:gd name="connsiteY56" fmla="*/ 158817 h 611204"/>
                  <a:gd name="connsiteX57" fmla="*/ 33689 w 433137"/>
                  <a:gd name="connsiteY57" fmla="*/ 173255 h 611204"/>
                  <a:gd name="connsiteX58" fmla="*/ 38501 w 433137"/>
                  <a:gd name="connsiteY58" fmla="*/ 192505 h 611204"/>
                  <a:gd name="connsiteX59" fmla="*/ 48127 w 433137"/>
                  <a:gd name="connsiteY59" fmla="*/ 178067 h 61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433137" h="611204">
                    <a:moveTo>
                      <a:pt x="48127" y="178067"/>
                    </a:moveTo>
                    <a:cubicBezTo>
                      <a:pt x="51336" y="194911"/>
                      <a:pt x="49247" y="255301"/>
                      <a:pt x="57752" y="293571"/>
                    </a:cubicBezTo>
                    <a:cubicBezTo>
                      <a:pt x="59637" y="302053"/>
                      <a:pt x="65174" y="316834"/>
                      <a:pt x="72190" y="322446"/>
                    </a:cubicBezTo>
                    <a:cubicBezTo>
                      <a:pt x="76151" y="325615"/>
                      <a:pt x="82091" y="324990"/>
                      <a:pt x="86628" y="327259"/>
                    </a:cubicBezTo>
                    <a:cubicBezTo>
                      <a:pt x="91801" y="329846"/>
                      <a:pt x="96253" y="333676"/>
                      <a:pt x="101066" y="336884"/>
                    </a:cubicBezTo>
                    <a:lnTo>
                      <a:pt x="115503" y="380198"/>
                    </a:lnTo>
                    <a:cubicBezTo>
                      <a:pt x="117107" y="385011"/>
                      <a:pt x="117502" y="390415"/>
                      <a:pt x="120316" y="394636"/>
                    </a:cubicBezTo>
                    <a:cubicBezTo>
                      <a:pt x="123524" y="399449"/>
                      <a:pt x="127592" y="403788"/>
                      <a:pt x="129941" y="409074"/>
                    </a:cubicBezTo>
                    <a:cubicBezTo>
                      <a:pt x="134062" y="418346"/>
                      <a:pt x="136358" y="428325"/>
                      <a:pt x="139567" y="437950"/>
                    </a:cubicBezTo>
                    <a:cubicBezTo>
                      <a:pt x="141171" y="442762"/>
                      <a:pt x="140792" y="448800"/>
                      <a:pt x="144379" y="452387"/>
                    </a:cubicBezTo>
                    <a:cubicBezTo>
                      <a:pt x="147588" y="455596"/>
                      <a:pt x="151282" y="458383"/>
                      <a:pt x="154005" y="462013"/>
                    </a:cubicBezTo>
                    <a:cubicBezTo>
                      <a:pt x="160946" y="471268"/>
                      <a:pt x="163630" y="484472"/>
                      <a:pt x="173255" y="490889"/>
                    </a:cubicBezTo>
                    <a:lnTo>
                      <a:pt x="187693" y="500514"/>
                    </a:lnTo>
                    <a:cubicBezTo>
                      <a:pt x="211586" y="536355"/>
                      <a:pt x="180881" y="492341"/>
                      <a:pt x="211756" y="529390"/>
                    </a:cubicBezTo>
                    <a:cubicBezTo>
                      <a:pt x="215459" y="533833"/>
                      <a:pt x="216865" y="540214"/>
                      <a:pt x="221381" y="543827"/>
                    </a:cubicBezTo>
                    <a:cubicBezTo>
                      <a:pt x="225342" y="546996"/>
                      <a:pt x="231282" y="546371"/>
                      <a:pt x="235819" y="548640"/>
                    </a:cubicBezTo>
                    <a:cubicBezTo>
                      <a:pt x="240992" y="551227"/>
                      <a:pt x="245084" y="555678"/>
                      <a:pt x="250257" y="558265"/>
                    </a:cubicBezTo>
                    <a:cubicBezTo>
                      <a:pt x="269944" y="568109"/>
                      <a:pt x="260745" y="556614"/>
                      <a:pt x="279133" y="572703"/>
                    </a:cubicBezTo>
                    <a:cubicBezTo>
                      <a:pt x="295855" y="587334"/>
                      <a:pt x="299587" y="597368"/>
                      <a:pt x="317634" y="606392"/>
                    </a:cubicBezTo>
                    <a:cubicBezTo>
                      <a:pt x="322171" y="608661"/>
                      <a:pt x="327259" y="609600"/>
                      <a:pt x="332072" y="611204"/>
                    </a:cubicBezTo>
                    <a:cubicBezTo>
                      <a:pt x="384711" y="593660"/>
                      <a:pt x="304988" y="621638"/>
                      <a:pt x="360948" y="596766"/>
                    </a:cubicBezTo>
                    <a:cubicBezTo>
                      <a:pt x="376015" y="590069"/>
                      <a:pt x="393073" y="586329"/>
                      <a:pt x="409074" y="582329"/>
                    </a:cubicBezTo>
                    <a:cubicBezTo>
                      <a:pt x="430630" y="560771"/>
                      <a:pt x="412885" y="582527"/>
                      <a:pt x="423512" y="529390"/>
                    </a:cubicBezTo>
                    <a:cubicBezTo>
                      <a:pt x="425502" y="519441"/>
                      <a:pt x="433137" y="500514"/>
                      <a:pt x="433137" y="500514"/>
                    </a:cubicBezTo>
                    <a:cubicBezTo>
                      <a:pt x="431533" y="494097"/>
                      <a:pt x="430226" y="487598"/>
                      <a:pt x="428325" y="481263"/>
                    </a:cubicBezTo>
                    <a:cubicBezTo>
                      <a:pt x="425410" y="471545"/>
                      <a:pt x="421908" y="462012"/>
                      <a:pt x="418699" y="452387"/>
                    </a:cubicBezTo>
                    <a:lnTo>
                      <a:pt x="409074" y="423512"/>
                    </a:lnTo>
                    <a:cubicBezTo>
                      <a:pt x="407470" y="418699"/>
                      <a:pt x="409074" y="410678"/>
                      <a:pt x="404261" y="409074"/>
                    </a:cubicBezTo>
                    <a:lnTo>
                      <a:pt x="389823" y="404261"/>
                    </a:lnTo>
                    <a:cubicBezTo>
                      <a:pt x="388219" y="399448"/>
                      <a:pt x="386405" y="394701"/>
                      <a:pt x="385011" y="389823"/>
                    </a:cubicBezTo>
                    <a:cubicBezTo>
                      <a:pt x="383194" y="383463"/>
                      <a:pt x="383156" y="376489"/>
                      <a:pt x="380198" y="370573"/>
                    </a:cubicBezTo>
                    <a:cubicBezTo>
                      <a:pt x="378169" y="366515"/>
                      <a:pt x="373781" y="364156"/>
                      <a:pt x="370573" y="360947"/>
                    </a:cubicBezTo>
                    <a:cubicBezTo>
                      <a:pt x="359285" y="327086"/>
                      <a:pt x="373978" y="368892"/>
                      <a:pt x="356135" y="327259"/>
                    </a:cubicBezTo>
                    <a:cubicBezTo>
                      <a:pt x="354137" y="322596"/>
                      <a:pt x="354491" y="316782"/>
                      <a:pt x="351322" y="312821"/>
                    </a:cubicBezTo>
                    <a:cubicBezTo>
                      <a:pt x="347709" y="308305"/>
                      <a:pt x="341697" y="306404"/>
                      <a:pt x="336885" y="303196"/>
                    </a:cubicBezTo>
                    <a:cubicBezTo>
                      <a:pt x="324381" y="240682"/>
                      <a:pt x="341443" y="318390"/>
                      <a:pt x="322447" y="255070"/>
                    </a:cubicBezTo>
                    <a:cubicBezTo>
                      <a:pt x="320096" y="247235"/>
                      <a:pt x="319473" y="238977"/>
                      <a:pt x="317634" y="231006"/>
                    </a:cubicBezTo>
                    <a:cubicBezTo>
                      <a:pt x="314659" y="218116"/>
                      <a:pt x="312193" y="205055"/>
                      <a:pt x="308009" y="192505"/>
                    </a:cubicBezTo>
                    <a:cubicBezTo>
                      <a:pt x="306405" y="187692"/>
                      <a:pt x="305660" y="182502"/>
                      <a:pt x="303196" y="178067"/>
                    </a:cubicBezTo>
                    <a:cubicBezTo>
                      <a:pt x="297578" y="167955"/>
                      <a:pt x="283946" y="149192"/>
                      <a:pt x="283946" y="149192"/>
                    </a:cubicBezTo>
                    <a:cubicBezTo>
                      <a:pt x="273929" y="109128"/>
                      <a:pt x="286125" y="148738"/>
                      <a:pt x="269508" y="115503"/>
                    </a:cubicBezTo>
                    <a:cubicBezTo>
                      <a:pt x="267239" y="110966"/>
                      <a:pt x="267159" y="105500"/>
                      <a:pt x="264695" y="101065"/>
                    </a:cubicBezTo>
                    <a:cubicBezTo>
                      <a:pt x="259077" y="90953"/>
                      <a:pt x="256788" y="74459"/>
                      <a:pt x="245445" y="72190"/>
                    </a:cubicBezTo>
                    <a:lnTo>
                      <a:pt x="221381" y="67377"/>
                    </a:lnTo>
                    <a:lnTo>
                      <a:pt x="192506" y="48126"/>
                    </a:lnTo>
                    <a:cubicBezTo>
                      <a:pt x="187693" y="44918"/>
                      <a:pt x="183794" y="39319"/>
                      <a:pt x="178068" y="38501"/>
                    </a:cubicBezTo>
                    <a:lnTo>
                      <a:pt x="144379" y="33689"/>
                    </a:lnTo>
                    <a:cubicBezTo>
                      <a:pt x="137962" y="30480"/>
                      <a:pt x="131723" y="26889"/>
                      <a:pt x="125129" y="24063"/>
                    </a:cubicBezTo>
                    <a:cubicBezTo>
                      <a:pt x="120466" y="22065"/>
                      <a:pt x="115041" y="21861"/>
                      <a:pt x="110691" y="19251"/>
                    </a:cubicBezTo>
                    <a:cubicBezTo>
                      <a:pt x="106800" y="16916"/>
                      <a:pt x="105124" y="11654"/>
                      <a:pt x="101066" y="9625"/>
                    </a:cubicBezTo>
                    <a:cubicBezTo>
                      <a:pt x="91991" y="5087"/>
                      <a:pt x="72190" y="0"/>
                      <a:pt x="72190" y="0"/>
                    </a:cubicBezTo>
                    <a:cubicBezTo>
                      <a:pt x="66365" y="971"/>
                      <a:pt x="37987" y="4159"/>
                      <a:pt x="28876" y="9625"/>
                    </a:cubicBezTo>
                    <a:cubicBezTo>
                      <a:pt x="24985" y="11960"/>
                      <a:pt x="22459" y="16042"/>
                      <a:pt x="19251" y="19251"/>
                    </a:cubicBezTo>
                    <a:lnTo>
                      <a:pt x="4813" y="62564"/>
                    </a:lnTo>
                    <a:lnTo>
                      <a:pt x="0" y="77002"/>
                    </a:lnTo>
                    <a:cubicBezTo>
                      <a:pt x="17557" y="129668"/>
                      <a:pt x="-10445" y="49889"/>
                      <a:pt x="14438" y="105878"/>
                    </a:cubicBezTo>
                    <a:cubicBezTo>
                      <a:pt x="26237" y="132427"/>
                      <a:pt x="22406" y="132938"/>
                      <a:pt x="28876" y="158817"/>
                    </a:cubicBezTo>
                    <a:cubicBezTo>
                      <a:pt x="30106" y="163739"/>
                      <a:pt x="32295" y="168377"/>
                      <a:pt x="33689" y="173255"/>
                    </a:cubicBezTo>
                    <a:cubicBezTo>
                      <a:pt x="35506" y="179615"/>
                      <a:pt x="36684" y="186145"/>
                      <a:pt x="38501" y="192505"/>
                    </a:cubicBezTo>
                    <a:cubicBezTo>
                      <a:pt x="39895" y="197383"/>
                      <a:pt x="44918" y="161223"/>
                      <a:pt x="48127" y="178067"/>
                    </a:cubicBezTo>
                    <a:close/>
                  </a:path>
                </a:pathLst>
              </a:custGeom>
              <a:solidFill>
                <a:srgbClr val="00B05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6" name="Freeform 5">
                <a:extLst>
                  <a:ext uri="{FF2B5EF4-FFF2-40B4-BE49-F238E27FC236}">
                    <a16:creationId xmlns:a16="http://schemas.microsoft.com/office/drawing/2014/main" id="{6810F82B-AD5B-EE72-BF0E-A216A1168CB7}"/>
                  </a:ext>
                </a:extLst>
              </p:cNvPr>
              <p:cNvSpPr/>
              <p:nvPr/>
            </p:nvSpPr>
            <p:spPr bwMode="auto">
              <a:xfrm>
                <a:off x="5115827" y="3383280"/>
                <a:ext cx="644893" cy="649705"/>
              </a:xfrm>
              <a:custGeom>
                <a:avLst/>
                <a:gdLst>
                  <a:gd name="connsiteX0" fmla="*/ 346510 w 644893"/>
                  <a:gd name="connsiteY0" fmla="*/ 24063 h 649705"/>
                  <a:gd name="connsiteX1" fmla="*/ 255070 w 644893"/>
                  <a:gd name="connsiteY1" fmla="*/ 33688 h 649705"/>
                  <a:gd name="connsiteX2" fmla="*/ 240632 w 644893"/>
                  <a:gd name="connsiteY2" fmla="*/ 43314 h 649705"/>
                  <a:gd name="connsiteX3" fmla="*/ 221381 w 644893"/>
                  <a:gd name="connsiteY3" fmla="*/ 52939 h 649705"/>
                  <a:gd name="connsiteX4" fmla="*/ 206944 w 644893"/>
                  <a:gd name="connsiteY4" fmla="*/ 62564 h 649705"/>
                  <a:gd name="connsiteX5" fmla="*/ 178068 w 644893"/>
                  <a:gd name="connsiteY5" fmla="*/ 72189 h 649705"/>
                  <a:gd name="connsiteX6" fmla="*/ 168442 w 644893"/>
                  <a:gd name="connsiteY6" fmla="*/ 81815 h 649705"/>
                  <a:gd name="connsiteX7" fmla="*/ 158817 w 644893"/>
                  <a:gd name="connsiteY7" fmla="*/ 96253 h 649705"/>
                  <a:gd name="connsiteX8" fmla="*/ 144379 w 644893"/>
                  <a:gd name="connsiteY8" fmla="*/ 105878 h 649705"/>
                  <a:gd name="connsiteX9" fmla="*/ 120316 w 644893"/>
                  <a:gd name="connsiteY9" fmla="*/ 149192 h 649705"/>
                  <a:gd name="connsiteX10" fmla="*/ 110691 w 644893"/>
                  <a:gd name="connsiteY10" fmla="*/ 163629 h 649705"/>
                  <a:gd name="connsiteX11" fmla="*/ 91440 w 644893"/>
                  <a:gd name="connsiteY11" fmla="*/ 182880 h 649705"/>
                  <a:gd name="connsiteX12" fmla="*/ 72190 w 644893"/>
                  <a:gd name="connsiteY12" fmla="*/ 211756 h 649705"/>
                  <a:gd name="connsiteX13" fmla="*/ 67377 w 644893"/>
                  <a:gd name="connsiteY13" fmla="*/ 226194 h 649705"/>
                  <a:gd name="connsiteX14" fmla="*/ 43314 w 644893"/>
                  <a:gd name="connsiteY14" fmla="*/ 255069 h 649705"/>
                  <a:gd name="connsiteX15" fmla="*/ 24064 w 644893"/>
                  <a:gd name="connsiteY15" fmla="*/ 298383 h 649705"/>
                  <a:gd name="connsiteX16" fmla="*/ 9626 w 644893"/>
                  <a:gd name="connsiteY16" fmla="*/ 351322 h 649705"/>
                  <a:gd name="connsiteX17" fmla="*/ 4813 w 644893"/>
                  <a:gd name="connsiteY17" fmla="*/ 365760 h 649705"/>
                  <a:gd name="connsiteX18" fmla="*/ 0 w 644893"/>
                  <a:gd name="connsiteY18" fmla="*/ 380198 h 649705"/>
                  <a:gd name="connsiteX19" fmla="*/ 9626 w 644893"/>
                  <a:gd name="connsiteY19" fmla="*/ 437949 h 649705"/>
                  <a:gd name="connsiteX20" fmla="*/ 19251 w 644893"/>
                  <a:gd name="connsiteY20" fmla="*/ 471638 h 649705"/>
                  <a:gd name="connsiteX21" fmla="*/ 38501 w 644893"/>
                  <a:gd name="connsiteY21" fmla="*/ 500514 h 649705"/>
                  <a:gd name="connsiteX22" fmla="*/ 43314 w 644893"/>
                  <a:gd name="connsiteY22" fmla="*/ 514952 h 649705"/>
                  <a:gd name="connsiteX23" fmla="*/ 72190 w 644893"/>
                  <a:gd name="connsiteY23" fmla="*/ 534202 h 649705"/>
                  <a:gd name="connsiteX24" fmla="*/ 101066 w 644893"/>
                  <a:gd name="connsiteY24" fmla="*/ 543827 h 649705"/>
                  <a:gd name="connsiteX25" fmla="*/ 110691 w 644893"/>
                  <a:gd name="connsiteY25" fmla="*/ 553453 h 649705"/>
                  <a:gd name="connsiteX26" fmla="*/ 139567 w 644893"/>
                  <a:gd name="connsiteY26" fmla="*/ 563078 h 649705"/>
                  <a:gd name="connsiteX27" fmla="*/ 154005 w 644893"/>
                  <a:gd name="connsiteY27" fmla="*/ 567891 h 649705"/>
                  <a:gd name="connsiteX28" fmla="*/ 182880 w 644893"/>
                  <a:gd name="connsiteY28" fmla="*/ 587141 h 649705"/>
                  <a:gd name="connsiteX29" fmla="*/ 211756 w 644893"/>
                  <a:gd name="connsiteY29" fmla="*/ 596766 h 649705"/>
                  <a:gd name="connsiteX30" fmla="*/ 226194 w 644893"/>
                  <a:gd name="connsiteY30" fmla="*/ 601579 h 649705"/>
                  <a:gd name="connsiteX31" fmla="*/ 240632 w 644893"/>
                  <a:gd name="connsiteY31" fmla="*/ 611204 h 649705"/>
                  <a:gd name="connsiteX32" fmla="*/ 308009 w 644893"/>
                  <a:gd name="connsiteY32" fmla="*/ 625642 h 649705"/>
                  <a:gd name="connsiteX33" fmla="*/ 322447 w 644893"/>
                  <a:gd name="connsiteY33" fmla="*/ 635267 h 649705"/>
                  <a:gd name="connsiteX34" fmla="*/ 370573 w 644893"/>
                  <a:gd name="connsiteY34" fmla="*/ 649705 h 649705"/>
                  <a:gd name="connsiteX35" fmla="*/ 447575 w 644893"/>
                  <a:gd name="connsiteY35" fmla="*/ 635267 h 649705"/>
                  <a:gd name="connsiteX36" fmla="*/ 476451 w 644893"/>
                  <a:gd name="connsiteY36" fmla="*/ 625642 h 649705"/>
                  <a:gd name="connsiteX37" fmla="*/ 548640 w 644893"/>
                  <a:gd name="connsiteY37" fmla="*/ 616017 h 649705"/>
                  <a:gd name="connsiteX38" fmla="*/ 572704 w 644893"/>
                  <a:gd name="connsiteY38" fmla="*/ 587141 h 649705"/>
                  <a:gd name="connsiteX39" fmla="*/ 591954 w 644893"/>
                  <a:gd name="connsiteY39" fmla="*/ 558265 h 649705"/>
                  <a:gd name="connsiteX40" fmla="*/ 601579 w 644893"/>
                  <a:gd name="connsiteY40" fmla="*/ 543827 h 649705"/>
                  <a:gd name="connsiteX41" fmla="*/ 616017 w 644893"/>
                  <a:gd name="connsiteY41" fmla="*/ 510139 h 649705"/>
                  <a:gd name="connsiteX42" fmla="*/ 620830 w 644893"/>
                  <a:gd name="connsiteY42" fmla="*/ 490888 h 649705"/>
                  <a:gd name="connsiteX43" fmla="*/ 630455 w 644893"/>
                  <a:gd name="connsiteY43" fmla="*/ 471638 h 649705"/>
                  <a:gd name="connsiteX44" fmla="*/ 644893 w 644893"/>
                  <a:gd name="connsiteY44" fmla="*/ 423512 h 649705"/>
                  <a:gd name="connsiteX45" fmla="*/ 640080 w 644893"/>
                  <a:gd name="connsiteY45" fmla="*/ 317634 h 649705"/>
                  <a:gd name="connsiteX46" fmla="*/ 625642 w 644893"/>
                  <a:gd name="connsiteY46" fmla="*/ 279133 h 649705"/>
                  <a:gd name="connsiteX47" fmla="*/ 616017 w 644893"/>
                  <a:gd name="connsiteY47" fmla="*/ 264695 h 649705"/>
                  <a:gd name="connsiteX48" fmla="*/ 606392 w 644893"/>
                  <a:gd name="connsiteY48" fmla="*/ 245444 h 649705"/>
                  <a:gd name="connsiteX49" fmla="*/ 587141 w 644893"/>
                  <a:gd name="connsiteY49" fmla="*/ 178067 h 649705"/>
                  <a:gd name="connsiteX50" fmla="*/ 582329 w 644893"/>
                  <a:gd name="connsiteY50" fmla="*/ 158817 h 649705"/>
                  <a:gd name="connsiteX51" fmla="*/ 558266 w 644893"/>
                  <a:gd name="connsiteY51" fmla="*/ 129941 h 649705"/>
                  <a:gd name="connsiteX52" fmla="*/ 539015 w 644893"/>
                  <a:gd name="connsiteY52" fmla="*/ 101065 h 649705"/>
                  <a:gd name="connsiteX53" fmla="*/ 529390 w 644893"/>
                  <a:gd name="connsiteY53" fmla="*/ 86627 h 649705"/>
                  <a:gd name="connsiteX54" fmla="*/ 500514 w 644893"/>
                  <a:gd name="connsiteY54" fmla="*/ 81815 h 649705"/>
                  <a:gd name="connsiteX55" fmla="*/ 471638 w 644893"/>
                  <a:gd name="connsiteY55" fmla="*/ 62564 h 649705"/>
                  <a:gd name="connsiteX56" fmla="*/ 457200 w 644893"/>
                  <a:gd name="connsiteY56" fmla="*/ 52939 h 649705"/>
                  <a:gd name="connsiteX57" fmla="*/ 428325 w 644893"/>
                  <a:gd name="connsiteY57" fmla="*/ 43314 h 649705"/>
                  <a:gd name="connsiteX58" fmla="*/ 423512 w 644893"/>
                  <a:gd name="connsiteY58" fmla="*/ 19251 h 649705"/>
                  <a:gd name="connsiteX59" fmla="*/ 404261 w 644893"/>
                  <a:gd name="connsiteY59" fmla="*/ 0 h 649705"/>
                  <a:gd name="connsiteX60" fmla="*/ 332072 w 644893"/>
                  <a:gd name="connsiteY60" fmla="*/ 4813 h 649705"/>
                  <a:gd name="connsiteX61" fmla="*/ 346510 w 644893"/>
                  <a:gd name="connsiteY61" fmla="*/ 24063 h 649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44893" h="649705">
                    <a:moveTo>
                      <a:pt x="346510" y="24063"/>
                    </a:moveTo>
                    <a:cubicBezTo>
                      <a:pt x="333676" y="28876"/>
                      <a:pt x="279107" y="21669"/>
                      <a:pt x="255070" y="33688"/>
                    </a:cubicBezTo>
                    <a:cubicBezTo>
                      <a:pt x="249896" y="36275"/>
                      <a:pt x="245654" y="40444"/>
                      <a:pt x="240632" y="43314"/>
                    </a:cubicBezTo>
                    <a:cubicBezTo>
                      <a:pt x="234403" y="46873"/>
                      <a:pt x="227610" y="49380"/>
                      <a:pt x="221381" y="52939"/>
                    </a:cubicBezTo>
                    <a:cubicBezTo>
                      <a:pt x="216359" y="55809"/>
                      <a:pt x="212229" y="60215"/>
                      <a:pt x="206944" y="62564"/>
                    </a:cubicBezTo>
                    <a:cubicBezTo>
                      <a:pt x="197672" y="66685"/>
                      <a:pt x="178068" y="72189"/>
                      <a:pt x="178068" y="72189"/>
                    </a:cubicBezTo>
                    <a:cubicBezTo>
                      <a:pt x="174859" y="75398"/>
                      <a:pt x="171277" y="78272"/>
                      <a:pt x="168442" y="81815"/>
                    </a:cubicBezTo>
                    <a:cubicBezTo>
                      <a:pt x="164829" y="86332"/>
                      <a:pt x="162907" y="92163"/>
                      <a:pt x="158817" y="96253"/>
                    </a:cubicBezTo>
                    <a:cubicBezTo>
                      <a:pt x="154727" y="100343"/>
                      <a:pt x="149192" y="102670"/>
                      <a:pt x="144379" y="105878"/>
                    </a:cubicBezTo>
                    <a:cubicBezTo>
                      <a:pt x="135909" y="131291"/>
                      <a:pt x="142381" y="116095"/>
                      <a:pt x="120316" y="149192"/>
                    </a:cubicBezTo>
                    <a:cubicBezTo>
                      <a:pt x="117108" y="154004"/>
                      <a:pt x="114781" y="159539"/>
                      <a:pt x="110691" y="163629"/>
                    </a:cubicBezTo>
                    <a:cubicBezTo>
                      <a:pt x="104274" y="170046"/>
                      <a:pt x="96474" y="175329"/>
                      <a:pt x="91440" y="182880"/>
                    </a:cubicBezTo>
                    <a:cubicBezTo>
                      <a:pt x="85023" y="192505"/>
                      <a:pt x="75848" y="200782"/>
                      <a:pt x="72190" y="211756"/>
                    </a:cubicBezTo>
                    <a:cubicBezTo>
                      <a:pt x="70586" y="216569"/>
                      <a:pt x="70191" y="221973"/>
                      <a:pt x="67377" y="226194"/>
                    </a:cubicBezTo>
                    <a:cubicBezTo>
                      <a:pt x="52269" y="248856"/>
                      <a:pt x="53809" y="231456"/>
                      <a:pt x="43314" y="255069"/>
                    </a:cubicBezTo>
                    <a:cubicBezTo>
                      <a:pt x="20404" y="306616"/>
                      <a:pt x="45847" y="265707"/>
                      <a:pt x="24064" y="298383"/>
                    </a:cubicBezTo>
                    <a:cubicBezTo>
                      <a:pt x="17262" y="332392"/>
                      <a:pt x="21837" y="314689"/>
                      <a:pt x="9626" y="351322"/>
                    </a:cubicBezTo>
                    <a:lnTo>
                      <a:pt x="4813" y="365760"/>
                    </a:lnTo>
                    <a:lnTo>
                      <a:pt x="0" y="380198"/>
                    </a:lnTo>
                    <a:cubicBezTo>
                      <a:pt x="7825" y="450617"/>
                      <a:pt x="-637" y="402026"/>
                      <a:pt x="9626" y="437949"/>
                    </a:cubicBezTo>
                    <a:cubicBezTo>
                      <a:pt x="11094" y="443086"/>
                      <a:pt x="15855" y="465524"/>
                      <a:pt x="19251" y="471638"/>
                    </a:cubicBezTo>
                    <a:cubicBezTo>
                      <a:pt x="24869" y="481750"/>
                      <a:pt x="34843" y="489540"/>
                      <a:pt x="38501" y="500514"/>
                    </a:cubicBezTo>
                    <a:cubicBezTo>
                      <a:pt x="40105" y="505327"/>
                      <a:pt x="39727" y="511365"/>
                      <a:pt x="43314" y="514952"/>
                    </a:cubicBezTo>
                    <a:cubicBezTo>
                      <a:pt x="51494" y="523132"/>
                      <a:pt x="61216" y="530544"/>
                      <a:pt x="72190" y="534202"/>
                    </a:cubicBezTo>
                    <a:lnTo>
                      <a:pt x="101066" y="543827"/>
                    </a:lnTo>
                    <a:cubicBezTo>
                      <a:pt x="104274" y="547036"/>
                      <a:pt x="106633" y="551424"/>
                      <a:pt x="110691" y="553453"/>
                    </a:cubicBezTo>
                    <a:cubicBezTo>
                      <a:pt x="119766" y="557991"/>
                      <a:pt x="129942" y="559870"/>
                      <a:pt x="139567" y="563078"/>
                    </a:cubicBezTo>
                    <a:cubicBezTo>
                      <a:pt x="144380" y="564682"/>
                      <a:pt x="149784" y="565077"/>
                      <a:pt x="154005" y="567891"/>
                    </a:cubicBezTo>
                    <a:cubicBezTo>
                      <a:pt x="163630" y="574308"/>
                      <a:pt x="171906" y="583483"/>
                      <a:pt x="182880" y="587141"/>
                    </a:cubicBezTo>
                    <a:lnTo>
                      <a:pt x="211756" y="596766"/>
                    </a:lnTo>
                    <a:cubicBezTo>
                      <a:pt x="216569" y="598370"/>
                      <a:pt x="221973" y="598765"/>
                      <a:pt x="226194" y="601579"/>
                    </a:cubicBezTo>
                    <a:cubicBezTo>
                      <a:pt x="231007" y="604787"/>
                      <a:pt x="235346" y="608855"/>
                      <a:pt x="240632" y="611204"/>
                    </a:cubicBezTo>
                    <a:cubicBezTo>
                      <a:pt x="267466" y="623130"/>
                      <a:pt x="277685" y="621851"/>
                      <a:pt x="308009" y="625642"/>
                    </a:cubicBezTo>
                    <a:cubicBezTo>
                      <a:pt x="312822" y="628850"/>
                      <a:pt x="317162" y="632918"/>
                      <a:pt x="322447" y="635267"/>
                    </a:cubicBezTo>
                    <a:cubicBezTo>
                      <a:pt x="337520" y="641966"/>
                      <a:pt x="354568" y="645704"/>
                      <a:pt x="370573" y="649705"/>
                    </a:cubicBezTo>
                    <a:cubicBezTo>
                      <a:pt x="402245" y="645747"/>
                      <a:pt x="416938" y="645479"/>
                      <a:pt x="447575" y="635267"/>
                    </a:cubicBezTo>
                    <a:cubicBezTo>
                      <a:pt x="457200" y="632059"/>
                      <a:pt x="466407" y="627077"/>
                      <a:pt x="476451" y="625642"/>
                    </a:cubicBezTo>
                    <a:cubicBezTo>
                      <a:pt x="522943" y="619000"/>
                      <a:pt x="498883" y="622236"/>
                      <a:pt x="548640" y="616017"/>
                    </a:cubicBezTo>
                    <a:cubicBezTo>
                      <a:pt x="574919" y="563462"/>
                      <a:pt x="540956" y="623424"/>
                      <a:pt x="572704" y="587141"/>
                    </a:cubicBezTo>
                    <a:cubicBezTo>
                      <a:pt x="580322" y="578435"/>
                      <a:pt x="585537" y="567890"/>
                      <a:pt x="591954" y="558265"/>
                    </a:cubicBezTo>
                    <a:lnTo>
                      <a:pt x="601579" y="543827"/>
                    </a:lnTo>
                    <a:cubicBezTo>
                      <a:pt x="615398" y="488558"/>
                      <a:pt x="596075" y="556671"/>
                      <a:pt x="616017" y="510139"/>
                    </a:cubicBezTo>
                    <a:cubicBezTo>
                      <a:pt x="618623" y="504059"/>
                      <a:pt x="618507" y="497081"/>
                      <a:pt x="620830" y="490888"/>
                    </a:cubicBezTo>
                    <a:cubicBezTo>
                      <a:pt x="623349" y="484171"/>
                      <a:pt x="627791" y="478299"/>
                      <a:pt x="630455" y="471638"/>
                    </a:cubicBezTo>
                    <a:cubicBezTo>
                      <a:pt x="638264" y="452114"/>
                      <a:pt x="640166" y="442418"/>
                      <a:pt x="644893" y="423512"/>
                    </a:cubicBezTo>
                    <a:cubicBezTo>
                      <a:pt x="643289" y="388219"/>
                      <a:pt x="642790" y="352859"/>
                      <a:pt x="640080" y="317634"/>
                    </a:cubicBezTo>
                    <a:cubicBezTo>
                      <a:pt x="639027" y="303944"/>
                      <a:pt x="632262" y="290718"/>
                      <a:pt x="625642" y="279133"/>
                    </a:cubicBezTo>
                    <a:cubicBezTo>
                      <a:pt x="622772" y="274111"/>
                      <a:pt x="618887" y="269717"/>
                      <a:pt x="616017" y="264695"/>
                    </a:cubicBezTo>
                    <a:cubicBezTo>
                      <a:pt x="612458" y="258466"/>
                      <a:pt x="609056" y="252105"/>
                      <a:pt x="606392" y="245444"/>
                    </a:cubicBezTo>
                    <a:cubicBezTo>
                      <a:pt x="597189" y="222435"/>
                      <a:pt x="593224" y="202399"/>
                      <a:pt x="587141" y="178067"/>
                    </a:cubicBezTo>
                    <a:cubicBezTo>
                      <a:pt x="585537" y="171650"/>
                      <a:pt x="585998" y="164320"/>
                      <a:pt x="582329" y="158817"/>
                    </a:cubicBezTo>
                    <a:cubicBezTo>
                      <a:pt x="547942" y="107235"/>
                      <a:pt x="601489" y="185513"/>
                      <a:pt x="558266" y="129941"/>
                    </a:cubicBezTo>
                    <a:cubicBezTo>
                      <a:pt x="551164" y="120810"/>
                      <a:pt x="545432" y="110690"/>
                      <a:pt x="539015" y="101065"/>
                    </a:cubicBezTo>
                    <a:cubicBezTo>
                      <a:pt x="535807" y="96252"/>
                      <a:pt x="535095" y="87578"/>
                      <a:pt x="529390" y="86627"/>
                    </a:cubicBezTo>
                    <a:lnTo>
                      <a:pt x="500514" y="81815"/>
                    </a:lnTo>
                    <a:lnTo>
                      <a:pt x="471638" y="62564"/>
                    </a:lnTo>
                    <a:cubicBezTo>
                      <a:pt x="466825" y="59356"/>
                      <a:pt x="462687" y="54768"/>
                      <a:pt x="457200" y="52939"/>
                    </a:cubicBezTo>
                    <a:lnTo>
                      <a:pt x="428325" y="43314"/>
                    </a:lnTo>
                    <a:cubicBezTo>
                      <a:pt x="426721" y="35293"/>
                      <a:pt x="427485" y="26401"/>
                      <a:pt x="423512" y="19251"/>
                    </a:cubicBezTo>
                    <a:cubicBezTo>
                      <a:pt x="419105" y="11318"/>
                      <a:pt x="404261" y="0"/>
                      <a:pt x="404261" y="0"/>
                    </a:cubicBezTo>
                    <a:cubicBezTo>
                      <a:pt x="380198" y="1604"/>
                      <a:pt x="356041" y="2150"/>
                      <a:pt x="332072" y="4813"/>
                    </a:cubicBezTo>
                    <a:cubicBezTo>
                      <a:pt x="316112" y="6586"/>
                      <a:pt x="359344" y="19250"/>
                      <a:pt x="346510" y="24063"/>
                    </a:cubicBezTo>
                    <a:close/>
                  </a:path>
                </a:pathLst>
              </a:custGeom>
              <a:solidFill>
                <a:srgbClr val="FF93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0" name="Freeform 9">
                <a:extLst>
                  <a:ext uri="{FF2B5EF4-FFF2-40B4-BE49-F238E27FC236}">
                    <a16:creationId xmlns:a16="http://schemas.microsoft.com/office/drawing/2014/main" id="{2EB52A52-EC4C-5F22-6711-688986923F4F}"/>
                  </a:ext>
                </a:extLst>
              </p:cNvPr>
              <p:cNvSpPr/>
              <p:nvPr/>
            </p:nvSpPr>
            <p:spPr bwMode="auto">
              <a:xfrm>
                <a:off x="5678905" y="2834640"/>
                <a:ext cx="838960" cy="967339"/>
              </a:xfrm>
              <a:custGeom>
                <a:avLst/>
                <a:gdLst>
                  <a:gd name="connsiteX0" fmla="*/ 52939 w 838960"/>
                  <a:gd name="connsiteY0" fmla="*/ 168442 h 967339"/>
                  <a:gd name="connsiteX1" fmla="*/ 28876 w 838960"/>
                  <a:gd name="connsiteY1" fmla="*/ 202131 h 967339"/>
                  <a:gd name="connsiteX2" fmla="*/ 4813 w 838960"/>
                  <a:gd name="connsiteY2" fmla="*/ 226194 h 967339"/>
                  <a:gd name="connsiteX3" fmla="*/ 0 w 838960"/>
                  <a:gd name="connsiteY3" fmla="*/ 240632 h 967339"/>
                  <a:gd name="connsiteX4" fmla="*/ 4813 w 838960"/>
                  <a:gd name="connsiteY4" fmla="*/ 288758 h 967339"/>
                  <a:gd name="connsiteX5" fmla="*/ 9626 w 838960"/>
                  <a:gd name="connsiteY5" fmla="*/ 303196 h 967339"/>
                  <a:gd name="connsiteX6" fmla="*/ 33689 w 838960"/>
                  <a:gd name="connsiteY6" fmla="*/ 351322 h 967339"/>
                  <a:gd name="connsiteX7" fmla="*/ 57752 w 838960"/>
                  <a:gd name="connsiteY7" fmla="*/ 380198 h 967339"/>
                  <a:gd name="connsiteX8" fmla="*/ 86628 w 838960"/>
                  <a:gd name="connsiteY8" fmla="*/ 399448 h 967339"/>
                  <a:gd name="connsiteX9" fmla="*/ 96253 w 838960"/>
                  <a:gd name="connsiteY9" fmla="*/ 409074 h 967339"/>
                  <a:gd name="connsiteX10" fmla="*/ 110691 w 838960"/>
                  <a:gd name="connsiteY10" fmla="*/ 418699 h 967339"/>
                  <a:gd name="connsiteX11" fmla="*/ 134754 w 838960"/>
                  <a:gd name="connsiteY11" fmla="*/ 447575 h 967339"/>
                  <a:gd name="connsiteX12" fmla="*/ 163630 w 838960"/>
                  <a:gd name="connsiteY12" fmla="*/ 471638 h 967339"/>
                  <a:gd name="connsiteX13" fmla="*/ 187693 w 838960"/>
                  <a:gd name="connsiteY13" fmla="*/ 495701 h 967339"/>
                  <a:gd name="connsiteX14" fmla="*/ 211756 w 838960"/>
                  <a:gd name="connsiteY14" fmla="*/ 514952 h 967339"/>
                  <a:gd name="connsiteX15" fmla="*/ 216569 w 838960"/>
                  <a:gd name="connsiteY15" fmla="*/ 534202 h 967339"/>
                  <a:gd name="connsiteX16" fmla="*/ 235819 w 838960"/>
                  <a:gd name="connsiteY16" fmla="*/ 563078 h 967339"/>
                  <a:gd name="connsiteX17" fmla="*/ 245444 w 838960"/>
                  <a:gd name="connsiteY17" fmla="*/ 577516 h 967339"/>
                  <a:gd name="connsiteX18" fmla="*/ 264695 w 838960"/>
                  <a:gd name="connsiteY18" fmla="*/ 606392 h 967339"/>
                  <a:gd name="connsiteX19" fmla="*/ 274320 w 838960"/>
                  <a:gd name="connsiteY19" fmla="*/ 620829 h 967339"/>
                  <a:gd name="connsiteX20" fmla="*/ 283946 w 838960"/>
                  <a:gd name="connsiteY20" fmla="*/ 630455 h 967339"/>
                  <a:gd name="connsiteX21" fmla="*/ 293571 w 838960"/>
                  <a:gd name="connsiteY21" fmla="*/ 644893 h 967339"/>
                  <a:gd name="connsiteX22" fmla="*/ 322447 w 838960"/>
                  <a:gd name="connsiteY22" fmla="*/ 668956 h 967339"/>
                  <a:gd name="connsiteX23" fmla="*/ 332072 w 838960"/>
                  <a:gd name="connsiteY23" fmla="*/ 683394 h 967339"/>
                  <a:gd name="connsiteX24" fmla="*/ 360948 w 838960"/>
                  <a:gd name="connsiteY24" fmla="*/ 697832 h 967339"/>
                  <a:gd name="connsiteX25" fmla="*/ 380198 w 838960"/>
                  <a:gd name="connsiteY25" fmla="*/ 693019 h 967339"/>
                  <a:gd name="connsiteX26" fmla="*/ 389823 w 838960"/>
                  <a:gd name="connsiteY26" fmla="*/ 707457 h 967339"/>
                  <a:gd name="connsiteX27" fmla="*/ 404261 w 838960"/>
                  <a:gd name="connsiteY27" fmla="*/ 712269 h 967339"/>
                  <a:gd name="connsiteX28" fmla="*/ 413887 w 838960"/>
                  <a:gd name="connsiteY28" fmla="*/ 726707 h 967339"/>
                  <a:gd name="connsiteX29" fmla="*/ 452388 w 838960"/>
                  <a:gd name="connsiteY29" fmla="*/ 760396 h 967339"/>
                  <a:gd name="connsiteX30" fmla="*/ 486076 w 838960"/>
                  <a:gd name="connsiteY30" fmla="*/ 794084 h 967339"/>
                  <a:gd name="connsiteX31" fmla="*/ 529390 w 838960"/>
                  <a:gd name="connsiteY31" fmla="*/ 827773 h 967339"/>
                  <a:gd name="connsiteX32" fmla="*/ 567891 w 838960"/>
                  <a:gd name="connsiteY32" fmla="*/ 866274 h 967339"/>
                  <a:gd name="connsiteX33" fmla="*/ 582329 w 838960"/>
                  <a:gd name="connsiteY33" fmla="*/ 880712 h 967339"/>
                  <a:gd name="connsiteX34" fmla="*/ 596767 w 838960"/>
                  <a:gd name="connsiteY34" fmla="*/ 890337 h 967339"/>
                  <a:gd name="connsiteX35" fmla="*/ 611204 w 838960"/>
                  <a:gd name="connsiteY35" fmla="*/ 885524 h 967339"/>
                  <a:gd name="connsiteX36" fmla="*/ 649706 w 838960"/>
                  <a:gd name="connsiteY36" fmla="*/ 904775 h 967339"/>
                  <a:gd name="connsiteX37" fmla="*/ 664143 w 838960"/>
                  <a:gd name="connsiteY37" fmla="*/ 909587 h 967339"/>
                  <a:gd name="connsiteX38" fmla="*/ 678581 w 838960"/>
                  <a:gd name="connsiteY38" fmla="*/ 919213 h 967339"/>
                  <a:gd name="connsiteX39" fmla="*/ 697832 w 838960"/>
                  <a:gd name="connsiteY39" fmla="*/ 933651 h 967339"/>
                  <a:gd name="connsiteX40" fmla="*/ 717082 w 838960"/>
                  <a:gd name="connsiteY40" fmla="*/ 938463 h 967339"/>
                  <a:gd name="connsiteX41" fmla="*/ 741146 w 838960"/>
                  <a:gd name="connsiteY41" fmla="*/ 957714 h 967339"/>
                  <a:gd name="connsiteX42" fmla="*/ 770021 w 838960"/>
                  <a:gd name="connsiteY42" fmla="*/ 967339 h 967339"/>
                  <a:gd name="connsiteX43" fmla="*/ 774834 w 838960"/>
                  <a:gd name="connsiteY43" fmla="*/ 943276 h 967339"/>
                  <a:gd name="connsiteX44" fmla="*/ 784459 w 838960"/>
                  <a:gd name="connsiteY44" fmla="*/ 914400 h 967339"/>
                  <a:gd name="connsiteX45" fmla="*/ 789272 w 838960"/>
                  <a:gd name="connsiteY45" fmla="*/ 899962 h 967339"/>
                  <a:gd name="connsiteX46" fmla="*/ 798897 w 838960"/>
                  <a:gd name="connsiteY46" fmla="*/ 861461 h 967339"/>
                  <a:gd name="connsiteX47" fmla="*/ 803710 w 838960"/>
                  <a:gd name="connsiteY47" fmla="*/ 798897 h 967339"/>
                  <a:gd name="connsiteX48" fmla="*/ 813335 w 838960"/>
                  <a:gd name="connsiteY48" fmla="*/ 755583 h 967339"/>
                  <a:gd name="connsiteX49" fmla="*/ 818148 w 838960"/>
                  <a:gd name="connsiteY49" fmla="*/ 548640 h 967339"/>
                  <a:gd name="connsiteX50" fmla="*/ 822960 w 838960"/>
                  <a:gd name="connsiteY50" fmla="*/ 534202 h 967339"/>
                  <a:gd name="connsiteX51" fmla="*/ 832586 w 838960"/>
                  <a:gd name="connsiteY51" fmla="*/ 428324 h 967339"/>
                  <a:gd name="connsiteX52" fmla="*/ 832586 w 838960"/>
                  <a:gd name="connsiteY52" fmla="*/ 120316 h 967339"/>
                  <a:gd name="connsiteX53" fmla="*/ 818148 w 838960"/>
                  <a:gd name="connsiteY53" fmla="*/ 43314 h 967339"/>
                  <a:gd name="connsiteX54" fmla="*/ 813335 w 838960"/>
                  <a:gd name="connsiteY54" fmla="*/ 28876 h 967339"/>
                  <a:gd name="connsiteX55" fmla="*/ 798897 w 838960"/>
                  <a:gd name="connsiteY55" fmla="*/ 24063 h 967339"/>
                  <a:gd name="connsiteX56" fmla="*/ 770021 w 838960"/>
                  <a:gd name="connsiteY56" fmla="*/ 4813 h 967339"/>
                  <a:gd name="connsiteX57" fmla="*/ 755583 w 838960"/>
                  <a:gd name="connsiteY57" fmla="*/ 0 h 967339"/>
                  <a:gd name="connsiteX58" fmla="*/ 707457 w 838960"/>
                  <a:gd name="connsiteY58" fmla="*/ 4813 h 967339"/>
                  <a:gd name="connsiteX59" fmla="*/ 659331 w 838960"/>
                  <a:gd name="connsiteY59" fmla="*/ 19251 h 967339"/>
                  <a:gd name="connsiteX60" fmla="*/ 644893 w 838960"/>
                  <a:gd name="connsiteY60" fmla="*/ 24063 h 967339"/>
                  <a:gd name="connsiteX61" fmla="*/ 601579 w 838960"/>
                  <a:gd name="connsiteY61" fmla="*/ 28876 h 967339"/>
                  <a:gd name="connsiteX62" fmla="*/ 567891 w 838960"/>
                  <a:gd name="connsiteY62" fmla="*/ 38501 h 967339"/>
                  <a:gd name="connsiteX63" fmla="*/ 553453 w 838960"/>
                  <a:gd name="connsiteY63" fmla="*/ 43314 h 967339"/>
                  <a:gd name="connsiteX64" fmla="*/ 524577 w 838960"/>
                  <a:gd name="connsiteY64" fmla="*/ 48126 h 967339"/>
                  <a:gd name="connsiteX65" fmla="*/ 490889 w 838960"/>
                  <a:gd name="connsiteY65" fmla="*/ 57752 h 967339"/>
                  <a:gd name="connsiteX66" fmla="*/ 317634 w 838960"/>
                  <a:gd name="connsiteY66" fmla="*/ 67377 h 967339"/>
                  <a:gd name="connsiteX67" fmla="*/ 288758 w 838960"/>
                  <a:gd name="connsiteY67" fmla="*/ 72189 h 967339"/>
                  <a:gd name="connsiteX68" fmla="*/ 259882 w 838960"/>
                  <a:gd name="connsiteY68" fmla="*/ 81815 h 967339"/>
                  <a:gd name="connsiteX69" fmla="*/ 245444 w 838960"/>
                  <a:gd name="connsiteY69" fmla="*/ 86627 h 967339"/>
                  <a:gd name="connsiteX70" fmla="*/ 216569 w 838960"/>
                  <a:gd name="connsiteY70" fmla="*/ 91440 h 967339"/>
                  <a:gd name="connsiteX71" fmla="*/ 182880 w 838960"/>
                  <a:gd name="connsiteY71" fmla="*/ 101065 h 967339"/>
                  <a:gd name="connsiteX72" fmla="*/ 158817 w 838960"/>
                  <a:gd name="connsiteY72" fmla="*/ 105878 h 967339"/>
                  <a:gd name="connsiteX73" fmla="*/ 129941 w 838960"/>
                  <a:gd name="connsiteY73" fmla="*/ 115503 h 967339"/>
                  <a:gd name="connsiteX74" fmla="*/ 110691 w 838960"/>
                  <a:gd name="connsiteY74" fmla="*/ 120316 h 967339"/>
                  <a:gd name="connsiteX75" fmla="*/ 96253 w 838960"/>
                  <a:gd name="connsiteY75" fmla="*/ 129941 h 967339"/>
                  <a:gd name="connsiteX76" fmla="*/ 81815 w 838960"/>
                  <a:gd name="connsiteY76" fmla="*/ 144379 h 967339"/>
                  <a:gd name="connsiteX77" fmla="*/ 67377 w 838960"/>
                  <a:gd name="connsiteY77" fmla="*/ 149192 h 967339"/>
                  <a:gd name="connsiteX78" fmla="*/ 52939 w 838960"/>
                  <a:gd name="connsiteY78" fmla="*/ 168442 h 96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38960" h="967339">
                    <a:moveTo>
                      <a:pt x="52939" y="168442"/>
                    </a:moveTo>
                    <a:cubicBezTo>
                      <a:pt x="46522" y="177265"/>
                      <a:pt x="37711" y="191529"/>
                      <a:pt x="28876" y="202131"/>
                    </a:cubicBezTo>
                    <a:cubicBezTo>
                      <a:pt x="21614" y="210845"/>
                      <a:pt x="4813" y="226194"/>
                      <a:pt x="4813" y="226194"/>
                    </a:cubicBezTo>
                    <a:cubicBezTo>
                      <a:pt x="3209" y="231007"/>
                      <a:pt x="0" y="235559"/>
                      <a:pt x="0" y="240632"/>
                    </a:cubicBezTo>
                    <a:cubicBezTo>
                      <a:pt x="0" y="256754"/>
                      <a:pt x="2361" y="272823"/>
                      <a:pt x="4813" y="288758"/>
                    </a:cubicBezTo>
                    <a:cubicBezTo>
                      <a:pt x="5584" y="293772"/>
                      <a:pt x="7500" y="298590"/>
                      <a:pt x="9626" y="303196"/>
                    </a:cubicBezTo>
                    <a:cubicBezTo>
                      <a:pt x="17142" y="319481"/>
                      <a:pt x="25186" y="335530"/>
                      <a:pt x="33689" y="351322"/>
                    </a:cubicBezTo>
                    <a:cubicBezTo>
                      <a:pt x="39414" y="361954"/>
                      <a:pt x="48256" y="372812"/>
                      <a:pt x="57752" y="380198"/>
                    </a:cubicBezTo>
                    <a:cubicBezTo>
                      <a:pt x="66883" y="387300"/>
                      <a:pt x="78449" y="391268"/>
                      <a:pt x="86628" y="399448"/>
                    </a:cubicBezTo>
                    <a:cubicBezTo>
                      <a:pt x="89836" y="402657"/>
                      <a:pt x="92710" y="406239"/>
                      <a:pt x="96253" y="409074"/>
                    </a:cubicBezTo>
                    <a:cubicBezTo>
                      <a:pt x="100770" y="412687"/>
                      <a:pt x="106248" y="414996"/>
                      <a:pt x="110691" y="418699"/>
                    </a:cubicBezTo>
                    <a:cubicBezTo>
                      <a:pt x="133699" y="437872"/>
                      <a:pt x="117546" y="426926"/>
                      <a:pt x="134754" y="447575"/>
                    </a:cubicBezTo>
                    <a:cubicBezTo>
                      <a:pt x="146334" y="461471"/>
                      <a:pt x="149434" y="462174"/>
                      <a:pt x="163630" y="471638"/>
                    </a:cubicBezTo>
                    <a:cubicBezTo>
                      <a:pt x="189297" y="510139"/>
                      <a:pt x="155609" y="463617"/>
                      <a:pt x="187693" y="495701"/>
                    </a:cubicBezTo>
                    <a:cubicBezTo>
                      <a:pt x="209462" y="517470"/>
                      <a:pt x="183647" y="505582"/>
                      <a:pt x="211756" y="514952"/>
                    </a:cubicBezTo>
                    <a:cubicBezTo>
                      <a:pt x="213360" y="521369"/>
                      <a:pt x="213611" y="528286"/>
                      <a:pt x="216569" y="534202"/>
                    </a:cubicBezTo>
                    <a:cubicBezTo>
                      <a:pt x="221742" y="544549"/>
                      <a:pt x="229402" y="553453"/>
                      <a:pt x="235819" y="563078"/>
                    </a:cubicBezTo>
                    <a:lnTo>
                      <a:pt x="245444" y="577516"/>
                    </a:lnTo>
                    <a:lnTo>
                      <a:pt x="264695" y="606392"/>
                    </a:lnTo>
                    <a:cubicBezTo>
                      <a:pt x="267903" y="611204"/>
                      <a:pt x="270230" y="616739"/>
                      <a:pt x="274320" y="620829"/>
                    </a:cubicBezTo>
                    <a:cubicBezTo>
                      <a:pt x="277529" y="624038"/>
                      <a:pt x="281111" y="626912"/>
                      <a:pt x="283946" y="630455"/>
                    </a:cubicBezTo>
                    <a:cubicBezTo>
                      <a:pt x="287559" y="634972"/>
                      <a:pt x="289868" y="640450"/>
                      <a:pt x="293571" y="644893"/>
                    </a:cubicBezTo>
                    <a:cubicBezTo>
                      <a:pt x="305151" y="658789"/>
                      <a:pt x="308251" y="659492"/>
                      <a:pt x="322447" y="668956"/>
                    </a:cubicBezTo>
                    <a:cubicBezTo>
                      <a:pt x="325655" y="673769"/>
                      <a:pt x="327982" y="679304"/>
                      <a:pt x="332072" y="683394"/>
                    </a:cubicBezTo>
                    <a:cubicBezTo>
                      <a:pt x="341401" y="692723"/>
                      <a:pt x="349206" y="693918"/>
                      <a:pt x="360948" y="697832"/>
                    </a:cubicBezTo>
                    <a:cubicBezTo>
                      <a:pt x="367365" y="696228"/>
                      <a:pt x="373923" y="690927"/>
                      <a:pt x="380198" y="693019"/>
                    </a:cubicBezTo>
                    <a:cubicBezTo>
                      <a:pt x="385685" y="694848"/>
                      <a:pt x="385306" y="703844"/>
                      <a:pt x="389823" y="707457"/>
                    </a:cubicBezTo>
                    <a:cubicBezTo>
                      <a:pt x="393784" y="710626"/>
                      <a:pt x="399448" y="710665"/>
                      <a:pt x="404261" y="712269"/>
                    </a:cubicBezTo>
                    <a:cubicBezTo>
                      <a:pt x="407470" y="717082"/>
                      <a:pt x="409797" y="722617"/>
                      <a:pt x="413887" y="726707"/>
                    </a:cubicBezTo>
                    <a:cubicBezTo>
                      <a:pt x="431621" y="744441"/>
                      <a:pt x="437394" y="737905"/>
                      <a:pt x="452388" y="760396"/>
                    </a:cubicBezTo>
                    <a:cubicBezTo>
                      <a:pt x="474452" y="793493"/>
                      <a:pt x="460663" y="785614"/>
                      <a:pt x="486076" y="794084"/>
                    </a:cubicBezTo>
                    <a:cubicBezTo>
                      <a:pt x="500514" y="805314"/>
                      <a:pt x="516456" y="814840"/>
                      <a:pt x="529390" y="827773"/>
                    </a:cubicBezTo>
                    <a:lnTo>
                      <a:pt x="567891" y="866274"/>
                    </a:lnTo>
                    <a:cubicBezTo>
                      <a:pt x="572704" y="871087"/>
                      <a:pt x="576666" y="876937"/>
                      <a:pt x="582329" y="880712"/>
                    </a:cubicBezTo>
                    <a:lnTo>
                      <a:pt x="596767" y="890337"/>
                    </a:lnTo>
                    <a:cubicBezTo>
                      <a:pt x="601579" y="888733"/>
                      <a:pt x="606131" y="885524"/>
                      <a:pt x="611204" y="885524"/>
                    </a:cubicBezTo>
                    <a:cubicBezTo>
                      <a:pt x="622055" y="885524"/>
                      <a:pt x="644269" y="902057"/>
                      <a:pt x="649706" y="904775"/>
                    </a:cubicBezTo>
                    <a:cubicBezTo>
                      <a:pt x="654243" y="907043"/>
                      <a:pt x="659331" y="907983"/>
                      <a:pt x="664143" y="909587"/>
                    </a:cubicBezTo>
                    <a:cubicBezTo>
                      <a:pt x="668956" y="912796"/>
                      <a:pt x="673874" y="915851"/>
                      <a:pt x="678581" y="919213"/>
                    </a:cubicBezTo>
                    <a:cubicBezTo>
                      <a:pt x="685108" y="923875"/>
                      <a:pt x="690658" y="930064"/>
                      <a:pt x="697832" y="933651"/>
                    </a:cubicBezTo>
                    <a:cubicBezTo>
                      <a:pt x="703748" y="936609"/>
                      <a:pt x="710665" y="936859"/>
                      <a:pt x="717082" y="938463"/>
                    </a:cubicBezTo>
                    <a:cubicBezTo>
                      <a:pt x="725081" y="946461"/>
                      <a:pt x="730221" y="952858"/>
                      <a:pt x="741146" y="957714"/>
                    </a:cubicBezTo>
                    <a:cubicBezTo>
                      <a:pt x="750417" y="961835"/>
                      <a:pt x="770021" y="967339"/>
                      <a:pt x="770021" y="967339"/>
                    </a:cubicBezTo>
                    <a:cubicBezTo>
                      <a:pt x="771625" y="959318"/>
                      <a:pt x="772682" y="951168"/>
                      <a:pt x="774834" y="943276"/>
                    </a:cubicBezTo>
                    <a:cubicBezTo>
                      <a:pt x="777504" y="933488"/>
                      <a:pt x="781251" y="924025"/>
                      <a:pt x="784459" y="914400"/>
                    </a:cubicBezTo>
                    <a:cubicBezTo>
                      <a:pt x="786063" y="909587"/>
                      <a:pt x="788277" y="904937"/>
                      <a:pt x="789272" y="899962"/>
                    </a:cubicBezTo>
                    <a:cubicBezTo>
                      <a:pt x="795079" y="870924"/>
                      <a:pt x="791497" y="883659"/>
                      <a:pt x="798897" y="861461"/>
                    </a:cubicBezTo>
                    <a:cubicBezTo>
                      <a:pt x="800501" y="840606"/>
                      <a:pt x="801400" y="819685"/>
                      <a:pt x="803710" y="798897"/>
                    </a:cubicBezTo>
                    <a:cubicBezTo>
                      <a:pt x="804933" y="787892"/>
                      <a:pt x="810489" y="766965"/>
                      <a:pt x="813335" y="755583"/>
                    </a:cubicBezTo>
                    <a:cubicBezTo>
                      <a:pt x="814939" y="686602"/>
                      <a:pt x="815151" y="617575"/>
                      <a:pt x="818148" y="548640"/>
                    </a:cubicBezTo>
                    <a:cubicBezTo>
                      <a:pt x="818368" y="543572"/>
                      <a:pt x="822479" y="539252"/>
                      <a:pt x="822960" y="534202"/>
                    </a:cubicBezTo>
                    <a:cubicBezTo>
                      <a:pt x="834115" y="417072"/>
                      <a:pt x="819392" y="481098"/>
                      <a:pt x="832586" y="428324"/>
                    </a:cubicBezTo>
                    <a:cubicBezTo>
                      <a:pt x="841914" y="288384"/>
                      <a:pt x="840215" y="345371"/>
                      <a:pt x="832586" y="120316"/>
                    </a:cubicBezTo>
                    <a:cubicBezTo>
                      <a:pt x="831048" y="74949"/>
                      <a:pt x="830175" y="79394"/>
                      <a:pt x="818148" y="43314"/>
                    </a:cubicBezTo>
                    <a:cubicBezTo>
                      <a:pt x="816544" y="38501"/>
                      <a:pt x="818148" y="30480"/>
                      <a:pt x="813335" y="28876"/>
                    </a:cubicBezTo>
                    <a:cubicBezTo>
                      <a:pt x="808522" y="27272"/>
                      <a:pt x="803332" y="26527"/>
                      <a:pt x="798897" y="24063"/>
                    </a:cubicBezTo>
                    <a:cubicBezTo>
                      <a:pt x="788785" y="18445"/>
                      <a:pt x="780995" y="8471"/>
                      <a:pt x="770021" y="4813"/>
                    </a:cubicBezTo>
                    <a:lnTo>
                      <a:pt x="755583" y="0"/>
                    </a:lnTo>
                    <a:cubicBezTo>
                      <a:pt x="739541" y="1604"/>
                      <a:pt x="723417" y="2533"/>
                      <a:pt x="707457" y="4813"/>
                    </a:cubicBezTo>
                    <a:cubicBezTo>
                      <a:pt x="694722" y="6632"/>
                      <a:pt x="669388" y="15899"/>
                      <a:pt x="659331" y="19251"/>
                    </a:cubicBezTo>
                    <a:cubicBezTo>
                      <a:pt x="654518" y="20855"/>
                      <a:pt x="649935" y="23503"/>
                      <a:pt x="644893" y="24063"/>
                    </a:cubicBezTo>
                    <a:lnTo>
                      <a:pt x="601579" y="28876"/>
                    </a:lnTo>
                    <a:cubicBezTo>
                      <a:pt x="566941" y="40420"/>
                      <a:pt x="610218" y="26406"/>
                      <a:pt x="567891" y="38501"/>
                    </a:cubicBezTo>
                    <a:cubicBezTo>
                      <a:pt x="563013" y="39895"/>
                      <a:pt x="558405" y="42214"/>
                      <a:pt x="553453" y="43314"/>
                    </a:cubicBezTo>
                    <a:cubicBezTo>
                      <a:pt x="543927" y="45431"/>
                      <a:pt x="534202" y="46522"/>
                      <a:pt x="524577" y="48126"/>
                    </a:cubicBezTo>
                    <a:cubicBezTo>
                      <a:pt x="516424" y="50844"/>
                      <a:pt x="498685" y="57167"/>
                      <a:pt x="490889" y="57752"/>
                    </a:cubicBezTo>
                    <a:cubicBezTo>
                      <a:pt x="433210" y="62078"/>
                      <a:pt x="317634" y="67377"/>
                      <a:pt x="317634" y="67377"/>
                    </a:cubicBezTo>
                    <a:cubicBezTo>
                      <a:pt x="308009" y="68981"/>
                      <a:pt x="298225" y="69822"/>
                      <a:pt x="288758" y="72189"/>
                    </a:cubicBezTo>
                    <a:cubicBezTo>
                      <a:pt x="278915" y="74650"/>
                      <a:pt x="269507" y="78607"/>
                      <a:pt x="259882" y="81815"/>
                    </a:cubicBezTo>
                    <a:cubicBezTo>
                      <a:pt x="255069" y="83419"/>
                      <a:pt x="250448" y="85793"/>
                      <a:pt x="245444" y="86627"/>
                    </a:cubicBezTo>
                    <a:cubicBezTo>
                      <a:pt x="235819" y="88231"/>
                      <a:pt x="226137" y="89526"/>
                      <a:pt x="216569" y="91440"/>
                    </a:cubicBezTo>
                    <a:cubicBezTo>
                      <a:pt x="171566" y="100441"/>
                      <a:pt x="219569" y="91893"/>
                      <a:pt x="182880" y="101065"/>
                    </a:cubicBezTo>
                    <a:cubicBezTo>
                      <a:pt x="174944" y="103049"/>
                      <a:pt x="166709" y="103726"/>
                      <a:pt x="158817" y="105878"/>
                    </a:cubicBezTo>
                    <a:cubicBezTo>
                      <a:pt x="149029" y="108548"/>
                      <a:pt x="139784" y="113042"/>
                      <a:pt x="129941" y="115503"/>
                    </a:cubicBezTo>
                    <a:lnTo>
                      <a:pt x="110691" y="120316"/>
                    </a:lnTo>
                    <a:cubicBezTo>
                      <a:pt x="105878" y="123524"/>
                      <a:pt x="100696" y="126238"/>
                      <a:pt x="96253" y="129941"/>
                    </a:cubicBezTo>
                    <a:cubicBezTo>
                      <a:pt x="91024" y="134298"/>
                      <a:pt x="87478" y="140604"/>
                      <a:pt x="81815" y="144379"/>
                    </a:cubicBezTo>
                    <a:cubicBezTo>
                      <a:pt x="77594" y="147193"/>
                      <a:pt x="71914" y="146923"/>
                      <a:pt x="67377" y="149192"/>
                    </a:cubicBezTo>
                    <a:cubicBezTo>
                      <a:pt x="62204" y="151779"/>
                      <a:pt x="59356" y="159619"/>
                      <a:pt x="52939" y="168442"/>
                    </a:cubicBezTo>
                    <a:close/>
                  </a:path>
                </a:pathLst>
              </a:custGeom>
              <a:solidFill>
                <a:srgbClr val="0070C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grpSp>
        <p:sp>
          <p:nvSpPr>
            <p:cNvPr id="3" name="Rectangle 2">
              <a:extLst>
                <a:ext uri="{FF2B5EF4-FFF2-40B4-BE49-F238E27FC236}">
                  <a16:creationId xmlns:a16="http://schemas.microsoft.com/office/drawing/2014/main" id="{DD3BD2BF-23D5-14C8-4D4F-59B4D97B2293}"/>
                </a:ext>
              </a:extLst>
            </p:cNvPr>
            <p:cNvSpPr/>
            <p:nvPr/>
          </p:nvSpPr>
          <p:spPr bwMode="auto">
            <a:xfrm>
              <a:off x="2932906" y="1770509"/>
              <a:ext cx="275430" cy="144016"/>
            </a:xfrm>
            <a:prstGeom prst="rect">
              <a:avLst/>
            </a:prstGeom>
            <a:solidFill>
              <a:srgbClr val="FF00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grpSp>
      <p:sp>
        <p:nvSpPr>
          <p:cNvPr id="21" name="Freeform 20">
            <a:extLst>
              <a:ext uri="{FF2B5EF4-FFF2-40B4-BE49-F238E27FC236}">
                <a16:creationId xmlns:a16="http://schemas.microsoft.com/office/drawing/2014/main" id="{79D31762-7933-9F38-1AFA-1BCA18C38699}"/>
              </a:ext>
            </a:extLst>
          </p:cNvPr>
          <p:cNvSpPr/>
          <p:nvPr/>
        </p:nvSpPr>
        <p:spPr bwMode="auto">
          <a:xfrm>
            <a:off x="2784355" y="914400"/>
            <a:ext cx="333157" cy="903249"/>
          </a:xfrm>
          <a:custGeom>
            <a:avLst/>
            <a:gdLst>
              <a:gd name="connsiteX0" fmla="*/ 25752 w 333157"/>
              <a:gd name="connsiteY0" fmla="*/ 0 h 903249"/>
              <a:gd name="connsiteX1" fmla="*/ 25752 w 333157"/>
              <a:gd name="connsiteY1" fmla="*/ 546410 h 903249"/>
              <a:gd name="connsiteX2" fmla="*/ 293382 w 333157"/>
              <a:gd name="connsiteY2" fmla="*/ 557561 h 903249"/>
              <a:gd name="connsiteX3" fmla="*/ 326835 w 333157"/>
              <a:gd name="connsiteY3" fmla="*/ 903249 h 903249"/>
            </a:gdLst>
            <a:ahLst/>
            <a:cxnLst>
              <a:cxn ang="0">
                <a:pos x="connsiteX0" y="connsiteY0"/>
              </a:cxn>
              <a:cxn ang="0">
                <a:pos x="connsiteX1" y="connsiteY1"/>
              </a:cxn>
              <a:cxn ang="0">
                <a:pos x="connsiteX2" y="connsiteY2"/>
              </a:cxn>
              <a:cxn ang="0">
                <a:pos x="connsiteX3" y="connsiteY3"/>
              </a:cxn>
            </a:cxnLst>
            <a:rect l="l" t="t" r="r" b="b"/>
            <a:pathLst>
              <a:path w="333157" h="903249">
                <a:moveTo>
                  <a:pt x="25752" y="0"/>
                </a:moveTo>
                <a:cubicBezTo>
                  <a:pt x="3449" y="226741"/>
                  <a:pt x="-18853" y="453483"/>
                  <a:pt x="25752" y="546410"/>
                </a:cubicBezTo>
                <a:cubicBezTo>
                  <a:pt x="70357" y="639337"/>
                  <a:pt x="243202" y="498088"/>
                  <a:pt x="293382" y="557561"/>
                </a:cubicBezTo>
                <a:cubicBezTo>
                  <a:pt x="343562" y="617034"/>
                  <a:pt x="335198" y="760141"/>
                  <a:pt x="326835" y="903249"/>
                </a:cubicBezTo>
              </a:path>
            </a:pathLst>
          </a:custGeom>
          <a:noFill/>
          <a:ln w="50800" cap="flat" cmpd="sng" algn="ctr">
            <a:solidFill>
              <a:srgbClr val="FF93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22" name="Rectangle 21">
            <a:extLst>
              <a:ext uri="{FF2B5EF4-FFF2-40B4-BE49-F238E27FC236}">
                <a16:creationId xmlns:a16="http://schemas.microsoft.com/office/drawing/2014/main" id="{13C2D6C8-35CA-4799-1A7F-3E45D5F83CAC}"/>
              </a:ext>
            </a:extLst>
          </p:cNvPr>
          <p:cNvSpPr/>
          <p:nvPr/>
        </p:nvSpPr>
        <p:spPr bwMode="auto">
          <a:xfrm>
            <a:off x="3998913" y="4711566"/>
            <a:ext cx="1116914" cy="445626"/>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23" name="Rectangle 22">
            <a:extLst>
              <a:ext uri="{FF2B5EF4-FFF2-40B4-BE49-F238E27FC236}">
                <a16:creationId xmlns:a16="http://schemas.microsoft.com/office/drawing/2014/main" id="{4A6BF1EC-F9A1-06A1-6E3D-E8272EF58FA9}"/>
              </a:ext>
            </a:extLst>
          </p:cNvPr>
          <p:cNvSpPr/>
          <p:nvPr/>
        </p:nvSpPr>
        <p:spPr bwMode="auto">
          <a:xfrm>
            <a:off x="4027764" y="2834467"/>
            <a:ext cx="1116914" cy="445626"/>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24" name="Rectangle 23">
            <a:extLst>
              <a:ext uri="{FF2B5EF4-FFF2-40B4-BE49-F238E27FC236}">
                <a16:creationId xmlns:a16="http://schemas.microsoft.com/office/drawing/2014/main" id="{E3829903-69D0-670A-0856-0EBA386BFA2D}"/>
              </a:ext>
            </a:extLst>
          </p:cNvPr>
          <p:cNvSpPr/>
          <p:nvPr/>
        </p:nvSpPr>
        <p:spPr bwMode="auto">
          <a:xfrm>
            <a:off x="4867164" y="2404975"/>
            <a:ext cx="1116914" cy="445626"/>
          </a:xfrm>
          <a:prstGeom prst="rect">
            <a:avLst/>
          </a:prstGeom>
          <a:solidFill>
            <a:schemeClr val="bg1"/>
          </a:solidFill>
          <a:ln w="9525"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dirty="0">
              <a:ln>
                <a:noFill/>
              </a:ln>
              <a:solidFill>
                <a:srgbClr val="000000"/>
              </a:solidFill>
              <a:effectLst/>
              <a:latin typeface="Times" charset="0"/>
              <a:ea typeface="ＭＳ Ｐゴシック" charset="0"/>
            </a:endParaRPr>
          </a:p>
        </p:txBody>
      </p:sp>
      <p:sp>
        <p:nvSpPr>
          <p:cNvPr id="32" name="Freeform 31">
            <a:extLst>
              <a:ext uri="{FF2B5EF4-FFF2-40B4-BE49-F238E27FC236}">
                <a16:creationId xmlns:a16="http://schemas.microsoft.com/office/drawing/2014/main" id="{1B160DB0-F10E-F6E1-9727-CD087E8BF88F}"/>
              </a:ext>
            </a:extLst>
          </p:cNvPr>
          <p:cNvSpPr/>
          <p:nvPr/>
        </p:nvSpPr>
        <p:spPr bwMode="auto">
          <a:xfrm>
            <a:off x="3067007" y="1906859"/>
            <a:ext cx="802466" cy="2408663"/>
          </a:xfrm>
          <a:custGeom>
            <a:avLst/>
            <a:gdLst>
              <a:gd name="connsiteX0" fmla="*/ 802466 w 802466"/>
              <a:gd name="connsiteY0" fmla="*/ 2408663 h 2408663"/>
              <a:gd name="connsiteX1" fmla="*/ 122242 w 802466"/>
              <a:gd name="connsiteY1" fmla="*/ 345687 h 2408663"/>
              <a:gd name="connsiteX2" fmla="*/ 10730 w 802466"/>
              <a:gd name="connsiteY2" fmla="*/ 345687 h 2408663"/>
              <a:gd name="connsiteX3" fmla="*/ 10730 w 802466"/>
              <a:gd name="connsiteY3" fmla="*/ 0 h 2408663"/>
            </a:gdLst>
            <a:ahLst/>
            <a:cxnLst>
              <a:cxn ang="0">
                <a:pos x="connsiteX0" y="connsiteY0"/>
              </a:cxn>
              <a:cxn ang="0">
                <a:pos x="connsiteX1" y="connsiteY1"/>
              </a:cxn>
              <a:cxn ang="0">
                <a:pos x="connsiteX2" y="connsiteY2"/>
              </a:cxn>
              <a:cxn ang="0">
                <a:pos x="connsiteX3" y="connsiteY3"/>
              </a:cxn>
            </a:cxnLst>
            <a:rect l="l" t="t" r="r" b="b"/>
            <a:pathLst>
              <a:path w="802466" h="2408663">
                <a:moveTo>
                  <a:pt x="802466" y="2408663"/>
                </a:moveTo>
                <a:cubicBezTo>
                  <a:pt x="528332" y="1549089"/>
                  <a:pt x="254198" y="689516"/>
                  <a:pt x="122242" y="345687"/>
                </a:cubicBezTo>
                <a:cubicBezTo>
                  <a:pt x="-9714" y="1858"/>
                  <a:pt x="29315" y="403301"/>
                  <a:pt x="10730" y="345687"/>
                </a:cubicBezTo>
                <a:cubicBezTo>
                  <a:pt x="-7855" y="288073"/>
                  <a:pt x="1437" y="144036"/>
                  <a:pt x="10730" y="0"/>
                </a:cubicBezTo>
              </a:path>
            </a:pathLst>
          </a:custGeom>
          <a:noFill/>
          <a:ln w="50800" cap="flat" cmpd="sng" algn="ctr">
            <a:solidFill>
              <a:srgbClr val="0070C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35" name="Freeform 34">
            <a:extLst>
              <a:ext uri="{FF2B5EF4-FFF2-40B4-BE49-F238E27FC236}">
                <a16:creationId xmlns:a16="http://schemas.microsoft.com/office/drawing/2014/main" id="{E23201D8-F7A8-C4E5-4922-686AB9B5061D}"/>
              </a:ext>
            </a:extLst>
          </p:cNvPr>
          <p:cNvSpPr/>
          <p:nvPr/>
        </p:nvSpPr>
        <p:spPr bwMode="auto">
          <a:xfrm>
            <a:off x="1338146" y="1918010"/>
            <a:ext cx="1772692" cy="2319453"/>
          </a:xfrm>
          <a:custGeom>
            <a:avLst/>
            <a:gdLst>
              <a:gd name="connsiteX0" fmla="*/ 0 w 1772692"/>
              <a:gd name="connsiteY0" fmla="*/ 2319453 h 2319453"/>
              <a:gd name="connsiteX1" fmla="*/ 1193181 w 1772692"/>
              <a:gd name="connsiteY1" fmla="*/ 256478 h 2319453"/>
              <a:gd name="connsiteX2" fmla="*/ 1706137 w 1772692"/>
              <a:gd name="connsiteY2" fmla="*/ 189570 h 2319453"/>
              <a:gd name="connsiteX3" fmla="*/ 1750742 w 1772692"/>
              <a:gd name="connsiteY3" fmla="*/ 0 h 2319453"/>
            </a:gdLst>
            <a:ahLst/>
            <a:cxnLst>
              <a:cxn ang="0">
                <a:pos x="connsiteX0" y="connsiteY0"/>
              </a:cxn>
              <a:cxn ang="0">
                <a:pos x="connsiteX1" y="connsiteY1"/>
              </a:cxn>
              <a:cxn ang="0">
                <a:pos x="connsiteX2" y="connsiteY2"/>
              </a:cxn>
              <a:cxn ang="0">
                <a:pos x="connsiteX3" y="connsiteY3"/>
              </a:cxn>
            </a:cxnLst>
            <a:rect l="l" t="t" r="r" b="b"/>
            <a:pathLst>
              <a:path w="1772692" h="2319453">
                <a:moveTo>
                  <a:pt x="0" y="2319453"/>
                </a:moveTo>
                <a:cubicBezTo>
                  <a:pt x="454412" y="1465455"/>
                  <a:pt x="908825" y="611458"/>
                  <a:pt x="1193181" y="256478"/>
                </a:cubicBezTo>
                <a:cubicBezTo>
                  <a:pt x="1477537" y="-98502"/>
                  <a:pt x="1613210" y="232316"/>
                  <a:pt x="1706137" y="189570"/>
                </a:cubicBezTo>
                <a:cubicBezTo>
                  <a:pt x="1799064" y="146824"/>
                  <a:pt x="1774903" y="73412"/>
                  <a:pt x="1750742" y="0"/>
                </a:cubicBezTo>
              </a:path>
            </a:pathLst>
          </a:custGeom>
          <a:noFill/>
          <a:ln w="50800" cap="flat" cmpd="sng" algn="ctr">
            <a:solidFill>
              <a:srgbClr val="00B05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Tree>
    <p:extLst>
      <p:ext uri="{BB962C8B-B14F-4D97-AF65-F5344CB8AC3E}">
        <p14:creationId xmlns:p14="http://schemas.microsoft.com/office/powerpoint/2010/main" val="9096581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2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3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1" grpId="1" animBg="1"/>
      <p:bldP spid="32" grpId="0" animBg="1"/>
      <p:bldP spid="32" grpId="1" animBg="1"/>
      <p:bldP spid="3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7A9F68E5-27A6-6204-AA05-CA19FDE69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8913" y="2147888"/>
            <a:ext cx="4478337"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Freeform 5">
            <a:extLst>
              <a:ext uri="{FF2B5EF4-FFF2-40B4-BE49-F238E27FC236}">
                <a16:creationId xmlns:a16="http://schemas.microsoft.com/office/drawing/2014/main" id="{EFC9457E-CE53-F4D1-6AB4-1836A022EA15}"/>
              </a:ext>
            </a:extLst>
          </p:cNvPr>
          <p:cNvSpPr/>
          <p:nvPr/>
        </p:nvSpPr>
        <p:spPr bwMode="auto">
          <a:xfrm>
            <a:off x="5077326" y="4100362"/>
            <a:ext cx="433137" cy="611204"/>
          </a:xfrm>
          <a:custGeom>
            <a:avLst/>
            <a:gdLst>
              <a:gd name="connsiteX0" fmla="*/ 48127 w 433137"/>
              <a:gd name="connsiteY0" fmla="*/ 178067 h 611204"/>
              <a:gd name="connsiteX1" fmla="*/ 57752 w 433137"/>
              <a:gd name="connsiteY1" fmla="*/ 293571 h 611204"/>
              <a:gd name="connsiteX2" fmla="*/ 72190 w 433137"/>
              <a:gd name="connsiteY2" fmla="*/ 322446 h 611204"/>
              <a:gd name="connsiteX3" fmla="*/ 86628 w 433137"/>
              <a:gd name="connsiteY3" fmla="*/ 327259 h 611204"/>
              <a:gd name="connsiteX4" fmla="*/ 101066 w 433137"/>
              <a:gd name="connsiteY4" fmla="*/ 336884 h 611204"/>
              <a:gd name="connsiteX5" fmla="*/ 115503 w 433137"/>
              <a:gd name="connsiteY5" fmla="*/ 380198 h 611204"/>
              <a:gd name="connsiteX6" fmla="*/ 120316 w 433137"/>
              <a:gd name="connsiteY6" fmla="*/ 394636 h 611204"/>
              <a:gd name="connsiteX7" fmla="*/ 129941 w 433137"/>
              <a:gd name="connsiteY7" fmla="*/ 409074 h 611204"/>
              <a:gd name="connsiteX8" fmla="*/ 139567 w 433137"/>
              <a:gd name="connsiteY8" fmla="*/ 437950 h 611204"/>
              <a:gd name="connsiteX9" fmla="*/ 144379 w 433137"/>
              <a:gd name="connsiteY9" fmla="*/ 452387 h 611204"/>
              <a:gd name="connsiteX10" fmla="*/ 154005 w 433137"/>
              <a:gd name="connsiteY10" fmla="*/ 462013 h 611204"/>
              <a:gd name="connsiteX11" fmla="*/ 173255 w 433137"/>
              <a:gd name="connsiteY11" fmla="*/ 490889 h 611204"/>
              <a:gd name="connsiteX12" fmla="*/ 187693 w 433137"/>
              <a:gd name="connsiteY12" fmla="*/ 500514 h 611204"/>
              <a:gd name="connsiteX13" fmla="*/ 211756 w 433137"/>
              <a:gd name="connsiteY13" fmla="*/ 529390 h 611204"/>
              <a:gd name="connsiteX14" fmla="*/ 221381 w 433137"/>
              <a:gd name="connsiteY14" fmla="*/ 543827 h 611204"/>
              <a:gd name="connsiteX15" fmla="*/ 235819 w 433137"/>
              <a:gd name="connsiteY15" fmla="*/ 548640 h 611204"/>
              <a:gd name="connsiteX16" fmla="*/ 250257 w 433137"/>
              <a:gd name="connsiteY16" fmla="*/ 558265 h 611204"/>
              <a:gd name="connsiteX17" fmla="*/ 279133 w 433137"/>
              <a:gd name="connsiteY17" fmla="*/ 572703 h 611204"/>
              <a:gd name="connsiteX18" fmla="*/ 317634 w 433137"/>
              <a:gd name="connsiteY18" fmla="*/ 606392 h 611204"/>
              <a:gd name="connsiteX19" fmla="*/ 332072 w 433137"/>
              <a:gd name="connsiteY19" fmla="*/ 611204 h 611204"/>
              <a:gd name="connsiteX20" fmla="*/ 360948 w 433137"/>
              <a:gd name="connsiteY20" fmla="*/ 596766 h 611204"/>
              <a:gd name="connsiteX21" fmla="*/ 409074 w 433137"/>
              <a:gd name="connsiteY21" fmla="*/ 582329 h 611204"/>
              <a:gd name="connsiteX22" fmla="*/ 423512 w 433137"/>
              <a:gd name="connsiteY22" fmla="*/ 529390 h 611204"/>
              <a:gd name="connsiteX23" fmla="*/ 433137 w 433137"/>
              <a:gd name="connsiteY23" fmla="*/ 500514 h 611204"/>
              <a:gd name="connsiteX24" fmla="*/ 428325 w 433137"/>
              <a:gd name="connsiteY24" fmla="*/ 481263 h 611204"/>
              <a:gd name="connsiteX25" fmla="*/ 418699 w 433137"/>
              <a:gd name="connsiteY25" fmla="*/ 452387 h 611204"/>
              <a:gd name="connsiteX26" fmla="*/ 409074 w 433137"/>
              <a:gd name="connsiteY26" fmla="*/ 423512 h 611204"/>
              <a:gd name="connsiteX27" fmla="*/ 404261 w 433137"/>
              <a:gd name="connsiteY27" fmla="*/ 409074 h 611204"/>
              <a:gd name="connsiteX28" fmla="*/ 389823 w 433137"/>
              <a:gd name="connsiteY28" fmla="*/ 404261 h 611204"/>
              <a:gd name="connsiteX29" fmla="*/ 385011 w 433137"/>
              <a:gd name="connsiteY29" fmla="*/ 389823 h 611204"/>
              <a:gd name="connsiteX30" fmla="*/ 380198 w 433137"/>
              <a:gd name="connsiteY30" fmla="*/ 370573 h 611204"/>
              <a:gd name="connsiteX31" fmla="*/ 370573 w 433137"/>
              <a:gd name="connsiteY31" fmla="*/ 360947 h 611204"/>
              <a:gd name="connsiteX32" fmla="*/ 356135 w 433137"/>
              <a:gd name="connsiteY32" fmla="*/ 327259 h 611204"/>
              <a:gd name="connsiteX33" fmla="*/ 351322 w 433137"/>
              <a:gd name="connsiteY33" fmla="*/ 312821 h 611204"/>
              <a:gd name="connsiteX34" fmla="*/ 336885 w 433137"/>
              <a:gd name="connsiteY34" fmla="*/ 303196 h 611204"/>
              <a:gd name="connsiteX35" fmla="*/ 322447 w 433137"/>
              <a:gd name="connsiteY35" fmla="*/ 255070 h 611204"/>
              <a:gd name="connsiteX36" fmla="*/ 317634 w 433137"/>
              <a:gd name="connsiteY36" fmla="*/ 231006 h 611204"/>
              <a:gd name="connsiteX37" fmla="*/ 308009 w 433137"/>
              <a:gd name="connsiteY37" fmla="*/ 192505 h 611204"/>
              <a:gd name="connsiteX38" fmla="*/ 303196 w 433137"/>
              <a:gd name="connsiteY38" fmla="*/ 178067 h 611204"/>
              <a:gd name="connsiteX39" fmla="*/ 283946 w 433137"/>
              <a:gd name="connsiteY39" fmla="*/ 149192 h 611204"/>
              <a:gd name="connsiteX40" fmla="*/ 269508 w 433137"/>
              <a:gd name="connsiteY40" fmla="*/ 115503 h 611204"/>
              <a:gd name="connsiteX41" fmla="*/ 264695 w 433137"/>
              <a:gd name="connsiteY41" fmla="*/ 101065 h 611204"/>
              <a:gd name="connsiteX42" fmla="*/ 245445 w 433137"/>
              <a:gd name="connsiteY42" fmla="*/ 72190 h 611204"/>
              <a:gd name="connsiteX43" fmla="*/ 221381 w 433137"/>
              <a:gd name="connsiteY43" fmla="*/ 67377 h 611204"/>
              <a:gd name="connsiteX44" fmla="*/ 192506 w 433137"/>
              <a:gd name="connsiteY44" fmla="*/ 48126 h 611204"/>
              <a:gd name="connsiteX45" fmla="*/ 178068 w 433137"/>
              <a:gd name="connsiteY45" fmla="*/ 38501 h 611204"/>
              <a:gd name="connsiteX46" fmla="*/ 144379 w 433137"/>
              <a:gd name="connsiteY46" fmla="*/ 33689 h 611204"/>
              <a:gd name="connsiteX47" fmla="*/ 125129 w 433137"/>
              <a:gd name="connsiteY47" fmla="*/ 24063 h 611204"/>
              <a:gd name="connsiteX48" fmla="*/ 110691 w 433137"/>
              <a:gd name="connsiteY48" fmla="*/ 19251 h 611204"/>
              <a:gd name="connsiteX49" fmla="*/ 101066 w 433137"/>
              <a:gd name="connsiteY49" fmla="*/ 9625 h 611204"/>
              <a:gd name="connsiteX50" fmla="*/ 72190 w 433137"/>
              <a:gd name="connsiteY50" fmla="*/ 0 h 611204"/>
              <a:gd name="connsiteX51" fmla="*/ 28876 w 433137"/>
              <a:gd name="connsiteY51" fmla="*/ 9625 h 611204"/>
              <a:gd name="connsiteX52" fmla="*/ 19251 w 433137"/>
              <a:gd name="connsiteY52" fmla="*/ 19251 h 611204"/>
              <a:gd name="connsiteX53" fmla="*/ 4813 w 433137"/>
              <a:gd name="connsiteY53" fmla="*/ 62564 h 611204"/>
              <a:gd name="connsiteX54" fmla="*/ 0 w 433137"/>
              <a:gd name="connsiteY54" fmla="*/ 77002 h 611204"/>
              <a:gd name="connsiteX55" fmla="*/ 14438 w 433137"/>
              <a:gd name="connsiteY55" fmla="*/ 105878 h 611204"/>
              <a:gd name="connsiteX56" fmla="*/ 28876 w 433137"/>
              <a:gd name="connsiteY56" fmla="*/ 158817 h 611204"/>
              <a:gd name="connsiteX57" fmla="*/ 33689 w 433137"/>
              <a:gd name="connsiteY57" fmla="*/ 173255 h 611204"/>
              <a:gd name="connsiteX58" fmla="*/ 38501 w 433137"/>
              <a:gd name="connsiteY58" fmla="*/ 192505 h 611204"/>
              <a:gd name="connsiteX59" fmla="*/ 48127 w 433137"/>
              <a:gd name="connsiteY59" fmla="*/ 178067 h 61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433137" h="611204">
                <a:moveTo>
                  <a:pt x="48127" y="178067"/>
                </a:moveTo>
                <a:cubicBezTo>
                  <a:pt x="51336" y="194911"/>
                  <a:pt x="49247" y="255301"/>
                  <a:pt x="57752" y="293571"/>
                </a:cubicBezTo>
                <a:cubicBezTo>
                  <a:pt x="59637" y="302053"/>
                  <a:pt x="65174" y="316834"/>
                  <a:pt x="72190" y="322446"/>
                </a:cubicBezTo>
                <a:cubicBezTo>
                  <a:pt x="76151" y="325615"/>
                  <a:pt x="82091" y="324990"/>
                  <a:pt x="86628" y="327259"/>
                </a:cubicBezTo>
                <a:cubicBezTo>
                  <a:pt x="91801" y="329846"/>
                  <a:pt x="96253" y="333676"/>
                  <a:pt x="101066" y="336884"/>
                </a:cubicBezTo>
                <a:lnTo>
                  <a:pt x="115503" y="380198"/>
                </a:lnTo>
                <a:cubicBezTo>
                  <a:pt x="117107" y="385011"/>
                  <a:pt x="117502" y="390415"/>
                  <a:pt x="120316" y="394636"/>
                </a:cubicBezTo>
                <a:cubicBezTo>
                  <a:pt x="123524" y="399449"/>
                  <a:pt x="127592" y="403788"/>
                  <a:pt x="129941" y="409074"/>
                </a:cubicBezTo>
                <a:cubicBezTo>
                  <a:pt x="134062" y="418346"/>
                  <a:pt x="136358" y="428325"/>
                  <a:pt x="139567" y="437950"/>
                </a:cubicBezTo>
                <a:cubicBezTo>
                  <a:pt x="141171" y="442762"/>
                  <a:pt x="140792" y="448800"/>
                  <a:pt x="144379" y="452387"/>
                </a:cubicBezTo>
                <a:cubicBezTo>
                  <a:pt x="147588" y="455596"/>
                  <a:pt x="151282" y="458383"/>
                  <a:pt x="154005" y="462013"/>
                </a:cubicBezTo>
                <a:cubicBezTo>
                  <a:pt x="160946" y="471268"/>
                  <a:pt x="163630" y="484472"/>
                  <a:pt x="173255" y="490889"/>
                </a:cubicBezTo>
                <a:lnTo>
                  <a:pt x="187693" y="500514"/>
                </a:lnTo>
                <a:cubicBezTo>
                  <a:pt x="211586" y="536355"/>
                  <a:pt x="180881" y="492341"/>
                  <a:pt x="211756" y="529390"/>
                </a:cubicBezTo>
                <a:cubicBezTo>
                  <a:pt x="215459" y="533833"/>
                  <a:pt x="216865" y="540214"/>
                  <a:pt x="221381" y="543827"/>
                </a:cubicBezTo>
                <a:cubicBezTo>
                  <a:pt x="225342" y="546996"/>
                  <a:pt x="231282" y="546371"/>
                  <a:pt x="235819" y="548640"/>
                </a:cubicBezTo>
                <a:cubicBezTo>
                  <a:pt x="240992" y="551227"/>
                  <a:pt x="245084" y="555678"/>
                  <a:pt x="250257" y="558265"/>
                </a:cubicBezTo>
                <a:cubicBezTo>
                  <a:pt x="269944" y="568109"/>
                  <a:pt x="260745" y="556614"/>
                  <a:pt x="279133" y="572703"/>
                </a:cubicBezTo>
                <a:cubicBezTo>
                  <a:pt x="295855" y="587334"/>
                  <a:pt x="299587" y="597368"/>
                  <a:pt x="317634" y="606392"/>
                </a:cubicBezTo>
                <a:cubicBezTo>
                  <a:pt x="322171" y="608661"/>
                  <a:pt x="327259" y="609600"/>
                  <a:pt x="332072" y="611204"/>
                </a:cubicBezTo>
                <a:cubicBezTo>
                  <a:pt x="384711" y="593660"/>
                  <a:pt x="304988" y="621638"/>
                  <a:pt x="360948" y="596766"/>
                </a:cubicBezTo>
                <a:cubicBezTo>
                  <a:pt x="376015" y="590069"/>
                  <a:pt x="393073" y="586329"/>
                  <a:pt x="409074" y="582329"/>
                </a:cubicBezTo>
                <a:cubicBezTo>
                  <a:pt x="430630" y="560771"/>
                  <a:pt x="412885" y="582527"/>
                  <a:pt x="423512" y="529390"/>
                </a:cubicBezTo>
                <a:cubicBezTo>
                  <a:pt x="425502" y="519441"/>
                  <a:pt x="433137" y="500514"/>
                  <a:pt x="433137" y="500514"/>
                </a:cubicBezTo>
                <a:cubicBezTo>
                  <a:pt x="431533" y="494097"/>
                  <a:pt x="430226" y="487598"/>
                  <a:pt x="428325" y="481263"/>
                </a:cubicBezTo>
                <a:cubicBezTo>
                  <a:pt x="425410" y="471545"/>
                  <a:pt x="421908" y="462012"/>
                  <a:pt x="418699" y="452387"/>
                </a:cubicBezTo>
                <a:lnTo>
                  <a:pt x="409074" y="423512"/>
                </a:lnTo>
                <a:cubicBezTo>
                  <a:pt x="407470" y="418699"/>
                  <a:pt x="409074" y="410678"/>
                  <a:pt x="404261" y="409074"/>
                </a:cubicBezTo>
                <a:lnTo>
                  <a:pt x="389823" y="404261"/>
                </a:lnTo>
                <a:cubicBezTo>
                  <a:pt x="388219" y="399448"/>
                  <a:pt x="386405" y="394701"/>
                  <a:pt x="385011" y="389823"/>
                </a:cubicBezTo>
                <a:cubicBezTo>
                  <a:pt x="383194" y="383463"/>
                  <a:pt x="383156" y="376489"/>
                  <a:pt x="380198" y="370573"/>
                </a:cubicBezTo>
                <a:cubicBezTo>
                  <a:pt x="378169" y="366515"/>
                  <a:pt x="373781" y="364156"/>
                  <a:pt x="370573" y="360947"/>
                </a:cubicBezTo>
                <a:cubicBezTo>
                  <a:pt x="359285" y="327086"/>
                  <a:pt x="373978" y="368892"/>
                  <a:pt x="356135" y="327259"/>
                </a:cubicBezTo>
                <a:cubicBezTo>
                  <a:pt x="354137" y="322596"/>
                  <a:pt x="354491" y="316782"/>
                  <a:pt x="351322" y="312821"/>
                </a:cubicBezTo>
                <a:cubicBezTo>
                  <a:pt x="347709" y="308305"/>
                  <a:pt x="341697" y="306404"/>
                  <a:pt x="336885" y="303196"/>
                </a:cubicBezTo>
                <a:cubicBezTo>
                  <a:pt x="324381" y="240682"/>
                  <a:pt x="341443" y="318390"/>
                  <a:pt x="322447" y="255070"/>
                </a:cubicBezTo>
                <a:cubicBezTo>
                  <a:pt x="320096" y="247235"/>
                  <a:pt x="319473" y="238977"/>
                  <a:pt x="317634" y="231006"/>
                </a:cubicBezTo>
                <a:cubicBezTo>
                  <a:pt x="314659" y="218116"/>
                  <a:pt x="312193" y="205055"/>
                  <a:pt x="308009" y="192505"/>
                </a:cubicBezTo>
                <a:cubicBezTo>
                  <a:pt x="306405" y="187692"/>
                  <a:pt x="305660" y="182502"/>
                  <a:pt x="303196" y="178067"/>
                </a:cubicBezTo>
                <a:cubicBezTo>
                  <a:pt x="297578" y="167955"/>
                  <a:pt x="283946" y="149192"/>
                  <a:pt x="283946" y="149192"/>
                </a:cubicBezTo>
                <a:cubicBezTo>
                  <a:pt x="273929" y="109128"/>
                  <a:pt x="286125" y="148738"/>
                  <a:pt x="269508" y="115503"/>
                </a:cubicBezTo>
                <a:cubicBezTo>
                  <a:pt x="267239" y="110966"/>
                  <a:pt x="267159" y="105500"/>
                  <a:pt x="264695" y="101065"/>
                </a:cubicBezTo>
                <a:cubicBezTo>
                  <a:pt x="259077" y="90953"/>
                  <a:pt x="256788" y="74459"/>
                  <a:pt x="245445" y="72190"/>
                </a:cubicBezTo>
                <a:lnTo>
                  <a:pt x="221381" y="67377"/>
                </a:lnTo>
                <a:lnTo>
                  <a:pt x="192506" y="48126"/>
                </a:lnTo>
                <a:cubicBezTo>
                  <a:pt x="187693" y="44918"/>
                  <a:pt x="183794" y="39319"/>
                  <a:pt x="178068" y="38501"/>
                </a:cubicBezTo>
                <a:lnTo>
                  <a:pt x="144379" y="33689"/>
                </a:lnTo>
                <a:cubicBezTo>
                  <a:pt x="137962" y="30480"/>
                  <a:pt x="131723" y="26889"/>
                  <a:pt x="125129" y="24063"/>
                </a:cubicBezTo>
                <a:cubicBezTo>
                  <a:pt x="120466" y="22065"/>
                  <a:pt x="115041" y="21861"/>
                  <a:pt x="110691" y="19251"/>
                </a:cubicBezTo>
                <a:cubicBezTo>
                  <a:pt x="106800" y="16916"/>
                  <a:pt x="105124" y="11654"/>
                  <a:pt x="101066" y="9625"/>
                </a:cubicBezTo>
                <a:cubicBezTo>
                  <a:pt x="91991" y="5087"/>
                  <a:pt x="72190" y="0"/>
                  <a:pt x="72190" y="0"/>
                </a:cubicBezTo>
                <a:cubicBezTo>
                  <a:pt x="66365" y="971"/>
                  <a:pt x="37987" y="4159"/>
                  <a:pt x="28876" y="9625"/>
                </a:cubicBezTo>
                <a:cubicBezTo>
                  <a:pt x="24985" y="11960"/>
                  <a:pt x="22459" y="16042"/>
                  <a:pt x="19251" y="19251"/>
                </a:cubicBezTo>
                <a:lnTo>
                  <a:pt x="4813" y="62564"/>
                </a:lnTo>
                <a:lnTo>
                  <a:pt x="0" y="77002"/>
                </a:lnTo>
                <a:cubicBezTo>
                  <a:pt x="17557" y="129668"/>
                  <a:pt x="-10445" y="49889"/>
                  <a:pt x="14438" y="105878"/>
                </a:cubicBezTo>
                <a:cubicBezTo>
                  <a:pt x="26237" y="132427"/>
                  <a:pt x="22406" y="132938"/>
                  <a:pt x="28876" y="158817"/>
                </a:cubicBezTo>
                <a:cubicBezTo>
                  <a:pt x="30106" y="163739"/>
                  <a:pt x="32295" y="168377"/>
                  <a:pt x="33689" y="173255"/>
                </a:cubicBezTo>
                <a:cubicBezTo>
                  <a:pt x="35506" y="179615"/>
                  <a:pt x="36684" y="186145"/>
                  <a:pt x="38501" y="192505"/>
                </a:cubicBezTo>
                <a:cubicBezTo>
                  <a:pt x="39895" y="197383"/>
                  <a:pt x="44918" y="161223"/>
                  <a:pt x="48127" y="178067"/>
                </a:cubicBezTo>
                <a:close/>
              </a:path>
            </a:pathLst>
          </a:custGeom>
          <a:solidFill>
            <a:srgbClr val="00B05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7" name="Freeform 6">
            <a:extLst>
              <a:ext uri="{FF2B5EF4-FFF2-40B4-BE49-F238E27FC236}">
                <a16:creationId xmlns:a16="http://schemas.microsoft.com/office/drawing/2014/main" id="{53EECA1B-3AA2-2D4E-961A-AF58B59DB1E8}"/>
              </a:ext>
            </a:extLst>
          </p:cNvPr>
          <p:cNvSpPr/>
          <p:nvPr/>
        </p:nvSpPr>
        <p:spPr bwMode="auto">
          <a:xfrm>
            <a:off x="5115827" y="3383280"/>
            <a:ext cx="644893" cy="649705"/>
          </a:xfrm>
          <a:custGeom>
            <a:avLst/>
            <a:gdLst>
              <a:gd name="connsiteX0" fmla="*/ 346510 w 644893"/>
              <a:gd name="connsiteY0" fmla="*/ 24063 h 649705"/>
              <a:gd name="connsiteX1" fmla="*/ 255070 w 644893"/>
              <a:gd name="connsiteY1" fmla="*/ 33688 h 649705"/>
              <a:gd name="connsiteX2" fmla="*/ 240632 w 644893"/>
              <a:gd name="connsiteY2" fmla="*/ 43314 h 649705"/>
              <a:gd name="connsiteX3" fmla="*/ 221381 w 644893"/>
              <a:gd name="connsiteY3" fmla="*/ 52939 h 649705"/>
              <a:gd name="connsiteX4" fmla="*/ 206944 w 644893"/>
              <a:gd name="connsiteY4" fmla="*/ 62564 h 649705"/>
              <a:gd name="connsiteX5" fmla="*/ 178068 w 644893"/>
              <a:gd name="connsiteY5" fmla="*/ 72189 h 649705"/>
              <a:gd name="connsiteX6" fmla="*/ 168442 w 644893"/>
              <a:gd name="connsiteY6" fmla="*/ 81815 h 649705"/>
              <a:gd name="connsiteX7" fmla="*/ 158817 w 644893"/>
              <a:gd name="connsiteY7" fmla="*/ 96253 h 649705"/>
              <a:gd name="connsiteX8" fmla="*/ 144379 w 644893"/>
              <a:gd name="connsiteY8" fmla="*/ 105878 h 649705"/>
              <a:gd name="connsiteX9" fmla="*/ 120316 w 644893"/>
              <a:gd name="connsiteY9" fmla="*/ 149192 h 649705"/>
              <a:gd name="connsiteX10" fmla="*/ 110691 w 644893"/>
              <a:gd name="connsiteY10" fmla="*/ 163629 h 649705"/>
              <a:gd name="connsiteX11" fmla="*/ 91440 w 644893"/>
              <a:gd name="connsiteY11" fmla="*/ 182880 h 649705"/>
              <a:gd name="connsiteX12" fmla="*/ 72190 w 644893"/>
              <a:gd name="connsiteY12" fmla="*/ 211756 h 649705"/>
              <a:gd name="connsiteX13" fmla="*/ 67377 w 644893"/>
              <a:gd name="connsiteY13" fmla="*/ 226194 h 649705"/>
              <a:gd name="connsiteX14" fmla="*/ 43314 w 644893"/>
              <a:gd name="connsiteY14" fmla="*/ 255069 h 649705"/>
              <a:gd name="connsiteX15" fmla="*/ 24064 w 644893"/>
              <a:gd name="connsiteY15" fmla="*/ 298383 h 649705"/>
              <a:gd name="connsiteX16" fmla="*/ 9626 w 644893"/>
              <a:gd name="connsiteY16" fmla="*/ 351322 h 649705"/>
              <a:gd name="connsiteX17" fmla="*/ 4813 w 644893"/>
              <a:gd name="connsiteY17" fmla="*/ 365760 h 649705"/>
              <a:gd name="connsiteX18" fmla="*/ 0 w 644893"/>
              <a:gd name="connsiteY18" fmla="*/ 380198 h 649705"/>
              <a:gd name="connsiteX19" fmla="*/ 9626 w 644893"/>
              <a:gd name="connsiteY19" fmla="*/ 437949 h 649705"/>
              <a:gd name="connsiteX20" fmla="*/ 19251 w 644893"/>
              <a:gd name="connsiteY20" fmla="*/ 471638 h 649705"/>
              <a:gd name="connsiteX21" fmla="*/ 38501 w 644893"/>
              <a:gd name="connsiteY21" fmla="*/ 500514 h 649705"/>
              <a:gd name="connsiteX22" fmla="*/ 43314 w 644893"/>
              <a:gd name="connsiteY22" fmla="*/ 514952 h 649705"/>
              <a:gd name="connsiteX23" fmla="*/ 72190 w 644893"/>
              <a:gd name="connsiteY23" fmla="*/ 534202 h 649705"/>
              <a:gd name="connsiteX24" fmla="*/ 101066 w 644893"/>
              <a:gd name="connsiteY24" fmla="*/ 543827 h 649705"/>
              <a:gd name="connsiteX25" fmla="*/ 110691 w 644893"/>
              <a:gd name="connsiteY25" fmla="*/ 553453 h 649705"/>
              <a:gd name="connsiteX26" fmla="*/ 139567 w 644893"/>
              <a:gd name="connsiteY26" fmla="*/ 563078 h 649705"/>
              <a:gd name="connsiteX27" fmla="*/ 154005 w 644893"/>
              <a:gd name="connsiteY27" fmla="*/ 567891 h 649705"/>
              <a:gd name="connsiteX28" fmla="*/ 182880 w 644893"/>
              <a:gd name="connsiteY28" fmla="*/ 587141 h 649705"/>
              <a:gd name="connsiteX29" fmla="*/ 211756 w 644893"/>
              <a:gd name="connsiteY29" fmla="*/ 596766 h 649705"/>
              <a:gd name="connsiteX30" fmla="*/ 226194 w 644893"/>
              <a:gd name="connsiteY30" fmla="*/ 601579 h 649705"/>
              <a:gd name="connsiteX31" fmla="*/ 240632 w 644893"/>
              <a:gd name="connsiteY31" fmla="*/ 611204 h 649705"/>
              <a:gd name="connsiteX32" fmla="*/ 308009 w 644893"/>
              <a:gd name="connsiteY32" fmla="*/ 625642 h 649705"/>
              <a:gd name="connsiteX33" fmla="*/ 322447 w 644893"/>
              <a:gd name="connsiteY33" fmla="*/ 635267 h 649705"/>
              <a:gd name="connsiteX34" fmla="*/ 370573 w 644893"/>
              <a:gd name="connsiteY34" fmla="*/ 649705 h 649705"/>
              <a:gd name="connsiteX35" fmla="*/ 447575 w 644893"/>
              <a:gd name="connsiteY35" fmla="*/ 635267 h 649705"/>
              <a:gd name="connsiteX36" fmla="*/ 476451 w 644893"/>
              <a:gd name="connsiteY36" fmla="*/ 625642 h 649705"/>
              <a:gd name="connsiteX37" fmla="*/ 548640 w 644893"/>
              <a:gd name="connsiteY37" fmla="*/ 616017 h 649705"/>
              <a:gd name="connsiteX38" fmla="*/ 572704 w 644893"/>
              <a:gd name="connsiteY38" fmla="*/ 587141 h 649705"/>
              <a:gd name="connsiteX39" fmla="*/ 591954 w 644893"/>
              <a:gd name="connsiteY39" fmla="*/ 558265 h 649705"/>
              <a:gd name="connsiteX40" fmla="*/ 601579 w 644893"/>
              <a:gd name="connsiteY40" fmla="*/ 543827 h 649705"/>
              <a:gd name="connsiteX41" fmla="*/ 616017 w 644893"/>
              <a:gd name="connsiteY41" fmla="*/ 510139 h 649705"/>
              <a:gd name="connsiteX42" fmla="*/ 620830 w 644893"/>
              <a:gd name="connsiteY42" fmla="*/ 490888 h 649705"/>
              <a:gd name="connsiteX43" fmla="*/ 630455 w 644893"/>
              <a:gd name="connsiteY43" fmla="*/ 471638 h 649705"/>
              <a:gd name="connsiteX44" fmla="*/ 644893 w 644893"/>
              <a:gd name="connsiteY44" fmla="*/ 423512 h 649705"/>
              <a:gd name="connsiteX45" fmla="*/ 640080 w 644893"/>
              <a:gd name="connsiteY45" fmla="*/ 317634 h 649705"/>
              <a:gd name="connsiteX46" fmla="*/ 625642 w 644893"/>
              <a:gd name="connsiteY46" fmla="*/ 279133 h 649705"/>
              <a:gd name="connsiteX47" fmla="*/ 616017 w 644893"/>
              <a:gd name="connsiteY47" fmla="*/ 264695 h 649705"/>
              <a:gd name="connsiteX48" fmla="*/ 606392 w 644893"/>
              <a:gd name="connsiteY48" fmla="*/ 245444 h 649705"/>
              <a:gd name="connsiteX49" fmla="*/ 587141 w 644893"/>
              <a:gd name="connsiteY49" fmla="*/ 178067 h 649705"/>
              <a:gd name="connsiteX50" fmla="*/ 582329 w 644893"/>
              <a:gd name="connsiteY50" fmla="*/ 158817 h 649705"/>
              <a:gd name="connsiteX51" fmla="*/ 558266 w 644893"/>
              <a:gd name="connsiteY51" fmla="*/ 129941 h 649705"/>
              <a:gd name="connsiteX52" fmla="*/ 539015 w 644893"/>
              <a:gd name="connsiteY52" fmla="*/ 101065 h 649705"/>
              <a:gd name="connsiteX53" fmla="*/ 529390 w 644893"/>
              <a:gd name="connsiteY53" fmla="*/ 86627 h 649705"/>
              <a:gd name="connsiteX54" fmla="*/ 500514 w 644893"/>
              <a:gd name="connsiteY54" fmla="*/ 81815 h 649705"/>
              <a:gd name="connsiteX55" fmla="*/ 471638 w 644893"/>
              <a:gd name="connsiteY55" fmla="*/ 62564 h 649705"/>
              <a:gd name="connsiteX56" fmla="*/ 457200 w 644893"/>
              <a:gd name="connsiteY56" fmla="*/ 52939 h 649705"/>
              <a:gd name="connsiteX57" fmla="*/ 428325 w 644893"/>
              <a:gd name="connsiteY57" fmla="*/ 43314 h 649705"/>
              <a:gd name="connsiteX58" fmla="*/ 423512 w 644893"/>
              <a:gd name="connsiteY58" fmla="*/ 19251 h 649705"/>
              <a:gd name="connsiteX59" fmla="*/ 404261 w 644893"/>
              <a:gd name="connsiteY59" fmla="*/ 0 h 649705"/>
              <a:gd name="connsiteX60" fmla="*/ 332072 w 644893"/>
              <a:gd name="connsiteY60" fmla="*/ 4813 h 649705"/>
              <a:gd name="connsiteX61" fmla="*/ 346510 w 644893"/>
              <a:gd name="connsiteY61" fmla="*/ 24063 h 649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44893" h="649705">
                <a:moveTo>
                  <a:pt x="346510" y="24063"/>
                </a:moveTo>
                <a:cubicBezTo>
                  <a:pt x="333676" y="28876"/>
                  <a:pt x="279107" y="21669"/>
                  <a:pt x="255070" y="33688"/>
                </a:cubicBezTo>
                <a:cubicBezTo>
                  <a:pt x="249896" y="36275"/>
                  <a:pt x="245654" y="40444"/>
                  <a:pt x="240632" y="43314"/>
                </a:cubicBezTo>
                <a:cubicBezTo>
                  <a:pt x="234403" y="46873"/>
                  <a:pt x="227610" y="49380"/>
                  <a:pt x="221381" y="52939"/>
                </a:cubicBezTo>
                <a:cubicBezTo>
                  <a:pt x="216359" y="55809"/>
                  <a:pt x="212229" y="60215"/>
                  <a:pt x="206944" y="62564"/>
                </a:cubicBezTo>
                <a:cubicBezTo>
                  <a:pt x="197672" y="66685"/>
                  <a:pt x="178068" y="72189"/>
                  <a:pt x="178068" y="72189"/>
                </a:cubicBezTo>
                <a:cubicBezTo>
                  <a:pt x="174859" y="75398"/>
                  <a:pt x="171277" y="78272"/>
                  <a:pt x="168442" y="81815"/>
                </a:cubicBezTo>
                <a:cubicBezTo>
                  <a:pt x="164829" y="86332"/>
                  <a:pt x="162907" y="92163"/>
                  <a:pt x="158817" y="96253"/>
                </a:cubicBezTo>
                <a:cubicBezTo>
                  <a:pt x="154727" y="100343"/>
                  <a:pt x="149192" y="102670"/>
                  <a:pt x="144379" y="105878"/>
                </a:cubicBezTo>
                <a:cubicBezTo>
                  <a:pt x="135909" y="131291"/>
                  <a:pt x="142381" y="116095"/>
                  <a:pt x="120316" y="149192"/>
                </a:cubicBezTo>
                <a:cubicBezTo>
                  <a:pt x="117108" y="154004"/>
                  <a:pt x="114781" y="159539"/>
                  <a:pt x="110691" y="163629"/>
                </a:cubicBezTo>
                <a:cubicBezTo>
                  <a:pt x="104274" y="170046"/>
                  <a:pt x="96474" y="175329"/>
                  <a:pt x="91440" y="182880"/>
                </a:cubicBezTo>
                <a:cubicBezTo>
                  <a:pt x="85023" y="192505"/>
                  <a:pt x="75848" y="200782"/>
                  <a:pt x="72190" y="211756"/>
                </a:cubicBezTo>
                <a:cubicBezTo>
                  <a:pt x="70586" y="216569"/>
                  <a:pt x="70191" y="221973"/>
                  <a:pt x="67377" y="226194"/>
                </a:cubicBezTo>
                <a:cubicBezTo>
                  <a:pt x="52269" y="248856"/>
                  <a:pt x="53809" y="231456"/>
                  <a:pt x="43314" y="255069"/>
                </a:cubicBezTo>
                <a:cubicBezTo>
                  <a:pt x="20404" y="306616"/>
                  <a:pt x="45847" y="265707"/>
                  <a:pt x="24064" y="298383"/>
                </a:cubicBezTo>
                <a:cubicBezTo>
                  <a:pt x="17262" y="332392"/>
                  <a:pt x="21837" y="314689"/>
                  <a:pt x="9626" y="351322"/>
                </a:cubicBezTo>
                <a:lnTo>
                  <a:pt x="4813" y="365760"/>
                </a:lnTo>
                <a:lnTo>
                  <a:pt x="0" y="380198"/>
                </a:lnTo>
                <a:cubicBezTo>
                  <a:pt x="7825" y="450617"/>
                  <a:pt x="-637" y="402026"/>
                  <a:pt x="9626" y="437949"/>
                </a:cubicBezTo>
                <a:cubicBezTo>
                  <a:pt x="11094" y="443086"/>
                  <a:pt x="15855" y="465524"/>
                  <a:pt x="19251" y="471638"/>
                </a:cubicBezTo>
                <a:cubicBezTo>
                  <a:pt x="24869" y="481750"/>
                  <a:pt x="34843" y="489540"/>
                  <a:pt x="38501" y="500514"/>
                </a:cubicBezTo>
                <a:cubicBezTo>
                  <a:pt x="40105" y="505327"/>
                  <a:pt x="39727" y="511365"/>
                  <a:pt x="43314" y="514952"/>
                </a:cubicBezTo>
                <a:cubicBezTo>
                  <a:pt x="51494" y="523132"/>
                  <a:pt x="61216" y="530544"/>
                  <a:pt x="72190" y="534202"/>
                </a:cubicBezTo>
                <a:lnTo>
                  <a:pt x="101066" y="543827"/>
                </a:lnTo>
                <a:cubicBezTo>
                  <a:pt x="104274" y="547036"/>
                  <a:pt x="106633" y="551424"/>
                  <a:pt x="110691" y="553453"/>
                </a:cubicBezTo>
                <a:cubicBezTo>
                  <a:pt x="119766" y="557991"/>
                  <a:pt x="129942" y="559870"/>
                  <a:pt x="139567" y="563078"/>
                </a:cubicBezTo>
                <a:cubicBezTo>
                  <a:pt x="144380" y="564682"/>
                  <a:pt x="149784" y="565077"/>
                  <a:pt x="154005" y="567891"/>
                </a:cubicBezTo>
                <a:cubicBezTo>
                  <a:pt x="163630" y="574308"/>
                  <a:pt x="171906" y="583483"/>
                  <a:pt x="182880" y="587141"/>
                </a:cubicBezTo>
                <a:lnTo>
                  <a:pt x="211756" y="596766"/>
                </a:lnTo>
                <a:cubicBezTo>
                  <a:pt x="216569" y="598370"/>
                  <a:pt x="221973" y="598765"/>
                  <a:pt x="226194" y="601579"/>
                </a:cubicBezTo>
                <a:cubicBezTo>
                  <a:pt x="231007" y="604787"/>
                  <a:pt x="235346" y="608855"/>
                  <a:pt x="240632" y="611204"/>
                </a:cubicBezTo>
                <a:cubicBezTo>
                  <a:pt x="267466" y="623130"/>
                  <a:pt x="277685" y="621851"/>
                  <a:pt x="308009" y="625642"/>
                </a:cubicBezTo>
                <a:cubicBezTo>
                  <a:pt x="312822" y="628850"/>
                  <a:pt x="317162" y="632918"/>
                  <a:pt x="322447" y="635267"/>
                </a:cubicBezTo>
                <a:cubicBezTo>
                  <a:pt x="337520" y="641966"/>
                  <a:pt x="354568" y="645704"/>
                  <a:pt x="370573" y="649705"/>
                </a:cubicBezTo>
                <a:cubicBezTo>
                  <a:pt x="402245" y="645747"/>
                  <a:pt x="416938" y="645479"/>
                  <a:pt x="447575" y="635267"/>
                </a:cubicBezTo>
                <a:cubicBezTo>
                  <a:pt x="457200" y="632059"/>
                  <a:pt x="466407" y="627077"/>
                  <a:pt x="476451" y="625642"/>
                </a:cubicBezTo>
                <a:cubicBezTo>
                  <a:pt x="522943" y="619000"/>
                  <a:pt x="498883" y="622236"/>
                  <a:pt x="548640" y="616017"/>
                </a:cubicBezTo>
                <a:cubicBezTo>
                  <a:pt x="574919" y="563462"/>
                  <a:pt x="540956" y="623424"/>
                  <a:pt x="572704" y="587141"/>
                </a:cubicBezTo>
                <a:cubicBezTo>
                  <a:pt x="580322" y="578435"/>
                  <a:pt x="585537" y="567890"/>
                  <a:pt x="591954" y="558265"/>
                </a:cubicBezTo>
                <a:lnTo>
                  <a:pt x="601579" y="543827"/>
                </a:lnTo>
                <a:cubicBezTo>
                  <a:pt x="615398" y="488558"/>
                  <a:pt x="596075" y="556671"/>
                  <a:pt x="616017" y="510139"/>
                </a:cubicBezTo>
                <a:cubicBezTo>
                  <a:pt x="618623" y="504059"/>
                  <a:pt x="618507" y="497081"/>
                  <a:pt x="620830" y="490888"/>
                </a:cubicBezTo>
                <a:cubicBezTo>
                  <a:pt x="623349" y="484171"/>
                  <a:pt x="627791" y="478299"/>
                  <a:pt x="630455" y="471638"/>
                </a:cubicBezTo>
                <a:cubicBezTo>
                  <a:pt x="638264" y="452114"/>
                  <a:pt x="640166" y="442418"/>
                  <a:pt x="644893" y="423512"/>
                </a:cubicBezTo>
                <a:cubicBezTo>
                  <a:pt x="643289" y="388219"/>
                  <a:pt x="642790" y="352859"/>
                  <a:pt x="640080" y="317634"/>
                </a:cubicBezTo>
                <a:cubicBezTo>
                  <a:pt x="639027" y="303944"/>
                  <a:pt x="632262" y="290718"/>
                  <a:pt x="625642" y="279133"/>
                </a:cubicBezTo>
                <a:cubicBezTo>
                  <a:pt x="622772" y="274111"/>
                  <a:pt x="618887" y="269717"/>
                  <a:pt x="616017" y="264695"/>
                </a:cubicBezTo>
                <a:cubicBezTo>
                  <a:pt x="612458" y="258466"/>
                  <a:pt x="609056" y="252105"/>
                  <a:pt x="606392" y="245444"/>
                </a:cubicBezTo>
                <a:cubicBezTo>
                  <a:pt x="597189" y="222435"/>
                  <a:pt x="593224" y="202399"/>
                  <a:pt x="587141" y="178067"/>
                </a:cubicBezTo>
                <a:cubicBezTo>
                  <a:pt x="585537" y="171650"/>
                  <a:pt x="585998" y="164320"/>
                  <a:pt x="582329" y="158817"/>
                </a:cubicBezTo>
                <a:cubicBezTo>
                  <a:pt x="547942" y="107235"/>
                  <a:pt x="601489" y="185513"/>
                  <a:pt x="558266" y="129941"/>
                </a:cubicBezTo>
                <a:cubicBezTo>
                  <a:pt x="551164" y="120810"/>
                  <a:pt x="545432" y="110690"/>
                  <a:pt x="539015" y="101065"/>
                </a:cubicBezTo>
                <a:cubicBezTo>
                  <a:pt x="535807" y="96252"/>
                  <a:pt x="535095" y="87578"/>
                  <a:pt x="529390" y="86627"/>
                </a:cubicBezTo>
                <a:lnTo>
                  <a:pt x="500514" y="81815"/>
                </a:lnTo>
                <a:lnTo>
                  <a:pt x="471638" y="62564"/>
                </a:lnTo>
                <a:cubicBezTo>
                  <a:pt x="466825" y="59356"/>
                  <a:pt x="462687" y="54768"/>
                  <a:pt x="457200" y="52939"/>
                </a:cubicBezTo>
                <a:lnTo>
                  <a:pt x="428325" y="43314"/>
                </a:lnTo>
                <a:cubicBezTo>
                  <a:pt x="426721" y="35293"/>
                  <a:pt x="427485" y="26401"/>
                  <a:pt x="423512" y="19251"/>
                </a:cubicBezTo>
                <a:cubicBezTo>
                  <a:pt x="419105" y="11318"/>
                  <a:pt x="404261" y="0"/>
                  <a:pt x="404261" y="0"/>
                </a:cubicBezTo>
                <a:cubicBezTo>
                  <a:pt x="380198" y="1604"/>
                  <a:pt x="356041" y="2150"/>
                  <a:pt x="332072" y="4813"/>
                </a:cubicBezTo>
                <a:cubicBezTo>
                  <a:pt x="316112" y="6586"/>
                  <a:pt x="359344" y="19250"/>
                  <a:pt x="346510" y="24063"/>
                </a:cubicBezTo>
                <a:close/>
              </a:path>
            </a:pathLst>
          </a:custGeom>
          <a:solidFill>
            <a:srgbClr val="FF93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8" name="Freeform 7">
            <a:extLst>
              <a:ext uri="{FF2B5EF4-FFF2-40B4-BE49-F238E27FC236}">
                <a16:creationId xmlns:a16="http://schemas.microsoft.com/office/drawing/2014/main" id="{45593EE9-84EF-CB21-3CA3-347263AC38C8}"/>
              </a:ext>
            </a:extLst>
          </p:cNvPr>
          <p:cNvSpPr/>
          <p:nvPr/>
        </p:nvSpPr>
        <p:spPr bwMode="auto">
          <a:xfrm flipH="1">
            <a:off x="7236296" y="3383280"/>
            <a:ext cx="644893" cy="649705"/>
          </a:xfrm>
          <a:custGeom>
            <a:avLst/>
            <a:gdLst>
              <a:gd name="connsiteX0" fmla="*/ 346510 w 644893"/>
              <a:gd name="connsiteY0" fmla="*/ 24063 h 649705"/>
              <a:gd name="connsiteX1" fmla="*/ 255070 w 644893"/>
              <a:gd name="connsiteY1" fmla="*/ 33688 h 649705"/>
              <a:gd name="connsiteX2" fmla="*/ 240632 w 644893"/>
              <a:gd name="connsiteY2" fmla="*/ 43314 h 649705"/>
              <a:gd name="connsiteX3" fmla="*/ 221381 w 644893"/>
              <a:gd name="connsiteY3" fmla="*/ 52939 h 649705"/>
              <a:gd name="connsiteX4" fmla="*/ 206944 w 644893"/>
              <a:gd name="connsiteY4" fmla="*/ 62564 h 649705"/>
              <a:gd name="connsiteX5" fmla="*/ 178068 w 644893"/>
              <a:gd name="connsiteY5" fmla="*/ 72189 h 649705"/>
              <a:gd name="connsiteX6" fmla="*/ 168442 w 644893"/>
              <a:gd name="connsiteY6" fmla="*/ 81815 h 649705"/>
              <a:gd name="connsiteX7" fmla="*/ 158817 w 644893"/>
              <a:gd name="connsiteY7" fmla="*/ 96253 h 649705"/>
              <a:gd name="connsiteX8" fmla="*/ 144379 w 644893"/>
              <a:gd name="connsiteY8" fmla="*/ 105878 h 649705"/>
              <a:gd name="connsiteX9" fmla="*/ 120316 w 644893"/>
              <a:gd name="connsiteY9" fmla="*/ 149192 h 649705"/>
              <a:gd name="connsiteX10" fmla="*/ 110691 w 644893"/>
              <a:gd name="connsiteY10" fmla="*/ 163629 h 649705"/>
              <a:gd name="connsiteX11" fmla="*/ 91440 w 644893"/>
              <a:gd name="connsiteY11" fmla="*/ 182880 h 649705"/>
              <a:gd name="connsiteX12" fmla="*/ 72190 w 644893"/>
              <a:gd name="connsiteY12" fmla="*/ 211756 h 649705"/>
              <a:gd name="connsiteX13" fmla="*/ 67377 w 644893"/>
              <a:gd name="connsiteY13" fmla="*/ 226194 h 649705"/>
              <a:gd name="connsiteX14" fmla="*/ 43314 w 644893"/>
              <a:gd name="connsiteY14" fmla="*/ 255069 h 649705"/>
              <a:gd name="connsiteX15" fmla="*/ 24064 w 644893"/>
              <a:gd name="connsiteY15" fmla="*/ 298383 h 649705"/>
              <a:gd name="connsiteX16" fmla="*/ 9626 w 644893"/>
              <a:gd name="connsiteY16" fmla="*/ 351322 h 649705"/>
              <a:gd name="connsiteX17" fmla="*/ 4813 w 644893"/>
              <a:gd name="connsiteY17" fmla="*/ 365760 h 649705"/>
              <a:gd name="connsiteX18" fmla="*/ 0 w 644893"/>
              <a:gd name="connsiteY18" fmla="*/ 380198 h 649705"/>
              <a:gd name="connsiteX19" fmla="*/ 9626 w 644893"/>
              <a:gd name="connsiteY19" fmla="*/ 437949 h 649705"/>
              <a:gd name="connsiteX20" fmla="*/ 19251 w 644893"/>
              <a:gd name="connsiteY20" fmla="*/ 471638 h 649705"/>
              <a:gd name="connsiteX21" fmla="*/ 38501 w 644893"/>
              <a:gd name="connsiteY21" fmla="*/ 500514 h 649705"/>
              <a:gd name="connsiteX22" fmla="*/ 43314 w 644893"/>
              <a:gd name="connsiteY22" fmla="*/ 514952 h 649705"/>
              <a:gd name="connsiteX23" fmla="*/ 72190 w 644893"/>
              <a:gd name="connsiteY23" fmla="*/ 534202 h 649705"/>
              <a:gd name="connsiteX24" fmla="*/ 101066 w 644893"/>
              <a:gd name="connsiteY24" fmla="*/ 543827 h 649705"/>
              <a:gd name="connsiteX25" fmla="*/ 110691 w 644893"/>
              <a:gd name="connsiteY25" fmla="*/ 553453 h 649705"/>
              <a:gd name="connsiteX26" fmla="*/ 139567 w 644893"/>
              <a:gd name="connsiteY26" fmla="*/ 563078 h 649705"/>
              <a:gd name="connsiteX27" fmla="*/ 154005 w 644893"/>
              <a:gd name="connsiteY27" fmla="*/ 567891 h 649705"/>
              <a:gd name="connsiteX28" fmla="*/ 182880 w 644893"/>
              <a:gd name="connsiteY28" fmla="*/ 587141 h 649705"/>
              <a:gd name="connsiteX29" fmla="*/ 211756 w 644893"/>
              <a:gd name="connsiteY29" fmla="*/ 596766 h 649705"/>
              <a:gd name="connsiteX30" fmla="*/ 226194 w 644893"/>
              <a:gd name="connsiteY30" fmla="*/ 601579 h 649705"/>
              <a:gd name="connsiteX31" fmla="*/ 240632 w 644893"/>
              <a:gd name="connsiteY31" fmla="*/ 611204 h 649705"/>
              <a:gd name="connsiteX32" fmla="*/ 308009 w 644893"/>
              <a:gd name="connsiteY32" fmla="*/ 625642 h 649705"/>
              <a:gd name="connsiteX33" fmla="*/ 322447 w 644893"/>
              <a:gd name="connsiteY33" fmla="*/ 635267 h 649705"/>
              <a:gd name="connsiteX34" fmla="*/ 370573 w 644893"/>
              <a:gd name="connsiteY34" fmla="*/ 649705 h 649705"/>
              <a:gd name="connsiteX35" fmla="*/ 447575 w 644893"/>
              <a:gd name="connsiteY35" fmla="*/ 635267 h 649705"/>
              <a:gd name="connsiteX36" fmla="*/ 476451 w 644893"/>
              <a:gd name="connsiteY36" fmla="*/ 625642 h 649705"/>
              <a:gd name="connsiteX37" fmla="*/ 548640 w 644893"/>
              <a:gd name="connsiteY37" fmla="*/ 616017 h 649705"/>
              <a:gd name="connsiteX38" fmla="*/ 572704 w 644893"/>
              <a:gd name="connsiteY38" fmla="*/ 587141 h 649705"/>
              <a:gd name="connsiteX39" fmla="*/ 591954 w 644893"/>
              <a:gd name="connsiteY39" fmla="*/ 558265 h 649705"/>
              <a:gd name="connsiteX40" fmla="*/ 601579 w 644893"/>
              <a:gd name="connsiteY40" fmla="*/ 543827 h 649705"/>
              <a:gd name="connsiteX41" fmla="*/ 616017 w 644893"/>
              <a:gd name="connsiteY41" fmla="*/ 510139 h 649705"/>
              <a:gd name="connsiteX42" fmla="*/ 620830 w 644893"/>
              <a:gd name="connsiteY42" fmla="*/ 490888 h 649705"/>
              <a:gd name="connsiteX43" fmla="*/ 630455 w 644893"/>
              <a:gd name="connsiteY43" fmla="*/ 471638 h 649705"/>
              <a:gd name="connsiteX44" fmla="*/ 644893 w 644893"/>
              <a:gd name="connsiteY44" fmla="*/ 423512 h 649705"/>
              <a:gd name="connsiteX45" fmla="*/ 640080 w 644893"/>
              <a:gd name="connsiteY45" fmla="*/ 317634 h 649705"/>
              <a:gd name="connsiteX46" fmla="*/ 625642 w 644893"/>
              <a:gd name="connsiteY46" fmla="*/ 279133 h 649705"/>
              <a:gd name="connsiteX47" fmla="*/ 616017 w 644893"/>
              <a:gd name="connsiteY47" fmla="*/ 264695 h 649705"/>
              <a:gd name="connsiteX48" fmla="*/ 606392 w 644893"/>
              <a:gd name="connsiteY48" fmla="*/ 245444 h 649705"/>
              <a:gd name="connsiteX49" fmla="*/ 587141 w 644893"/>
              <a:gd name="connsiteY49" fmla="*/ 178067 h 649705"/>
              <a:gd name="connsiteX50" fmla="*/ 582329 w 644893"/>
              <a:gd name="connsiteY50" fmla="*/ 158817 h 649705"/>
              <a:gd name="connsiteX51" fmla="*/ 558266 w 644893"/>
              <a:gd name="connsiteY51" fmla="*/ 129941 h 649705"/>
              <a:gd name="connsiteX52" fmla="*/ 539015 w 644893"/>
              <a:gd name="connsiteY52" fmla="*/ 101065 h 649705"/>
              <a:gd name="connsiteX53" fmla="*/ 529390 w 644893"/>
              <a:gd name="connsiteY53" fmla="*/ 86627 h 649705"/>
              <a:gd name="connsiteX54" fmla="*/ 500514 w 644893"/>
              <a:gd name="connsiteY54" fmla="*/ 81815 h 649705"/>
              <a:gd name="connsiteX55" fmla="*/ 471638 w 644893"/>
              <a:gd name="connsiteY55" fmla="*/ 62564 h 649705"/>
              <a:gd name="connsiteX56" fmla="*/ 457200 w 644893"/>
              <a:gd name="connsiteY56" fmla="*/ 52939 h 649705"/>
              <a:gd name="connsiteX57" fmla="*/ 428325 w 644893"/>
              <a:gd name="connsiteY57" fmla="*/ 43314 h 649705"/>
              <a:gd name="connsiteX58" fmla="*/ 423512 w 644893"/>
              <a:gd name="connsiteY58" fmla="*/ 19251 h 649705"/>
              <a:gd name="connsiteX59" fmla="*/ 404261 w 644893"/>
              <a:gd name="connsiteY59" fmla="*/ 0 h 649705"/>
              <a:gd name="connsiteX60" fmla="*/ 332072 w 644893"/>
              <a:gd name="connsiteY60" fmla="*/ 4813 h 649705"/>
              <a:gd name="connsiteX61" fmla="*/ 346510 w 644893"/>
              <a:gd name="connsiteY61" fmla="*/ 24063 h 649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644893" h="649705">
                <a:moveTo>
                  <a:pt x="346510" y="24063"/>
                </a:moveTo>
                <a:cubicBezTo>
                  <a:pt x="333676" y="28876"/>
                  <a:pt x="279107" y="21669"/>
                  <a:pt x="255070" y="33688"/>
                </a:cubicBezTo>
                <a:cubicBezTo>
                  <a:pt x="249896" y="36275"/>
                  <a:pt x="245654" y="40444"/>
                  <a:pt x="240632" y="43314"/>
                </a:cubicBezTo>
                <a:cubicBezTo>
                  <a:pt x="234403" y="46873"/>
                  <a:pt x="227610" y="49380"/>
                  <a:pt x="221381" y="52939"/>
                </a:cubicBezTo>
                <a:cubicBezTo>
                  <a:pt x="216359" y="55809"/>
                  <a:pt x="212229" y="60215"/>
                  <a:pt x="206944" y="62564"/>
                </a:cubicBezTo>
                <a:cubicBezTo>
                  <a:pt x="197672" y="66685"/>
                  <a:pt x="178068" y="72189"/>
                  <a:pt x="178068" y="72189"/>
                </a:cubicBezTo>
                <a:cubicBezTo>
                  <a:pt x="174859" y="75398"/>
                  <a:pt x="171277" y="78272"/>
                  <a:pt x="168442" y="81815"/>
                </a:cubicBezTo>
                <a:cubicBezTo>
                  <a:pt x="164829" y="86332"/>
                  <a:pt x="162907" y="92163"/>
                  <a:pt x="158817" y="96253"/>
                </a:cubicBezTo>
                <a:cubicBezTo>
                  <a:pt x="154727" y="100343"/>
                  <a:pt x="149192" y="102670"/>
                  <a:pt x="144379" y="105878"/>
                </a:cubicBezTo>
                <a:cubicBezTo>
                  <a:pt x="135909" y="131291"/>
                  <a:pt x="142381" y="116095"/>
                  <a:pt x="120316" y="149192"/>
                </a:cubicBezTo>
                <a:cubicBezTo>
                  <a:pt x="117108" y="154004"/>
                  <a:pt x="114781" y="159539"/>
                  <a:pt x="110691" y="163629"/>
                </a:cubicBezTo>
                <a:cubicBezTo>
                  <a:pt x="104274" y="170046"/>
                  <a:pt x="96474" y="175329"/>
                  <a:pt x="91440" y="182880"/>
                </a:cubicBezTo>
                <a:cubicBezTo>
                  <a:pt x="85023" y="192505"/>
                  <a:pt x="75848" y="200782"/>
                  <a:pt x="72190" y="211756"/>
                </a:cubicBezTo>
                <a:cubicBezTo>
                  <a:pt x="70586" y="216569"/>
                  <a:pt x="70191" y="221973"/>
                  <a:pt x="67377" y="226194"/>
                </a:cubicBezTo>
                <a:cubicBezTo>
                  <a:pt x="52269" y="248856"/>
                  <a:pt x="53809" y="231456"/>
                  <a:pt x="43314" y="255069"/>
                </a:cubicBezTo>
                <a:cubicBezTo>
                  <a:pt x="20404" y="306616"/>
                  <a:pt x="45847" y="265707"/>
                  <a:pt x="24064" y="298383"/>
                </a:cubicBezTo>
                <a:cubicBezTo>
                  <a:pt x="17262" y="332392"/>
                  <a:pt x="21837" y="314689"/>
                  <a:pt x="9626" y="351322"/>
                </a:cubicBezTo>
                <a:lnTo>
                  <a:pt x="4813" y="365760"/>
                </a:lnTo>
                <a:lnTo>
                  <a:pt x="0" y="380198"/>
                </a:lnTo>
                <a:cubicBezTo>
                  <a:pt x="7825" y="450617"/>
                  <a:pt x="-637" y="402026"/>
                  <a:pt x="9626" y="437949"/>
                </a:cubicBezTo>
                <a:cubicBezTo>
                  <a:pt x="11094" y="443086"/>
                  <a:pt x="15855" y="465524"/>
                  <a:pt x="19251" y="471638"/>
                </a:cubicBezTo>
                <a:cubicBezTo>
                  <a:pt x="24869" y="481750"/>
                  <a:pt x="34843" y="489540"/>
                  <a:pt x="38501" y="500514"/>
                </a:cubicBezTo>
                <a:cubicBezTo>
                  <a:pt x="40105" y="505327"/>
                  <a:pt x="39727" y="511365"/>
                  <a:pt x="43314" y="514952"/>
                </a:cubicBezTo>
                <a:cubicBezTo>
                  <a:pt x="51494" y="523132"/>
                  <a:pt x="61216" y="530544"/>
                  <a:pt x="72190" y="534202"/>
                </a:cubicBezTo>
                <a:lnTo>
                  <a:pt x="101066" y="543827"/>
                </a:lnTo>
                <a:cubicBezTo>
                  <a:pt x="104274" y="547036"/>
                  <a:pt x="106633" y="551424"/>
                  <a:pt x="110691" y="553453"/>
                </a:cubicBezTo>
                <a:cubicBezTo>
                  <a:pt x="119766" y="557991"/>
                  <a:pt x="129942" y="559870"/>
                  <a:pt x="139567" y="563078"/>
                </a:cubicBezTo>
                <a:cubicBezTo>
                  <a:pt x="144380" y="564682"/>
                  <a:pt x="149784" y="565077"/>
                  <a:pt x="154005" y="567891"/>
                </a:cubicBezTo>
                <a:cubicBezTo>
                  <a:pt x="163630" y="574308"/>
                  <a:pt x="171906" y="583483"/>
                  <a:pt x="182880" y="587141"/>
                </a:cubicBezTo>
                <a:lnTo>
                  <a:pt x="211756" y="596766"/>
                </a:lnTo>
                <a:cubicBezTo>
                  <a:pt x="216569" y="598370"/>
                  <a:pt x="221973" y="598765"/>
                  <a:pt x="226194" y="601579"/>
                </a:cubicBezTo>
                <a:cubicBezTo>
                  <a:pt x="231007" y="604787"/>
                  <a:pt x="235346" y="608855"/>
                  <a:pt x="240632" y="611204"/>
                </a:cubicBezTo>
                <a:cubicBezTo>
                  <a:pt x="267466" y="623130"/>
                  <a:pt x="277685" y="621851"/>
                  <a:pt x="308009" y="625642"/>
                </a:cubicBezTo>
                <a:cubicBezTo>
                  <a:pt x="312822" y="628850"/>
                  <a:pt x="317162" y="632918"/>
                  <a:pt x="322447" y="635267"/>
                </a:cubicBezTo>
                <a:cubicBezTo>
                  <a:pt x="337520" y="641966"/>
                  <a:pt x="354568" y="645704"/>
                  <a:pt x="370573" y="649705"/>
                </a:cubicBezTo>
                <a:cubicBezTo>
                  <a:pt x="402245" y="645747"/>
                  <a:pt x="416938" y="645479"/>
                  <a:pt x="447575" y="635267"/>
                </a:cubicBezTo>
                <a:cubicBezTo>
                  <a:pt x="457200" y="632059"/>
                  <a:pt x="466407" y="627077"/>
                  <a:pt x="476451" y="625642"/>
                </a:cubicBezTo>
                <a:cubicBezTo>
                  <a:pt x="522943" y="619000"/>
                  <a:pt x="498883" y="622236"/>
                  <a:pt x="548640" y="616017"/>
                </a:cubicBezTo>
                <a:cubicBezTo>
                  <a:pt x="574919" y="563462"/>
                  <a:pt x="540956" y="623424"/>
                  <a:pt x="572704" y="587141"/>
                </a:cubicBezTo>
                <a:cubicBezTo>
                  <a:pt x="580322" y="578435"/>
                  <a:pt x="585537" y="567890"/>
                  <a:pt x="591954" y="558265"/>
                </a:cubicBezTo>
                <a:lnTo>
                  <a:pt x="601579" y="543827"/>
                </a:lnTo>
                <a:cubicBezTo>
                  <a:pt x="615398" y="488558"/>
                  <a:pt x="596075" y="556671"/>
                  <a:pt x="616017" y="510139"/>
                </a:cubicBezTo>
                <a:cubicBezTo>
                  <a:pt x="618623" y="504059"/>
                  <a:pt x="618507" y="497081"/>
                  <a:pt x="620830" y="490888"/>
                </a:cubicBezTo>
                <a:cubicBezTo>
                  <a:pt x="623349" y="484171"/>
                  <a:pt x="627791" y="478299"/>
                  <a:pt x="630455" y="471638"/>
                </a:cubicBezTo>
                <a:cubicBezTo>
                  <a:pt x="638264" y="452114"/>
                  <a:pt x="640166" y="442418"/>
                  <a:pt x="644893" y="423512"/>
                </a:cubicBezTo>
                <a:cubicBezTo>
                  <a:pt x="643289" y="388219"/>
                  <a:pt x="642790" y="352859"/>
                  <a:pt x="640080" y="317634"/>
                </a:cubicBezTo>
                <a:cubicBezTo>
                  <a:pt x="639027" y="303944"/>
                  <a:pt x="632262" y="290718"/>
                  <a:pt x="625642" y="279133"/>
                </a:cubicBezTo>
                <a:cubicBezTo>
                  <a:pt x="622772" y="274111"/>
                  <a:pt x="618887" y="269717"/>
                  <a:pt x="616017" y="264695"/>
                </a:cubicBezTo>
                <a:cubicBezTo>
                  <a:pt x="612458" y="258466"/>
                  <a:pt x="609056" y="252105"/>
                  <a:pt x="606392" y="245444"/>
                </a:cubicBezTo>
                <a:cubicBezTo>
                  <a:pt x="597189" y="222435"/>
                  <a:pt x="593224" y="202399"/>
                  <a:pt x="587141" y="178067"/>
                </a:cubicBezTo>
                <a:cubicBezTo>
                  <a:pt x="585537" y="171650"/>
                  <a:pt x="585998" y="164320"/>
                  <a:pt x="582329" y="158817"/>
                </a:cubicBezTo>
                <a:cubicBezTo>
                  <a:pt x="547942" y="107235"/>
                  <a:pt x="601489" y="185513"/>
                  <a:pt x="558266" y="129941"/>
                </a:cubicBezTo>
                <a:cubicBezTo>
                  <a:pt x="551164" y="120810"/>
                  <a:pt x="545432" y="110690"/>
                  <a:pt x="539015" y="101065"/>
                </a:cubicBezTo>
                <a:cubicBezTo>
                  <a:pt x="535807" y="96252"/>
                  <a:pt x="535095" y="87578"/>
                  <a:pt x="529390" y="86627"/>
                </a:cubicBezTo>
                <a:lnTo>
                  <a:pt x="500514" y="81815"/>
                </a:lnTo>
                <a:lnTo>
                  <a:pt x="471638" y="62564"/>
                </a:lnTo>
                <a:cubicBezTo>
                  <a:pt x="466825" y="59356"/>
                  <a:pt x="462687" y="54768"/>
                  <a:pt x="457200" y="52939"/>
                </a:cubicBezTo>
                <a:lnTo>
                  <a:pt x="428325" y="43314"/>
                </a:lnTo>
                <a:cubicBezTo>
                  <a:pt x="426721" y="35293"/>
                  <a:pt x="427485" y="26401"/>
                  <a:pt x="423512" y="19251"/>
                </a:cubicBezTo>
                <a:cubicBezTo>
                  <a:pt x="419105" y="11318"/>
                  <a:pt x="404261" y="0"/>
                  <a:pt x="404261" y="0"/>
                </a:cubicBezTo>
                <a:cubicBezTo>
                  <a:pt x="380198" y="1604"/>
                  <a:pt x="356041" y="2150"/>
                  <a:pt x="332072" y="4813"/>
                </a:cubicBezTo>
                <a:cubicBezTo>
                  <a:pt x="316112" y="6586"/>
                  <a:pt x="359344" y="19250"/>
                  <a:pt x="346510" y="24063"/>
                </a:cubicBezTo>
                <a:close/>
              </a:path>
            </a:pathLst>
          </a:custGeom>
          <a:solidFill>
            <a:srgbClr val="FF93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9" name="Freeform 8">
            <a:extLst>
              <a:ext uri="{FF2B5EF4-FFF2-40B4-BE49-F238E27FC236}">
                <a16:creationId xmlns:a16="http://schemas.microsoft.com/office/drawing/2014/main" id="{EAEC913C-A8EE-34EE-E99A-60BAD40EAC24}"/>
              </a:ext>
            </a:extLst>
          </p:cNvPr>
          <p:cNvSpPr/>
          <p:nvPr/>
        </p:nvSpPr>
        <p:spPr bwMode="auto">
          <a:xfrm flipH="1">
            <a:off x="7523239" y="4077072"/>
            <a:ext cx="433137" cy="611204"/>
          </a:xfrm>
          <a:custGeom>
            <a:avLst/>
            <a:gdLst>
              <a:gd name="connsiteX0" fmla="*/ 48127 w 433137"/>
              <a:gd name="connsiteY0" fmla="*/ 178067 h 611204"/>
              <a:gd name="connsiteX1" fmla="*/ 57752 w 433137"/>
              <a:gd name="connsiteY1" fmla="*/ 293571 h 611204"/>
              <a:gd name="connsiteX2" fmla="*/ 72190 w 433137"/>
              <a:gd name="connsiteY2" fmla="*/ 322446 h 611204"/>
              <a:gd name="connsiteX3" fmla="*/ 86628 w 433137"/>
              <a:gd name="connsiteY3" fmla="*/ 327259 h 611204"/>
              <a:gd name="connsiteX4" fmla="*/ 101066 w 433137"/>
              <a:gd name="connsiteY4" fmla="*/ 336884 h 611204"/>
              <a:gd name="connsiteX5" fmla="*/ 115503 w 433137"/>
              <a:gd name="connsiteY5" fmla="*/ 380198 h 611204"/>
              <a:gd name="connsiteX6" fmla="*/ 120316 w 433137"/>
              <a:gd name="connsiteY6" fmla="*/ 394636 h 611204"/>
              <a:gd name="connsiteX7" fmla="*/ 129941 w 433137"/>
              <a:gd name="connsiteY7" fmla="*/ 409074 h 611204"/>
              <a:gd name="connsiteX8" fmla="*/ 139567 w 433137"/>
              <a:gd name="connsiteY8" fmla="*/ 437950 h 611204"/>
              <a:gd name="connsiteX9" fmla="*/ 144379 w 433137"/>
              <a:gd name="connsiteY9" fmla="*/ 452387 h 611204"/>
              <a:gd name="connsiteX10" fmla="*/ 154005 w 433137"/>
              <a:gd name="connsiteY10" fmla="*/ 462013 h 611204"/>
              <a:gd name="connsiteX11" fmla="*/ 173255 w 433137"/>
              <a:gd name="connsiteY11" fmla="*/ 490889 h 611204"/>
              <a:gd name="connsiteX12" fmla="*/ 187693 w 433137"/>
              <a:gd name="connsiteY12" fmla="*/ 500514 h 611204"/>
              <a:gd name="connsiteX13" fmla="*/ 211756 w 433137"/>
              <a:gd name="connsiteY13" fmla="*/ 529390 h 611204"/>
              <a:gd name="connsiteX14" fmla="*/ 221381 w 433137"/>
              <a:gd name="connsiteY14" fmla="*/ 543827 h 611204"/>
              <a:gd name="connsiteX15" fmla="*/ 235819 w 433137"/>
              <a:gd name="connsiteY15" fmla="*/ 548640 h 611204"/>
              <a:gd name="connsiteX16" fmla="*/ 250257 w 433137"/>
              <a:gd name="connsiteY16" fmla="*/ 558265 h 611204"/>
              <a:gd name="connsiteX17" fmla="*/ 279133 w 433137"/>
              <a:gd name="connsiteY17" fmla="*/ 572703 h 611204"/>
              <a:gd name="connsiteX18" fmla="*/ 317634 w 433137"/>
              <a:gd name="connsiteY18" fmla="*/ 606392 h 611204"/>
              <a:gd name="connsiteX19" fmla="*/ 332072 w 433137"/>
              <a:gd name="connsiteY19" fmla="*/ 611204 h 611204"/>
              <a:gd name="connsiteX20" fmla="*/ 360948 w 433137"/>
              <a:gd name="connsiteY20" fmla="*/ 596766 h 611204"/>
              <a:gd name="connsiteX21" fmla="*/ 409074 w 433137"/>
              <a:gd name="connsiteY21" fmla="*/ 582329 h 611204"/>
              <a:gd name="connsiteX22" fmla="*/ 423512 w 433137"/>
              <a:gd name="connsiteY22" fmla="*/ 529390 h 611204"/>
              <a:gd name="connsiteX23" fmla="*/ 433137 w 433137"/>
              <a:gd name="connsiteY23" fmla="*/ 500514 h 611204"/>
              <a:gd name="connsiteX24" fmla="*/ 428325 w 433137"/>
              <a:gd name="connsiteY24" fmla="*/ 481263 h 611204"/>
              <a:gd name="connsiteX25" fmla="*/ 418699 w 433137"/>
              <a:gd name="connsiteY25" fmla="*/ 452387 h 611204"/>
              <a:gd name="connsiteX26" fmla="*/ 409074 w 433137"/>
              <a:gd name="connsiteY26" fmla="*/ 423512 h 611204"/>
              <a:gd name="connsiteX27" fmla="*/ 404261 w 433137"/>
              <a:gd name="connsiteY27" fmla="*/ 409074 h 611204"/>
              <a:gd name="connsiteX28" fmla="*/ 389823 w 433137"/>
              <a:gd name="connsiteY28" fmla="*/ 404261 h 611204"/>
              <a:gd name="connsiteX29" fmla="*/ 385011 w 433137"/>
              <a:gd name="connsiteY29" fmla="*/ 389823 h 611204"/>
              <a:gd name="connsiteX30" fmla="*/ 380198 w 433137"/>
              <a:gd name="connsiteY30" fmla="*/ 370573 h 611204"/>
              <a:gd name="connsiteX31" fmla="*/ 370573 w 433137"/>
              <a:gd name="connsiteY31" fmla="*/ 360947 h 611204"/>
              <a:gd name="connsiteX32" fmla="*/ 356135 w 433137"/>
              <a:gd name="connsiteY32" fmla="*/ 327259 h 611204"/>
              <a:gd name="connsiteX33" fmla="*/ 351322 w 433137"/>
              <a:gd name="connsiteY33" fmla="*/ 312821 h 611204"/>
              <a:gd name="connsiteX34" fmla="*/ 336885 w 433137"/>
              <a:gd name="connsiteY34" fmla="*/ 303196 h 611204"/>
              <a:gd name="connsiteX35" fmla="*/ 322447 w 433137"/>
              <a:gd name="connsiteY35" fmla="*/ 255070 h 611204"/>
              <a:gd name="connsiteX36" fmla="*/ 317634 w 433137"/>
              <a:gd name="connsiteY36" fmla="*/ 231006 h 611204"/>
              <a:gd name="connsiteX37" fmla="*/ 308009 w 433137"/>
              <a:gd name="connsiteY37" fmla="*/ 192505 h 611204"/>
              <a:gd name="connsiteX38" fmla="*/ 303196 w 433137"/>
              <a:gd name="connsiteY38" fmla="*/ 178067 h 611204"/>
              <a:gd name="connsiteX39" fmla="*/ 283946 w 433137"/>
              <a:gd name="connsiteY39" fmla="*/ 149192 h 611204"/>
              <a:gd name="connsiteX40" fmla="*/ 269508 w 433137"/>
              <a:gd name="connsiteY40" fmla="*/ 115503 h 611204"/>
              <a:gd name="connsiteX41" fmla="*/ 264695 w 433137"/>
              <a:gd name="connsiteY41" fmla="*/ 101065 h 611204"/>
              <a:gd name="connsiteX42" fmla="*/ 245445 w 433137"/>
              <a:gd name="connsiteY42" fmla="*/ 72190 h 611204"/>
              <a:gd name="connsiteX43" fmla="*/ 221381 w 433137"/>
              <a:gd name="connsiteY43" fmla="*/ 67377 h 611204"/>
              <a:gd name="connsiteX44" fmla="*/ 192506 w 433137"/>
              <a:gd name="connsiteY44" fmla="*/ 48126 h 611204"/>
              <a:gd name="connsiteX45" fmla="*/ 178068 w 433137"/>
              <a:gd name="connsiteY45" fmla="*/ 38501 h 611204"/>
              <a:gd name="connsiteX46" fmla="*/ 144379 w 433137"/>
              <a:gd name="connsiteY46" fmla="*/ 33689 h 611204"/>
              <a:gd name="connsiteX47" fmla="*/ 125129 w 433137"/>
              <a:gd name="connsiteY47" fmla="*/ 24063 h 611204"/>
              <a:gd name="connsiteX48" fmla="*/ 110691 w 433137"/>
              <a:gd name="connsiteY48" fmla="*/ 19251 h 611204"/>
              <a:gd name="connsiteX49" fmla="*/ 101066 w 433137"/>
              <a:gd name="connsiteY49" fmla="*/ 9625 h 611204"/>
              <a:gd name="connsiteX50" fmla="*/ 72190 w 433137"/>
              <a:gd name="connsiteY50" fmla="*/ 0 h 611204"/>
              <a:gd name="connsiteX51" fmla="*/ 28876 w 433137"/>
              <a:gd name="connsiteY51" fmla="*/ 9625 h 611204"/>
              <a:gd name="connsiteX52" fmla="*/ 19251 w 433137"/>
              <a:gd name="connsiteY52" fmla="*/ 19251 h 611204"/>
              <a:gd name="connsiteX53" fmla="*/ 4813 w 433137"/>
              <a:gd name="connsiteY53" fmla="*/ 62564 h 611204"/>
              <a:gd name="connsiteX54" fmla="*/ 0 w 433137"/>
              <a:gd name="connsiteY54" fmla="*/ 77002 h 611204"/>
              <a:gd name="connsiteX55" fmla="*/ 14438 w 433137"/>
              <a:gd name="connsiteY55" fmla="*/ 105878 h 611204"/>
              <a:gd name="connsiteX56" fmla="*/ 28876 w 433137"/>
              <a:gd name="connsiteY56" fmla="*/ 158817 h 611204"/>
              <a:gd name="connsiteX57" fmla="*/ 33689 w 433137"/>
              <a:gd name="connsiteY57" fmla="*/ 173255 h 611204"/>
              <a:gd name="connsiteX58" fmla="*/ 38501 w 433137"/>
              <a:gd name="connsiteY58" fmla="*/ 192505 h 611204"/>
              <a:gd name="connsiteX59" fmla="*/ 48127 w 433137"/>
              <a:gd name="connsiteY59" fmla="*/ 178067 h 61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433137" h="611204">
                <a:moveTo>
                  <a:pt x="48127" y="178067"/>
                </a:moveTo>
                <a:cubicBezTo>
                  <a:pt x="51336" y="194911"/>
                  <a:pt x="49247" y="255301"/>
                  <a:pt x="57752" y="293571"/>
                </a:cubicBezTo>
                <a:cubicBezTo>
                  <a:pt x="59637" y="302053"/>
                  <a:pt x="65174" y="316834"/>
                  <a:pt x="72190" y="322446"/>
                </a:cubicBezTo>
                <a:cubicBezTo>
                  <a:pt x="76151" y="325615"/>
                  <a:pt x="82091" y="324990"/>
                  <a:pt x="86628" y="327259"/>
                </a:cubicBezTo>
                <a:cubicBezTo>
                  <a:pt x="91801" y="329846"/>
                  <a:pt x="96253" y="333676"/>
                  <a:pt x="101066" y="336884"/>
                </a:cubicBezTo>
                <a:lnTo>
                  <a:pt x="115503" y="380198"/>
                </a:lnTo>
                <a:cubicBezTo>
                  <a:pt x="117107" y="385011"/>
                  <a:pt x="117502" y="390415"/>
                  <a:pt x="120316" y="394636"/>
                </a:cubicBezTo>
                <a:cubicBezTo>
                  <a:pt x="123524" y="399449"/>
                  <a:pt x="127592" y="403788"/>
                  <a:pt x="129941" y="409074"/>
                </a:cubicBezTo>
                <a:cubicBezTo>
                  <a:pt x="134062" y="418346"/>
                  <a:pt x="136358" y="428325"/>
                  <a:pt x="139567" y="437950"/>
                </a:cubicBezTo>
                <a:cubicBezTo>
                  <a:pt x="141171" y="442762"/>
                  <a:pt x="140792" y="448800"/>
                  <a:pt x="144379" y="452387"/>
                </a:cubicBezTo>
                <a:cubicBezTo>
                  <a:pt x="147588" y="455596"/>
                  <a:pt x="151282" y="458383"/>
                  <a:pt x="154005" y="462013"/>
                </a:cubicBezTo>
                <a:cubicBezTo>
                  <a:pt x="160946" y="471268"/>
                  <a:pt x="163630" y="484472"/>
                  <a:pt x="173255" y="490889"/>
                </a:cubicBezTo>
                <a:lnTo>
                  <a:pt x="187693" y="500514"/>
                </a:lnTo>
                <a:cubicBezTo>
                  <a:pt x="211586" y="536355"/>
                  <a:pt x="180881" y="492341"/>
                  <a:pt x="211756" y="529390"/>
                </a:cubicBezTo>
                <a:cubicBezTo>
                  <a:pt x="215459" y="533833"/>
                  <a:pt x="216865" y="540214"/>
                  <a:pt x="221381" y="543827"/>
                </a:cubicBezTo>
                <a:cubicBezTo>
                  <a:pt x="225342" y="546996"/>
                  <a:pt x="231282" y="546371"/>
                  <a:pt x="235819" y="548640"/>
                </a:cubicBezTo>
                <a:cubicBezTo>
                  <a:pt x="240992" y="551227"/>
                  <a:pt x="245084" y="555678"/>
                  <a:pt x="250257" y="558265"/>
                </a:cubicBezTo>
                <a:cubicBezTo>
                  <a:pt x="269944" y="568109"/>
                  <a:pt x="260745" y="556614"/>
                  <a:pt x="279133" y="572703"/>
                </a:cubicBezTo>
                <a:cubicBezTo>
                  <a:pt x="295855" y="587334"/>
                  <a:pt x="299587" y="597368"/>
                  <a:pt x="317634" y="606392"/>
                </a:cubicBezTo>
                <a:cubicBezTo>
                  <a:pt x="322171" y="608661"/>
                  <a:pt x="327259" y="609600"/>
                  <a:pt x="332072" y="611204"/>
                </a:cubicBezTo>
                <a:cubicBezTo>
                  <a:pt x="384711" y="593660"/>
                  <a:pt x="304988" y="621638"/>
                  <a:pt x="360948" y="596766"/>
                </a:cubicBezTo>
                <a:cubicBezTo>
                  <a:pt x="376015" y="590069"/>
                  <a:pt x="393073" y="586329"/>
                  <a:pt x="409074" y="582329"/>
                </a:cubicBezTo>
                <a:cubicBezTo>
                  <a:pt x="430630" y="560771"/>
                  <a:pt x="412885" y="582527"/>
                  <a:pt x="423512" y="529390"/>
                </a:cubicBezTo>
                <a:cubicBezTo>
                  <a:pt x="425502" y="519441"/>
                  <a:pt x="433137" y="500514"/>
                  <a:pt x="433137" y="500514"/>
                </a:cubicBezTo>
                <a:cubicBezTo>
                  <a:pt x="431533" y="494097"/>
                  <a:pt x="430226" y="487598"/>
                  <a:pt x="428325" y="481263"/>
                </a:cubicBezTo>
                <a:cubicBezTo>
                  <a:pt x="425410" y="471545"/>
                  <a:pt x="421908" y="462012"/>
                  <a:pt x="418699" y="452387"/>
                </a:cubicBezTo>
                <a:lnTo>
                  <a:pt x="409074" y="423512"/>
                </a:lnTo>
                <a:cubicBezTo>
                  <a:pt x="407470" y="418699"/>
                  <a:pt x="409074" y="410678"/>
                  <a:pt x="404261" y="409074"/>
                </a:cubicBezTo>
                <a:lnTo>
                  <a:pt x="389823" y="404261"/>
                </a:lnTo>
                <a:cubicBezTo>
                  <a:pt x="388219" y="399448"/>
                  <a:pt x="386405" y="394701"/>
                  <a:pt x="385011" y="389823"/>
                </a:cubicBezTo>
                <a:cubicBezTo>
                  <a:pt x="383194" y="383463"/>
                  <a:pt x="383156" y="376489"/>
                  <a:pt x="380198" y="370573"/>
                </a:cubicBezTo>
                <a:cubicBezTo>
                  <a:pt x="378169" y="366515"/>
                  <a:pt x="373781" y="364156"/>
                  <a:pt x="370573" y="360947"/>
                </a:cubicBezTo>
                <a:cubicBezTo>
                  <a:pt x="359285" y="327086"/>
                  <a:pt x="373978" y="368892"/>
                  <a:pt x="356135" y="327259"/>
                </a:cubicBezTo>
                <a:cubicBezTo>
                  <a:pt x="354137" y="322596"/>
                  <a:pt x="354491" y="316782"/>
                  <a:pt x="351322" y="312821"/>
                </a:cubicBezTo>
                <a:cubicBezTo>
                  <a:pt x="347709" y="308305"/>
                  <a:pt x="341697" y="306404"/>
                  <a:pt x="336885" y="303196"/>
                </a:cubicBezTo>
                <a:cubicBezTo>
                  <a:pt x="324381" y="240682"/>
                  <a:pt x="341443" y="318390"/>
                  <a:pt x="322447" y="255070"/>
                </a:cubicBezTo>
                <a:cubicBezTo>
                  <a:pt x="320096" y="247235"/>
                  <a:pt x="319473" y="238977"/>
                  <a:pt x="317634" y="231006"/>
                </a:cubicBezTo>
                <a:cubicBezTo>
                  <a:pt x="314659" y="218116"/>
                  <a:pt x="312193" y="205055"/>
                  <a:pt x="308009" y="192505"/>
                </a:cubicBezTo>
                <a:cubicBezTo>
                  <a:pt x="306405" y="187692"/>
                  <a:pt x="305660" y="182502"/>
                  <a:pt x="303196" y="178067"/>
                </a:cubicBezTo>
                <a:cubicBezTo>
                  <a:pt x="297578" y="167955"/>
                  <a:pt x="283946" y="149192"/>
                  <a:pt x="283946" y="149192"/>
                </a:cubicBezTo>
                <a:cubicBezTo>
                  <a:pt x="273929" y="109128"/>
                  <a:pt x="286125" y="148738"/>
                  <a:pt x="269508" y="115503"/>
                </a:cubicBezTo>
                <a:cubicBezTo>
                  <a:pt x="267239" y="110966"/>
                  <a:pt x="267159" y="105500"/>
                  <a:pt x="264695" y="101065"/>
                </a:cubicBezTo>
                <a:cubicBezTo>
                  <a:pt x="259077" y="90953"/>
                  <a:pt x="256788" y="74459"/>
                  <a:pt x="245445" y="72190"/>
                </a:cubicBezTo>
                <a:lnTo>
                  <a:pt x="221381" y="67377"/>
                </a:lnTo>
                <a:lnTo>
                  <a:pt x="192506" y="48126"/>
                </a:lnTo>
                <a:cubicBezTo>
                  <a:pt x="187693" y="44918"/>
                  <a:pt x="183794" y="39319"/>
                  <a:pt x="178068" y="38501"/>
                </a:cubicBezTo>
                <a:lnTo>
                  <a:pt x="144379" y="33689"/>
                </a:lnTo>
                <a:cubicBezTo>
                  <a:pt x="137962" y="30480"/>
                  <a:pt x="131723" y="26889"/>
                  <a:pt x="125129" y="24063"/>
                </a:cubicBezTo>
                <a:cubicBezTo>
                  <a:pt x="120466" y="22065"/>
                  <a:pt x="115041" y="21861"/>
                  <a:pt x="110691" y="19251"/>
                </a:cubicBezTo>
                <a:cubicBezTo>
                  <a:pt x="106800" y="16916"/>
                  <a:pt x="105124" y="11654"/>
                  <a:pt x="101066" y="9625"/>
                </a:cubicBezTo>
                <a:cubicBezTo>
                  <a:pt x="91991" y="5087"/>
                  <a:pt x="72190" y="0"/>
                  <a:pt x="72190" y="0"/>
                </a:cubicBezTo>
                <a:cubicBezTo>
                  <a:pt x="66365" y="971"/>
                  <a:pt x="37987" y="4159"/>
                  <a:pt x="28876" y="9625"/>
                </a:cubicBezTo>
                <a:cubicBezTo>
                  <a:pt x="24985" y="11960"/>
                  <a:pt x="22459" y="16042"/>
                  <a:pt x="19251" y="19251"/>
                </a:cubicBezTo>
                <a:lnTo>
                  <a:pt x="4813" y="62564"/>
                </a:lnTo>
                <a:lnTo>
                  <a:pt x="0" y="77002"/>
                </a:lnTo>
                <a:cubicBezTo>
                  <a:pt x="17557" y="129668"/>
                  <a:pt x="-10445" y="49889"/>
                  <a:pt x="14438" y="105878"/>
                </a:cubicBezTo>
                <a:cubicBezTo>
                  <a:pt x="26237" y="132427"/>
                  <a:pt x="22406" y="132938"/>
                  <a:pt x="28876" y="158817"/>
                </a:cubicBezTo>
                <a:cubicBezTo>
                  <a:pt x="30106" y="163739"/>
                  <a:pt x="32295" y="168377"/>
                  <a:pt x="33689" y="173255"/>
                </a:cubicBezTo>
                <a:cubicBezTo>
                  <a:pt x="35506" y="179615"/>
                  <a:pt x="36684" y="186145"/>
                  <a:pt x="38501" y="192505"/>
                </a:cubicBezTo>
                <a:cubicBezTo>
                  <a:pt x="39895" y="197383"/>
                  <a:pt x="44918" y="161223"/>
                  <a:pt x="48127" y="178067"/>
                </a:cubicBezTo>
                <a:close/>
              </a:path>
            </a:pathLst>
          </a:custGeom>
          <a:solidFill>
            <a:srgbClr val="00B05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0" name="Freeform 9">
            <a:extLst>
              <a:ext uri="{FF2B5EF4-FFF2-40B4-BE49-F238E27FC236}">
                <a16:creationId xmlns:a16="http://schemas.microsoft.com/office/drawing/2014/main" id="{ABC0CA0E-D67C-30ED-FBF4-AC162FB3FCE6}"/>
              </a:ext>
            </a:extLst>
          </p:cNvPr>
          <p:cNvSpPr/>
          <p:nvPr/>
        </p:nvSpPr>
        <p:spPr bwMode="auto">
          <a:xfrm>
            <a:off x="2915816" y="2780928"/>
            <a:ext cx="3044283" cy="821572"/>
          </a:xfrm>
          <a:custGeom>
            <a:avLst/>
            <a:gdLst>
              <a:gd name="connsiteX0" fmla="*/ 0 w 3044283"/>
              <a:gd name="connsiteY0" fmla="*/ 7533 h 821572"/>
              <a:gd name="connsiteX1" fmla="*/ 1360449 w 3044283"/>
              <a:gd name="connsiteY1" fmla="*/ 52138 h 821572"/>
              <a:gd name="connsiteX2" fmla="*/ 2598234 w 3044283"/>
              <a:gd name="connsiteY2" fmla="*/ 397826 h 821572"/>
              <a:gd name="connsiteX3" fmla="*/ 3044283 w 3044283"/>
              <a:gd name="connsiteY3" fmla="*/ 821572 h 821572"/>
            </a:gdLst>
            <a:ahLst/>
            <a:cxnLst>
              <a:cxn ang="0">
                <a:pos x="connsiteX0" y="connsiteY0"/>
              </a:cxn>
              <a:cxn ang="0">
                <a:pos x="connsiteX1" y="connsiteY1"/>
              </a:cxn>
              <a:cxn ang="0">
                <a:pos x="connsiteX2" y="connsiteY2"/>
              </a:cxn>
              <a:cxn ang="0">
                <a:pos x="connsiteX3" y="connsiteY3"/>
              </a:cxn>
            </a:cxnLst>
            <a:rect l="l" t="t" r="r" b="b"/>
            <a:pathLst>
              <a:path w="3044283" h="821572">
                <a:moveTo>
                  <a:pt x="0" y="7533"/>
                </a:moveTo>
                <a:cubicBezTo>
                  <a:pt x="463705" y="-2689"/>
                  <a:pt x="927410" y="-12911"/>
                  <a:pt x="1360449" y="52138"/>
                </a:cubicBezTo>
                <a:cubicBezTo>
                  <a:pt x="1793488" y="117187"/>
                  <a:pt x="2317595" y="269587"/>
                  <a:pt x="2598234" y="397826"/>
                </a:cubicBezTo>
                <a:cubicBezTo>
                  <a:pt x="2878873" y="526065"/>
                  <a:pt x="2961578" y="673818"/>
                  <a:pt x="3044283" y="821572"/>
                </a:cubicBezTo>
              </a:path>
            </a:pathLst>
          </a:custGeom>
          <a:noFill/>
          <a:ln w="38100" cap="flat" cmpd="sng" algn="ctr">
            <a:solidFill>
              <a:srgbClr val="00B05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1" name="Freeform 10">
            <a:extLst>
              <a:ext uri="{FF2B5EF4-FFF2-40B4-BE49-F238E27FC236}">
                <a16:creationId xmlns:a16="http://schemas.microsoft.com/office/drawing/2014/main" id="{EBBEF5A2-5A78-183A-F9E9-1407CEF777EE}"/>
              </a:ext>
            </a:extLst>
          </p:cNvPr>
          <p:cNvSpPr/>
          <p:nvPr/>
        </p:nvSpPr>
        <p:spPr bwMode="auto">
          <a:xfrm flipH="1">
            <a:off x="7144341" y="2780928"/>
            <a:ext cx="3044283" cy="821572"/>
          </a:xfrm>
          <a:custGeom>
            <a:avLst/>
            <a:gdLst>
              <a:gd name="connsiteX0" fmla="*/ 0 w 3044283"/>
              <a:gd name="connsiteY0" fmla="*/ 7533 h 821572"/>
              <a:gd name="connsiteX1" fmla="*/ 1360449 w 3044283"/>
              <a:gd name="connsiteY1" fmla="*/ 52138 h 821572"/>
              <a:gd name="connsiteX2" fmla="*/ 2598234 w 3044283"/>
              <a:gd name="connsiteY2" fmla="*/ 397826 h 821572"/>
              <a:gd name="connsiteX3" fmla="*/ 3044283 w 3044283"/>
              <a:gd name="connsiteY3" fmla="*/ 821572 h 821572"/>
            </a:gdLst>
            <a:ahLst/>
            <a:cxnLst>
              <a:cxn ang="0">
                <a:pos x="connsiteX0" y="connsiteY0"/>
              </a:cxn>
              <a:cxn ang="0">
                <a:pos x="connsiteX1" y="connsiteY1"/>
              </a:cxn>
              <a:cxn ang="0">
                <a:pos x="connsiteX2" y="connsiteY2"/>
              </a:cxn>
              <a:cxn ang="0">
                <a:pos x="connsiteX3" y="connsiteY3"/>
              </a:cxn>
            </a:cxnLst>
            <a:rect l="l" t="t" r="r" b="b"/>
            <a:pathLst>
              <a:path w="3044283" h="821572">
                <a:moveTo>
                  <a:pt x="0" y="7533"/>
                </a:moveTo>
                <a:cubicBezTo>
                  <a:pt x="463705" y="-2689"/>
                  <a:pt x="927410" y="-12911"/>
                  <a:pt x="1360449" y="52138"/>
                </a:cubicBezTo>
                <a:cubicBezTo>
                  <a:pt x="1793488" y="117187"/>
                  <a:pt x="2317595" y="269587"/>
                  <a:pt x="2598234" y="397826"/>
                </a:cubicBezTo>
                <a:cubicBezTo>
                  <a:pt x="2878873" y="526065"/>
                  <a:pt x="2961578" y="673818"/>
                  <a:pt x="3044283" y="821572"/>
                </a:cubicBezTo>
              </a:path>
            </a:pathLst>
          </a:custGeom>
          <a:noFill/>
          <a:ln w="38100" cap="flat" cmpd="sng" algn="ctr">
            <a:solidFill>
              <a:srgbClr val="00B05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2" name="Oval 8">
            <a:extLst>
              <a:ext uri="{FF2B5EF4-FFF2-40B4-BE49-F238E27FC236}">
                <a16:creationId xmlns:a16="http://schemas.microsoft.com/office/drawing/2014/main" id="{5825D258-3136-359E-6EB9-47D57FF061BE}"/>
              </a:ext>
            </a:extLst>
          </p:cNvPr>
          <p:cNvSpPr>
            <a:spLocks noChangeArrowheads="1"/>
          </p:cNvSpPr>
          <p:nvPr/>
        </p:nvSpPr>
        <p:spPr bwMode="auto">
          <a:xfrm>
            <a:off x="5702300" y="3500438"/>
            <a:ext cx="1677988" cy="792162"/>
          </a:xfrm>
          <a:prstGeom prst="ellipse">
            <a:avLst/>
          </a:prstGeom>
          <a:solidFill>
            <a:srgbClr val="FF0000"/>
          </a:solidFill>
          <a:ln w="9525">
            <a:solidFill>
              <a:schemeClr val="tx1"/>
            </a:solidFill>
            <a:round/>
            <a:headEnd/>
            <a:tailEnd/>
          </a:ln>
        </p:spPr>
        <p:txBody>
          <a:bodyPr wrap="none" anchor="ct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endParaRPr lang="en-SE" altLang="en-SE" sz="2400" dirty="0"/>
          </a:p>
        </p:txBody>
      </p:sp>
      <p:sp>
        <p:nvSpPr>
          <p:cNvPr id="13" name="Freeform 12">
            <a:extLst>
              <a:ext uri="{FF2B5EF4-FFF2-40B4-BE49-F238E27FC236}">
                <a16:creationId xmlns:a16="http://schemas.microsoft.com/office/drawing/2014/main" id="{FA820719-D6F1-ED30-EE8B-29F958CD072D}"/>
              </a:ext>
            </a:extLst>
          </p:cNvPr>
          <p:cNvSpPr/>
          <p:nvPr/>
        </p:nvSpPr>
        <p:spPr bwMode="auto">
          <a:xfrm>
            <a:off x="5274527" y="3713356"/>
            <a:ext cx="892097" cy="792104"/>
          </a:xfrm>
          <a:custGeom>
            <a:avLst/>
            <a:gdLst>
              <a:gd name="connsiteX0" fmla="*/ 892097 w 892097"/>
              <a:gd name="connsiteY0" fmla="*/ 568712 h 792104"/>
              <a:gd name="connsiteX1" fmla="*/ 713678 w 892097"/>
              <a:gd name="connsiteY1" fmla="*/ 657922 h 792104"/>
              <a:gd name="connsiteX2" fmla="*/ 457200 w 892097"/>
              <a:gd name="connsiteY2" fmla="*/ 702527 h 792104"/>
              <a:gd name="connsiteX3" fmla="*/ 89210 w 892097"/>
              <a:gd name="connsiteY3" fmla="*/ 747132 h 792104"/>
              <a:gd name="connsiteX4" fmla="*/ 0 w 892097"/>
              <a:gd name="connsiteY4" fmla="*/ 0 h 792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2097" h="792104">
                <a:moveTo>
                  <a:pt x="892097" y="568712"/>
                </a:moveTo>
                <a:cubicBezTo>
                  <a:pt x="839129" y="602166"/>
                  <a:pt x="786161" y="635620"/>
                  <a:pt x="713678" y="657922"/>
                </a:cubicBezTo>
                <a:cubicBezTo>
                  <a:pt x="641195" y="680224"/>
                  <a:pt x="561278" y="687659"/>
                  <a:pt x="457200" y="702527"/>
                </a:cubicBezTo>
                <a:cubicBezTo>
                  <a:pt x="353122" y="717395"/>
                  <a:pt x="165410" y="864220"/>
                  <a:pt x="89210" y="747132"/>
                </a:cubicBezTo>
                <a:cubicBezTo>
                  <a:pt x="13010" y="630044"/>
                  <a:pt x="6505" y="315022"/>
                  <a:pt x="0" y="0"/>
                </a:cubicBezTo>
              </a:path>
            </a:pathLst>
          </a:custGeom>
          <a:noFill/>
          <a:ln w="50800" cap="flat" cmpd="sng" algn="ctr">
            <a:solidFill>
              <a:srgbClr val="00B050"/>
            </a:solidFill>
            <a:prstDash val="sysDash"/>
            <a:round/>
            <a:headEnd type="none" w="med" len="med"/>
            <a:tailEnd type="triangl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4" name="Freeform 13">
            <a:extLst>
              <a:ext uri="{FF2B5EF4-FFF2-40B4-BE49-F238E27FC236}">
                <a16:creationId xmlns:a16="http://schemas.microsoft.com/office/drawing/2014/main" id="{3E882CFD-14C0-F7DF-F5FE-AF0F851E925C}"/>
              </a:ext>
            </a:extLst>
          </p:cNvPr>
          <p:cNvSpPr/>
          <p:nvPr/>
        </p:nvSpPr>
        <p:spPr bwMode="auto">
          <a:xfrm flipH="1">
            <a:off x="6948264" y="3717032"/>
            <a:ext cx="892097" cy="792104"/>
          </a:xfrm>
          <a:custGeom>
            <a:avLst/>
            <a:gdLst>
              <a:gd name="connsiteX0" fmla="*/ 892097 w 892097"/>
              <a:gd name="connsiteY0" fmla="*/ 568712 h 792104"/>
              <a:gd name="connsiteX1" fmla="*/ 713678 w 892097"/>
              <a:gd name="connsiteY1" fmla="*/ 657922 h 792104"/>
              <a:gd name="connsiteX2" fmla="*/ 457200 w 892097"/>
              <a:gd name="connsiteY2" fmla="*/ 702527 h 792104"/>
              <a:gd name="connsiteX3" fmla="*/ 89210 w 892097"/>
              <a:gd name="connsiteY3" fmla="*/ 747132 h 792104"/>
              <a:gd name="connsiteX4" fmla="*/ 0 w 892097"/>
              <a:gd name="connsiteY4" fmla="*/ 0 h 792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2097" h="792104">
                <a:moveTo>
                  <a:pt x="892097" y="568712"/>
                </a:moveTo>
                <a:cubicBezTo>
                  <a:pt x="839129" y="602166"/>
                  <a:pt x="786161" y="635620"/>
                  <a:pt x="713678" y="657922"/>
                </a:cubicBezTo>
                <a:cubicBezTo>
                  <a:pt x="641195" y="680224"/>
                  <a:pt x="561278" y="687659"/>
                  <a:pt x="457200" y="702527"/>
                </a:cubicBezTo>
                <a:cubicBezTo>
                  <a:pt x="353122" y="717395"/>
                  <a:pt x="165410" y="864220"/>
                  <a:pt x="89210" y="747132"/>
                </a:cubicBezTo>
                <a:cubicBezTo>
                  <a:pt x="13010" y="630044"/>
                  <a:pt x="6505" y="315022"/>
                  <a:pt x="0" y="0"/>
                </a:cubicBezTo>
              </a:path>
            </a:pathLst>
          </a:custGeom>
          <a:noFill/>
          <a:ln w="50800" cap="flat" cmpd="sng" algn="ctr">
            <a:solidFill>
              <a:srgbClr val="00B050"/>
            </a:solidFill>
            <a:prstDash val="sysDash"/>
            <a:round/>
            <a:headEnd type="none" w="med" len="med"/>
            <a:tailEnd type="triangl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SE" sz="2400" b="0" i="0" u="none" strike="noStrike" cap="none" normalizeH="0" baseline="0">
              <a:ln>
                <a:noFill/>
              </a:ln>
              <a:solidFill>
                <a:srgbClr val="000000"/>
              </a:solidFill>
              <a:effectLst/>
              <a:latin typeface="Times" charset="0"/>
              <a:ea typeface="ＭＳ Ｐゴシック" charset="0"/>
            </a:endParaRPr>
          </a:p>
        </p:txBody>
      </p:sp>
      <p:sp>
        <p:nvSpPr>
          <p:cNvPr id="15" name="Rubrik 1">
            <a:extLst>
              <a:ext uri="{FF2B5EF4-FFF2-40B4-BE49-F238E27FC236}">
                <a16:creationId xmlns:a16="http://schemas.microsoft.com/office/drawing/2014/main" id="{BA5F36BE-5354-2DCA-050B-32A6139AFAB5}"/>
              </a:ext>
            </a:extLst>
          </p:cNvPr>
          <p:cNvSpPr txBox="1">
            <a:spLocks noChangeArrowheads="1"/>
          </p:cNvSpPr>
          <p:nvPr/>
        </p:nvSpPr>
        <p:spPr bwMode="auto">
          <a:xfrm>
            <a:off x="0" y="293688"/>
            <a:ext cx="9144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Times" charset="0"/>
                <a:ea typeface="ＭＳ Ｐゴシック" charset="0"/>
              </a:defRPr>
            </a:lvl6pPr>
            <a:lvl7pPr marL="914400" algn="ctr" rtl="0" fontAlgn="base">
              <a:spcBef>
                <a:spcPct val="0"/>
              </a:spcBef>
              <a:spcAft>
                <a:spcPct val="0"/>
              </a:spcAft>
              <a:defRPr sz="4400">
                <a:solidFill>
                  <a:schemeClr val="tx2"/>
                </a:solidFill>
                <a:latin typeface="Times" charset="0"/>
                <a:ea typeface="ＭＳ Ｐゴシック" charset="0"/>
              </a:defRPr>
            </a:lvl7pPr>
            <a:lvl8pPr marL="1371600" algn="ctr" rtl="0" fontAlgn="base">
              <a:spcBef>
                <a:spcPct val="0"/>
              </a:spcBef>
              <a:spcAft>
                <a:spcPct val="0"/>
              </a:spcAft>
              <a:defRPr sz="4400">
                <a:solidFill>
                  <a:schemeClr val="tx2"/>
                </a:solidFill>
                <a:latin typeface="Times" charset="0"/>
                <a:ea typeface="ＭＳ Ｐゴシック" charset="0"/>
              </a:defRPr>
            </a:lvl8pPr>
            <a:lvl9pPr marL="1828800" algn="ctr" rtl="0" fontAlgn="base">
              <a:spcBef>
                <a:spcPct val="0"/>
              </a:spcBef>
              <a:spcAft>
                <a:spcPct val="0"/>
              </a:spcAft>
              <a:defRPr sz="4400">
                <a:solidFill>
                  <a:schemeClr val="tx2"/>
                </a:solidFill>
                <a:latin typeface="Times" charset="0"/>
                <a:ea typeface="ＭＳ Ｐゴシック" charset="0"/>
              </a:defRPr>
            </a:lvl9pPr>
          </a:lstStyle>
          <a:p>
            <a:pPr algn="l"/>
            <a:r>
              <a:rPr lang="sv-SE" altLang="en-SE" kern="0" dirty="0"/>
              <a:t>Armar:</a:t>
            </a:r>
          </a:p>
          <a:p>
            <a:pPr algn="l"/>
            <a:r>
              <a:rPr lang="sv-SE" altLang="en-SE" kern="0" dirty="0">
                <a:solidFill>
                  <a:srgbClr val="FF9300"/>
                </a:solidFill>
              </a:rPr>
              <a:t>Svaga. </a:t>
            </a:r>
            <a:r>
              <a:rPr lang="sv-SE" altLang="en-SE" kern="0" dirty="0">
                <a:solidFill>
                  <a:srgbClr val="0070C0"/>
                </a:solidFill>
              </a:rPr>
              <a:t>Beröring normalt</a:t>
            </a:r>
            <a:r>
              <a:rPr lang="sv-SE" altLang="en-SE" kern="0" dirty="0"/>
              <a:t>. </a:t>
            </a:r>
            <a:r>
              <a:rPr lang="sv-SE" altLang="en-SE" kern="0" dirty="0">
                <a:solidFill>
                  <a:srgbClr val="00B050"/>
                </a:solidFill>
              </a:rPr>
              <a:t>Ingen smärta.</a:t>
            </a:r>
          </a:p>
        </p:txBody>
      </p:sp>
      <p:sp>
        <p:nvSpPr>
          <p:cNvPr id="16" name="textruta 10">
            <a:extLst>
              <a:ext uri="{FF2B5EF4-FFF2-40B4-BE49-F238E27FC236}">
                <a16:creationId xmlns:a16="http://schemas.microsoft.com/office/drawing/2014/main" id="{91A4A8A2-5D84-313B-8D57-169C19B8FF5D}"/>
              </a:ext>
            </a:extLst>
          </p:cNvPr>
          <p:cNvSpPr txBox="1">
            <a:spLocks noChangeArrowheads="1"/>
          </p:cNvSpPr>
          <p:nvPr/>
        </p:nvSpPr>
        <p:spPr bwMode="auto">
          <a:xfrm>
            <a:off x="4327525" y="5553075"/>
            <a:ext cx="44021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a:solidFill>
                  <a:srgbClr val="FF0000"/>
                </a:solidFill>
              </a:rPr>
              <a:t>Central Cord (</a:t>
            </a:r>
            <a:r>
              <a:rPr lang="sv-SE" altLang="en-SE" b="1" dirty="0" err="1">
                <a:solidFill>
                  <a:srgbClr val="FF0000"/>
                </a:solidFill>
              </a:rPr>
              <a:t>Cervical</a:t>
            </a:r>
            <a:r>
              <a:rPr lang="sv-SE" altLang="en-SE" b="1" dirty="0">
                <a:solidFill>
                  <a:srgbClr val="FF0000"/>
                </a:solidFill>
              </a:rPr>
              <a:t>)</a:t>
            </a:r>
          </a:p>
        </p:txBody>
      </p:sp>
      <p:grpSp>
        <p:nvGrpSpPr>
          <p:cNvPr id="17" name="Group 16">
            <a:extLst>
              <a:ext uri="{FF2B5EF4-FFF2-40B4-BE49-F238E27FC236}">
                <a16:creationId xmlns:a16="http://schemas.microsoft.com/office/drawing/2014/main" id="{D29C31B4-AE9E-EFE9-6639-9955792FAF07}"/>
              </a:ext>
            </a:extLst>
          </p:cNvPr>
          <p:cNvGrpSpPr/>
          <p:nvPr/>
        </p:nvGrpSpPr>
        <p:grpSpPr>
          <a:xfrm>
            <a:off x="418157" y="1668463"/>
            <a:ext cx="3433763" cy="4635500"/>
            <a:chOff x="257175" y="1668463"/>
            <a:chExt cx="3433763" cy="4635500"/>
          </a:xfrm>
        </p:grpSpPr>
        <p:sp>
          <p:nvSpPr>
            <p:cNvPr id="18" name="Diagonal rand 4">
              <a:extLst>
                <a:ext uri="{FF2B5EF4-FFF2-40B4-BE49-F238E27FC236}">
                  <a16:creationId xmlns:a16="http://schemas.microsoft.com/office/drawing/2014/main" id="{41BFC140-DA1C-911A-F84B-28631978C7E7}"/>
                </a:ext>
              </a:extLst>
            </p:cNvPr>
            <p:cNvSpPr/>
            <p:nvPr/>
          </p:nvSpPr>
          <p:spPr>
            <a:xfrm rot="16200000" flipV="1">
              <a:off x="-194469" y="4595019"/>
              <a:ext cx="2160588" cy="1257300"/>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sp>
          <p:nvSpPr>
            <p:cNvPr id="19" name="Ellips 6">
              <a:extLst>
                <a:ext uri="{FF2B5EF4-FFF2-40B4-BE49-F238E27FC236}">
                  <a16:creationId xmlns:a16="http://schemas.microsoft.com/office/drawing/2014/main" id="{4DC2514A-3FB7-7CB3-C0B6-CEC52E3F19B1}"/>
                </a:ext>
              </a:extLst>
            </p:cNvPr>
            <p:cNvSpPr/>
            <p:nvPr/>
          </p:nvSpPr>
          <p:spPr>
            <a:xfrm>
              <a:off x="1630363" y="1668463"/>
              <a:ext cx="719137" cy="900112"/>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20" name="Rektangel med rundade hörn 7">
              <a:extLst>
                <a:ext uri="{FF2B5EF4-FFF2-40B4-BE49-F238E27FC236}">
                  <a16:creationId xmlns:a16="http://schemas.microsoft.com/office/drawing/2014/main" id="{8237A920-43EC-2A71-C315-2AE865231DD9}"/>
                </a:ext>
              </a:extLst>
            </p:cNvPr>
            <p:cNvSpPr/>
            <p:nvPr/>
          </p:nvSpPr>
          <p:spPr>
            <a:xfrm flipH="1">
              <a:off x="1627188" y="2628900"/>
              <a:ext cx="360362" cy="2506663"/>
            </a:xfrm>
            <a:prstGeom prst="roundRect">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21" name="Rektangel med rundade hörn 8">
              <a:extLst>
                <a:ext uri="{FF2B5EF4-FFF2-40B4-BE49-F238E27FC236}">
                  <a16:creationId xmlns:a16="http://schemas.microsoft.com/office/drawing/2014/main" id="{23121A1C-190E-323D-F033-BA872A6DA27C}"/>
                </a:ext>
              </a:extLst>
            </p:cNvPr>
            <p:cNvSpPr/>
            <p:nvPr/>
          </p:nvSpPr>
          <p:spPr>
            <a:xfrm flipH="1">
              <a:off x="1971675" y="2628900"/>
              <a:ext cx="360363" cy="2506663"/>
            </a:xfrm>
            <a:prstGeom prst="roundRect">
              <a:avLst/>
            </a:prstGeom>
            <a:ln>
              <a:solidFill>
                <a:srgbClr val="000000"/>
              </a:solidFill>
            </a:ln>
          </p:spPr>
          <p:style>
            <a:lnRef idx="2">
              <a:schemeClr val="dk1"/>
            </a:lnRef>
            <a:fillRef idx="1">
              <a:schemeClr val="lt1"/>
            </a:fillRef>
            <a:effectRef idx="0">
              <a:schemeClr val="dk1"/>
            </a:effectRef>
            <a:fontRef idx="minor">
              <a:schemeClr val="dk1"/>
            </a:fontRef>
          </p:style>
          <p:txBody>
            <a:bodyPr anchor="ctr"/>
            <a:lstStyle/>
            <a:p>
              <a:pPr algn="ctr">
                <a:defRPr/>
              </a:pPr>
              <a:endParaRPr lang="sv-SE">
                <a:ln w="12700" cmpd="sng">
                  <a:solidFill>
                    <a:schemeClr val="tx1"/>
                  </a:solidFill>
                </a:ln>
              </a:endParaRPr>
            </a:p>
          </p:txBody>
        </p:sp>
        <p:sp>
          <p:nvSpPr>
            <p:cNvPr id="22" name="Diagonal rand 10">
              <a:extLst>
                <a:ext uri="{FF2B5EF4-FFF2-40B4-BE49-F238E27FC236}">
                  <a16:creationId xmlns:a16="http://schemas.microsoft.com/office/drawing/2014/main" id="{9673FA52-EA85-2958-F748-84DC905DAD34}"/>
                </a:ext>
              </a:extLst>
            </p:cNvPr>
            <p:cNvSpPr/>
            <p:nvPr/>
          </p:nvSpPr>
          <p:spPr>
            <a:xfrm rot="16200000">
              <a:off x="1980407" y="4593431"/>
              <a:ext cx="2160588" cy="1260475"/>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sp>
          <p:nvSpPr>
            <p:cNvPr id="23" name="Likbent triangel 11">
              <a:extLst>
                <a:ext uri="{FF2B5EF4-FFF2-40B4-BE49-F238E27FC236}">
                  <a16:creationId xmlns:a16="http://schemas.microsoft.com/office/drawing/2014/main" id="{7CC18A87-38B6-F9D2-7E84-FD94F0AD16D2}"/>
                </a:ext>
              </a:extLst>
            </p:cNvPr>
            <p:cNvSpPr>
              <a:spLocks noChangeArrowheads="1"/>
            </p:cNvSpPr>
            <p:nvPr/>
          </p:nvSpPr>
          <p:spPr bwMode="auto">
            <a:xfrm flipV="1">
              <a:off x="1619250" y="5157788"/>
              <a:ext cx="698500" cy="487362"/>
            </a:xfrm>
            <a:prstGeom prst="triangle">
              <a:avLst>
                <a:gd name="adj" fmla="val 50000"/>
              </a:avLst>
            </a:prstGeom>
            <a:solidFill>
              <a:srgbClr val="FFFFFF"/>
            </a:solidFill>
            <a:ln w="9525">
              <a:solidFill>
                <a:schemeClr val="tx1"/>
              </a:solidFill>
              <a:miter lim="800000"/>
              <a:headEnd/>
              <a:tailEnd/>
            </a:ln>
            <a:effectLst>
              <a:outerShdw blurRad="40000" dist="23000" dir="5400000" rotWithShape="0">
                <a:srgbClr val="808080">
                  <a:alpha val="34999"/>
                </a:srgbClr>
              </a:outerShdw>
            </a:effectLst>
          </p:spPr>
          <p:txBody>
            <a:bodyPr anchor="ctr"/>
            <a:lstStyle/>
            <a:p>
              <a:pPr algn="ctr">
                <a:defRPr/>
              </a:pPr>
              <a:endParaRPr lang="sv-SE">
                <a:ln w="12700" cmpd="sng">
                  <a:solidFill>
                    <a:srgbClr val="000000"/>
                  </a:solidFill>
                </a:ln>
                <a:solidFill>
                  <a:schemeClr val="lt1"/>
                </a:solidFill>
                <a:latin typeface="+mn-lt"/>
                <a:ea typeface="+mn-ea"/>
              </a:endParaRPr>
            </a:p>
          </p:txBody>
        </p:sp>
        <p:sp>
          <p:nvSpPr>
            <p:cNvPr id="24" name="Diagonal Stripe 23">
              <a:extLst>
                <a:ext uri="{FF2B5EF4-FFF2-40B4-BE49-F238E27FC236}">
                  <a16:creationId xmlns:a16="http://schemas.microsoft.com/office/drawing/2014/main" id="{AEB88D68-AEA9-5C25-3CFC-ED6CB2D079B3}"/>
                </a:ext>
              </a:extLst>
            </p:cNvPr>
            <p:cNvSpPr/>
            <p:nvPr/>
          </p:nvSpPr>
          <p:spPr bwMode="auto">
            <a:xfrm rot="16200000">
              <a:off x="1628775" y="3289300"/>
              <a:ext cx="2160588" cy="719138"/>
            </a:xfrm>
            <a:prstGeom prst="diagStripe">
              <a:avLst>
                <a:gd name="adj" fmla="val 50000"/>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sp>
          <p:nvSpPr>
            <p:cNvPr id="25" name="Diagonal Stripe 24">
              <a:extLst>
                <a:ext uri="{FF2B5EF4-FFF2-40B4-BE49-F238E27FC236}">
                  <a16:creationId xmlns:a16="http://schemas.microsoft.com/office/drawing/2014/main" id="{B6DB55A3-D6B7-1E50-FAF1-5C2E48904894}"/>
                </a:ext>
              </a:extLst>
            </p:cNvPr>
            <p:cNvSpPr/>
            <p:nvPr/>
          </p:nvSpPr>
          <p:spPr bwMode="auto">
            <a:xfrm rot="16200000" flipV="1">
              <a:off x="121444" y="3259931"/>
              <a:ext cx="2160588" cy="777875"/>
            </a:xfrm>
            <a:prstGeom prst="diagStripe">
              <a:avLst>
                <a:gd name="adj" fmla="val 50000"/>
              </a:avLst>
            </a:prstGeom>
            <a:pattFill prst="solidDmnd">
              <a:fgClr>
                <a:srgbClr val="00B0F0"/>
              </a:fgClr>
              <a:bgClr>
                <a:schemeClr val="tx1"/>
              </a:bgClr>
            </a:pattFill>
            <a:ln w="9525" cap="flat" cmpd="sng" algn="ctr">
              <a:solidFill>
                <a:schemeClr val="tx1"/>
              </a:solidFill>
              <a:prstDash val="solid"/>
              <a:round/>
              <a:headEnd type="none" w="med" len="med"/>
              <a:tailEnd type="none" w="med" len="med"/>
            </a:ln>
            <a:effectLst/>
          </p:spPr>
          <p:txBody>
            <a:bodyPr/>
            <a:lstStyle/>
            <a:p>
              <a:pPr>
                <a:defRPr/>
              </a:pPr>
              <a:endParaRPr lang="en-SE" dirty="0">
                <a:solidFill>
                  <a:srgbClr val="000000"/>
                </a:solidFill>
                <a:latin typeface="Times" charset="0"/>
                <a:ea typeface="ＭＳ Ｐゴシック" charset="0"/>
              </a:endParaRPr>
            </a:p>
          </p:txBody>
        </p:sp>
      </p:grpSp>
    </p:spTree>
    <p:extLst>
      <p:ext uri="{BB962C8B-B14F-4D97-AF65-F5344CB8AC3E}">
        <p14:creationId xmlns:p14="http://schemas.microsoft.com/office/powerpoint/2010/main" val="429180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ubrik 1">
            <a:extLst>
              <a:ext uri="{FF2B5EF4-FFF2-40B4-BE49-F238E27FC236}">
                <a16:creationId xmlns:a16="http://schemas.microsoft.com/office/drawing/2014/main" id="{EB750498-002E-C98D-1387-D54EC57A109D}"/>
              </a:ext>
            </a:extLst>
          </p:cNvPr>
          <p:cNvSpPr>
            <a:spLocks noGrp="1" noChangeArrowheads="1"/>
          </p:cNvSpPr>
          <p:nvPr>
            <p:ph type="title"/>
          </p:nvPr>
        </p:nvSpPr>
        <p:spPr>
          <a:xfrm>
            <a:off x="0" y="609600"/>
            <a:ext cx="9144000" cy="1143000"/>
          </a:xfrm>
        </p:spPr>
        <p:txBody>
          <a:bodyPr/>
          <a:lstStyle/>
          <a:p>
            <a:r>
              <a:rPr lang="sv-SE" altLang="en-SE" dirty="0"/>
              <a:t>Urinretention + </a:t>
            </a:r>
            <a:r>
              <a:rPr lang="sv-SE" altLang="en-SE" dirty="0" err="1"/>
              <a:t>perineal</a:t>
            </a:r>
            <a:r>
              <a:rPr lang="sv-SE" altLang="en-SE" dirty="0"/>
              <a:t> </a:t>
            </a:r>
            <a:r>
              <a:rPr lang="sv-SE" altLang="en-SE" dirty="0" err="1"/>
              <a:t>parestesi</a:t>
            </a:r>
            <a:endParaRPr lang="sv-SE" altLang="en-SE" dirty="0"/>
          </a:p>
        </p:txBody>
      </p:sp>
      <p:sp>
        <p:nvSpPr>
          <p:cNvPr id="6" name="Diagonal rand 5">
            <a:extLst>
              <a:ext uri="{FF2B5EF4-FFF2-40B4-BE49-F238E27FC236}">
                <a16:creationId xmlns:a16="http://schemas.microsoft.com/office/drawing/2014/main" id="{30D47C21-72E8-6780-3EEE-374CF0C62FC8}"/>
              </a:ext>
            </a:extLst>
          </p:cNvPr>
          <p:cNvSpPr/>
          <p:nvPr/>
        </p:nvSpPr>
        <p:spPr>
          <a:xfrm rot="16200000" flipV="1">
            <a:off x="-64293" y="3004344"/>
            <a:ext cx="1981200" cy="1258887"/>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sp>
        <p:nvSpPr>
          <p:cNvPr id="7" name="Ellips 6">
            <a:extLst>
              <a:ext uri="{FF2B5EF4-FFF2-40B4-BE49-F238E27FC236}">
                <a16:creationId xmlns:a16="http://schemas.microsoft.com/office/drawing/2014/main" id="{C2E8F52A-D244-FFFC-4FA0-C95662B54F67}"/>
              </a:ext>
            </a:extLst>
          </p:cNvPr>
          <p:cNvSpPr/>
          <p:nvPr/>
        </p:nvSpPr>
        <p:spPr>
          <a:xfrm>
            <a:off x="1697038" y="1668463"/>
            <a:ext cx="719137" cy="900112"/>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8" name="Rektangel med rundade hörn 7">
            <a:extLst>
              <a:ext uri="{FF2B5EF4-FFF2-40B4-BE49-F238E27FC236}">
                <a16:creationId xmlns:a16="http://schemas.microsoft.com/office/drawing/2014/main" id="{EB517240-CB1E-A2CF-7774-1070F04BA844}"/>
              </a:ext>
            </a:extLst>
          </p:cNvPr>
          <p:cNvSpPr/>
          <p:nvPr/>
        </p:nvSpPr>
        <p:spPr>
          <a:xfrm flipH="1">
            <a:off x="1693863" y="2628900"/>
            <a:ext cx="358775" cy="2506663"/>
          </a:xfrm>
          <a:prstGeom prst="roundRect">
            <a:avLst/>
          </a:prstGeom>
        </p:spPr>
        <p:style>
          <a:lnRef idx="2">
            <a:schemeClr val="dk1"/>
          </a:lnRef>
          <a:fillRef idx="1">
            <a:schemeClr val="lt1"/>
          </a:fillRef>
          <a:effectRef idx="0">
            <a:schemeClr val="dk1"/>
          </a:effectRef>
          <a:fontRef idx="minor">
            <a:schemeClr val="dk1"/>
          </a:fontRef>
        </p:style>
        <p:txBody>
          <a:bodyPr anchor="ctr"/>
          <a:lstStyle/>
          <a:p>
            <a:pPr algn="ctr">
              <a:defRPr/>
            </a:pPr>
            <a:endParaRPr lang="sv-SE"/>
          </a:p>
        </p:txBody>
      </p:sp>
      <p:sp>
        <p:nvSpPr>
          <p:cNvPr id="9" name="Rektangel med rundade hörn 8">
            <a:extLst>
              <a:ext uri="{FF2B5EF4-FFF2-40B4-BE49-F238E27FC236}">
                <a16:creationId xmlns:a16="http://schemas.microsoft.com/office/drawing/2014/main" id="{D22A0478-2A25-94BD-1826-5EFE343DC437}"/>
              </a:ext>
            </a:extLst>
          </p:cNvPr>
          <p:cNvSpPr/>
          <p:nvPr/>
        </p:nvSpPr>
        <p:spPr>
          <a:xfrm flipH="1">
            <a:off x="2036763" y="2628900"/>
            <a:ext cx="360362" cy="2506663"/>
          </a:xfrm>
          <a:prstGeom prst="roundRect">
            <a:avLst/>
          </a:prstGeom>
          <a:ln>
            <a:solidFill>
              <a:srgbClr val="000000"/>
            </a:solidFill>
          </a:ln>
        </p:spPr>
        <p:style>
          <a:lnRef idx="2">
            <a:schemeClr val="dk1"/>
          </a:lnRef>
          <a:fillRef idx="1">
            <a:schemeClr val="lt1"/>
          </a:fillRef>
          <a:effectRef idx="0">
            <a:schemeClr val="dk1"/>
          </a:effectRef>
          <a:fontRef idx="minor">
            <a:schemeClr val="dk1"/>
          </a:fontRef>
        </p:style>
        <p:txBody>
          <a:bodyPr anchor="ctr"/>
          <a:lstStyle/>
          <a:p>
            <a:pPr algn="ctr">
              <a:defRPr/>
            </a:pPr>
            <a:endParaRPr lang="sv-SE">
              <a:ln w="12700" cmpd="sng">
                <a:solidFill>
                  <a:schemeClr val="tx1"/>
                </a:solidFill>
              </a:ln>
            </a:endParaRPr>
          </a:p>
        </p:txBody>
      </p:sp>
      <p:sp>
        <p:nvSpPr>
          <p:cNvPr id="10" name="Diagonal rand 9">
            <a:extLst>
              <a:ext uri="{FF2B5EF4-FFF2-40B4-BE49-F238E27FC236}">
                <a16:creationId xmlns:a16="http://schemas.microsoft.com/office/drawing/2014/main" id="{40C555AD-7530-DA3C-DF78-C75027C815FE}"/>
              </a:ext>
            </a:extLst>
          </p:cNvPr>
          <p:cNvSpPr/>
          <p:nvPr/>
        </p:nvSpPr>
        <p:spPr>
          <a:xfrm rot="16200000">
            <a:off x="2137569" y="3004344"/>
            <a:ext cx="1981200" cy="1258888"/>
          </a:xfrm>
          <a:prstGeom prst="diagStripe">
            <a:avLst/>
          </a:prstGeom>
          <a:solidFill>
            <a:srgbClr val="FFFFFF"/>
          </a:solidFill>
        </p:spPr>
        <p:style>
          <a:lnRef idx="2">
            <a:schemeClr val="dk1"/>
          </a:lnRef>
          <a:fillRef idx="1">
            <a:schemeClr val="lt1"/>
          </a:fillRef>
          <a:effectRef idx="0">
            <a:schemeClr val="dk1"/>
          </a:effectRef>
          <a:fontRef idx="minor">
            <a:schemeClr val="dk1"/>
          </a:fontRef>
        </p:style>
        <p:txBody>
          <a:bodyPr anchor="ctr"/>
          <a:lstStyle/>
          <a:p>
            <a:pPr algn="ctr">
              <a:defRPr/>
            </a:pPr>
            <a:endParaRPr lang="sv-SE">
              <a:solidFill>
                <a:schemeClr val="tx1"/>
              </a:solidFill>
            </a:endParaRPr>
          </a:p>
        </p:txBody>
      </p:sp>
      <p:pic>
        <p:nvPicPr>
          <p:cNvPr id="73737" name="Picture 8" descr="Conus medullaris">
            <a:extLst>
              <a:ext uri="{FF2B5EF4-FFF2-40B4-BE49-F238E27FC236}">
                <a16:creationId xmlns:a16="http://schemas.microsoft.com/office/drawing/2014/main" id="{92F960CC-1EFB-B1F3-BEB6-8D074F0658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213" y="3386138"/>
            <a:ext cx="192405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Likbent triangel 14">
            <a:extLst>
              <a:ext uri="{FF2B5EF4-FFF2-40B4-BE49-F238E27FC236}">
                <a16:creationId xmlns:a16="http://schemas.microsoft.com/office/drawing/2014/main" id="{4B4F98C6-389D-ED9C-9D5F-AC3778958206}"/>
              </a:ext>
            </a:extLst>
          </p:cNvPr>
          <p:cNvSpPr>
            <a:spLocks noChangeArrowheads="1"/>
          </p:cNvSpPr>
          <p:nvPr/>
        </p:nvSpPr>
        <p:spPr bwMode="auto">
          <a:xfrm flipV="1">
            <a:off x="1778000" y="5172075"/>
            <a:ext cx="538163" cy="358775"/>
          </a:xfrm>
          <a:prstGeom prst="triangle">
            <a:avLst>
              <a:gd name="adj" fmla="val 50000"/>
            </a:avLst>
          </a:prstGeom>
          <a:solidFill>
            <a:schemeClr val="tx1"/>
          </a:solidFill>
          <a:ln>
            <a:noFill/>
          </a:ln>
          <a:effectLst>
            <a:outerShdw blurRad="40000" dist="23000" dir="5400000" rotWithShape="0">
              <a:srgbClr val="808080">
                <a:alpha val="34999"/>
              </a:srgbClr>
            </a:outerShdw>
          </a:effectLst>
        </p:spPr>
        <p:txBody>
          <a:bodyPr anchor="ctr"/>
          <a:lstStyle/>
          <a:p>
            <a:pPr algn="ctr">
              <a:defRPr/>
            </a:pPr>
            <a:endParaRPr lang="sv-SE">
              <a:ln w="12700" cmpd="sng">
                <a:solidFill>
                  <a:srgbClr val="000000"/>
                </a:solidFill>
              </a:ln>
              <a:latin typeface="+mn-lt"/>
              <a:ea typeface="+mn-ea"/>
            </a:endParaRPr>
          </a:p>
        </p:txBody>
      </p:sp>
      <p:sp>
        <p:nvSpPr>
          <p:cNvPr id="92169" name="Diagonal rand 15">
            <a:extLst>
              <a:ext uri="{FF2B5EF4-FFF2-40B4-BE49-F238E27FC236}">
                <a16:creationId xmlns:a16="http://schemas.microsoft.com/office/drawing/2014/main" id="{E2D45EC8-E353-1977-29B8-2C411DA26A22}"/>
              </a:ext>
            </a:extLst>
          </p:cNvPr>
          <p:cNvSpPr>
            <a:spLocks/>
          </p:cNvSpPr>
          <p:nvPr/>
        </p:nvSpPr>
        <p:spPr bwMode="auto">
          <a:xfrm rot="-5400000">
            <a:off x="1778000" y="4864100"/>
            <a:ext cx="2160588" cy="719138"/>
          </a:xfrm>
          <a:custGeom>
            <a:avLst/>
            <a:gdLst>
              <a:gd name="T0" fmla="*/ 0 w 2160588"/>
              <a:gd name="T1" fmla="*/ 359569 h 719138"/>
              <a:gd name="T2" fmla="*/ 1080294 w 2160588"/>
              <a:gd name="T3" fmla="*/ 0 h 719138"/>
              <a:gd name="T4" fmla="*/ 2160588 w 2160588"/>
              <a:gd name="T5" fmla="*/ 0 h 719138"/>
              <a:gd name="T6" fmla="*/ 0 w 2160588"/>
              <a:gd name="T7" fmla="*/ 719138 h 719138"/>
              <a:gd name="T8" fmla="*/ 0 w 2160588"/>
              <a:gd name="T9" fmla="*/ 359569 h 7191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60588" h="719138">
                <a:moveTo>
                  <a:pt x="0" y="359569"/>
                </a:moveTo>
                <a:lnTo>
                  <a:pt x="1080294" y="0"/>
                </a:lnTo>
                <a:lnTo>
                  <a:pt x="2160588" y="0"/>
                </a:lnTo>
                <a:lnTo>
                  <a:pt x="0" y="719138"/>
                </a:lnTo>
                <a:lnTo>
                  <a:pt x="0" y="359569"/>
                </a:lnTo>
                <a:close/>
              </a:path>
            </a:pathLst>
          </a:custGeom>
          <a:blipFill dpi="0" rotWithShape="0">
            <a:blip r:embed="rId4"/>
            <a:srcRect/>
            <a:tile tx="0" ty="0" sx="100000" sy="100000" flip="none" algn="tl"/>
          </a:blipFill>
          <a:ln w="25400" cap="flat" cmpd="sng">
            <a:solidFill>
              <a:schemeClr val="tx1"/>
            </a:solidFill>
            <a:prstDash val="solid"/>
            <a:round/>
            <a:headEnd/>
            <a:tailEnd/>
          </a:ln>
        </p:spPr>
        <p:txBody>
          <a:bodyPr anchor="ctr"/>
          <a:lstStyle/>
          <a:p>
            <a:endParaRPr lang="en-SE"/>
          </a:p>
        </p:txBody>
      </p:sp>
      <p:sp>
        <p:nvSpPr>
          <p:cNvPr id="92170" name="Diagonal rand 16">
            <a:extLst>
              <a:ext uri="{FF2B5EF4-FFF2-40B4-BE49-F238E27FC236}">
                <a16:creationId xmlns:a16="http://schemas.microsoft.com/office/drawing/2014/main" id="{D4D3B861-C399-5B63-29E8-285476623137}"/>
              </a:ext>
            </a:extLst>
          </p:cNvPr>
          <p:cNvSpPr>
            <a:spLocks/>
          </p:cNvSpPr>
          <p:nvPr/>
        </p:nvSpPr>
        <p:spPr bwMode="auto">
          <a:xfrm rot="16200000" flipV="1">
            <a:off x="116681" y="4864894"/>
            <a:ext cx="2160588" cy="717550"/>
          </a:xfrm>
          <a:custGeom>
            <a:avLst/>
            <a:gdLst>
              <a:gd name="T0" fmla="*/ 0 w 2160588"/>
              <a:gd name="T1" fmla="*/ 358775 h 717550"/>
              <a:gd name="T2" fmla="*/ 1080294 w 2160588"/>
              <a:gd name="T3" fmla="*/ 0 h 717550"/>
              <a:gd name="T4" fmla="*/ 2160588 w 2160588"/>
              <a:gd name="T5" fmla="*/ 0 h 717550"/>
              <a:gd name="T6" fmla="*/ 0 w 2160588"/>
              <a:gd name="T7" fmla="*/ 717550 h 717550"/>
              <a:gd name="T8" fmla="*/ 0 w 2160588"/>
              <a:gd name="T9" fmla="*/ 358775 h 7175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60588" h="717550">
                <a:moveTo>
                  <a:pt x="0" y="358775"/>
                </a:moveTo>
                <a:lnTo>
                  <a:pt x="1080294" y="0"/>
                </a:lnTo>
                <a:lnTo>
                  <a:pt x="2160588" y="0"/>
                </a:lnTo>
                <a:lnTo>
                  <a:pt x="0" y="717550"/>
                </a:lnTo>
                <a:lnTo>
                  <a:pt x="0" y="358775"/>
                </a:lnTo>
                <a:close/>
              </a:path>
            </a:pathLst>
          </a:custGeom>
          <a:blipFill dpi="0" rotWithShape="0">
            <a:blip r:embed="rId5"/>
            <a:srcRect/>
            <a:tile tx="0" ty="0" sx="100000" sy="100000" flip="none" algn="tl"/>
          </a:blipFill>
          <a:ln w="25400" cap="flat" cmpd="sng">
            <a:solidFill>
              <a:schemeClr val="tx1"/>
            </a:solidFill>
            <a:prstDash val="solid"/>
            <a:round/>
            <a:headEnd/>
            <a:tailEnd/>
          </a:ln>
        </p:spPr>
        <p:txBody>
          <a:bodyPr anchor="ctr"/>
          <a:lstStyle/>
          <a:p>
            <a:endParaRPr lang="en-SE"/>
          </a:p>
        </p:txBody>
      </p:sp>
      <p:sp>
        <p:nvSpPr>
          <p:cNvPr id="12" name="textruta 10">
            <a:extLst>
              <a:ext uri="{FF2B5EF4-FFF2-40B4-BE49-F238E27FC236}">
                <a16:creationId xmlns:a16="http://schemas.microsoft.com/office/drawing/2014/main" id="{79C87629-1669-E93F-AD9B-D2A20F4452F0}"/>
              </a:ext>
            </a:extLst>
          </p:cNvPr>
          <p:cNvSpPr txBox="1">
            <a:spLocks noChangeArrowheads="1"/>
          </p:cNvSpPr>
          <p:nvPr/>
        </p:nvSpPr>
        <p:spPr bwMode="auto">
          <a:xfrm>
            <a:off x="5884863" y="4826000"/>
            <a:ext cx="2724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a:solidFill>
                  <a:srgbClr val="FF0000"/>
                </a:solidFill>
              </a:rPr>
              <a:t>Cauda Equina</a:t>
            </a:r>
          </a:p>
        </p:txBody>
      </p:sp>
      <p:sp>
        <p:nvSpPr>
          <p:cNvPr id="13" name="textruta 10">
            <a:extLst>
              <a:ext uri="{FF2B5EF4-FFF2-40B4-BE49-F238E27FC236}">
                <a16:creationId xmlns:a16="http://schemas.microsoft.com/office/drawing/2014/main" id="{9140DA1E-4B7B-0804-0C77-DDB1428C6089}"/>
              </a:ext>
            </a:extLst>
          </p:cNvPr>
          <p:cNvSpPr txBox="1">
            <a:spLocks noChangeArrowheads="1"/>
          </p:cNvSpPr>
          <p:nvPr/>
        </p:nvSpPr>
        <p:spPr bwMode="auto">
          <a:xfrm>
            <a:off x="5884863" y="3851275"/>
            <a:ext cx="3321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err="1">
                <a:solidFill>
                  <a:srgbClr val="FF0000"/>
                </a:solidFill>
              </a:rPr>
              <a:t>Conus</a:t>
            </a:r>
            <a:r>
              <a:rPr lang="sv-SE" altLang="en-SE" b="1" dirty="0">
                <a:solidFill>
                  <a:srgbClr val="FF0000"/>
                </a:solidFill>
              </a:rPr>
              <a:t> </a:t>
            </a:r>
            <a:r>
              <a:rPr lang="sv-SE" altLang="en-SE" b="1" dirty="0" err="1">
                <a:solidFill>
                  <a:srgbClr val="FF0000"/>
                </a:solidFill>
              </a:rPr>
              <a:t>Medullaris</a:t>
            </a:r>
            <a:endParaRPr lang="sv-SE" altLang="en-SE"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373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1698" name="Rectangle 2">
            <a:extLst>
              <a:ext uri="{FF2B5EF4-FFF2-40B4-BE49-F238E27FC236}">
                <a16:creationId xmlns:a16="http://schemas.microsoft.com/office/drawing/2014/main" id="{5A05DDBF-D2E3-51F3-E07B-A16641531534}"/>
              </a:ext>
            </a:extLst>
          </p:cNvPr>
          <p:cNvSpPr>
            <a:spLocks noGrp="1" noChangeArrowheads="1"/>
          </p:cNvSpPr>
          <p:nvPr>
            <p:ph type="title"/>
          </p:nvPr>
        </p:nvSpPr>
        <p:spPr/>
        <p:txBody>
          <a:bodyPr/>
          <a:lstStyle/>
          <a:p>
            <a:pPr>
              <a:defRPr/>
            </a:pPr>
            <a:r>
              <a:rPr lang="en-US" dirty="0" err="1">
                <a:ea typeface="+mj-ea"/>
                <a:cs typeface="+mj-cs"/>
              </a:rPr>
              <a:t>Bilaterala</a:t>
            </a:r>
            <a:r>
              <a:rPr lang="en-US" dirty="0">
                <a:ea typeface="+mj-ea"/>
                <a:cs typeface="+mj-cs"/>
              </a:rPr>
              <a:t> </a:t>
            </a:r>
            <a:r>
              <a:rPr lang="en-US" dirty="0" err="1">
                <a:ea typeface="+mj-ea"/>
                <a:cs typeface="+mj-cs"/>
              </a:rPr>
              <a:t>kranialnervbortfall</a:t>
            </a:r>
            <a:endParaRPr lang="en-US" dirty="0">
              <a:ea typeface="+mj-ea"/>
              <a:cs typeface="+mj-cs"/>
            </a:endParaRPr>
          </a:p>
        </p:txBody>
      </p:sp>
      <p:pic>
        <p:nvPicPr>
          <p:cNvPr id="76802" name="Bildobjekt 1" descr="Crossed findings.png">
            <a:extLst>
              <a:ext uri="{FF2B5EF4-FFF2-40B4-BE49-F238E27FC236}">
                <a16:creationId xmlns:a16="http://schemas.microsoft.com/office/drawing/2014/main" id="{9D6DC3D8-FD61-408A-0566-832602E12A21}"/>
              </a:ext>
            </a:extLst>
          </p:cNvPr>
          <p:cNvPicPr>
            <a:picLocks noChangeAspect="1"/>
          </p:cNvPicPr>
          <p:nvPr/>
        </p:nvPicPr>
        <p:blipFill>
          <a:blip r:embed="rId3">
            <a:extLst>
              <a:ext uri="{28A0092B-C50C-407E-A947-70E740481C1C}">
                <a14:useLocalDpi xmlns:a14="http://schemas.microsoft.com/office/drawing/2010/main" val="0"/>
              </a:ext>
            </a:extLst>
          </a:blip>
          <a:srcRect l="13704" r="70555" b="24977"/>
          <a:stretch>
            <a:fillRect/>
          </a:stretch>
        </p:blipFill>
        <p:spPr bwMode="auto">
          <a:xfrm>
            <a:off x="1187450" y="2008188"/>
            <a:ext cx="2311400"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 name="Group 10">
            <a:extLst>
              <a:ext uri="{FF2B5EF4-FFF2-40B4-BE49-F238E27FC236}">
                <a16:creationId xmlns:a16="http://schemas.microsoft.com/office/drawing/2014/main" id="{C0BD3D7F-7CA4-15A3-68B7-B3A60D7A9E41}"/>
              </a:ext>
            </a:extLst>
          </p:cNvPr>
          <p:cNvGrpSpPr/>
          <p:nvPr/>
        </p:nvGrpSpPr>
        <p:grpSpPr>
          <a:xfrm>
            <a:off x="1115616" y="2008188"/>
            <a:ext cx="2304256" cy="4187254"/>
            <a:chOff x="3491880" y="2008188"/>
            <a:chExt cx="2304256" cy="4187254"/>
          </a:xfrm>
        </p:grpSpPr>
        <p:grpSp>
          <p:nvGrpSpPr>
            <p:cNvPr id="10" name="Group 9">
              <a:extLst>
                <a:ext uri="{FF2B5EF4-FFF2-40B4-BE49-F238E27FC236}">
                  <a16:creationId xmlns:a16="http://schemas.microsoft.com/office/drawing/2014/main" id="{B5088506-B9AD-7BE9-ED63-00CA16E2A9E9}"/>
                </a:ext>
              </a:extLst>
            </p:cNvPr>
            <p:cNvGrpSpPr/>
            <p:nvPr/>
          </p:nvGrpSpPr>
          <p:grpSpPr>
            <a:xfrm>
              <a:off x="3491880" y="2492896"/>
              <a:ext cx="2304256" cy="3702546"/>
              <a:chOff x="6372200" y="2564904"/>
              <a:chExt cx="2304256" cy="3702546"/>
            </a:xfrm>
          </p:grpSpPr>
          <p:pic>
            <p:nvPicPr>
              <p:cNvPr id="6" name="Bildobjekt 1" descr="Crossed findings.png">
                <a:extLst>
                  <a:ext uri="{FF2B5EF4-FFF2-40B4-BE49-F238E27FC236}">
                    <a16:creationId xmlns:a16="http://schemas.microsoft.com/office/drawing/2014/main" id="{98DD9C99-3E53-9357-0E3D-DE8631AF648A}"/>
                  </a:ext>
                </a:extLst>
              </p:cNvPr>
              <p:cNvPicPr>
                <a:picLocks noChangeAspect="1"/>
              </p:cNvPicPr>
              <p:nvPr/>
            </p:nvPicPr>
            <p:blipFill rotWithShape="1">
              <a:blip r:embed="rId3">
                <a:extLst>
                  <a:ext uri="{28A0092B-C50C-407E-A947-70E740481C1C}">
                    <a14:useLocalDpi xmlns:a14="http://schemas.microsoft.com/office/drawing/2010/main" val="0"/>
                  </a:ext>
                </a:extLst>
              </a:blip>
              <a:srcRect l="13704" t="9341" r="78450" b="24977"/>
              <a:stretch/>
            </p:blipFill>
            <p:spPr bwMode="auto">
              <a:xfrm>
                <a:off x="6372200"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Bildobjekt 1" descr="Crossed findings.png">
                <a:extLst>
                  <a:ext uri="{FF2B5EF4-FFF2-40B4-BE49-F238E27FC236}">
                    <a16:creationId xmlns:a16="http://schemas.microsoft.com/office/drawing/2014/main" id="{63D1E1B0-BBB4-72F9-7974-D8E793EFC975}"/>
                  </a:ext>
                </a:extLst>
              </p:cNvPr>
              <p:cNvPicPr>
                <a:picLocks noChangeAspect="1"/>
              </p:cNvPicPr>
              <p:nvPr/>
            </p:nvPicPr>
            <p:blipFill rotWithShape="1">
              <a:blip r:embed="rId3">
                <a:extLst>
                  <a:ext uri="{28A0092B-C50C-407E-A947-70E740481C1C}">
                    <a14:useLocalDpi xmlns:a14="http://schemas.microsoft.com/office/drawing/2010/main" val="0"/>
                  </a:ext>
                </a:extLst>
              </a:blip>
              <a:srcRect l="13704" t="9341" r="78450" b="24977"/>
              <a:stretch/>
            </p:blipFill>
            <p:spPr bwMode="auto">
              <a:xfrm flipH="1">
                <a:off x="7524328"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9" name="Group 8">
              <a:extLst>
                <a:ext uri="{FF2B5EF4-FFF2-40B4-BE49-F238E27FC236}">
                  <a16:creationId xmlns:a16="http://schemas.microsoft.com/office/drawing/2014/main" id="{267C7194-80F0-2B5B-91A9-68BA6852B9E1}"/>
                </a:ext>
              </a:extLst>
            </p:cNvPr>
            <p:cNvGrpSpPr/>
            <p:nvPr/>
          </p:nvGrpSpPr>
          <p:grpSpPr>
            <a:xfrm>
              <a:off x="4355976" y="2008188"/>
              <a:ext cx="576064" cy="484708"/>
              <a:chOff x="4355976" y="2008188"/>
              <a:chExt cx="576064" cy="484708"/>
            </a:xfrm>
          </p:grpSpPr>
          <p:pic>
            <p:nvPicPr>
              <p:cNvPr id="4" name="Bildobjekt 1" descr="Crossed findings.png">
                <a:extLst>
                  <a:ext uri="{FF2B5EF4-FFF2-40B4-BE49-F238E27FC236}">
                    <a16:creationId xmlns:a16="http://schemas.microsoft.com/office/drawing/2014/main" id="{3B5CA6D7-407D-04B2-BBA0-0318C44A890C}"/>
                  </a:ext>
                </a:extLst>
              </p:cNvPr>
              <p:cNvPicPr>
                <a:picLocks noChangeAspect="1"/>
              </p:cNvPicPr>
              <p:nvPr/>
            </p:nvPicPr>
            <p:blipFill rotWithShape="1">
              <a:blip r:embed="rId3">
                <a:extLst>
                  <a:ext uri="{28A0092B-C50C-407E-A947-70E740481C1C}">
                    <a14:useLocalDpi xmlns:a14="http://schemas.microsoft.com/office/drawing/2010/main" val="0"/>
                  </a:ext>
                </a:extLst>
              </a:blip>
              <a:srcRect l="19613" r="78378" b="91402"/>
              <a:stretch/>
            </p:blipFill>
            <p:spPr bwMode="auto">
              <a:xfrm>
                <a:off x="4355976"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Bildobjekt 1" descr="Crossed findings.png">
                <a:extLst>
                  <a:ext uri="{FF2B5EF4-FFF2-40B4-BE49-F238E27FC236}">
                    <a16:creationId xmlns:a16="http://schemas.microsoft.com/office/drawing/2014/main" id="{F08376F0-E3F1-0D71-9CE9-4047B6EAD279}"/>
                  </a:ext>
                </a:extLst>
              </p:cNvPr>
              <p:cNvPicPr>
                <a:picLocks noChangeAspect="1"/>
              </p:cNvPicPr>
              <p:nvPr/>
            </p:nvPicPr>
            <p:blipFill rotWithShape="1">
              <a:blip r:embed="rId3">
                <a:extLst>
                  <a:ext uri="{28A0092B-C50C-407E-A947-70E740481C1C}">
                    <a14:useLocalDpi xmlns:a14="http://schemas.microsoft.com/office/drawing/2010/main" val="0"/>
                  </a:ext>
                </a:extLst>
              </a:blip>
              <a:srcRect l="19613" r="78378" b="91402"/>
              <a:stretch/>
            </p:blipFill>
            <p:spPr bwMode="auto">
              <a:xfrm flipH="1">
                <a:off x="4637038"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2" name="Picture 8" descr="Diagram&#10;&#10;Description automatically generated">
            <a:extLst>
              <a:ext uri="{FF2B5EF4-FFF2-40B4-BE49-F238E27FC236}">
                <a16:creationId xmlns:a16="http://schemas.microsoft.com/office/drawing/2014/main" id="{3253F76E-C2EA-665A-BF73-E3D2D1A022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3274887">
            <a:off x="3572922" y="1979387"/>
            <a:ext cx="2344560" cy="1564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Bildobjekt 3" descr="Somatic_Nervous_System_Image.png">
            <a:extLst>
              <a:ext uri="{FF2B5EF4-FFF2-40B4-BE49-F238E27FC236}">
                <a16:creationId xmlns:a16="http://schemas.microsoft.com/office/drawing/2014/main" id="{113917D9-FECC-E819-D930-99932D39D56D}"/>
              </a:ext>
            </a:extLst>
          </p:cNvPr>
          <p:cNvPicPr>
            <a:picLocks noChangeAspect="1"/>
          </p:cNvPicPr>
          <p:nvPr/>
        </p:nvPicPr>
        <p:blipFill>
          <a:blip r:embed="rId5">
            <a:extLst>
              <a:ext uri="{28A0092B-C50C-407E-A947-70E740481C1C}">
                <a14:useLocalDpi xmlns:a14="http://schemas.microsoft.com/office/drawing/2010/main" val="0"/>
              </a:ext>
            </a:extLst>
          </a:blip>
          <a:srcRect l="66489" t="72083" r="8182" b="8112"/>
          <a:stretch>
            <a:fillRect/>
          </a:stretch>
        </p:blipFill>
        <p:spPr bwMode="auto">
          <a:xfrm>
            <a:off x="3855651" y="3773225"/>
            <a:ext cx="1513207"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CB03BAF4-6291-1962-D641-098AD5C30058}"/>
              </a:ext>
            </a:extLst>
          </p:cNvPr>
          <p:cNvSpPr txBox="1"/>
          <p:nvPr/>
        </p:nvSpPr>
        <p:spPr>
          <a:xfrm>
            <a:off x="6305255" y="2015842"/>
            <a:ext cx="2660280" cy="954107"/>
          </a:xfrm>
          <a:prstGeom prst="rect">
            <a:avLst/>
          </a:prstGeom>
          <a:noFill/>
        </p:spPr>
        <p:txBody>
          <a:bodyPr wrap="none" rtlCol="0">
            <a:spAutoFit/>
          </a:bodyPr>
          <a:lstStyle/>
          <a:p>
            <a:r>
              <a:rPr lang="en-SE" sz="3200" b="1" dirty="0">
                <a:solidFill>
                  <a:srgbClr val="FF0000"/>
                </a:solidFill>
              </a:rPr>
              <a:t>Polyneuropati</a:t>
            </a:r>
          </a:p>
          <a:p>
            <a:r>
              <a:rPr lang="en-SE" dirty="0"/>
              <a:t>e.g Borrelia</a:t>
            </a:r>
          </a:p>
        </p:txBody>
      </p:sp>
      <p:sp>
        <p:nvSpPr>
          <p:cNvPr id="14" name="TextBox 13">
            <a:extLst>
              <a:ext uri="{FF2B5EF4-FFF2-40B4-BE49-F238E27FC236}">
                <a16:creationId xmlns:a16="http://schemas.microsoft.com/office/drawing/2014/main" id="{1ED1DFA5-40B2-8CA2-CDA2-8EE3C1454A21}"/>
              </a:ext>
            </a:extLst>
          </p:cNvPr>
          <p:cNvSpPr txBox="1"/>
          <p:nvPr/>
        </p:nvSpPr>
        <p:spPr>
          <a:xfrm>
            <a:off x="5724128" y="3645024"/>
            <a:ext cx="3105337" cy="2369880"/>
          </a:xfrm>
          <a:prstGeom prst="rect">
            <a:avLst/>
          </a:prstGeom>
          <a:noFill/>
        </p:spPr>
        <p:txBody>
          <a:bodyPr wrap="none" rtlCol="0">
            <a:spAutoFit/>
          </a:bodyPr>
          <a:lstStyle/>
          <a:p>
            <a:r>
              <a:rPr lang="en-SE" sz="3200" b="1" dirty="0">
                <a:solidFill>
                  <a:srgbClr val="FF0000"/>
                </a:solidFill>
              </a:rPr>
              <a:t>Neuromuskulär</a:t>
            </a:r>
          </a:p>
          <a:p>
            <a:r>
              <a:rPr lang="en-SE" sz="3200" b="1" dirty="0">
                <a:solidFill>
                  <a:srgbClr val="FF0000"/>
                </a:solidFill>
              </a:rPr>
              <a:t>förbindelse</a:t>
            </a:r>
          </a:p>
          <a:p>
            <a:pPr marL="457200" indent="-457200">
              <a:buFont typeface="Arial" panose="020B0604020202020204" pitchFamily="34" charset="0"/>
              <a:buChar char="•"/>
            </a:pPr>
            <a:r>
              <a:rPr lang="en-SE" sz="2800" dirty="0"/>
              <a:t>Myastenia gravis</a:t>
            </a:r>
          </a:p>
          <a:p>
            <a:pPr marL="457200" indent="-457200">
              <a:buFont typeface="Arial" panose="020B0604020202020204" pitchFamily="34" charset="0"/>
              <a:buChar char="•"/>
            </a:pPr>
            <a:r>
              <a:rPr lang="en-SE" sz="2800" dirty="0"/>
              <a:t>Lambert Eaton</a:t>
            </a:r>
          </a:p>
          <a:p>
            <a:pPr marL="457200" indent="-457200">
              <a:buFont typeface="Arial" panose="020B0604020202020204" pitchFamily="34" charset="0"/>
              <a:buChar char="•"/>
            </a:pPr>
            <a:r>
              <a:rPr lang="en-SE" sz="2800" dirty="0"/>
              <a:t>Botulism, toxins</a:t>
            </a:r>
          </a:p>
        </p:txBody>
      </p:sp>
    </p:spTree>
    <p:extLst>
      <p:ext uri="{BB962C8B-B14F-4D97-AF65-F5344CB8AC3E}">
        <p14:creationId xmlns:p14="http://schemas.microsoft.com/office/powerpoint/2010/main" val="120468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1DCFA-C51B-82D5-EA1E-6417FC51CCD0}"/>
              </a:ext>
            </a:extLst>
          </p:cNvPr>
          <p:cNvSpPr>
            <a:spLocks noGrp="1"/>
          </p:cNvSpPr>
          <p:nvPr>
            <p:ph type="title"/>
          </p:nvPr>
        </p:nvSpPr>
        <p:spPr/>
        <p:txBody>
          <a:bodyPr/>
          <a:lstStyle/>
          <a:p>
            <a:r>
              <a:rPr lang="en-SE" dirty="0"/>
              <a:t>Neuromuskulär förbindelse</a:t>
            </a:r>
          </a:p>
        </p:txBody>
      </p:sp>
      <p:sp>
        <p:nvSpPr>
          <p:cNvPr id="4" name="Content Placeholder 3">
            <a:extLst>
              <a:ext uri="{FF2B5EF4-FFF2-40B4-BE49-F238E27FC236}">
                <a16:creationId xmlns:a16="http://schemas.microsoft.com/office/drawing/2014/main" id="{96B6CB33-E7A6-8BA6-B283-8F8242E901B5}"/>
              </a:ext>
            </a:extLst>
          </p:cNvPr>
          <p:cNvSpPr>
            <a:spLocks noGrp="1"/>
          </p:cNvSpPr>
          <p:nvPr>
            <p:ph sz="half" idx="1"/>
          </p:nvPr>
        </p:nvSpPr>
        <p:spPr/>
        <p:txBody>
          <a:bodyPr/>
          <a:lstStyle/>
          <a:p>
            <a:pPr marL="0" indent="0" algn="ctr">
              <a:buNone/>
            </a:pPr>
            <a:r>
              <a:rPr lang="en-SE" b="1" dirty="0"/>
              <a:t>Misstänk vid</a:t>
            </a:r>
          </a:p>
          <a:p>
            <a:r>
              <a:rPr lang="en-SE" dirty="0"/>
              <a:t>Symmetrisk kranialnervpåverkan</a:t>
            </a:r>
          </a:p>
          <a:p>
            <a:r>
              <a:rPr lang="en-SE" dirty="0"/>
              <a:t>Fluktuerande</a:t>
            </a:r>
          </a:p>
          <a:p>
            <a:r>
              <a:rPr lang="en-SE" dirty="0"/>
              <a:t>Nedåtspridning</a:t>
            </a:r>
          </a:p>
        </p:txBody>
      </p:sp>
      <p:pic>
        <p:nvPicPr>
          <p:cNvPr id="7" name="Picture 6" descr="A picture containing person, person, indoor, hair&#10;&#10;Description automatically generated">
            <a:extLst>
              <a:ext uri="{FF2B5EF4-FFF2-40B4-BE49-F238E27FC236}">
                <a16:creationId xmlns:a16="http://schemas.microsoft.com/office/drawing/2014/main" id="{C1D5313F-CD0A-F54C-C3A2-215FEE66E042}"/>
              </a:ext>
            </a:extLst>
          </p:cNvPr>
          <p:cNvPicPr>
            <a:picLocks noChangeAspect="1"/>
          </p:cNvPicPr>
          <p:nvPr/>
        </p:nvPicPr>
        <p:blipFill>
          <a:blip r:embed="rId3"/>
          <a:stretch>
            <a:fillRect/>
          </a:stretch>
        </p:blipFill>
        <p:spPr>
          <a:xfrm>
            <a:off x="4650432" y="2323540"/>
            <a:ext cx="3810000" cy="2822567"/>
          </a:xfrm>
          <a:prstGeom prst="rect">
            <a:avLst/>
          </a:prstGeom>
        </p:spPr>
      </p:pic>
      <p:sp>
        <p:nvSpPr>
          <p:cNvPr id="6" name="TextBox 5">
            <a:extLst>
              <a:ext uri="{FF2B5EF4-FFF2-40B4-BE49-F238E27FC236}">
                <a16:creationId xmlns:a16="http://schemas.microsoft.com/office/drawing/2014/main" id="{1D245674-EC4A-6E47-C8F7-F84B9E738645}"/>
              </a:ext>
            </a:extLst>
          </p:cNvPr>
          <p:cNvSpPr txBox="1"/>
          <p:nvPr/>
        </p:nvSpPr>
        <p:spPr>
          <a:xfrm>
            <a:off x="5805868" y="5263102"/>
            <a:ext cx="1499128" cy="523220"/>
          </a:xfrm>
          <a:prstGeom prst="rect">
            <a:avLst/>
          </a:prstGeom>
          <a:noFill/>
        </p:spPr>
        <p:txBody>
          <a:bodyPr wrap="none" rtlCol="0">
            <a:spAutoFit/>
          </a:bodyPr>
          <a:lstStyle/>
          <a:p>
            <a:r>
              <a:rPr lang="en-SE" sz="2800" dirty="0"/>
              <a:t>Botulism</a:t>
            </a:r>
          </a:p>
        </p:txBody>
      </p:sp>
    </p:spTree>
    <p:extLst>
      <p:ext uri="{BB962C8B-B14F-4D97-AF65-F5344CB8AC3E}">
        <p14:creationId xmlns:p14="http://schemas.microsoft.com/office/powerpoint/2010/main" val="22083123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8EEC-2935-2543-1342-2230CA79C5D6}"/>
              </a:ext>
            </a:extLst>
          </p:cNvPr>
          <p:cNvSpPr>
            <a:spLocks noGrp="1"/>
          </p:cNvSpPr>
          <p:nvPr>
            <p:ph type="title"/>
          </p:nvPr>
        </p:nvSpPr>
        <p:spPr/>
        <p:txBody>
          <a:bodyPr/>
          <a:lstStyle/>
          <a:p>
            <a:r>
              <a:rPr lang="en-SE" dirty="0"/>
              <a:t>Isolerat svaghet?</a:t>
            </a:r>
          </a:p>
        </p:txBody>
      </p:sp>
      <p:pic>
        <p:nvPicPr>
          <p:cNvPr id="4" name="Bildobjekt 2" descr="A4-Alla rörelser.jpeg">
            <a:extLst>
              <a:ext uri="{FF2B5EF4-FFF2-40B4-BE49-F238E27FC236}">
                <a16:creationId xmlns:a16="http://schemas.microsoft.com/office/drawing/2014/main" id="{D4D45549-61D4-4DE4-F440-9118C9B31908}"/>
              </a:ext>
            </a:extLst>
          </p:cNvPr>
          <p:cNvPicPr>
            <a:picLocks noChangeAspect="1"/>
          </p:cNvPicPr>
          <p:nvPr/>
        </p:nvPicPr>
        <p:blipFill rotWithShape="1">
          <a:blip r:embed="rId2">
            <a:extLst>
              <a:ext uri="{28A0092B-C50C-407E-A947-70E740481C1C}">
                <a14:useLocalDpi xmlns:a14="http://schemas.microsoft.com/office/drawing/2010/main" val="0"/>
              </a:ext>
            </a:extLst>
          </a:blip>
          <a:srcRect l="11502" t="9425"/>
          <a:stretch/>
        </p:blipFill>
        <p:spPr bwMode="auto">
          <a:xfrm>
            <a:off x="1496051" y="1476330"/>
            <a:ext cx="3716072" cy="28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Bildobjekt 3" descr="Somatic_Nervous_System_Image.png">
            <a:extLst>
              <a:ext uri="{FF2B5EF4-FFF2-40B4-BE49-F238E27FC236}">
                <a16:creationId xmlns:a16="http://schemas.microsoft.com/office/drawing/2014/main" id="{1AC76BE8-8213-013C-C591-BD0631939D41}"/>
              </a:ext>
            </a:extLst>
          </p:cNvPr>
          <p:cNvPicPr>
            <a:picLocks noChangeAspect="1"/>
          </p:cNvPicPr>
          <p:nvPr/>
        </p:nvPicPr>
        <p:blipFill>
          <a:blip r:embed="rId3">
            <a:extLst>
              <a:ext uri="{28A0092B-C50C-407E-A947-70E740481C1C}">
                <a14:useLocalDpi xmlns:a14="http://schemas.microsoft.com/office/drawing/2010/main" val="0"/>
              </a:ext>
            </a:extLst>
          </a:blip>
          <a:srcRect l="64809" t="2443" r="7243" b="77507"/>
          <a:stretch>
            <a:fillRect/>
          </a:stretch>
        </p:blipFill>
        <p:spPr bwMode="auto">
          <a:xfrm>
            <a:off x="5231780" y="2104522"/>
            <a:ext cx="1708136" cy="1324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Bildobjekt 1" descr="A3-Särskilda rörelser.jpeg">
            <a:extLst>
              <a:ext uri="{FF2B5EF4-FFF2-40B4-BE49-F238E27FC236}">
                <a16:creationId xmlns:a16="http://schemas.microsoft.com/office/drawing/2014/main" id="{36319E60-B1A9-7BBD-E250-C6B8EFD83258}"/>
              </a:ext>
            </a:extLst>
          </p:cNvPr>
          <p:cNvPicPr>
            <a:picLocks noChangeAspect="1"/>
          </p:cNvPicPr>
          <p:nvPr/>
        </p:nvPicPr>
        <p:blipFill>
          <a:blip r:embed="rId4">
            <a:extLst>
              <a:ext uri="{28A0092B-C50C-407E-A947-70E740481C1C}">
                <a14:useLocalDpi xmlns:a14="http://schemas.microsoft.com/office/drawing/2010/main" val="0"/>
              </a:ext>
            </a:extLst>
          </a:blip>
          <a:srcRect b="6461"/>
          <a:stretch>
            <a:fillRect/>
          </a:stretch>
        </p:blipFill>
        <p:spPr bwMode="auto">
          <a:xfrm>
            <a:off x="1793112" y="4599184"/>
            <a:ext cx="3182378" cy="2042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8" descr="Diagram&#10;&#10;Description automatically generated">
            <a:extLst>
              <a:ext uri="{FF2B5EF4-FFF2-40B4-BE49-F238E27FC236}">
                <a16:creationId xmlns:a16="http://schemas.microsoft.com/office/drawing/2014/main" id="{336B2726-DA52-9B1D-FC40-FE1EB4B687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67301">
            <a:off x="5154437" y="5051329"/>
            <a:ext cx="2153866" cy="1579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623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Bildobjekt 3" descr="Somatic_Nervous_System_Image.png">
            <a:extLst>
              <a:ext uri="{FF2B5EF4-FFF2-40B4-BE49-F238E27FC236}">
                <a16:creationId xmlns:a16="http://schemas.microsoft.com/office/drawing/2014/main" id="{A1E3DDBF-1CA7-0340-5BE0-C5005CB10B60}"/>
              </a:ext>
            </a:extLst>
          </p:cNvPr>
          <p:cNvPicPr>
            <a:picLocks noChangeAspect="1"/>
          </p:cNvPicPr>
          <p:nvPr/>
        </p:nvPicPr>
        <p:blipFill>
          <a:blip r:embed="rId3">
            <a:extLst>
              <a:ext uri="{28A0092B-C50C-407E-A947-70E740481C1C}">
                <a14:useLocalDpi xmlns:a14="http://schemas.microsoft.com/office/drawing/2010/main" val="0"/>
              </a:ext>
            </a:extLst>
          </a:blip>
          <a:srcRect l="64809" t="2443" r="7243" b="77507"/>
          <a:stretch>
            <a:fillRect/>
          </a:stretch>
        </p:blipFill>
        <p:spPr bwMode="auto">
          <a:xfrm>
            <a:off x="1406207" y="1729596"/>
            <a:ext cx="1545005" cy="123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6" name="Picture 2" descr="A close-up of a brain&#10;&#10;Description automatically generated with low confidence">
            <a:extLst>
              <a:ext uri="{FF2B5EF4-FFF2-40B4-BE49-F238E27FC236}">
                <a16:creationId xmlns:a16="http://schemas.microsoft.com/office/drawing/2014/main" id="{5910D9D9-DF67-DB3A-56C5-D63BEB9702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609" y="1742806"/>
            <a:ext cx="1439863" cy="126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7" name="Bildobjekt 3" descr="Somatic_Nervous_System_Image.png">
            <a:extLst>
              <a:ext uri="{FF2B5EF4-FFF2-40B4-BE49-F238E27FC236}">
                <a16:creationId xmlns:a16="http://schemas.microsoft.com/office/drawing/2014/main" id="{D89E3AE2-AD7C-60E1-281F-333E985C303D}"/>
              </a:ext>
            </a:extLst>
          </p:cNvPr>
          <p:cNvPicPr>
            <a:picLocks noChangeAspect="1"/>
          </p:cNvPicPr>
          <p:nvPr/>
        </p:nvPicPr>
        <p:blipFill>
          <a:blip r:embed="rId3">
            <a:extLst>
              <a:ext uri="{28A0092B-C50C-407E-A947-70E740481C1C}">
                <a14:useLocalDpi xmlns:a14="http://schemas.microsoft.com/office/drawing/2010/main" val="0"/>
              </a:ext>
            </a:extLst>
          </a:blip>
          <a:srcRect l="64761" t="24615" r="8176" b="54414"/>
          <a:stretch>
            <a:fillRect/>
          </a:stretch>
        </p:blipFill>
        <p:spPr bwMode="auto">
          <a:xfrm>
            <a:off x="7753902" y="1757120"/>
            <a:ext cx="1296987" cy="112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8" name="Picture 5" descr="A hand holding a cookie&#10;&#10;Description automatically generated with low confidence">
            <a:extLst>
              <a:ext uri="{FF2B5EF4-FFF2-40B4-BE49-F238E27FC236}">
                <a16:creationId xmlns:a16="http://schemas.microsoft.com/office/drawing/2014/main" id="{BFAE3CBA-363E-48BE-8808-EFAAF40769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70694" y="4580582"/>
            <a:ext cx="1271587" cy="118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9" name="Picture 8" descr="Diagram&#10;&#10;Description automatically generated">
            <a:extLst>
              <a:ext uri="{FF2B5EF4-FFF2-40B4-BE49-F238E27FC236}">
                <a16:creationId xmlns:a16="http://schemas.microsoft.com/office/drawing/2014/main" id="{5E9D3B66-7578-D622-6E84-ED3E1F3926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485301">
            <a:off x="3293546" y="4629001"/>
            <a:ext cx="1636713" cy="109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0" name="Billede 4">
            <a:extLst>
              <a:ext uri="{FF2B5EF4-FFF2-40B4-BE49-F238E27FC236}">
                <a16:creationId xmlns:a16="http://schemas.microsoft.com/office/drawing/2014/main" id="{DD06A7A9-3A95-50CD-CF83-7D543D1781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5606" y="1408272"/>
            <a:ext cx="941010" cy="202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1" name="Billede 5">
            <a:extLst>
              <a:ext uri="{FF2B5EF4-FFF2-40B4-BE49-F238E27FC236}">
                <a16:creationId xmlns:a16="http://schemas.microsoft.com/office/drawing/2014/main" id="{9C6A20E8-E2E9-1D78-5F3F-922EDB7CD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12021" y="1486480"/>
            <a:ext cx="944613" cy="187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2" name="Billede 6">
            <a:extLst>
              <a:ext uri="{FF2B5EF4-FFF2-40B4-BE49-F238E27FC236}">
                <a16:creationId xmlns:a16="http://schemas.microsoft.com/office/drawing/2014/main" id="{84FEF7A2-DCFC-5B42-50D8-16ABF7C08E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32429" y="1434819"/>
            <a:ext cx="921354" cy="1886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3" name="Bildobjekt 1" descr="Dermatomes 1.jpeg">
            <a:extLst>
              <a:ext uri="{FF2B5EF4-FFF2-40B4-BE49-F238E27FC236}">
                <a16:creationId xmlns:a16="http://schemas.microsoft.com/office/drawing/2014/main" id="{BDE7CCFA-C407-F2AD-0222-C5C572097339}"/>
              </a:ext>
            </a:extLst>
          </p:cNvPr>
          <p:cNvPicPr>
            <a:picLocks noChangeAspect="1"/>
          </p:cNvPicPr>
          <p:nvPr/>
        </p:nvPicPr>
        <p:blipFill>
          <a:blip r:embed="rId10">
            <a:extLst>
              <a:ext uri="{28A0092B-C50C-407E-A947-70E740481C1C}">
                <a14:useLocalDpi xmlns:a14="http://schemas.microsoft.com/office/drawing/2010/main" val="0"/>
              </a:ext>
            </a:extLst>
          </a:blip>
          <a:srcRect t="5185" r="49464"/>
          <a:stretch>
            <a:fillRect/>
          </a:stretch>
        </p:blipFill>
        <p:spPr bwMode="auto">
          <a:xfrm>
            <a:off x="231580" y="4246076"/>
            <a:ext cx="1006098" cy="2041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4" name="Billede 7">
            <a:extLst>
              <a:ext uri="{FF2B5EF4-FFF2-40B4-BE49-F238E27FC236}">
                <a16:creationId xmlns:a16="http://schemas.microsoft.com/office/drawing/2014/main" id="{9832BA1A-0EF9-3EC9-2ADA-5164BF963E2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774728" y="4246076"/>
            <a:ext cx="942001" cy="2041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5" name="Billede 8">
            <a:extLst>
              <a:ext uri="{FF2B5EF4-FFF2-40B4-BE49-F238E27FC236}">
                <a16:creationId xmlns:a16="http://schemas.microsoft.com/office/drawing/2014/main" id="{DA07FBE0-5AE8-6955-77E6-DE0725985D5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94331" y="4218630"/>
            <a:ext cx="1122085" cy="2068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6" name="Billede 3">
            <a:extLst>
              <a:ext uri="{FF2B5EF4-FFF2-40B4-BE49-F238E27FC236}">
                <a16:creationId xmlns:a16="http://schemas.microsoft.com/office/drawing/2014/main" id="{29E36F4F-02DC-8736-1D5A-B10654E5F71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l="9373" t="66125" r="75584"/>
          <a:stretch>
            <a:fillRect/>
          </a:stretch>
        </p:blipFill>
        <p:spPr bwMode="auto">
          <a:xfrm rot="1130594" flipH="1">
            <a:off x="8283157" y="4564108"/>
            <a:ext cx="585788" cy="140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97" name="Title 3">
            <a:extLst>
              <a:ext uri="{FF2B5EF4-FFF2-40B4-BE49-F238E27FC236}">
                <a16:creationId xmlns:a16="http://schemas.microsoft.com/office/drawing/2014/main" id="{311B4507-8FA9-ADA1-C2C6-A698D541E150}"/>
              </a:ext>
            </a:extLst>
          </p:cNvPr>
          <p:cNvSpPr>
            <a:spLocks noGrp="1" noChangeArrowheads="1"/>
          </p:cNvSpPr>
          <p:nvPr>
            <p:ph type="title"/>
          </p:nvPr>
        </p:nvSpPr>
        <p:spPr>
          <a:xfrm>
            <a:off x="260350" y="244475"/>
            <a:ext cx="8612188" cy="1339850"/>
          </a:xfrm>
        </p:spPr>
        <p:txBody>
          <a:bodyPr/>
          <a:lstStyle/>
          <a:p>
            <a:r>
              <a:rPr lang="sv-SE" altLang="en-SE" dirty="0">
                <a:solidFill>
                  <a:schemeClr val="tx1"/>
                </a:solidFill>
              </a:rPr>
              <a:t>Svaghets mönster</a:t>
            </a:r>
            <a:endParaRPr lang="en-SE" altLang="en-SE" dirty="0"/>
          </a:p>
        </p:txBody>
      </p:sp>
      <p:grpSp>
        <p:nvGrpSpPr>
          <p:cNvPr id="2" name="Group 1">
            <a:extLst>
              <a:ext uri="{FF2B5EF4-FFF2-40B4-BE49-F238E27FC236}">
                <a16:creationId xmlns:a16="http://schemas.microsoft.com/office/drawing/2014/main" id="{EB53E649-5119-9F9C-715C-08B2F73197E0}"/>
              </a:ext>
            </a:extLst>
          </p:cNvPr>
          <p:cNvGrpSpPr/>
          <p:nvPr/>
        </p:nvGrpSpPr>
        <p:grpSpPr>
          <a:xfrm>
            <a:off x="4910874" y="4211655"/>
            <a:ext cx="1101286" cy="2068447"/>
            <a:chOff x="3491880" y="2008188"/>
            <a:chExt cx="2304256" cy="4187254"/>
          </a:xfrm>
        </p:grpSpPr>
        <p:grpSp>
          <p:nvGrpSpPr>
            <p:cNvPr id="3" name="Group 2">
              <a:extLst>
                <a:ext uri="{FF2B5EF4-FFF2-40B4-BE49-F238E27FC236}">
                  <a16:creationId xmlns:a16="http://schemas.microsoft.com/office/drawing/2014/main" id="{12F0B56E-2F45-DFD8-40B1-9220FB113A8E}"/>
                </a:ext>
              </a:extLst>
            </p:cNvPr>
            <p:cNvGrpSpPr/>
            <p:nvPr/>
          </p:nvGrpSpPr>
          <p:grpSpPr>
            <a:xfrm>
              <a:off x="3491880" y="2492896"/>
              <a:ext cx="2304256" cy="3702546"/>
              <a:chOff x="6372200" y="2564904"/>
              <a:chExt cx="2304256" cy="3702546"/>
            </a:xfrm>
          </p:grpSpPr>
          <p:pic>
            <p:nvPicPr>
              <p:cNvPr id="7" name="Bildobjekt 1" descr="Crossed findings.png">
                <a:extLst>
                  <a:ext uri="{FF2B5EF4-FFF2-40B4-BE49-F238E27FC236}">
                    <a16:creationId xmlns:a16="http://schemas.microsoft.com/office/drawing/2014/main" id="{F34AC9F8-11F6-0320-ADDE-548AE5CD0212}"/>
                  </a:ext>
                </a:extLst>
              </p:cNvPr>
              <p:cNvPicPr>
                <a:picLocks noChangeAspect="1"/>
              </p:cNvPicPr>
              <p:nvPr/>
            </p:nvPicPr>
            <p:blipFill rotWithShape="1">
              <a:blip r:embed="rId14">
                <a:extLst>
                  <a:ext uri="{28A0092B-C50C-407E-A947-70E740481C1C}">
                    <a14:useLocalDpi xmlns:a14="http://schemas.microsoft.com/office/drawing/2010/main" val="0"/>
                  </a:ext>
                </a:extLst>
              </a:blip>
              <a:srcRect l="13704" t="9341" r="78450" b="24977"/>
              <a:stretch/>
            </p:blipFill>
            <p:spPr bwMode="auto">
              <a:xfrm>
                <a:off x="6372200"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Bildobjekt 1" descr="Crossed findings.png">
                <a:extLst>
                  <a:ext uri="{FF2B5EF4-FFF2-40B4-BE49-F238E27FC236}">
                    <a16:creationId xmlns:a16="http://schemas.microsoft.com/office/drawing/2014/main" id="{8AD5B65E-88B5-6960-0187-75B683608A9D}"/>
                  </a:ext>
                </a:extLst>
              </p:cNvPr>
              <p:cNvPicPr>
                <a:picLocks noChangeAspect="1"/>
              </p:cNvPicPr>
              <p:nvPr/>
            </p:nvPicPr>
            <p:blipFill rotWithShape="1">
              <a:blip r:embed="rId14">
                <a:extLst>
                  <a:ext uri="{28A0092B-C50C-407E-A947-70E740481C1C}">
                    <a14:useLocalDpi xmlns:a14="http://schemas.microsoft.com/office/drawing/2010/main" val="0"/>
                  </a:ext>
                </a:extLst>
              </a:blip>
              <a:srcRect l="13704" t="9341" r="78450" b="24977"/>
              <a:stretch/>
            </p:blipFill>
            <p:spPr bwMode="auto">
              <a:xfrm flipH="1">
                <a:off x="7524328" y="2564904"/>
                <a:ext cx="1152128" cy="3702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 name="Group 3">
              <a:extLst>
                <a:ext uri="{FF2B5EF4-FFF2-40B4-BE49-F238E27FC236}">
                  <a16:creationId xmlns:a16="http://schemas.microsoft.com/office/drawing/2014/main" id="{8BB3293D-7CFB-F0CE-9F6A-09BEB5AB36B0}"/>
                </a:ext>
              </a:extLst>
            </p:cNvPr>
            <p:cNvGrpSpPr/>
            <p:nvPr/>
          </p:nvGrpSpPr>
          <p:grpSpPr>
            <a:xfrm>
              <a:off x="4355976" y="2008188"/>
              <a:ext cx="576064" cy="484708"/>
              <a:chOff x="4355976" y="2008188"/>
              <a:chExt cx="576064" cy="484708"/>
            </a:xfrm>
          </p:grpSpPr>
          <p:pic>
            <p:nvPicPr>
              <p:cNvPr id="5" name="Bildobjekt 1" descr="Crossed findings.png">
                <a:extLst>
                  <a:ext uri="{FF2B5EF4-FFF2-40B4-BE49-F238E27FC236}">
                    <a16:creationId xmlns:a16="http://schemas.microsoft.com/office/drawing/2014/main" id="{418754A0-9737-025A-4324-0EDCD7840EF0}"/>
                  </a:ext>
                </a:extLst>
              </p:cNvPr>
              <p:cNvPicPr>
                <a:picLocks noChangeAspect="1"/>
              </p:cNvPicPr>
              <p:nvPr/>
            </p:nvPicPr>
            <p:blipFill rotWithShape="1">
              <a:blip r:embed="rId14">
                <a:extLst>
                  <a:ext uri="{28A0092B-C50C-407E-A947-70E740481C1C}">
                    <a14:useLocalDpi xmlns:a14="http://schemas.microsoft.com/office/drawing/2010/main" val="0"/>
                  </a:ext>
                </a:extLst>
              </a:blip>
              <a:srcRect l="19613" r="78378" b="91402"/>
              <a:stretch/>
            </p:blipFill>
            <p:spPr bwMode="auto">
              <a:xfrm>
                <a:off x="4355976"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Bildobjekt 1" descr="Crossed findings.png">
                <a:extLst>
                  <a:ext uri="{FF2B5EF4-FFF2-40B4-BE49-F238E27FC236}">
                    <a16:creationId xmlns:a16="http://schemas.microsoft.com/office/drawing/2014/main" id="{DE7A3441-E32C-AB13-FFED-9E50315E0921}"/>
                  </a:ext>
                </a:extLst>
              </p:cNvPr>
              <p:cNvPicPr>
                <a:picLocks noChangeAspect="1"/>
              </p:cNvPicPr>
              <p:nvPr/>
            </p:nvPicPr>
            <p:blipFill rotWithShape="1">
              <a:blip r:embed="rId14">
                <a:extLst>
                  <a:ext uri="{28A0092B-C50C-407E-A947-70E740481C1C}">
                    <a14:useLocalDpi xmlns:a14="http://schemas.microsoft.com/office/drawing/2010/main" val="0"/>
                  </a:ext>
                </a:extLst>
              </a:blip>
              <a:srcRect l="19613" r="78378" b="91402"/>
              <a:stretch/>
            </p:blipFill>
            <p:spPr bwMode="auto">
              <a:xfrm flipH="1">
                <a:off x="4637038" y="2008188"/>
                <a:ext cx="295002" cy="48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9" name="Bildobjekt 3" descr="Somatic_Nervous_System_Image.png">
            <a:extLst>
              <a:ext uri="{FF2B5EF4-FFF2-40B4-BE49-F238E27FC236}">
                <a16:creationId xmlns:a16="http://schemas.microsoft.com/office/drawing/2014/main" id="{5ADCBC65-5CD8-0D31-02AA-5B0D1E63D68B}"/>
              </a:ext>
            </a:extLst>
          </p:cNvPr>
          <p:cNvPicPr>
            <a:picLocks noChangeAspect="1"/>
          </p:cNvPicPr>
          <p:nvPr/>
        </p:nvPicPr>
        <p:blipFill>
          <a:blip r:embed="rId3">
            <a:extLst>
              <a:ext uri="{28A0092B-C50C-407E-A947-70E740481C1C}">
                <a14:useLocalDpi xmlns:a14="http://schemas.microsoft.com/office/drawing/2010/main" val="0"/>
              </a:ext>
            </a:extLst>
          </a:blip>
          <a:srcRect l="66489" t="72083" r="8182" b="8112"/>
          <a:stretch>
            <a:fillRect/>
          </a:stretch>
        </p:blipFill>
        <p:spPr bwMode="auto">
          <a:xfrm>
            <a:off x="6002948" y="4729515"/>
            <a:ext cx="1017324" cy="8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31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318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319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318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319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318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319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318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31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318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319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93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3" name="Billede 3">
            <a:extLst>
              <a:ext uri="{FF2B5EF4-FFF2-40B4-BE49-F238E27FC236}">
                <a16:creationId xmlns:a16="http://schemas.microsoft.com/office/drawing/2014/main" id="{91F9B761-DA7B-2B7D-1E5B-ACBF864EB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373" t="66125" r="75584"/>
          <a:stretch>
            <a:fillRect/>
          </a:stretch>
        </p:blipFill>
        <p:spPr bwMode="auto">
          <a:xfrm rot="3408896" flipH="1">
            <a:off x="2426494" y="4742657"/>
            <a:ext cx="765175" cy="1830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4" name="Bildobjekt 3" descr="Somatic_Nervous_System_Image.png">
            <a:extLst>
              <a:ext uri="{FF2B5EF4-FFF2-40B4-BE49-F238E27FC236}">
                <a16:creationId xmlns:a16="http://schemas.microsoft.com/office/drawing/2014/main" id="{7CC9B7DD-9C15-D31E-D9E9-EFF89938E438}"/>
              </a:ext>
            </a:extLst>
          </p:cNvPr>
          <p:cNvPicPr>
            <a:picLocks noChangeAspect="1"/>
          </p:cNvPicPr>
          <p:nvPr/>
        </p:nvPicPr>
        <p:blipFill>
          <a:blip r:embed="rId4">
            <a:extLst>
              <a:ext uri="{28A0092B-C50C-407E-A947-70E740481C1C}">
                <a14:useLocalDpi xmlns:a14="http://schemas.microsoft.com/office/drawing/2010/main" val="0"/>
              </a:ext>
            </a:extLst>
          </a:blip>
          <a:srcRect l="64809" t="2443" r="7243" b="77507"/>
          <a:stretch>
            <a:fillRect/>
          </a:stretch>
        </p:blipFill>
        <p:spPr bwMode="auto">
          <a:xfrm>
            <a:off x="473075" y="2000250"/>
            <a:ext cx="11525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5" name="Picture 2" descr="A close-up of a brain&#10;&#10;Description automatically generated with low confidence">
            <a:extLst>
              <a:ext uri="{FF2B5EF4-FFF2-40B4-BE49-F238E27FC236}">
                <a16:creationId xmlns:a16="http://schemas.microsoft.com/office/drawing/2014/main" id="{C9CB5AD4-EF83-47DA-803B-9030601B48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0288" y="1952625"/>
            <a:ext cx="1057275"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6" name="Bildobjekt 3" descr="Somatic_Nervous_System_Image.png">
            <a:extLst>
              <a:ext uri="{FF2B5EF4-FFF2-40B4-BE49-F238E27FC236}">
                <a16:creationId xmlns:a16="http://schemas.microsoft.com/office/drawing/2014/main" id="{9734EC19-A7DC-A500-E447-AFD504BA8F56}"/>
              </a:ext>
            </a:extLst>
          </p:cNvPr>
          <p:cNvPicPr>
            <a:picLocks noChangeAspect="1"/>
          </p:cNvPicPr>
          <p:nvPr/>
        </p:nvPicPr>
        <p:blipFill>
          <a:blip r:embed="rId4">
            <a:extLst>
              <a:ext uri="{28A0092B-C50C-407E-A947-70E740481C1C}">
                <a14:useLocalDpi xmlns:a14="http://schemas.microsoft.com/office/drawing/2010/main" val="0"/>
              </a:ext>
            </a:extLst>
          </a:blip>
          <a:srcRect l="64761" t="24615" r="8176" b="54414"/>
          <a:stretch>
            <a:fillRect/>
          </a:stretch>
        </p:blipFill>
        <p:spPr bwMode="auto">
          <a:xfrm>
            <a:off x="576263" y="3205163"/>
            <a:ext cx="1031875"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7" name="Picture 5" descr="A hand holding a cookie&#10;&#10;Description automatically generated with low confidence">
            <a:extLst>
              <a:ext uri="{FF2B5EF4-FFF2-40B4-BE49-F238E27FC236}">
                <a16:creationId xmlns:a16="http://schemas.microsoft.com/office/drawing/2014/main" id="{031A34FF-68B3-C31C-4331-6D9B220994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750" y="4197350"/>
            <a:ext cx="1120775" cy="104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8" name="Picture 8" descr="Diagram&#10;&#10;Description automatically generated">
            <a:extLst>
              <a:ext uri="{FF2B5EF4-FFF2-40B4-BE49-F238E27FC236}">
                <a16:creationId xmlns:a16="http://schemas.microsoft.com/office/drawing/2014/main" id="{6F71059E-9DC6-CA2B-6865-66513DDE4E3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93900" y="4057650"/>
            <a:ext cx="1681163"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9" name="Bildobjekt 3" descr="Somatic_Nervous_System_Image.png">
            <a:extLst>
              <a:ext uri="{FF2B5EF4-FFF2-40B4-BE49-F238E27FC236}">
                <a16:creationId xmlns:a16="http://schemas.microsoft.com/office/drawing/2014/main" id="{73768EB5-DD98-909E-ED20-EB031E782588}"/>
              </a:ext>
            </a:extLst>
          </p:cNvPr>
          <p:cNvPicPr>
            <a:picLocks noChangeAspect="1"/>
          </p:cNvPicPr>
          <p:nvPr/>
        </p:nvPicPr>
        <p:blipFill>
          <a:blip r:embed="rId4">
            <a:extLst>
              <a:ext uri="{28A0092B-C50C-407E-A947-70E740481C1C}">
                <a14:useLocalDpi xmlns:a14="http://schemas.microsoft.com/office/drawing/2010/main" val="0"/>
              </a:ext>
            </a:extLst>
          </a:blip>
          <a:srcRect l="66489" t="72083" r="8182" b="8112"/>
          <a:stretch>
            <a:fillRect/>
          </a:stretch>
        </p:blipFill>
        <p:spPr bwMode="auto">
          <a:xfrm>
            <a:off x="576263" y="5506615"/>
            <a:ext cx="998537" cy="87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5240" name="Straight Connector 7">
            <a:extLst>
              <a:ext uri="{FF2B5EF4-FFF2-40B4-BE49-F238E27FC236}">
                <a16:creationId xmlns:a16="http://schemas.microsoft.com/office/drawing/2014/main" id="{C0FCDDEC-8A71-DC1C-4616-32F51CF46DA2}"/>
              </a:ext>
            </a:extLst>
          </p:cNvPr>
          <p:cNvCxnSpPr>
            <a:cxnSpLocks noChangeShapeType="1"/>
          </p:cNvCxnSpPr>
          <p:nvPr/>
        </p:nvCxnSpPr>
        <p:spPr bwMode="auto">
          <a:xfrm>
            <a:off x="153988" y="3663950"/>
            <a:ext cx="8353425" cy="0"/>
          </a:xfrm>
          <a:prstGeom prst="line">
            <a:avLst/>
          </a:prstGeom>
          <a:noFill/>
          <a:ln w="28575" algn="ctr">
            <a:solidFill>
              <a:schemeClr val="tx1"/>
            </a:solidFill>
            <a:round/>
            <a:headEnd/>
            <a:tailEnd/>
          </a:ln>
          <a:extLst>
            <a:ext uri="{909E8E84-426E-40DD-AFC4-6F175D3DCCD1}">
              <a14:hiddenFill xmlns:a14="http://schemas.microsoft.com/office/drawing/2010/main">
                <a:noFill/>
              </a14:hiddenFill>
            </a:ext>
          </a:extLst>
        </p:spPr>
      </p:cxnSp>
      <p:sp>
        <p:nvSpPr>
          <p:cNvPr id="16" name="Platshållare för innehåll 4">
            <a:extLst>
              <a:ext uri="{FF2B5EF4-FFF2-40B4-BE49-F238E27FC236}">
                <a16:creationId xmlns:a16="http://schemas.microsoft.com/office/drawing/2014/main" id="{24DC6829-6F30-91F1-DA5B-67BF834EF3EC}"/>
              </a:ext>
            </a:extLst>
          </p:cNvPr>
          <p:cNvSpPr txBox="1">
            <a:spLocks noChangeArrowheads="1"/>
          </p:cNvSpPr>
          <p:nvPr/>
        </p:nvSpPr>
        <p:spPr bwMode="auto">
          <a:xfrm>
            <a:off x="4402584" y="1412794"/>
            <a:ext cx="4633912" cy="2173370"/>
          </a:xfrm>
          <a:prstGeom prst="rect">
            <a:avLst/>
          </a:prstGeom>
          <a:noFill/>
          <a:ln>
            <a:no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a:lstStyle>
          <a:p>
            <a:pPr marL="0" indent="0" algn="ctr">
              <a:buFontTx/>
              <a:buNone/>
              <a:defRPr/>
            </a:pPr>
            <a:r>
              <a:rPr lang="sv-SE" altLang="en-SE" sz="2400" b="1" kern="0" dirty="0"/>
              <a:t>Övre motorneuron syndrom</a:t>
            </a:r>
          </a:p>
          <a:p>
            <a:pPr marL="0" indent="0">
              <a:defRPr/>
            </a:pPr>
            <a:r>
              <a:rPr lang="sv-SE" altLang="en-SE" sz="2400" kern="0" dirty="0"/>
              <a:t> Ökad tonus</a:t>
            </a:r>
          </a:p>
          <a:p>
            <a:pPr marL="0" indent="0">
              <a:defRPr/>
            </a:pPr>
            <a:r>
              <a:rPr lang="sv-SE" altLang="en-SE" sz="2400" kern="0" dirty="0"/>
              <a:t> </a:t>
            </a:r>
            <a:r>
              <a:rPr lang="sv-SE" altLang="en-SE" sz="2400" kern="0" dirty="0" err="1"/>
              <a:t>Hyperreflexi</a:t>
            </a:r>
            <a:endParaRPr lang="sv-SE" altLang="en-SE" sz="2400" kern="0" dirty="0"/>
          </a:p>
          <a:p>
            <a:pPr marL="0" indent="0">
              <a:defRPr/>
            </a:pPr>
            <a:r>
              <a:rPr lang="sv-SE" altLang="en-SE" sz="2400" kern="0" dirty="0"/>
              <a:t> </a:t>
            </a:r>
            <a:r>
              <a:rPr lang="sv-SE" altLang="en-SE" sz="2400" kern="0" dirty="0" err="1"/>
              <a:t>Babinski</a:t>
            </a:r>
            <a:r>
              <a:rPr lang="sv-SE" altLang="en-SE" sz="2400" kern="0" dirty="0"/>
              <a:t> </a:t>
            </a:r>
          </a:p>
        </p:txBody>
      </p:sp>
      <p:sp>
        <p:nvSpPr>
          <p:cNvPr id="95242" name="TextBox 9">
            <a:extLst>
              <a:ext uri="{FF2B5EF4-FFF2-40B4-BE49-F238E27FC236}">
                <a16:creationId xmlns:a16="http://schemas.microsoft.com/office/drawing/2014/main" id="{4B430049-8D37-BF67-D0A8-AC601C9E219A}"/>
              </a:ext>
            </a:extLst>
          </p:cNvPr>
          <p:cNvSpPr txBox="1">
            <a:spLocks noChangeArrowheads="1"/>
          </p:cNvSpPr>
          <p:nvPr/>
        </p:nvSpPr>
        <p:spPr bwMode="auto">
          <a:xfrm>
            <a:off x="1706563" y="3686175"/>
            <a:ext cx="17139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en-SE" altLang="en-SE" sz="2400" dirty="0"/>
              <a:t>Främre horn</a:t>
            </a:r>
          </a:p>
        </p:txBody>
      </p:sp>
      <p:sp>
        <p:nvSpPr>
          <p:cNvPr id="95243" name="TextBox 10">
            <a:extLst>
              <a:ext uri="{FF2B5EF4-FFF2-40B4-BE49-F238E27FC236}">
                <a16:creationId xmlns:a16="http://schemas.microsoft.com/office/drawing/2014/main" id="{B94F45A1-E7FB-EAA4-8BE4-37260CE3FC70}"/>
              </a:ext>
            </a:extLst>
          </p:cNvPr>
          <p:cNvSpPr txBox="1">
            <a:spLocks noChangeArrowheads="1"/>
          </p:cNvSpPr>
          <p:nvPr/>
        </p:nvSpPr>
        <p:spPr bwMode="auto">
          <a:xfrm>
            <a:off x="1535141" y="3183359"/>
            <a:ext cx="296485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en-SE" altLang="en-SE" sz="2400" dirty="0"/>
              <a:t>Tractus corticospinalis</a:t>
            </a:r>
          </a:p>
        </p:txBody>
      </p:sp>
      <p:sp>
        <p:nvSpPr>
          <p:cNvPr id="14" name="Platshållare för innehåll 4">
            <a:extLst>
              <a:ext uri="{FF2B5EF4-FFF2-40B4-BE49-F238E27FC236}">
                <a16:creationId xmlns:a16="http://schemas.microsoft.com/office/drawing/2014/main" id="{DA201192-74A8-3593-3284-B2265CFCB670}"/>
              </a:ext>
            </a:extLst>
          </p:cNvPr>
          <p:cNvSpPr txBox="1">
            <a:spLocks noChangeArrowheads="1"/>
          </p:cNvSpPr>
          <p:nvPr/>
        </p:nvSpPr>
        <p:spPr bwMode="auto">
          <a:xfrm>
            <a:off x="4402583" y="4046538"/>
            <a:ext cx="4633913" cy="2334784"/>
          </a:xfrm>
          <a:prstGeom prst="rect">
            <a:avLst/>
          </a:prstGeom>
          <a:noFill/>
          <a:ln>
            <a:no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a:lstStyle>
          <a:p>
            <a:pPr marL="0" indent="0" algn="ctr">
              <a:buFontTx/>
              <a:buNone/>
              <a:defRPr/>
            </a:pPr>
            <a:r>
              <a:rPr lang="sv-SE" altLang="en-SE" sz="2400" b="1" kern="0" dirty="0"/>
              <a:t>Nedre motorneuron syndrom</a:t>
            </a:r>
          </a:p>
          <a:p>
            <a:pPr marL="0" indent="0">
              <a:defRPr/>
            </a:pPr>
            <a:r>
              <a:rPr lang="sv-SE" altLang="en-SE" sz="2400" kern="0" dirty="0"/>
              <a:t> Nedsatt tonus, </a:t>
            </a:r>
            <a:r>
              <a:rPr lang="sv-SE" altLang="en-SE" sz="2400" kern="0" dirty="0" err="1"/>
              <a:t>fascikulationer</a:t>
            </a:r>
            <a:endParaRPr lang="sv-SE" altLang="en-SE" sz="2400" kern="0" dirty="0"/>
          </a:p>
          <a:p>
            <a:pPr marL="0" indent="0">
              <a:defRPr/>
            </a:pPr>
            <a:r>
              <a:rPr lang="sv-SE" altLang="en-SE" sz="2400" kern="0" dirty="0"/>
              <a:t> </a:t>
            </a:r>
            <a:r>
              <a:rPr lang="sv-SE" altLang="en-SE" sz="2400" kern="0" dirty="0" err="1"/>
              <a:t>Hyporreflexi</a:t>
            </a:r>
            <a:endParaRPr lang="sv-SE" altLang="en-SE" sz="2400" kern="0" dirty="0"/>
          </a:p>
          <a:p>
            <a:pPr marL="0" indent="0">
              <a:defRPr/>
            </a:pPr>
            <a:r>
              <a:rPr lang="sv-SE" altLang="en-SE" sz="2400" kern="0" dirty="0"/>
              <a:t> Ingen </a:t>
            </a:r>
            <a:r>
              <a:rPr lang="sv-SE" altLang="en-SE" sz="2400" kern="0" dirty="0" err="1"/>
              <a:t>Babinski</a:t>
            </a:r>
            <a:r>
              <a:rPr lang="sv-SE" altLang="en-SE" sz="2400" kern="0" dirty="0"/>
              <a:t> </a:t>
            </a:r>
          </a:p>
        </p:txBody>
      </p:sp>
      <p:sp>
        <p:nvSpPr>
          <p:cNvPr id="95245" name="Title 3">
            <a:extLst>
              <a:ext uri="{FF2B5EF4-FFF2-40B4-BE49-F238E27FC236}">
                <a16:creationId xmlns:a16="http://schemas.microsoft.com/office/drawing/2014/main" id="{7E522DE0-8D7F-2371-12A9-2C149CD2917C}"/>
              </a:ext>
            </a:extLst>
          </p:cNvPr>
          <p:cNvSpPr>
            <a:spLocks noGrp="1" noChangeArrowheads="1"/>
          </p:cNvSpPr>
          <p:nvPr>
            <p:ph type="title"/>
          </p:nvPr>
        </p:nvSpPr>
        <p:spPr>
          <a:xfrm>
            <a:off x="247650" y="244475"/>
            <a:ext cx="8609013" cy="1339850"/>
          </a:xfrm>
        </p:spPr>
        <p:txBody>
          <a:bodyPr/>
          <a:lstStyle/>
          <a:p>
            <a:r>
              <a:rPr lang="sv-SE" altLang="en-SE" dirty="0">
                <a:solidFill>
                  <a:schemeClr val="tx1"/>
                </a:solidFill>
              </a:rPr>
              <a:t>ÖMN vs NMN</a:t>
            </a:r>
            <a:endParaRPr lang="en-SE" altLang="en-SE" dirty="0">
              <a:solidFill>
                <a:schemeClr val="tx1"/>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678C-AE58-6CDD-A6A7-A7DABB1D576F}"/>
              </a:ext>
            </a:extLst>
          </p:cNvPr>
          <p:cNvSpPr>
            <a:spLocks noGrp="1"/>
          </p:cNvSpPr>
          <p:nvPr>
            <p:ph type="title"/>
          </p:nvPr>
        </p:nvSpPr>
        <p:spPr/>
        <p:txBody>
          <a:bodyPr/>
          <a:lstStyle/>
          <a:p>
            <a:r>
              <a:rPr lang="en-SE" dirty="0"/>
              <a:t>Ledtrådar</a:t>
            </a:r>
          </a:p>
        </p:txBody>
      </p:sp>
      <p:pic>
        <p:nvPicPr>
          <p:cNvPr id="8" name="Bildobjekt 3" descr="Somatic_Nervous_System_Image.png">
            <a:extLst>
              <a:ext uri="{FF2B5EF4-FFF2-40B4-BE49-F238E27FC236}">
                <a16:creationId xmlns:a16="http://schemas.microsoft.com/office/drawing/2014/main" id="{43456385-DBA1-14C6-C665-60099EC838AA}"/>
              </a:ext>
            </a:extLst>
          </p:cNvPr>
          <p:cNvPicPr>
            <a:picLocks noChangeAspect="1"/>
          </p:cNvPicPr>
          <p:nvPr/>
        </p:nvPicPr>
        <p:blipFill>
          <a:blip r:embed="rId2">
            <a:extLst>
              <a:ext uri="{28A0092B-C50C-407E-A947-70E740481C1C}">
                <a14:useLocalDpi xmlns:a14="http://schemas.microsoft.com/office/drawing/2010/main" val="0"/>
              </a:ext>
            </a:extLst>
          </a:blip>
          <a:srcRect l="64809" t="2443" r="7243" b="77507"/>
          <a:stretch>
            <a:fillRect/>
          </a:stretch>
        </p:blipFill>
        <p:spPr bwMode="auto">
          <a:xfrm>
            <a:off x="2483768" y="1916832"/>
            <a:ext cx="11525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A close-up of a brain&#10;&#10;Description automatically generated with low confidence">
            <a:extLst>
              <a:ext uri="{FF2B5EF4-FFF2-40B4-BE49-F238E27FC236}">
                <a16:creationId xmlns:a16="http://schemas.microsoft.com/office/drawing/2014/main" id="{9955DF7E-D23D-5EFF-3CFA-114045D87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3553346"/>
            <a:ext cx="1166706" cy="102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Bildobjekt 3" descr="Somatic_Nervous_System_Image.png">
            <a:extLst>
              <a:ext uri="{FF2B5EF4-FFF2-40B4-BE49-F238E27FC236}">
                <a16:creationId xmlns:a16="http://schemas.microsoft.com/office/drawing/2014/main" id="{2322DB08-3CAE-564B-E292-E5265CEB372B}"/>
              </a:ext>
            </a:extLst>
          </p:cNvPr>
          <p:cNvPicPr>
            <a:picLocks noChangeAspect="1"/>
          </p:cNvPicPr>
          <p:nvPr/>
        </p:nvPicPr>
        <p:blipFill>
          <a:blip r:embed="rId2">
            <a:extLst>
              <a:ext uri="{28A0092B-C50C-407E-A947-70E740481C1C}">
                <a14:useLocalDpi xmlns:a14="http://schemas.microsoft.com/office/drawing/2010/main" val="0"/>
              </a:ext>
            </a:extLst>
          </a:blip>
          <a:srcRect l="64761" t="24615" r="8176" b="54414"/>
          <a:stretch>
            <a:fillRect/>
          </a:stretch>
        </p:blipFill>
        <p:spPr bwMode="auto">
          <a:xfrm>
            <a:off x="2411536" y="5085184"/>
            <a:ext cx="1296987" cy="112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descr="Diagram&#10;&#10;Description automatically generated">
            <a:extLst>
              <a:ext uri="{FF2B5EF4-FFF2-40B4-BE49-F238E27FC236}">
                <a16:creationId xmlns:a16="http://schemas.microsoft.com/office/drawing/2014/main" id="{FC97FCC2-63C2-75FD-B8F1-6CF06567FF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0272" y="1843847"/>
            <a:ext cx="1512168" cy="1009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Billede 3">
            <a:extLst>
              <a:ext uri="{FF2B5EF4-FFF2-40B4-BE49-F238E27FC236}">
                <a16:creationId xmlns:a16="http://schemas.microsoft.com/office/drawing/2014/main" id="{2E102A4A-CE23-719C-2C96-C14544666F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9373" t="66125" r="75584"/>
          <a:stretch>
            <a:fillRect/>
          </a:stretch>
        </p:blipFill>
        <p:spPr bwMode="auto">
          <a:xfrm rot="5400000" flipH="1">
            <a:off x="7465617" y="4738441"/>
            <a:ext cx="839733" cy="2013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Bildobjekt 3" descr="Somatic_Nervous_System_Image.png">
            <a:extLst>
              <a:ext uri="{FF2B5EF4-FFF2-40B4-BE49-F238E27FC236}">
                <a16:creationId xmlns:a16="http://schemas.microsoft.com/office/drawing/2014/main" id="{251ADFC2-29FC-7266-CC88-744F7F12F8D4}"/>
              </a:ext>
            </a:extLst>
          </p:cNvPr>
          <p:cNvPicPr>
            <a:picLocks noChangeAspect="1"/>
          </p:cNvPicPr>
          <p:nvPr/>
        </p:nvPicPr>
        <p:blipFill>
          <a:blip r:embed="rId2">
            <a:extLst>
              <a:ext uri="{28A0092B-C50C-407E-A947-70E740481C1C}">
                <a14:useLocalDpi xmlns:a14="http://schemas.microsoft.com/office/drawing/2010/main" val="0"/>
              </a:ext>
            </a:extLst>
          </a:blip>
          <a:srcRect l="66489" t="72083" r="8182" b="8112"/>
          <a:stretch>
            <a:fillRect/>
          </a:stretch>
        </p:blipFill>
        <p:spPr bwMode="auto">
          <a:xfrm>
            <a:off x="7186676" y="3469165"/>
            <a:ext cx="1187170" cy="1039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972AFAD-4537-822B-16A4-2399B9F60D8A}"/>
              </a:ext>
            </a:extLst>
          </p:cNvPr>
          <p:cNvSpPr txBox="1"/>
          <p:nvPr/>
        </p:nvSpPr>
        <p:spPr>
          <a:xfrm>
            <a:off x="323528" y="1981200"/>
            <a:ext cx="2016224" cy="830997"/>
          </a:xfrm>
          <a:prstGeom prst="rect">
            <a:avLst/>
          </a:prstGeom>
          <a:noFill/>
        </p:spPr>
        <p:txBody>
          <a:bodyPr wrap="square" rtlCol="0">
            <a:spAutoFit/>
          </a:bodyPr>
          <a:lstStyle/>
          <a:p>
            <a:r>
              <a:rPr lang="en-SE" dirty="0"/>
              <a:t>Dysfasi</a:t>
            </a:r>
          </a:p>
          <a:p>
            <a:r>
              <a:rPr lang="en-SE" dirty="0"/>
              <a:t>Neglekt</a:t>
            </a:r>
          </a:p>
        </p:txBody>
      </p:sp>
      <p:sp>
        <p:nvSpPr>
          <p:cNvPr id="14" name="TextBox 13">
            <a:extLst>
              <a:ext uri="{FF2B5EF4-FFF2-40B4-BE49-F238E27FC236}">
                <a16:creationId xmlns:a16="http://schemas.microsoft.com/office/drawing/2014/main" id="{276F4AEF-9102-3482-B725-6CE01275DE06}"/>
              </a:ext>
            </a:extLst>
          </p:cNvPr>
          <p:cNvSpPr txBox="1"/>
          <p:nvPr/>
        </p:nvSpPr>
        <p:spPr>
          <a:xfrm>
            <a:off x="323528" y="3421360"/>
            <a:ext cx="2016224" cy="1231776"/>
          </a:xfrm>
          <a:prstGeom prst="rect">
            <a:avLst/>
          </a:prstGeom>
          <a:noFill/>
        </p:spPr>
        <p:txBody>
          <a:bodyPr wrap="square" rtlCol="0">
            <a:spAutoFit/>
          </a:bodyPr>
          <a:lstStyle/>
          <a:p>
            <a:endParaRPr lang="en-SE" dirty="0"/>
          </a:p>
        </p:txBody>
      </p:sp>
      <p:sp>
        <p:nvSpPr>
          <p:cNvPr id="15" name="TextBox 14">
            <a:extLst>
              <a:ext uri="{FF2B5EF4-FFF2-40B4-BE49-F238E27FC236}">
                <a16:creationId xmlns:a16="http://schemas.microsoft.com/office/drawing/2014/main" id="{474878CA-8FA5-E4D5-5ED1-494A7F7AAE2F}"/>
              </a:ext>
            </a:extLst>
          </p:cNvPr>
          <p:cNvSpPr txBox="1"/>
          <p:nvPr/>
        </p:nvSpPr>
        <p:spPr>
          <a:xfrm>
            <a:off x="323528" y="3678123"/>
            <a:ext cx="2016224" cy="830997"/>
          </a:xfrm>
          <a:prstGeom prst="rect">
            <a:avLst/>
          </a:prstGeom>
          <a:noFill/>
        </p:spPr>
        <p:txBody>
          <a:bodyPr wrap="square" rtlCol="0">
            <a:spAutoFit/>
          </a:bodyPr>
          <a:lstStyle/>
          <a:p>
            <a:r>
              <a:rPr lang="en-SE" dirty="0"/>
              <a:t>Kranialnerv</a:t>
            </a:r>
          </a:p>
          <a:p>
            <a:r>
              <a:rPr lang="en-SE" dirty="0"/>
              <a:t>kontralateralt</a:t>
            </a:r>
          </a:p>
        </p:txBody>
      </p:sp>
      <p:sp>
        <p:nvSpPr>
          <p:cNvPr id="16" name="TextBox 15">
            <a:extLst>
              <a:ext uri="{FF2B5EF4-FFF2-40B4-BE49-F238E27FC236}">
                <a16:creationId xmlns:a16="http://schemas.microsoft.com/office/drawing/2014/main" id="{43667882-1FA0-8353-B581-B0F098784C74}"/>
              </a:ext>
            </a:extLst>
          </p:cNvPr>
          <p:cNvSpPr txBox="1"/>
          <p:nvPr/>
        </p:nvSpPr>
        <p:spPr>
          <a:xfrm>
            <a:off x="323528" y="5262299"/>
            <a:ext cx="2016224" cy="830997"/>
          </a:xfrm>
          <a:prstGeom prst="rect">
            <a:avLst/>
          </a:prstGeom>
          <a:noFill/>
        </p:spPr>
        <p:txBody>
          <a:bodyPr wrap="square" rtlCol="0">
            <a:spAutoFit/>
          </a:bodyPr>
          <a:lstStyle/>
          <a:p>
            <a:r>
              <a:rPr lang="en-SE" dirty="0"/>
              <a:t>Urinblås</a:t>
            </a:r>
          </a:p>
          <a:p>
            <a:r>
              <a:rPr lang="en-SE" dirty="0"/>
              <a:t>dysfunktion</a:t>
            </a:r>
          </a:p>
        </p:txBody>
      </p:sp>
      <p:sp>
        <p:nvSpPr>
          <p:cNvPr id="17" name="TextBox 16">
            <a:extLst>
              <a:ext uri="{FF2B5EF4-FFF2-40B4-BE49-F238E27FC236}">
                <a16:creationId xmlns:a16="http://schemas.microsoft.com/office/drawing/2014/main" id="{0928E79B-848A-A668-6D3F-52DB23525E41}"/>
              </a:ext>
            </a:extLst>
          </p:cNvPr>
          <p:cNvSpPr txBox="1"/>
          <p:nvPr/>
        </p:nvSpPr>
        <p:spPr>
          <a:xfrm>
            <a:off x="4770838" y="2016254"/>
            <a:ext cx="2016224" cy="830997"/>
          </a:xfrm>
          <a:prstGeom prst="rect">
            <a:avLst/>
          </a:prstGeom>
          <a:noFill/>
        </p:spPr>
        <p:txBody>
          <a:bodyPr wrap="square" rtlCol="0">
            <a:spAutoFit/>
          </a:bodyPr>
          <a:lstStyle/>
          <a:p>
            <a:r>
              <a:rPr lang="en-SE" dirty="0"/>
              <a:t>Sensoriska Sx</a:t>
            </a:r>
          </a:p>
          <a:p>
            <a:r>
              <a:rPr lang="en-SE" dirty="0"/>
              <a:t>sedan svaghet</a:t>
            </a:r>
          </a:p>
        </p:txBody>
      </p:sp>
      <p:sp>
        <p:nvSpPr>
          <p:cNvPr id="18" name="TextBox 17">
            <a:extLst>
              <a:ext uri="{FF2B5EF4-FFF2-40B4-BE49-F238E27FC236}">
                <a16:creationId xmlns:a16="http://schemas.microsoft.com/office/drawing/2014/main" id="{AFE15078-2EB8-E2B4-300D-61F1EE555150}"/>
              </a:ext>
            </a:extLst>
          </p:cNvPr>
          <p:cNvSpPr txBox="1"/>
          <p:nvPr/>
        </p:nvSpPr>
        <p:spPr>
          <a:xfrm>
            <a:off x="4770838" y="3429000"/>
            <a:ext cx="2182628" cy="1200329"/>
          </a:xfrm>
          <a:prstGeom prst="rect">
            <a:avLst/>
          </a:prstGeom>
          <a:noFill/>
        </p:spPr>
        <p:txBody>
          <a:bodyPr wrap="square" rtlCol="0">
            <a:spAutoFit/>
          </a:bodyPr>
          <a:lstStyle/>
          <a:p>
            <a:r>
              <a:rPr lang="en-SE" dirty="0"/>
              <a:t>Kranialnerv</a:t>
            </a:r>
          </a:p>
          <a:p>
            <a:r>
              <a:rPr lang="en-SE" dirty="0"/>
              <a:t>Fluktuerande</a:t>
            </a:r>
          </a:p>
          <a:p>
            <a:r>
              <a:rPr lang="en-SE" dirty="0"/>
              <a:t>Inget sensoriskt</a:t>
            </a:r>
          </a:p>
        </p:txBody>
      </p:sp>
      <p:sp>
        <p:nvSpPr>
          <p:cNvPr id="19" name="TextBox 18">
            <a:extLst>
              <a:ext uri="{FF2B5EF4-FFF2-40B4-BE49-F238E27FC236}">
                <a16:creationId xmlns:a16="http://schemas.microsoft.com/office/drawing/2014/main" id="{AF1DE42E-73E8-40B1-FE8D-9D7CC8064584}"/>
              </a:ext>
            </a:extLst>
          </p:cNvPr>
          <p:cNvSpPr txBox="1"/>
          <p:nvPr/>
        </p:nvSpPr>
        <p:spPr>
          <a:xfrm>
            <a:off x="4770838" y="5211078"/>
            <a:ext cx="2327178" cy="830997"/>
          </a:xfrm>
          <a:prstGeom prst="rect">
            <a:avLst/>
          </a:prstGeom>
          <a:noFill/>
        </p:spPr>
        <p:txBody>
          <a:bodyPr wrap="square" rtlCol="0">
            <a:spAutoFit/>
          </a:bodyPr>
          <a:lstStyle/>
          <a:p>
            <a:r>
              <a:rPr lang="en-SE" dirty="0"/>
              <a:t>Smärta proximalt</a:t>
            </a:r>
          </a:p>
          <a:p>
            <a:r>
              <a:rPr lang="en-SE" dirty="0"/>
              <a:t>Inget sensoriskt</a:t>
            </a:r>
          </a:p>
        </p:txBody>
      </p:sp>
    </p:spTree>
    <p:extLst>
      <p:ext uri="{BB962C8B-B14F-4D97-AF65-F5344CB8AC3E}">
        <p14:creationId xmlns:p14="http://schemas.microsoft.com/office/powerpoint/2010/main" val="36109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p:bldP spid="19"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Title 4">
            <a:extLst>
              <a:ext uri="{FF2B5EF4-FFF2-40B4-BE49-F238E27FC236}">
                <a16:creationId xmlns:a16="http://schemas.microsoft.com/office/drawing/2014/main" id="{E4E4281B-188F-8A92-D530-AB8CD835B35F}"/>
              </a:ext>
            </a:extLst>
          </p:cNvPr>
          <p:cNvSpPr>
            <a:spLocks noGrp="1" noChangeArrowheads="1"/>
          </p:cNvSpPr>
          <p:nvPr>
            <p:ph type="title"/>
          </p:nvPr>
        </p:nvSpPr>
        <p:spPr/>
        <p:txBody>
          <a:bodyPr/>
          <a:lstStyle/>
          <a:p>
            <a:r>
              <a:rPr lang="sv-SE" altLang="en-SE"/>
              <a:t>SWESEMs Screening Nervstatus</a:t>
            </a:r>
            <a:endParaRPr lang="en-SE" altLang="en-SE"/>
          </a:p>
        </p:txBody>
      </p:sp>
      <p:graphicFrame>
        <p:nvGraphicFramePr>
          <p:cNvPr id="7" name="Table 7">
            <a:extLst>
              <a:ext uri="{FF2B5EF4-FFF2-40B4-BE49-F238E27FC236}">
                <a16:creationId xmlns:a16="http://schemas.microsoft.com/office/drawing/2014/main" id="{ECA9E8D6-F2F8-9869-4944-7B64844D5791}"/>
              </a:ext>
            </a:extLst>
          </p:cNvPr>
          <p:cNvGraphicFramePr>
            <a:graphicFrameLocks noGrp="1"/>
          </p:cNvGraphicFramePr>
          <p:nvPr>
            <p:ph idx="1"/>
            <p:extLst>
              <p:ext uri="{D42A27DB-BD31-4B8C-83A1-F6EECF244321}">
                <p14:modId xmlns:p14="http://schemas.microsoft.com/office/powerpoint/2010/main" val="3862642854"/>
              </p:ext>
            </p:extLst>
          </p:nvPr>
        </p:nvGraphicFramePr>
        <p:xfrm>
          <a:off x="395288" y="2349500"/>
          <a:ext cx="8353425" cy="2743200"/>
        </p:xfrm>
        <a:graphic>
          <a:graphicData uri="http://schemas.openxmlformats.org/drawingml/2006/table">
            <a:tbl>
              <a:tblPr firstRow="1" bandRow="1">
                <a:tableStyleId>{616DA210-FB5B-4158-B5E0-FEB733F419BA}</a:tableStyleId>
              </a:tblPr>
              <a:tblGrid>
                <a:gridCol w="2784475">
                  <a:extLst>
                    <a:ext uri="{9D8B030D-6E8A-4147-A177-3AD203B41FA5}">
                      <a16:colId xmlns:a16="http://schemas.microsoft.com/office/drawing/2014/main" val="20000"/>
                    </a:ext>
                  </a:extLst>
                </a:gridCol>
                <a:gridCol w="2784475">
                  <a:extLst>
                    <a:ext uri="{9D8B030D-6E8A-4147-A177-3AD203B41FA5}">
                      <a16:colId xmlns:a16="http://schemas.microsoft.com/office/drawing/2014/main" val="20001"/>
                    </a:ext>
                  </a:extLst>
                </a:gridCol>
                <a:gridCol w="2784475">
                  <a:extLst>
                    <a:ext uri="{9D8B030D-6E8A-4147-A177-3AD203B41FA5}">
                      <a16:colId xmlns:a16="http://schemas.microsoft.com/office/drawing/2014/main" val="20002"/>
                    </a:ext>
                  </a:extLst>
                </a:gridCol>
              </a:tblGrid>
              <a:tr h="370840">
                <a:tc>
                  <a:txBody>
                    <a:bodyPr/>
                    <a:lstStyle/>
                    <a:p>
                      <a:pPr algn="ctr"/>
                      <a:r>
                        <a:rPr lang="en-SE" sz="2400" dirty="0"/>
                        <a:t>Kranialnerv</a:t>
                      </a:r>
                    </a:p>
                  </a:txBody>
                  <a:tcPr marL="91445" marR="91445"/>
                </a:tc>
                <a:tc>
                  <a:txBody>
                    <a:bodyPr/>
                    <a:lstStyle/>
                    <a:p>
                      <a:pPr algn="ctr"/>
                      <a:r>
                        <a:rPr lang="en-SE" sz="2400" dirty="0"/>
                        <a:t>Kraft</a:t>
                      </a:r>
                    </a:p>
                  </a:txBody>
                  <a:tcPr marL="91445" marR="91445"/>
                </a:tc>
                <a:tc>
                  <a:txBody>
                    <a:bodyPr/>
                    <a:lstStyle/>
                    <a:p>
                      <a:pPr algn="ctr"/>
                      <a:r>
                        <a:rPr lang="en-SE" sz="2400" dirty="0">
                          <a:solidFill>
                            <a:srgbClr val="FF0000"/>
                          </a:solidFill>
                        </a:rPr>
                        <a:t>Koordination</a:t>
                      </a:r>
                    </a:p>
                  </a:txBody>
                  <a:tcPr marL="91445" marR="91445"/>
                </a:tc>
                <a:extLst>
                  <a:ext uri="{0D108BD9-81ED-4DB2-BD59-A6C34878D82A}">
                    <a16:rowId xmlns:a16="http://schemas.microsoft.com/office/drawing/2014/main" val="10000"/>
                  </a:ext>
                </a:extLst>
              </a:tr>
              <a:tr h="370840">
                <a:tc>
                  <a:txBody>
                    <a:bodyPr/>
                    <a:lstStyle/>
                    <a:p>
                      <a:r>
                        <a:rPr lang="en-SE" sz="2400" dirty="0"/>
                        <a:t>1-Binokulär Donders</a:t>
                      </a:r>
                    </a:p>
                  </a:txBody>
                  <a:tcPr marL="91445" marR="91445"/>
                </a:tc>
                <a:tc>
                  <a:txBody>
                    <a:bodyPr/>
                    <a:lstStyle/>
                    <a:p>
                      <a:r>
                        <a:rPr lang="en-SE" sz="2400" dirty="0"/>
                        <a:t>1-Axelabduktion</a:t>
                      </a:r>
                    </a:p>
                  </a:txBody>
                  <a:tcPr marL="91445" marR="91445"/>
                </a:tc>
                <a:tc>
                  <a:txBody>
                    <a:bodyPr/>
                    <a:lstStyle/>
                    <a:p>
                      <a:r>
                        <a:rPr lang="en-SE" sz="2400" dirty="0">
                          <a:solidFill>
                            <a:srgbClr val="FF0000"/>
                          </a:solidFill>
                        </a:rPr>
                        <a:t>1-Finger-näs</a:t>
                      </a:r>
                    </a:p>
                  </a:txBody>
                  <a:tcPr marL="91445" marR="91445"/>
                </a:tc>
                <a:extLst>
                  <a:ext uri="{0D108BD9-81ED-4DB2-BD59-A6C34878D82A}">
                    <a16:rowId xmlns:a16="http://schemas.microsoft.com/office/drawing/2014/main" val="10001"/>
                  </a:ext>
                </a:extLst>
              </a:tr>
              <a:tr h="370840">
                <a:tc>
                  <a:txBody>
                    <a:bodyPr/>
                    <a:lstStyle/>
                    <a:p>
                      <a:r>
                        <a:rPr lang="en-SE" sz="2400"/>
                        <a:t>2-Pupiller</a:t>
                      </a:r>
                      <a:endParaRPr lang="en-SE" sz="2400" dirty="0"/>
                    </a:p>
                  </a:txBody>
                  <a:tcPr marL="91445" marR="91445"/>
                </a:tc>
                <a:tc>
                  <a:txBody>
                    <a:bodyPr/>
                    <a:lstStyle/>
                    <a:p>
                      <a:r>
                        <a:rPr lang="en-SE" sz="2400" dirty="0"/>
                        <a:t>2-Fingerspretning</a:t>
                      </a:r>
                    </a:p>
                  </a:txBody>
                  <a:tcPr marL="91445" marR="91445"/>
                </a:tc>
                <a:tc>
                  <a:txBody>
                    <a:bodyPr/>
                    <a:lstStyle/>
                    <a:p>
                      <a:r>
                        <a:rPr lang="en-SE" sz="2400" dirty="0">
                          <a:solidFill>
                            <a:srgbClr val="FF0000"/>
                          </a:solidFill>
                        </a:rPr>
                        <a:t>2-Knä-häl</a:t>
                      </a:r>
                    </a:p>
                  </a:txBody>
                  <a:tcPr marL="91445" marR="91445"/>
                </a:tc>
                <a:extLst>
                  <a:ext uri="{0D108BD9-81ED-4DB2-BD59-A6C34878D82A}">
                    <a16:rowId xmlns:a16="http://schemas.microsoft.com/office/drawing/2014/main" val="10002"/>
                  </a:ext>
                </a:extLst>
              </a:tr>
              <a:tr h="370840">
                <a:tc>
                  <a:txBody>
                    <a:bodyPr/>
                    <a:lstStyle/>
                    <a:p>
                      <a:r>
                        <a:rPr lang="en-SE" sz="2400" dirty="0"/>
                        <a:t>3-Ögonmotorik</a:t>
                      </a:r>
                    </a:p>
                  </a:txBody>
                  <a:tcPr marL="91445" marR="91445"/>
                </a:tc>
                <a:tc>
                  <a:txBody>
                    <a:bodyPr/>
                    <a:lstStyle/>
                    <a:p>
                      <a:r>
                        <a:rPr lang="en-SE" sz="2400" dirty="0"/>
                        <a:t>3-Höft</a:t>
                      </a:r>
                    </a:p>
                  </a:txBody>
                  <a:tcPr marL="91445" marR="91445"/>
                </a:tc>
                <a:tc>
                  <a:txBody>
                    <a:bodyPr/>
                    <a:lstStyle/>
                    <a:p>
                      <a:r>
                        <a:rPr lang="en-SE" sz="2400" dirty="0">
                          <a:solidFill>
                            <a:srgbClr val="FF0000"/>
                          </a:solidFill>
                        </a:rPr>
                        <a:t>3-Romberg</a:t>
                      </a:r>
                    </a:p>
                  </a:txBody>
                  <a:tcPr marL="91445" marR="91445"/>
                </a:tc>
                <a:extLst>
                  <a:ext uri="{0D108BD9-81ED-4DB2-BD59-A6C34878D82A}">
                    <a16:rowId xmlns:a16="http://schemas.microsoft.com/office/drawing/2014/main" val="10003"/>
                  </a:ext>
                </a:extLst>
              </a:tr>
              <a:tr h="370840">
                <a:tc>
                  <a:txBody>
                    <a:bodyPr/>
                    <a:lstStyle/>
                    <a:p>
                      <a:r>
                        <a:rPr lang="en-SE" sz="2400" dirty="0"/>
                        <a:t>4-Ansiktsmotorik</a:t>
                      </a:r>
                    </a:p>
                  </a:txBody>
                  <a:tcPr marL="91445" marR="91445"/>
                </a:tc>
                <a:tc>
                  <a:txBody>
                    <a:bodyPr/>
                    <a:lstStyle/>
                    <a:p>
                      <a:r>
                        <a:rPr lang="en-SE" sz="2400" dirty="0"/>
                        <a:t>4-Fötter</a:t>
                      </a:r>
                    </a:p>
                  </a:txBody>
                  <a:tcPr marL="91445" marR="91445"/>
                </a:tc>
                <a:tc>
                  <a:txBody>
                    <a:bodyPr/>
                    <a:lstStyle/>
                    <a:p>
                      <a:endParaRPr lang="en-SE" sz="2400"/>
                    </a:p>
                  </a:txBody>
                  <a:tcPr marL="91445" marR="91445"/>
                </a:tc>
                <a:extLst>
                  <a:ext uri="{0D108BD9-81ED-4DB2-BD59-A6C34878D82A}">
                    <a16:rowId xmlns:a16="http://schemas.microsoft.com/office/drawing/2014/main" val="10004"/>
                  </a:ext>
                </a:extLst>
              </a:tr>
              <a:tr h="370840">
                <a:tc>
                  <a:txBody>
                    <a:bodyPr/>
                    <a:lstStyle/>
                    <a:p>
                      <a:r>
                        <a:rPr lang="en-SE" sz="2400" dirty="0"/>
                        <a:t>5-Tunga + svalg</a:t>
                      </a:r>
                    </a:p>
                  </a:txBody>
                  <a:tcPr marL="91445" marR="91445"/>
                </a:tc>
                <a:tc>
                  <a:txBody>
                    <a:bodyPr/>
                    <a:lstStyle/>
                    <a:p>
                      <a:endParaRPr lang="en-SE" sz="2400" dirty="0"/>
                    </a:p>
                  </a:txBody>
                  <a:tcPr marL="91445" marR="91445"/>
                </a:tc>
                <a:tc>
                  <a:txBody>
                    <a:bodyPr/>
                    <a:lstStyle/>
                    <a:p>
                      <a:endParaRPr lang="en-SE" sz="2400" dirty="0"/>
                    </a:p>
                  </a:txBody>
                  <a:tcPr marL="91445" marR="91445"/>
                </a:tc>
                <a:extLst>
                  <a:ext uri="{0D108BD9-81ED-4DB2-BD59-A6C34878D82A}">
                    <a16:rowId xmlns:a16="http://schemas.microsoft.com/office/drawing/2014/main" val="10005"/>
                  </a:ext>
                </a:extLst>
              </a:tr>
            </a:tbl>
          </a:graphicData>
        </a:graphic>
      </p:graphicFrame>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itle 1">
            <a:extLst>
              <a:ext uri="{FF2B5EF4-FFF2-40B4-BE49-F238E27FC236}">
                <a16:creationId xmlns:a16="http://schemas.microsoft.com/office/drawing/2014/main" id="{259B9674-3537-D211-C875-97947F65DECD}"/>
              </a:ext>
            </a:extLst>
          </p:cNvPr>
          <p:cNvSpPr>
            <a:spLocks noGrp="1" noChangeArrowheads="1"/>
          </p:cNvSpPr>
          <p:nvPr>
            <p:ph type="title"/>
          </p:nvPr>
        </p:nvSpPr>
        <p:spPr>
          <a:xfrm>
            <a:off x="258763" y="244475"/>
            <a:ext cx="8626475" cy="1339850"/>
          </a:xfrm>
        </p:spPr>
        <p:txBody>
          <a:bodyPr/>
          <a:lstStyle/>
          <a:p>
            <a:r>
              <a:rPr lang="en-SE" altLang="en-SE"/>
              <a:t>Dysmetri / Dysdiadochokinesi</a:t>
            </a:r>
          </a:p>
        </p:txBody>
      </p:sp>
      <p:pic>
        <p:nvPicPr>
          <p:cNvPr id="98306" name="Picture 6">
            <a:extLst>
              <a:ext uri="{FF2B5EF4-FFF2-40B4-BE49-F238E27FC236}">
                <a16:creationId xmlns:a16="http://schemas.microsoft.com/office/drawing/2014/main" id="{D0C0BAF2-224C-537F-E9E1-17A32E75E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501" t="45747" r="52570" b="50476"/>
          <a:stretch>
            <a:fillRect/>
          </a:stretch>
        </p:blipFill>
        <p:spPr bwMode="auto">
          <a:xfrm>
            <a:off x="755576" y="1514751"/>
            <a:ext cx="3605213"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307" name="Picture 9">
            <a:extLst>
              <a:ext uri="{FF2B5EF4-FFF2-40B4-BE49-F238E27FC236}">
                <a16:creationId xmlns:a16="http://schemas.microsoft.com/office/drawing/2014/main" id="{27DD7FB6-5DC9-9A3B-569C-599B8E3007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247" t="55048" r="44852" b="32951"/>
          <a:stretch>
            <a:fillRect/>
          </a:stretch>
        </p:blipFill>
        <p:spPr bwMode="auto">
          <a:xfrm>
            <a:off x="395536" y="4319346"/>
            <a:ext cx="4602162" cy="233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A close-up of a brain&#10;&#10;Description automatically generated with low confidence">
            <a:extLst>
              <a:ext uri="{FF2B5EF4-FFF2-40B4-BE49-F238E27FC236}">
                <a16:creationId xmlns:a16="http://schemas.microsoft.com/office/drawing/2014/main" id="{7119847E-4C3D-AAE0-DC22-F9C3EC02A9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4511" y="2736435"/>
            <a:ext cx="3068942" cy="270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ruta 6">
            <a:extLst>
              <a:ext uri="{FF2B5EF4-FFF2-40B4-BE49-F238E27FC236}">
                <a16:creationId xmlns:a16="http://schemas.microsoft.com/office/drawing/2014/main" id="{C5F62F34-6A28-D08D-2DBD-03131E0C00E7}"/>
              </a:ext>
            </a:extLst>
          </p:cNvPr>
          <p:cNvSpPr txBox="1">
            <a:spLocks noChangeArrowheads="1"/>
          </p:cNvSpPr>
          <p:nvPr/>
        </p:nvSpPr>
        <p:spPr bwMode="auto">
          <a:xfrm>
            <a:off x="4997698" y="5543169"/>
            <a:ext cx="385233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itchFamily="2" charset="0"/>
                <a:ea typeface="MS PGothic" panose="020B0600070205080204" pitchFamily="34" charset="-128"/>
              </a:defRPr>
            </a:lvl1pPr>
            <a:lvl2pPr marL="742950" indent="-285750">
              <a:spcBef>
                <a:spcPct val="20000"/>
              </a:spcBef>
              <a:buChar char="–"/>
              <a:defRPr sz="2800">
                <a:solidFill>
                  <a:schemeClr val="tx1"/>
                </a:solidFill>
                <a:latin typeface="Times" pitchFamily="2" charset="0"/>
                <a:ea typeface="MS PGothic" panose="020B0600070205080204" pitchFamily="34" charset="-128"/>
              </a:defRPr>
            </a:lvl2pPr>
            <a:lvl3pPr marL="1143000" indent="-228600">
              <a:spcBef>
                <a:spcPct val="20000"/>
              </a:spcBef>
              <a:buChar char="•"/>
              <a:defRPr sz="2400">
                <a:solidFill>
                  <a:schemeClr val="tx1"/>
                </a:solidFill>
                <a:latin typeface="Times" pitchFamily="2" charset="0"/>
                <a:ea typeface="MS PGothic" panose="020B0600070205080204" pitchFamily="34" charset="-128"/>
              </a:defRPr>
            </a:lvl3pPr>
            <a:lvl4pPr marL="1600200" indent="-228600">
              <a:spcBef>
                <a:spcPct val="20000"/>
              </a:spcBef>
              <a:buChar char="–"/>
              <a:defRPr sz="2000">
                <a:solidFill>
                  <a:schemeClr val="tx1"/>
                </a:solidFill>
                <a:latin typeface="Times" pitchFamily="2" charset="0"/>
                <a:ea typeface="MS PGothic" panose="020B0600070205080204" pitchFamily="34" charset="-128"/>
              </a:defRPr>
            </a:lvl4pPr>
            <a:lvl5pPr marL="2057400" indent="-228600">
              <a:spcBef>
                <a:spcPct val="20000"/>
              </a:spcBef>
              <a:buChar char="»"/>
              <a:defRPr sz="2000">
                <a:solidFill>
                  <a:schemeClr val="tx1"/>
                </a:solidFill>
                <a:latin typeface="Times" pitchFamily="2"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pitchFamily="2" charset="0"/>
                <a:ea typeface="MS PGothic" panose="020B0600070205080204" pitchFamily="34" charset="-128"/>
              </a:defRPr>
            </a:lvl9pPr>
          </a:lstStyle>
          <a:p>
            <a:pPr>
              <a:spcBef>
                <a:spcPct val="0"/>
              </a:spcBef>
              <a:buFontTx/>
              <a:buNone/>
            </a:pPr>
            <a:r>
              <a:rPr lang="sv-SE" altLang="en-SE" b="1" dirty="0">
                <a:solidFill>
                  <a:srgbClr val="FF0000"/>
                </a:solidFill>
              </a:rPr>
              <a:t>Hjärnstam/lillhjärna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a:extLst>
              <a:ext uri="{FF2B5EF4-FFF2-40B4-BE49-F238E27FC236}">
                <a16:creationId xmlns:a16="http://schemas.microsoft.com/office/drawing/2014/main" id="{222F6E01-265D-3B5D-65F4-56348684C36E}"/>
              </a:ext>
            </a:extLst>
          </p:cNvPr>
          <p:cNvSpPr>
            <a:spLocks noGrp="1" noChangeArrowheads="1"/>
          </p:cNvSpPr>
          <p:nvPr>
            <p:ph type="title"/>
          </p:nvPr>
        </p:nvSpPr>
        <p:spPr/>
        <p:txBody>
          <a:bodyPr/>
          <a:lstStyle/>
          <a:p>
            <a:r>
              <a:rPr lang="en-US" altLang="en-SE"/>
              <a:t>Neurofall</a:t>
            </a:r>
          </a:p>
        </p:txBody>
      </p:sp>
      <p:sp>
        <p:nvSpPr>
          <p:cNvPr id="100354" name="Rectangle 3">
            <a:extLst>
              <a:ext uri="{FF2B5EF4-FFF2-40B4-BE49-F238E27FC236}">
                <a16:creationId xmlns:a16="http://schemas.microsoft.com/office/drawing/2014/main" id="{F79768C6-7AEE-93E8-326E-45366E69A557}"/>
              </a:ext>
            </a:extLst>
          </p:cNvPr>
          <p:cNvSpPr>
            <a:spLocks noGrp="1" noChangeArrowheads="1"/>
          </p:cNvSpPr>
          <p:nvPr>
            <p:ph idx="1"/>
          </p:nvPr>
        </p:nvSpPr>
        <p:spPr/>
        <p:txBody>
          <a:bodyPr/>
          <a:lstStyle/>
          <a:p>
            <a:r>
              <a:rPr lang="en-US" altLang="en-SE"/>
              <a:t>Fall inledning</a:t>
            </a:r>
          </a:p>
          <a:p>
            <a:r>
              <a:rPr lang="en-US" altLang="en-SE"/>
              <a:t>SWESEMs nervstatus</a:t>
            </a:r>
          </a:p>
          <a:p>
            <a:r>
              <a:rPr lang="en-US" altLang="en-SE"/>
              <a:t>Hypotesdrivna undersökningar</a:t>
            </a:r>
          </a:p>
          <a:p>
            <a:r>
              <a:rPr lang="en-US" altLang="en-SE"/>
              <a:t>Frågor</a:t>
            </a:r>
          </a:p>
        </p:txBody>
      </p:sp>
    </p:spTree>
  </p:cSld>
  <p:clrMapOvr>
    <a:masterClrMapping/>
  </p:clrMapOvr>
</p:sld>
</file>

<file path=ppt/theme/theme1.xml><?xml version="1.0" encoding="utf-8"?>
<a:theme xmlns:a="http://schemas.openxmlformats.org/drawingml/2006/main" name="Tom presentatio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Tom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sv-SE" sz="2400" b="0" i="0" u="none" strike="noStrike" cap="none" normalizeH="0" baseline="0">
            <a:ln>
              <a:noFill/>
            </a:ln>
            <a:solidFill>
              <a:srgbClr val="000000"/>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sv-SE" sz="2400" b="0" i="0" u="none" strike="noStrike" cap="none" normalizeH="0" baseline="0">
            <a:ln>
              <a:noFill/>
            </a:ln>
            <a:solidFill>
              <a:srgbClr val="000000"/>
            </a:solidFill>
            <a:effectLst/>
            <a:latin typeface="Times" charset="0"/>
            <a:ea typeface="ＭＳ Ｐゴシック" charset="0"/>
          </a:defRPr>
        </a:defPPr>
      </a:lstStyle>
    </a:lnDef>
  </a:objectDefaults>
  <a:extraClrSchemeLst>
    <a:extraClrScheme>
      <a:clrScheme name="Tom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om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om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om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om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om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om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om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om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om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om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om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Tom presentatio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Tom presentation">
      <a:majorFont>
        <a:latin typeface="Times"/>
        <a:ea typeface="ＭＳ Ｐゴシック"/>
        <a:cs typeface=""/>
      </a:majorFont>
      <a:minorFont>
        <a:latin typeface="Time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sv-SE" sz="2400" b="0" i="0" u="none" strike="noStrike" cap="none" normalizeH="0" baseline="0">
            <a:ln>
              <a:noFill/>
            </a:ln>
            <a:solidFill>
              <a:srgbClr val="000000"/>
            </a:solidFill>
            <a:effectLst/>
            <a:latin typeface="Times"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sv-SE" sz="2400" b="0" i="0" u="none" strike="noStrike" cap="none" normalizeH="0" baseline="0">
            <a:ln>
              <a:noFill/>
            </a:ln>
            <a:solidFill>
              <a:srgbClr val="000000"/>
            </a:solidFill>
            <a:effectLst/>
            <a:latin typeface="Times" charset="0"/>
            <a:ea typeface="ＭＳ Ｐゴシック" charset="0"/>
          </a:defRPr>
        </a:defPPr>
      </a:lstStyle>
    </a:lnDef>
  </a:objectDefaults>
  <a:extraClrSchemeLst>
    <a:extraClrScheme>
      <a:clrScheme name="Tom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Tom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Tom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Tom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Tom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Tom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Tom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Tom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Tom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Tom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Tom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Tom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tema">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11497</TotalTime>
  <Words>2316</Words>
  <Application>Microsoft Macintosh PowerPoint</Application>
  <PresentationFormat>On-screen Show (4:3)</PresentationFormat>
  <Paragraphs>401</Paragraphs>
  <Slides>53</Slides>
  <Notes>40</Notes>
  <HiddenSlides>5</HiddenSlides>
  <MMClips>7</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53</vt:i4>
      </vt:variant>
    </vt:vector>
  </HeadingPairs>
  <TitlesOfParts>
    <vt:vector size="58" baseType="lpstr">
      <vt:lpstr>Arial</vt:lpstr>
      <vt:lpstr>Calibri</vt:lpstr>
      <vt:lpstr>Times</vt:lpstr>
      <vt:lpstr>Tom presentation</vt:lpstr>
      <vt:lpstr>1_Tom presentation</vt:lpstr>
      <vt:lpstr>Neurologiska bortfall</vt:lpstr>
      <vt:lpstr>1-Var?</vt:lpstr>
      <vt:lpstr>2-Vad?</vt:lpstr>
      <vt:lpstr>Nyckelinformation från anamnes</vt:lpstr>
      <vt:lpstr>Nervstatus</vt:lpstr>
      <vt:lpstr>SWESEMs Screening Nervstatus</vt:lpstr>
      <vt:lpstr>Dysfasi-Dysartri-Desorientering</vt:lpstr>
      <vt:lpstr>Dysfasi</vt:lpstr>
      <vt:lpstr>Dysartri</vt:lpstr>
      <vt:lpstr>PowerPoint Presentation</vt:lpstr>
      <vt:lpstr>Neglekt</vt:lpstr>
      <vt:lpstr>Ensidig mios &amp; ptos</vt:lpstr>
      <vt:lpstr>Relative afferent pupillary defect</vt:lpstr>
      <vt:lpstr>Nystagmus</vt:lpstr>
      <vt:lpstr>52-årig man med yrsel</vt:lpstr>
      <vt:lpstr>Head-Impulse Test</vt:lpstr>
      <vt:lpstr>Konjugerad blickdeviation</vt:lpstr>
      <vt:lpstr>Ensidig blickpares</vt:lpstr>
      <vt:lpstr>PowerPoint Presentation</vt:lpstr>
      <vt:lpstr>PowerPoint Presentation</vt:lpstr>
      <vt:lpstr>PowerPoint Presentation</vt:lpstr>
      <vt:lpstr>PowerPoint Presentation</vt:lpstr>
      <vt:lpstr>SWESEMs Screening Nervstatus</vt:lpstr>
      <vt:lpstr>Fokal svaghet</vt:lpstr>
      <vt:lpstr>Sida av extremitet</vt:lpstr>
      <vt:lpstr>Radialis</vt:lpstr>
      <vt:lpstr>Median</vt:lpstr>
      <vt:lpstr>Ulnar</vt:lpstr>
      <vt:lpstr>Helkroppsdel</vt:lpstr>
      <vt:lpstr>PowerPoint Presentation</vt:lpstr>
      <vt:lpstr>Sciatic</vt:lpstr>
      <vt:lpstr>Multifokal svaghet</vt:lpstr>
      <vt:lpstr>Proximal symmetrisk svaghet</vt:lpstr>
      <vt:lpstr>Distal symmetrisk svaghet</vt:lpstr>
      <vt:lpstr>Remsa längs extremiteten</vt:lpstr>
      <vt:lpstr>Ansikte ispilateralt till arm/ben</vt:lpstr>
      <vt:lpstr>Stroke Mimics</vt:lpstr>
      <vt:lpstr>Ansikte kontralateralt till arm/ben</vt:lpstr>
      <vt:lpstr>Bortfall under bålnivå</vt:lpstr>
      <vt:lpstr>PowerPoint Presentation</vt:lpstr>
      <vt:lpstr>PowerPoint Presentation</vt:lpstr>
      <vt:lpstr>Vänster: Ingen kraft Ingen beröring</vt:lpstr>
      <vt:lpstr>PowerPoint Presentation</vt:lpstr>
      <vt:lpstr>Urinretention + perineal parestesi</vt:lpstr>
      <vt:lpstr>Bilaterala kranialnervbortfall</vt:lpstr>
      <vt:lpstr>Neuromuskulär förbindelse</vt:lpstr>
      <vt:lpstr>Isolerat svaghet?</vt:lpstr>
      <vt:lpstr>Svaghets mönster</vt:lpstr>
      <vt:lpstr>ÖMN vs NMN</vt:lpstr>
      <vt:lpstr>Ledtrådar</vt:lpstr>
      <vt:lpstr>SWESEMs Screening Nervstatus</vt:lpstr>
      <vt:lpstr>Dysmetri / Dysdiadochokinesi</vt:lpstr>
      <vt:lpstr>Neurofall</vt:lpstr>
    </vt:vector>
  </TitlesOfParts>
  <Company>뿿_</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Diagnos av intoxikation</dc:title>
  <dc:creator>helena jernström</dc:creator>
  <cp:lastModifiedBy>eric Dryver</cp:lastModifiedBy>
  <cp:revision>1918</cp:revision>
  <cp:lastPrinted>2021-06-25T09:46:45Z</cp:lastPrinted>
  <dcterms:created xsi:type="dcterms:W3CDTF">2004-05-02T18:25:10Z</dcterms:created>
  <dcterms:modified xsi:type="dcterms:W3CDTF">2025-11-27T22:22:01Z</dcterms:modified>
</cp:coreProperties>
</file>