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3" r:id="rId2"/>
  </p:sldMasterIdLst>
  <p:notesMasterIdLst>
    <p:notesMasterId r:id="rId35"/>
  </p:notesMasterIdLst>
  <p:sldIdLst>
    <p:sldId id="335" r:id="rId3"/>
    <p:sldId id="718" r:id="rId4"/>
    <p:sldId id="943" r:id="rId5"/>
    <p:sldId id="944" r:id="rId6"/>
    <p:sldId id="374" r:id="rId7"/>
    <p:sldId id="1045" r:id="rId8"/>
    <p:sldId id="1061" r:id="rId9"/>
    <p:sldId id="1046" r:id="rId10"/>
    <p:sldId id="1047" r:id="rId11"/>
    <p:sldId id="1048" r:id="rId12"/>
    <p:sldId id="1049" r:id="rId13"/>
    <p:sldId id="1053" r:id="rId14"/>
    <p:sldId id="1050" r:id="rId15"/>
    <p:sldId id="1060" r:id="rId16"/>
    <p:sldId id="870" r:id="rId17"/>
    <p:sldId id="910" r:id="rId18"/>
    <p:sldId id="1035" r:id="rId19"/>
    <p:sldId id="895" r:id="rId20"/>
    <p:sldId id="1034" r:id="rId21"/>
    <p:sldId id="819" r:id="rId22"/>
    <p:sldId id="1054" r:id="rId23"/>
    <p:sldId id="1059" r:id="rId24"/>
    <p:sldId id="929" r:id="rId25"/>
    <p:sldId id="890" r:id="rId26"/>
    <p:sldId id="891" r:id="rId27"/>
    <p:sldId id="894" r:id="rId28"/>
    <p:sldId id="893" r:id="rId29"/>
    <p:sldId id="1052" r:id="rId30"/>
    <p:sldId id="898" r:id="rId31"/>
    <p:sldId id="888" r:id="rId32"/>
    <p:sldId id="1056" r:id="rId33"/>
    <p:sldId id="897" r:id="rId34"/>
  </p:sldIdLst>
  <p:sldSz cx="9144000" cy="6858000" type="screen4x3"/>
  <p:notesSz cx="6858000" cy="9144000"/>
  <p:defaultTextStyle>
    <a:defPPr>
      <a:defRPr lang="sv-SE"/>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llanmörkt format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99"/>
    <p:restoredTop sz="82815"/>
  </p:normalViewPr>
  <p:slideViewPr>
    <p:cSldViewPr snapToGrid="0">
      <p:cViewPr>
        <p:scale>
          <a:sx n="69" d="100"/>
          <a:sy n="69" d="100"/>
        </p:scale>
        <p:origin x="1448"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1DD95CAE-7780-A4B7-D840-611021BC4BA9}"/>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5" name="Rectangle 3">
            <a:extLst>
              <a:ext uri="{FF2B5EF4-FFF2-40B4-BE49-F238E27FC236}">
                <a16:creationId xmlns:a16="http://schemas.microsoft.com/office/drawing/2014/main" id="{986CEDAA-24D7-1CD1-A048-68BDEEBCE512}"/>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sv-SE"/>
          </a:p>
        </p:txBody>
      </p:sp>
      <p:sp>
        <p:nvSpPr>
          <p:cNvPr id="15364" name="Rectangle 4">
            <a:extLst>
              <a:ext uri="{FF2B5EF4-FFF2-40B4-BE49-F238E27FC236}">
                <a16:creationId xmlns:a16="http://schemas.microsoft.com/office/drawing/2014/main" id="{936DEAB3-84AE-066E-88E7-0250EE3BF98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7A3F165F-E5DC-F6F9-6F50-C55DA62E8F4A}"/>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sv-SE" altLang="en-SE" noProof="0"/>
              <a:t>Klicka här för att ändra format på bakgrundstexten</a:t>
            </a:r>
          </a:p>
          <a:p>
            <a:pPr lvl="1"/>
            <a:r>
              <a:rPr lang="sv-SE" altLang="en-SE" noProof="0"/>
              <a:t>Nivå två</a:t>
            </a:r>
          </a:p>
          <a:p>
            <a:pPr lvl="2"/>
            <a:r>
              <a:rPr lang="sv-SE" altLang="en-SE" noProof="0"/>
              <a:t>Nivå tre</a:t>
            </a:r>
          </a:p>
          <a:p>
            <a:pPr lvl="3"/>
            <a:r>
              <a:rPr lang="sv-SE" altLang="en-SE" noProof="0"/>
              <a:t>Nivå fyra</a:t>
            </a:r>
          </a:p>
          <a:p>
            <a:pPr lvl="4"/>
            <a:r>
              <a:rPr lang="sv-SE" altLang="en-SE" noProof="0"/>
              <a:t>Nivå fem</a:t>
            </a:r>
          </a:p>
        </p:txBody>
      </p:sp>
      <p:sp>
        <p:nvSpPr>
          <p:cNvPr id="8198" name="Rectangle 6">
            <a:extLst>
              <a:ext uri="{FF2B5EF4-FFF2-40B4-BE49-F238E27FC236}">
                <a16:creationId xmlns:a16="http://schemas.microsoft.com/office/drawing/2014/main" id="{95C3F0B3-24DE-65F4-0F53-D4ED7925444B}"/>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9" name="Rectangle 7">
            <a:extLst>
              <a:ext uri="{FF2B5EF4-FFF2-40B4-BE49-F238E27FC236}">
                <a16:creationId xmlns:a16="http://schemas.microsoft.com/office/drawing/2014/main" id="{A47E2D75-6B18-8356-3D4B-9B948A59C311}"/>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7F761D6-5A5A-A34B-8C9B-4CD21FD22EA6}" type="slidenum">
              <a:rPr lang="sv-SE" altLang="en-SE"/>
              <a:pPr>
                <a:defRPr/>
              </a:pPr>
              <a:t>‹#›</a:t>
            </a:fld>
            <a:endParaRPr lang="sv-SE" altLang="en-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02EB5AD4-3B0B-C2EE-9BCA-AD5AF9963D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3E3E654-ED89-1044-B93C-824B4AAF725C}" type="slidenum">
              <a:rPr lang="sv-SE" altLang="en-SE" sz="1200" smtClean="0"/>
              <a:pPr/>
              <a:t>1</a:t>
            </a:fld>
            <a:endParaRPr lang="sv-SE" altLang="en-SE" sz="1200"/>
          </a:p>
        </p:txBody>
      </p:sp>
      <p:sp>
        <p:nvSpPr>
          <p:cNvPr id="18434" name="Rectangle 2">
            <a:extLst>
              <a:ext uri="{FF2B5EF4-FFF2-40B4-BE49-F238E27FC236}">
                <a16:creationId xmlns:a16="http://schemas.microsoft.com/office/drawing/2014/main" id="{49878B58-E0A9-CC6B-CF2B-5A3982907119}"/>
              </a:ext>
            </a:extLst>
          </p:cNvPr>
          <p:cNvSpPr>
            <a:spLocks noGrp="1" noRot="1" noChangeAspect="1" noChangeArrowheads="1" noTextEdit="1"/>
          </p:cNvSpPr>
          <p:nvPr>
            <p:ph type="sldImg"/>
          </p:nvPr>
        </p:nvSpPr>
        <p:spPr>
          <a:ln/>
        </p:spPr>
      </p:sp>
      <p:sp>
        <p:nvSpPr>
          <p:cNvPr id="425987" name="Rectangle 3">
            <a:extLst>
              <a:ext uri="{FF2B5EF4-FFF2-40B4-BE49-F238E27FC236}">
                <a16:creationId xmlns:a16="http://schemas.microsoft.com/office/drawing/2014/main" id="{B101B531-F9F2-50C1-0CC3-8C4B8ADAE302}"/>
              </a:ext>
            </a:extLst>
          </p:cNvPr>
          <p:cNvSpPr>
            <a:spLocks noGrp="1" noChangeArrowheads="1"/>
          </p:cNvSpPr>
          <p:nvPr>
            <p:ph type="body" idx="1"/>
          </p:nvPr>
        </p:nvSpPr>
        <p:spPr/>
        <p:txBody>
          <a:bodyPr/>
          <a:lstStyle/>
          <a:p>
            <a:pPr>
              <a:defRPr/>
            </a:pPr>
            <a:endParaRPr lang="sv-SE">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EF040-D12C-7197-545D-674C8E5A4E92}"/>
            </a:ext>
          </a:extLst>
        </p:cNvPr>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721026E3-6CF0-9519-6318-7B75E66A2EEC}"/>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F3806A37-D7BD-8C54-D689-51BD0E4FAB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E" altLang="en-SE" dirty="0">
              <a:latin typeface="Times" pitchFamily="2" charset="0"/>
            </a:endParaRPr>
          </a:p>
        </p:txBody>
      </p:sp>
      <p:sp>
        <p:nvSpPr>
          <p:cNvPr id="68611" name="Slide Number Placeholder 3">
            <a:extLst>
              <a:ext uri="{FF2B5EF4-FFF2-40B4-BE49-F238E27FC236}">
                <a16:creationId xmlns:a16="http://schemas.microsoft.com/office/drawing/2014/main" id="{988C643D-C9D3-59A0-EE9A-0D941B0F48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B5F9BA7-5742-514C-81E0-67AFEA9B9F79}" type="slidenum">
              <a:rPr lang="sv-SE" altLang="en-SE" sz="1200" smtClean="0"/>
              <a:pPr/>
              <a:t>11</a:t>
            </a:fld>
            <a:endParaRPr lang="sv-SE" altLang="en-SE" sz="1200"/>
          </a:p>
        </p:txBody>
      </p:sp>
    </p:spTree>
    <p:extLst>
      <p:ext uri="{BB962C8B-B14F-4D97-AF65-F5344CB8AC3E}">
        <p14:creationId xmlns:p14="http://schemas.microsoft.com/office/powerpoint/2010/main" val="2632809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94A30-7BEC-F977-4656-5845EEEAB408}"/>
            </a:ext>
          </a:extLst>
        </p:cNvPr>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A8A51E1B-04E1-0929-A006-F3AD1B7B96C0}"/>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EB9EC4C7-9D62-0131-75F5-12E91C16036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E" altLang="en-SE" dirty="0">
              <a:latin typeface="Times" pitchFamily="2" charset="0"/>
            </a:endParaRPr>
          </a:p>
        </p:txBody>
      </p:sp>
      <p:sp>
        <p:nvSpPr>
          <p:cNvPr id="68611" name="Slide Number Placeholder 3">
            <a:extLst>
              <a:ext uri="{FF2B5EF4-FFF2-40B4-BE49-F238E27FC236}">
                <a16:creationId xmlns:a16="http://schemas.microsoft.com/office/drawing/2014/main" id="{6F5DB572-C8A5-7B78-AE9E-DF46918C16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B5F9BA7-5742-514C-81E0-67AFEA9B9F79}" type="slidenum">
              <a:rPr lang="sv-SE" altLang="en-SE" sz="1200" smtClean="0"/>
              <a:pPr/>
              <a:t>12</a:t>
            </a:fld>
            <a:endParaRPr lang="sv-SE" altLang="en-SE" sz="1200"/>
          </a:p>
        </p:txBody>
      </p:sp>
    </p:spTree>
    <p:extLst>
      <p:ext uri="{BB962C8B-B14F-4D97-AF65-F5344CB8AC3E}">
        <p14:creationId xmlns:p14="http://schemas.microsoft.com/office/powerpoint/2010/main" val="3017571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09C5-D7A5-4D22-A1D4-94221898101B}"/>
            </a:ext>
          </a:extLst>
        </p:cNvPr>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5554673A-AA40-F44A-C1E0-9C0348940AA5}"/>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8569B1DE-9E1D-9934-0DCA-163AD82273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E" altLang="en-SE" dirty="0">
              <a:latin typeface="Times" pitchFamily="2" charset="0"/>
            </a:endParaRPr>
          </a:p>
        </p:txBody>
      </p:sp>
      <p:sp>
        <p:nvSpPr>
          <p:cNvPr id="68611" name="Slide Number Placeholder 3">
            <a:extLst>
              <a:ext uri="{FF2B5EF4-FFF2-40B4-BE49-F238E27FC236}">
                <a16:creationId xmlns:a16="http://schemas.microsoft.com/office/drawing/2014/main" id="{10B8A6D6-87D1-2A04-EBE2-4DA8D9A9F6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B5F9BA7-5742-514C-81E0-67AFEA9B9F79}" type="slidenum">
              <a:rPr lang="sv-SE" altLang="en-SE" sz="1200" smtClean="0"/>
              <a:pPr/>
              <a:t>13</a:t>
            </a:fld>
            <a:endParaRPr lang="sv-SE" altLang="en-SE" sz="1200"/>
          </a:p>
        </p:txBody>
      </p:sp>
    </p:spTree>
    <p:extLst>
      <p:ext uri="{BB962C8B-B14F-4D97-AF65-F5344CB8AC3E}">
        <p14:creationId xmlns:p14="http://schemas.microsoft.com/office/powerpoint/2010/main" val="1896730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36921-26E0-6804-2B9B-634704395ECD}"/>
            </a:ext>
          </a:extLst>
        </p:cNvPr>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42A01931-FE2F-2C53-B03C-34992BC35B1E}"/>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35ED92C9-F35B-557F-EE30-B89C761F77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SE" altLang="en-SE" dirty="0">
              <a:latin typeface="Times" pitchFamily="2" charset="0"/>
            </a:endParaRPr>
          </a:p>
        </p:txBody>
      </p:sp>
      <p:sp>
        <p:nvSpPr>
          <p:cNvPr id="35843" name="Slide Number Placeholder 3">
            <a:extLst>
              <a:ext uri="{FF2B5EF4-FFF2-40B4-BE49-F238E27FC236}">
                <a16:creationId xmlns:a16="http://schemas.microsoft.com/office/drawing/2014/main" id="{70E73C7C-233C-BEAB-501A-39A0AB8E3D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BA2E8F29-0808-5742-ACAB-08B83D9511B3}" type="slidenum">
              <a:rPr lang="sv-SE" altLang="en-SE" sz="1200" smtClean="0"/>
              <a:pPr/>
              <a:t>14</a:t>
            </a:fld>
            <a:endParaRPr lang="sv-SE" altLang="en-SE" sz="1200"/>
          </a:p>
        </p:txBody>
      </p:sp>
    </p:spTree>
    <p:extLst>
      <p:ext uri="{BB962C8B-B14F-4D97-AF65-F5344CB8AC3E}">
        <p14:creationId xmlns:p14="http://schemas.microsoft.com/office/powerpoint/2010/main" val="3095949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t>http://www.303rdbg.com/checklist-</a:t>
            </a:r>
            <a:r>
              <a:rPr lang="en-GB" sz="1200" dirty="0" err="1"/>
              <a:t>cockpit.html</a:t>
            </a:r>
            <a:endParaRPr lang="en-SE" sz="1200" dirty="0"/>
          </a:p>
          <a:p>
            <a:endParaRPr lang="en-SE" dirty="0"/>
          </a:p>
          <a:p>
            <a:endParaRPr lang="en-SE" dirty="0"/>
          </a:p>
          <a:p>
            <a:r>
              <a:rPr lang="en-SE" dirty="0"/>
              <a:t>Having a checklist is not enough to bridge the gap between knowledge and action.  There also needs to be clear instructions for how the checklist is to be implemented.</a:t>
            </a:r>
          </a:p>
          <a:p>
            <a:endParaRPr lang="en-SE" dirty="0"/>
          </a:p>
          <a:p>
            <a:r>
              <a:rPr lang="en-SE" dirty="0"/>
              <a:t>So here we have a</a:t>
            </a:r>
          </a:p>
          <a:p>
            <a:r>
              <a:rPr lang="en-SE" dirty="0"/>
              <a:t>1-read-do checklist</a:t>
            </a:r>
          </a:p>
          <a:p>
            <a:r>
              <a:rPr lang="en-SE" dirty="0"/>
              <a:t>2-used by 2 people</a:t>
            </a:r>
          </a:p>
          <a:p>
            <a:r>
              <a:rPr lang="en-SE" dirty="0"/>
              <a:t>3-Read aloud with a clear expected response</a:t>
            </a:r>
          </a:p>
          <a:p>
            <a:endParaRPr lang="en-SE" dirty="0"/>
          </a:p>
          <a:p>
            <a:r>
              <a:rPr lang="en-SE" dirty="0"/>
              <a:t>The key words are</a:t>
            </a:r>
          </a:p>
          <a:p>
            <a:r>
              <a:rPr lang="en-SE" dirty="0"/>
              <a:t>1-Definite procedure (or protocol)</a:t>
            </a:r>
          </a:p>
          <a:p>
            <a:r>
              <a:rPr lang="en-SE" dirty="0"/>
              <a:t>2-Active cooperation (involvement, engagement of the users)</a:t>
            </a:r>
          </a:p>
        </p:txBody>
      </p:sp>
      <p:sp>
        <p:nvSpPr>
          <p:cNvPr id="4" name="Slide Number Placeholder 3"/>
          <p:cNvSpPr>
            <a:spLocks noGrp="1"/>
          </p:cNvSpPr>
          <p:nvPr>
            <p:ph type="sldNum" sz="quarter" idx="5"/>
          </p:nvPr>
        </p:nvSpPr>
        <p:spPr/>
        <p:txBody>
          <a:bodyPr/>
          <a:lstStyle/>
          <a:p>
            <a:fld id="{4DF27B67-B3A6-6E48-B547-E43344DFF91D}" type="slidenum">
              <a:rPr lang="sv-SE" smtClean="0"/>
              <a:t>15</a:t>
            </a:fld>
            <a:endParaRPr lang="sv-SE"/>
          </a:p>
        </p:txBody>
      </p:sp>
    </p:spTree>
    <p:extLst>
      <p:ext uri="{BB962C8B-B14F-4D97-AF65-F5344CB8AC3E}">
        <p14:creationId xmlns:p14="http://schemas.microsoft.com/office/powerpoint/2010/main" val="240300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In traumatic cardiac arrest, the most likely causes are hemorrhage, tension pneumothorax, tamponade.  Prioritize:</a:t>
            </a:r>
          </a:p>
          <a:p>
            <a:r>
              <a:rPr lang="en-SE" dirty="0"/>
              <a:t>1-Hemostasis</a:t>
            </a:r>
          </a:p>
          <a:p>
            <a:r>
              <a:rPr lang="en-SE" dirty="0"/>
              <a:t>2-Giving blood</a:t>
            </a:r>
          </a:p>
          <a:p>
            <a:r>
              <a:rPr lang="en-SE" dirty="0"/>
              <a:t>3-Bilateral thoracostomies</a:t>
            </a:r>
          </a:p>
          <a:p>
            <a:r>
              <a:rPr lang="en-SE" dirty="0"/>
              <a:t>4-Ruling out tamponade</a:t>
            </a:r>
          </a:p>
          <a:p>
            <a:r>
              <a:rPr lang="en-SE" dirty="0"/>
              <a:t>5-Consider thoracotomy</a:t>
            </a:r>
          </a:p>
          <a:p>
            <a:r>
              <a:rPr lang="en-SE" dirty="0"/>
              <a:t>There seems to be no role for adrenalin IV. There seems to be no role for chest compressions if there is not preload.  If preload is reestablished, then in theory chest compressions may have a role.</a:t>
            </a:r>
          </a:p>
          <a:p>
            <a:endParaRPr lang="en-SE" dirty="0"/>
          </a:p>
          <a:p>
            <a:r>
              <a:rPr lang="en-SE" dirty="0"/>
              <a:t>In hypoxic cardiac arrest (e.g. due to upper airway obstruction), prioritize bypassing the obstruction and ventilation over chest compressions and adrenalin.</a:t>
            </a:r>
          </a:p>
        </p:txBody>
      </p:sp>
      <p:sp>
        <p:nvSpPr>
          <p:cNvPr id="4" name="Slide Number Placeholder 3"/>
          <p:cNvSpPr>
            <a:spLocks noGrp="1"/>
          </p:cNvSpPr>
          <p:nvPr>
            <p:ph type="sldNum" sz="quarter" idx="5"/>
          </p:nvPr>
        </p:nvSpPr>
        <p:spPr/>
        <p:txBody>
          <a:bodyPr/>
          <a:lstStyle/>
          <a:p>
            <a:pPr>
              <a:defRPr/>
            </a:pPr>
            <a:fld id="{1ABBABC0-2EC5-4942-B78C-82E1721A0F1F}" type="slidenum">
              <a:rPr lang="sv-SE" altLang="en-SE" smtClean="0"/>
              <a:pPr>
                <a:defRPr/>
              </a:pPr>
              <a:t>19</a:t>
            </a:fld>
            <a:endParaRPr lang="sv-SE" altLang="en-SE"/>
          </a:p>
        </p:txBody>
      </p:sp>
    </p:spTree>
    <p:extLst>
      <p:ext uri="{BB962C8B-B14F-4D97-AF65-F5344CB8AC3E}">
        <p14:creationId xmlns:p14="http://schemas.microsoft.com/office/powerpoint/2010/main" val="4223441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handbook.bcehs.ca</a:t>
            </a:r>
            <a:r>
              <a:rPr lang="en-GB" dirty="0"/>
              <a:t>/clinical-practice-guidelines/pr-clinical-procedure-guide/pr44-pericardiocentesis/</a:t>
            </a:r>
            <a:endParaRPr lang="en-SE" dirty="0"/>
          </a:p>
        </p:txBody>
      </p:sp>
      <p:sp>
        <p:nvSpPr>
          <p:cNvPr id="4" name="Slide Number Placeholder 3"/>
          <p:cNvSpPr>
            <a:spLocks noGrp="1"/>
          </p:cNvSpPr>
          <p:nvPr>
            <p:ph type="sldNum" sz="quarter" idx="5"/>
          </p:nvPr>
        </p:nvSpPr>
        <p:spPr/>
        <p:txBody>
          <a:bodyPr/>
          <a:lstStyle/>
          <a:p>
            <a:pPr>
              <a:defRPr/>
            </a:pPr>
            <a:fld id="{17F761D6-5A5A-A34B-8C9B-4CD21FD22EA6}" type="slidenum">
              <a:rPr lang="sv-SE" altLang="en-SE" smtClean="0"/>
              <a:pPr>
                <a:defRPr/>
              </a:pPr>
              <a:t>28</a:t>
            </a:fld>
            <a:endParaRPr lang="sv-SE" altLang="en-SE"/>
          </a:p>
        </p:txBody>
      </p:sp>
    </p:spTree>
    <p:extLst>
      <p:ext uri="{BB962C8B-B14F-4D97-AF65-F5344CB8AC3E}">
        <p14:creationId xmlns:p14="http://schemas.microsoft.com/office/powerpoint/2010/main" val="1852838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0AA76E02-41FC-6640-AAA8-69F0A54D41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B6112077-07B1-8B46-B16F-B4D2A5247485}" type="slidenum">
              <a:rPr lang="sv-SE" altLang="en-SE" sz="1200" smtClean="0"/>
              <a:pPr/>
              <a:t>32</a:t>
            </a:fld>
            <a:endParaRPr lang="sv-SE" altLang="en-SE" sz="1200"/>
          </a:p>
        </p:txBody>
      </p:sp>
      <p:sp>
        <p:nvSpPr>
          <p:cNvPr id="29698" name="Rectangle 2">
            <a:extLst>
              <a:ext uri="{FF2B5EF4-FFF2-40B4-BE49-F238E27FC236}">
                <a16:creationId xmlns:a16="http://schemas.microsoft.com/office/drawing/2014/main" id="{656E5FF7-CAA7-664C-B4DD-7C6117588AAA}"/>
              </a:ext>
            </a:extLst>
          </p:cNvPr>
          <p:cNvSpPr>
            <a:spLocks noGrp="1" noRot="1" noChangeAspect="1" noChangeArrowheads="1" noTextEdit="1"/>
          </p:cNvSpPr>
          <p:nvPr>
            <p:ph type="sldImg"/>
          </p:nvPr>
        </p:nvSpPr>
        <p:spPr>
          <a:solidFill>
            <a:srgbClr val="FFFFFF"/>
          </a:solidFill>
          <a:ln/>
        </p:spPr>
      </p:sp>
      <p:sp>
        <p:nvSpPr>
          <p:cNvPr id="29699" name="Rectangle 3">
            <a:extLst>
              <a:ext uri="{FF2B5EF4-FFF2-40B4-BE49-F238E27FC236}">
                <a16:creationId xmlns:a16="http://schemas.microsoft.com/office/drawing/2014/main" id="{2A31BFC8-2576-4943-9ED0-5F484148753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sv-SE" altLang="en-SE" dirty="0">
                <a:latin typeface="Times" pitchFamily="2" charset="0"/>
              </a:rPr>
              <a:t>Rytm:  VF / pulslös VT eller PEA / </a:t>
            </a:r>
            <a:r>
              <a:rPr lang="sv-SE" altLang="en-SE" dirty="0" err="1">
                <a:latin typeface="Times" pitchFamily="2" charset="0"/>
              </a:rPr>
              <a:t>Asystole</a:t>
            </a:r>
            <a:r>
              <a:rPr lang="sv-SE" altLang="en-SE" dirty="0">
                <a:latin typeface="Times" pitchFamily="2" charset="0"/>
              </a:rPr>
              <a:t>?</a:t>
            </a:r>
          </a:p>
          <a:p>
            <a:r>
              <a:rPr lang="sv-SE" altLang="en-SE" dirty="0" err="1">
                <a:latin typeface="Times" pitchFamily="2" charset="0"/>
              </a:rPr>
              <a:t>Återbörja</a:t>
            </a:r>
            <a:r>
              <a:rPr lang="sv-SE" altLang="en-SE" dirty="0">
                <a:latin typeface="Times" pitchFamily="2" charset="0"/>
              </a:rPr>
              <a:t> direkt med basal HLR</a:t>
            </a:r>
          </a:p>
          <a:p>
            <a:r>
              <a:rPr lang="sv-SE" altLang="en-SE" dirty="0">
                <a:latin typeface="Times" pitchFamily="2" charset="0"/>
              </a:rPr>
              <a:t>HLR kan pågå under laddning av defibrillatorn</a:t>
            </a:r>
          </a:p>
          <a:p>
            <a:r>
              <a:rPr lang="sv-SE" altLang="en-SE" dirty="0">
                <a:latin typeface="Times" pitchFamily="2" charset="0"/>
              </a:rPr>
              <a:t>Adrenalin (1 mg vuxna, 10 </a:t>
            </a:r>
            <a:r>
              <a:rPr lang="sv-SE" altLang="en-SE" dirty="0" err="1">
                <a:latin typeface="Times" pitchFamily="2" charset="0"/>
              </a:rPr>
              <a:t>ug</a:t>
            </a:r>
            <a:r>
              <a:rPr lang="sv-SE" altLang="en-SE" dirty="0">
                <a:latin typeface="Times" pitchFamily="2" charset="0"/>
              </a:rPr>
              <a:t>/kg barn) direkt vid PEA / </a:t>
            </a:r>
            <a:r>
              <a:rPr lang="sv-SE" altLang="en-SE" dirty="0" err="1">
                <a:latin typeface="Times" pitchFamily="2" charset="0"/>
              </a:rPr>
              <a:t>asystole</a:t>
            </a:r>
            <a:r>
              <a:rPr lang="sv-SE" altLang="en-SE" dirty="0">
                <a:latin typeface="Times" pitchFamily="2" charset="0"/>
              </a:rPr>
              <a:t>, efter 3:e </a:t>
            </a:r>
            <a:r>
              <a:rPr lang="sv-SE" altLang="en-SE" dirty="0" err="1">
                <a:latin typeface="Times" pitchFamily="2" charset="0"/>
              </a:rPr>
              <a:t>def</a:t>
            </a:r>
            <a:r>
              <a:rPr lang="sv-SE" altLang="en-SE" dirty="0">
                <a:latin typeface="Times" pitchFamily="2" charset="0"/>
              </a:rPr>
              <a:t> vid VF/VT</a:t>
            </a:r>
          </a:p>
          <a:p>
            <a:r>
              <a:rPr lang="sv-SE" altLang="en-SE" dirty="0" err="1">
                <a:latin typeface="Times" pitchFamily="2" charset="0"/>
              </a:rPr>
              <a:t>Cordarone</a:t>
            </a:r>
            <a:r>
              <a:rPr lang="sv-SE" altLang="en-SE" dirty="0">
                <a:latin typeface="Times" pitchFamily="2" charset="0"/>
              </a:rPr>
              <a:t> efter 3:e </a:t>
            </a:r>
            <a:r>
              <a:rPr lang="sv-SE" altLang="en-SE" dirty="0" err="1">
                <a:latin typeface="Times" pitchFamily="2" charset="0"/>
              </a:rPr>
              <a:t>def</a:t>
            </a:r>
            <a:r>
              <a:rPr lang="sv-SE" altLang="en-SE" dirty="0">
                <a:latin typeface="Times" pitchFamily="2" charset="0"/>
              </a:rPr>
              <a:t> (300 mg vuxna, 5 mg/kg barn)</a:t>
            </a:r>
          </a:p>
        </p:txBody>
      </p:sp>
    </p:spTree>
    <p:extLst>
      <p:ext uri="{BB962C8B-B14F-4D97-AF65-F5344CB8AC3E}">
        <p14:creationId xmlns:p14="http://schemas.microsoft.com/office/powerpoint/2010/main" val="1950877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Most priority 1 patients are fairly hemodynamically stable.  But some priority one patients are really, really sick.  These patients have an immediate threat to life.  These patients fall into the following categories:</a:t>
            </a:r>
          </a:p>
          <a:p>
            <a:r>
              <a:rPr lang="en-SE" dirty="0"/>
              <a:t>1-Cardiac arrest (in essence, these patients are already dead)</a:t>
            </a:r>
          </a:p>
          <a:p>
            <a:r>
              <a:rPr lang="en-SE" dirty="0"/>
              <a:t>2-Trauma level 1</a:t>
            </a:r>
          </a:p>
          <a:p>
            <a:r>
              <a:rPr lang="en-SE" dirty="0"/>
              <a:t>3-Upper airway obstruction</a:t>
            </a:r>
          </a:p>
          <a:p>
            <a:r>
              <a:rPr lang="en-SE" dirty="0"/>
              <a:t>4-Really bad vitals; sometimes, you know from the vitals that this patient is going to need intubation and ICU care</a:t>
            </a:r>
          </a:p>
          <a:p>
            <a:endParaRPr lang="en-SE" dirty="0"/>
          </a:p>
        </p:txBody>
      </p:sp>
      <p:sp>
        <p:nvSpPr>
          <p:cNvPr id="4" name="Slide Number Placeholder 3"/>
          <p:cNvSpPr>
            <a:spLocks noGrp="1"/>
          </p:cNvSpPr>
          <p:nvPr>
            <p:ph type="sldNum" sz="quarter" idx="5"/>
          </p:nvPr>
        </p:nvSpPr>
        <p:spPr/>
        <p:txBody>
          <a:bodyPr/>
          <a:lstStyle/>
          <a:p>
            <a:pPr>
              <a:defRPr/>
            </a:pPr>
            <a:fld id="{17F761D6-5A5A-A34B-8C9B-4CD21FD22EA6}" type="slidenum">
              <a:rPr lang="sv-SE" altLang="en-SE" smtClean="0"/>
              <a:pPr>
                <a:defRPr/>
              </a:pPr>
              <a:t>2</a:t>
            </a:fld>
            <a:endParaRPr lang="sv-SE" altLang="en-SE"/>
          </a:p>
        </p:txBody>
      </p:sp>
    </p:spTree>
    <p:extLst>
      <p:ext uri="{BB962C8B-B14F-4D97-AF65-F5344CB8AC3E}">
        <p14:creationId xmlns:p14="http://schemas.microsoft.com/office/powerpoint/2010/main" val="2680730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92693E07-9C12-0D48-9693-11413F473EE8}"/>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AB3BE7AA-0B06-CE4F-8F1D-6DB49004CF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SE" altLang="en-SE" dirty="0">
                <a:latin typeface="Times" pitchFamily="2" charset="0"/>
              </a:rPr>
              <a:t>Ask the audience:  “What do you see on this slide?”</a:t>
            </a:r>
          </a:p>
          <a:p>
            <a:r>
              <a:rPr lang="en-SE" altLang="en-SE" dirty="0">
                <a:latin typeface="Times" pitchFamily="2" charset="0"/>
              </a:rPr>
              <a:t>The answer we’re fishing for is:  large team where everyone knows his/her role and gets to work simultaneously the moment the car arrives.</a:t>
            </a:r>
          </a:p>
          <a:p>
            <a:endParaRPr lang="en-SE" altLang="en-SE" dirty="0">
              <a:latin typeface="Times" pitchFamily="2" charset="0"/>
            </a:endParaRPr>
          </a:p>
          <a:p>
            <a:r>
              <a:rPr lang="en-SE" altLang="en-SE" dirty="0">
                <a:latin typeface="Times" pitchFamily="2" charset="0"/>
              </a:rPr>
              <a:t>For patients with immediate threat to life, minutes matter.  The optimal strategy is to have lots of competent personnel with pre-assigned tasks, so that the patient is resuscitated as quickly as possible.</a:t>
            </a:r>
          </a:p>
        </p:txBody>
      </p:sp>
      <p:sp>
        <p:nvSpPr>
          <p:cNvPr id="64515" name="Slide Number Placeholder 3">
            <a:extLst>
              <a:ext uri="{FF2B5EF4-FFF2-40B4-BE49-F238E27FC236}">
                <a16:creationId xmlns:a16="http://schemas.microsoft.com/office/drawing/2014/main" id="{679E618D-9206-8046-A063-4C726327E6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7F76FD-72F7-1443-9262-1873150A01A8}"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Tree>
    <p:extLst>
      <p:ext uri="{BB962C8B-B14F-4D97-AF65-F5344CB8AC3E}">
        <p14:creationId xmlns:p14="http://schemas.microsoft.com/office/powerpoint/2010/main" val="123275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This slide introduces a dichotomy between “Sequential Resuscitation” and “Simultaneous Resuscitation”</a:t>
            </a:r>
          </a:p>
          <a:p>
            <a:endParaRPr lang="en-SE" dirty="0"/>
          </a:p>
          <a:p>
            <a:r>
              <a:rPr lang="en-SE" dirty="0"/>
              <a:t>Sequential Resuscitation is carried out when:</a:t>
            </a:r>
          </a:p>
          <a:p>
            <a:r>
              <a:rPr lang="en-SE" dirty="0"/>
              <a:t>1-The patient is actually not that critical; most priority one patients are not on death’s door when they arrive in the ED.  It is OK to go sequentially from A through E and no large team of health care personnel is required.  You can usually get by with one physician doing A-E at the bedside, one nurse putting in I</a:t>
            </a:r>
            <a:r>
              <a:rPr lang="en-GB" dirty="0"/>
              <a:t>Vs and drawing blood tests and giving medications, and one nursing assistant measuring vitals, taking EKG, putting in Foley etc.</a:t>
            </a:r>
          </a:p>
          <a:p>
            <a:r>
              <a:rPr lang="en-GB" dirty="0"/>
              <a:t>OR</a:t>
            </a:r>
          </a:p>
          <a:p>
            <a:r>
              <a:rPr lang="en-GB" dirty="0"/>
              <a:t>2-When you have few personnel, you need to do things sequentially.  Think about ATLS-courses where the scenario is always:  “You are working in a rural hospital with few staff.”  If you are one physician and one nurse, you can’t do everything at once, you have to do things sequentially and start with A.</a:t>
            </a:r>
          </a:p>
          <a:p>
            <a:endParaRPr lang="en-GB" dirty="0"/>
          </a:p>
          <a:p>
            <a:r>
              <a:rPr lang="en-GB" dirty="0"/>
              <a:t>Simultaneous Resuscitation is carried out when:</a:t>
            </a:r>
          </a:p>
          <a:p>
            <a:r>
              <a:rPr lang="en-GB" dirty="0"/>
              <a:t>1-Patient is critical</a:t>
            </a:r>
          </a:p>
          <a:p>
            <a:r>
              <a:rPr lang="en-GB" dirty="0"/>
              <a:t>AND</a:t>
            </a:r>
          </a:p>
          <a:p>
            <a:r>
              <a:rPr lang="en-GB" dirty="0"/>
              <a:t>2-Sufficient personnel</a:t>
            </a:r>
          </a:p>
        </p:txBody>
      </p:sp>
      <p:sp>
        <p:nvSpPr>
          <p:cNvPr id="4" name="Slide Number Placeholder 3"/>
          <p:cNvSpPr>
            <a:spLocks noGrp="1"/>
          </p:cNvSpPr>
          <p:nvPr>
            <p:ph type="sldNum" sz="quarter" idx="5"/>
          </p:nvPr>
        </p:nvSpPr>
        <p:spPr/>
        <p:txBody>
          <a:bodyPr/>
          <a:lstStyle/>
          <a:p>
            <a:pPr>
              <a:defRPr/>
            </a:pPr>
            <a:fld id="{17F761D6-5A5A-A34B-8C9B-4CD21FD22EA6}" type="slidenum">
              <a:rPr lang="sv-SE" altLang="en-SE" smtClean="0"/>
              <a:pPr>
                <a:defRPr/>
              </a:pPr>
              <a:t>5</a:t>
            </a:fld>
            <a:endParaRPr lang="sv-SE" altLang="en-SE"/>
          </a:p>
        </p:txBody>
      </p:sp>
    </p:spTree>
    <p:extLst>
      <p:ext uri="{BB962C8B-B14F-4D97-AF65-F5344CB8AC3E}">
        <p14:creationId xmlns:p14="http://schemas.microsoft.com/office/powerpoint/2010/main" val="861229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E37E-427D-3384-5A49-35A1EAE3FC8D}"/>
            </a:ext>
          </a:extLst>
        </p:cNvPr>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1753D3F5-4ACA-A5CA-88AB-12576AB97491}"/>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04DB2ED0-CFAC-D4F4-8264-6E213D1C61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E" altLang="en-SE" dirty="0">
              <a:latin typeface="Times" pitchFamily="2" charset="0"/>
            </a:endParaRPr>
          </a:p>
        </p:txBody>
      </p:sp>
      <p:sp>
        <p:nvSpPr>
          <p:cNvPr id="68611" name="Slide Number Placeholder 3">
            <a:extLst>
              <a:ext uri="{FF2B5EF4-FFF2-40B4-BE49-F238E27FC236}">
                <a16:creationId xmlns:a16="http://schemas.microsoft.com/office/drawing/2014/main" id="{C90260F2-6686-35B2-F9A7-3E59786E7B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B5F9BA7-5742-514C-81E0-67AFEA9B9F79}" type="slidenum">
              <a:rPr lang="sv-SE" altLang="en-SE" sz="1200" smtClean="0"/>
              <a:pPr/>
              <a:t>6</a:t>
            </a:fld>
            <a:endParaRPr lang="sv-SE" altLang="en-SE" sz="1200"/>
          </a:p>
        </p:txBody>
      </p:sp>
    </p:spTree>
    <p:extLst>
      <p:ext uri="{BB962C8B-B14F-4D97-AF65-F5344CB8AC3E}">
        <p14:creationId xmlns:p14="http://schemas.microsoft.com/office/powerpoint/2010/main" val="2215067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So here is a suggestion for a generic simultaneous resuscitation.  There are six key roles.</a:t>
            </a:r>
          </a:p>
          <a:p>
            <a:endParaRPr lang="en-SE" dirty="0"/>
          </a:p>
          <a:p>
            <a:r>
              <a:rPr lang="en-SE" dirty="0"/>
              <a:t>Four of these roles (Team-leader, Fluids, Vitals, Documentation) are present in both Sequential and Simultaneous resuscitations</a:t>
            </a:r>
          </a:p>
          <a:p>
            <a:endParaRPr lang="en-SE" dirty="0"/>
          </a:p>
          <a:p>
            <a:r>
              <a:rPr lang="en-SE" dirty="0"/>
              <a:t>There are two additional roles during Simultaneous Resuscitations:</a:t>
            </a:r>
          </a:p>
          <a:p>
            <a:r>
              <a:rPr lang="en-SE" dirty="0"/>
              <a:t>1-Airway</a:t>
            </a:r>
          </a:p>
          <a:p>
            <a:r>
              <a:rPr lang="en-SE" dirty="0"/>
              <a:t>2-Trunk</a:t>
            </a:r>
          </a:p>
        </p:txBody>
      </p:sp>
      <p:sp>
        <p:nvSpPr>
          <p:cNvPr id="4" name="Slide Number Placeholder 3"/>
          <p:cNvSpPr>
            <a:spLocks noGrp="1"/>
          </p:cNvSpPr>
          <p:nvPr>
            <p:ph type="sldNum" sz="quarter" idx="5"/>
          </p:nvPr>
        </p:nvSpPr>
        <p:spPr/>
        <p:txBody>
          <a:bodyPr/>
          <a:lstStyle/>
          <a:p>
            <a:pPr>
              <a:defRPr/>
            </a:pPr>
            <a:fld id="{17F761D6-5A5A-A34B-8C9B-4CD21FD22EA6}" type="slidenum">
              <a:rPr lang="sv-SE" altLang="en-SE" smtClean="0"/>
              <a:pPr>
                <a:defRPr/>
              </a:pPr>
              <a:t>7</a:t>
            </a:fld>
            <a:endParaRPr lang="sv-SE" altLang="en-SE"/>
          </a:p>
        </p:txBody>
      </p:sp>
    </p:spTree>
    <p:extLst>
      <p:ext uri="{BB962C8B-B14F-4D97-AF65-F5344CB8AC3E}">
        <p14:creationId xmlns:p14="http://schemas.microsoft.com/office/powerpoint/2010/main" val="2555680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7BEF4-7E02-57A1-A697-01B544D2AA44}"/>
            </a:ext>
          </a:extLst>
        </p:cNvPr>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A106FC23-886D-342E-0954-EEF6A03A80CD}"/>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05C193D9-CB81-0481-9DBE-C48394611A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E" altLang="en-SE" dirty="0">
              <a:latin typeface="Times" pitchFamily="2" charset="0"/>
            </a:endParaRPr>
          </a:p>
        </p:txBody>
      </p:sp>
      <p:sp>
        <p:nvSpPr>
          <p:cNvPr id="68611" name="Slide Number Placeholder 3">
            <a:extLst>
              <a:ext uri="{FF2B5EF4-FFF2-40B4-BE49-F238E27FC236}">
                <a16:creationId xmlns:a16="http://schemas.microsoft.com/office/drawing/2014/main" id="{63F0D533-386A-4905-BB96-1ACF733D16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B5F9BA7-5742-514C-81E0-67AFEA9B9F79}" type="slidenum">
              <a:rPr lang="sv-SE" altLang="en-SE" sz="1200" smtClean="0"/>
              <a:pPr/>
              <a:t>8</a:t>
            </a:fld>
            <a:endParaRPr lang="sv-SE" altLang="en-SE" sz="1200"/>
          </a:p>
        </p:txBody>
      </p:sp>
    </p:spTree>
    <p:extLst>
      <p:ext uri="{BB962C8B-B14F-4D97-AF65-F5344CB8AC3E}">
        <p14:creationId xmlns:p14="http://schemas.microsoft.com/office/powerpoint/2010/main" val="348050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8D9FB-145D-0A88-9439-C772FB778E2C}"/>
            </a:ext>
          </a:extLst>
        </p:cNvPr>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4F596579-AEE0-E8CE-2304-432DD918CC0A}"/>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F487EE61-14FE-4F5A-D805-4C9B64C62DD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E" altLang="en-SE" dirty="0">
              <a:latin typeface="Times" pitchFamily="2" charset="0"/>
            </a:endParaRPr>
          </a:p>
        </p:txBody>
      </p:sp>
      <p:sp>
        <p:nvSpPr>
          <p:cNvPr id="68611" name="Slide Number Placeholder 3">
            <a:extLst>
              <a:ext uri="{FF2B5EF4-FFF2-40B4-BE49-F238E27FC236}">
                <a16:creationId xmlns:a16="http://schemas.microsoft.com/office/drawing/2014/main" id="{AFE35304-2150-AC2E-F8A3-E18CEC3456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B5F9BA7-5742-514C-81E0-67AFEA9B9F79}" type="slidenum">
              <a:rPr lang="sv-SE" altLang="en-SE" sz="1200" smtClean="0"/>
              <a:pPr/>
              <a:t>9</a:t>
            </a:fld>
            <a:endParaRPr lang="sv-SE" altLang="en-SE" sz="1200"/>
          </a:p>
        </p:txBody>
      </p:sp>
    </p:spTree>
    <p:extLst>
      <p:ext uri="{BB962C8B-B14F-4D97-AF65-F5344CB8AC3E}">
        <p14:creationId xmlns:p14="http://schemas.microsoft.com/office/powerpoint/2010/main" val="252855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99454-E807-D687-F2F6-9B7B7066F798}"/>
            </a:ext>
          </a:extLst>
        </p:cNvPr>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AEAA7E48-9189-6F71-3F37-59F70DE8C4A5}"/>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D26547A2-329E-6FC2-3BBF-A71FB90CC71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E" altLang="en-SE" dirty="0">
              <a:latin typeface="Times" pitchFamily="2" charset="0"/>
            </a:endParaRPr>
          </a:p>
        </p:txBody>
      </p:sp>
      <p:sp>
        <p:nvSpPr>
          <p:cNvPr id="68611" name="Slide Number Placeholder 3">
            <a:extLst>
              <a:ext uri="{FF2B5EF4-FFF2-40B4-BE49-F238E27FC236}">
                <a16:creationId xmlns:a16="http://schemas.microsoft.com/office/drawing/2014/main" id="{F34EEB02-241D-3796-764D-CF1591B41EC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B5F9BA7-5742-514C-81E0-67AFEA9B9F79}" type="slidenum">
              <a:rPr lang="sv-SE" altLang="en-SE" sz="1200" smtClean="0"/>
              <a:pPr/>
              <a:t>10</a:t>
            </a:fld>
            <a:endParaRPr lang="sv-SE" altLang="en-SE" sz="1200"/>
          </a:p>
        </p:txBody>
      </p:sp>
    </p:spTree>
    <p:extLst>
      <p:ext uri="{BB962C8B-B14F-4D97-AF65-F5344CB8AC3E}">
        <p14:creationId xmlns:p14="http://schemas.microsoft.com/office/powerpoint/2010/main" val="2327056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1D13D83F-957B-FFE0-587A-7752ED82F48E}"/>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C79DE7EE-D792-B78A-F095-1DE4A94965D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83047CFD-B3DE-27B1-73D3-27057B3A97C6}"/>
              </a:ext>
            </a:extLst>
          </p:cNvPr>
          <p:cNvSpPr>
            <a:spLocks noGrp="1" noChangeArrowheads="1"/>
          </p:cNvSpPr>
          <p:nvPr>
            <p:ph type="sldNum" sz="quarter" idx="12"/>
          </p:nvPr>
        </p:nvSpPr>
        <p:spPr>
          <a:ln/>
        </p:spPr>
        <p:txBody>
          <a:bodyPr/>
          <a:lstStyle>
            <a:lvl1pPr>
              <a:defRPr/>
            </a:lvl1pPr>
          </a:lstStyle>
          <a:p>
            <a:pPr>
              <a:defRPr/>
            </a:pPr>
            <a:fld id="{0F70EBD5-D7CB-1641-ABD1-9F10FC8DA9C7}" type="slidenum">
              <a:rPr lang="sv-SE" altLang="en-SE"/>
              <a:pPr>
                <a:defRPr/>
              </a:pPr>
              <a:t>‹#›</a:t>
            </a:fld>
            <a:endParaRPr lang="sv-SE" altLang="en-SE"/>
          </a:p>
        </p:txBody>
      </p:sp>
    </p:spTree>
    <p:extLst>
      <p:ext uri="{BB962C8B-B14F-4D97-AF65-F5344CB8AC3E}">
        <p14:creationId xmlns:p14="http://schemas.microsoft.com/office/powerpoint/2010/main" val="2798498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8B68EDDB-E867-2BBA-9A60-441703B97E9E}"/>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A443CE5F-0CD4-7C3A-724E-51EBB79C7A3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AF66C81B-1700-9EDE-9D63-0E534E6DC9C6}"/>
              </a:ext>
            </a:extLst>
          </p:cNvPr>
          <p:cNvSpPr>
            <a:spLocks noGrp="1" noChangeArrowheads="1"/>
          </p:cNvSpPr>
          <p:nvPr>
            <p:ph type="sldNum" sz="quarter" idx="12"/>
          </p:nvPr>
        </p:nvSpPr>
        <p:spPr>
          <a:ln/>
        </p:spPr>
        <p:txBody>
          <a:bodyPr/>
          <a:lstStyle>
            <a:lvl1pPr>
              <a:defRPr/>
            </a:lvl1pPr>
          </a:lstStyle>
          <a:p>
            <a:pPr>
              <a:defRPr/>
            </a:pPr>
            <a:fld id="{2587EAE7-9966-464C-884F-DBB385E5C95A}" type="slidenum">
              <a:rPr lang="sv-SE" altLang="en-SE"/>
              <a:pPr>
                <a:defRPr/>
              </a:pPr>
              <a:t>‹#›</a:t>
            </a:fld>
            <a:endParaRPr lang="sv-SE" altLang="en-SE"/>
          </a:p>
        </p:txBody>
      </p:sp>
    </p:spTree>
    <p:extLst>
      <p:ext uri="{BB962C8B-B14F-4D97-AF65-F5344CB8AC3E}">
        <p14:creationId xmlns:p14="http://schemas.microsoft.com/office/powerpoint/2010/main" val="1842380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3588F1D2-57E9-1408-DC03-A2F9540A6E4A}"/>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EB03D383-F1C0-FF69-4E7A-AE66D05A5AC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77F105EB-01CE-9F54-7E1F-BA020DD5FCEE}"/>
              </a:ext>
            </a:extLst>
          </p:cNvPr>
          <p:cNvSpPr>
            <a:spLocks noGrp="1" noChangeArrowheads="1"/>
          </p:cNvSpPr>
          <p:nvPr>
            <p:ph type="sldNum" sz="quarter" idx="12"/>
          </p:nvPr>
        </p:nvSpPr>
        <p:spPr>
          <a:ln/>
        </p:spPr>
        <p:txBody>
          <a:bodyPr/>
          <a:lstStyle>
            <a:lvl1pPr>
              <a:defRPr/>
            </a:lvl1pPr>
          </a:lstStyle>
          <a:p>
            <a:pPr>
              <a:defRPr/>
            </a:pPr>
            <a:fld id="{EBE5E3B3-10E2-2146-B68C-6A52057630DD}" type="slidenum">
              <a:rPr lang="sv-SE" altLang="en-SE"/>
              <a:pPr>
                <a:defRPr/>
              </a:pPr>
              <a:t>‹#›</a:t>
            </a:fld>
            <a:endParaRPr lang="sv-SE" altLang="en-SE"/>
          </a:p>
        </p:txBody>
      </p:sp>
    </p:spTree>
    <p:extLst>
      <p:ext uri="{BB962C8B-B14F-4D97-AF65-F5344CB8AC3E}">
        <p14:creationId xmlns:p14="http://schemas.microsoft.com/office/powerpoint/2010/main" val="1664443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D4992A67-BB83-8E07-7061-FCD9467CACB2}"/>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55C6024-9C3D-46C7-38CD-19670B3E1A8F}"/>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56F9F4C6-EA34-7FAB-CBAF-EC1E9B03A94A}"/>
              </a:ext>
            </a:extLst>
          </p:cNvPr>
          <p:cNvSpPr>
            <a:spLocks noGrp="1" noChangeArrowheads="1"/>
          </p:cNvSpPr>
          <p:nvPr>
            <p:ph type="sldNum" sz="quarter" idx="12"/>
          </p:nvPr>
        </p:nvSpPr>
        <p:spPr>
          <a:ln/>
        </p:spPr>
        <p:txBody>
          <a:bodyPr/>
          <a:lstStyle>
            <a:lvl1pPr>
              <a:defRPr/>
            </a:lvl1pPr>
          </a:lstStyle>
          <a:p>
            <a:pPr>
              <a:defRPr/>
            </a:pPr>
            <a:fld id="{3FDC152A-19E4-BF4B-A5A6-52C55B067663}" type="slidenum">
              <a:rPr lang="sv-SE" altLang="en-SE"/>
              <a:pPr>
                <a:defRPr/>
              </a:pPr>
              <a:t>‹#›</a:t>
            </a:fld>
            <a:endParaRPr lang="sv-SE" altLang="en-SE"/>
          </a:p>
        </p:txBody>
      </p:sp>
    </p:spTree>
    <p:extLst>
      <p:ext uri="{BB962C8B-B14F-4D97-AF65-F5344CB8AC3E}">
        <p14:creationId xmlns:p14="http://schemas.microsoft.com/office/powerpoint/2010/main" val="174299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F144BA39-6A02-4CC8-16E9-3D95F7BB32B4}"/>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5BF5A271-7F9D-09F5-DED1-02AA9ED5255A}"/>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058F184F-5C61-5CA4-9717-882CCC5114B2}"/>
              </a:ext>
            </a:extLst>
          </p:cNvPr>
          <p:cNvSpPr>
            <a:spLocks noGrp="1" noChangeArrowheads="1"/>
          </p:cNvSpPr>
          <p:nvPr>
            <p:ph type="sldNum" sz="quarter" idx="12"/>
          </p:nvPr>
        </p:nvSpPr>
        <p:spPr>
          <a:ln/>
        </p:spPr>
        <p:txBody>
          <a:bodyPr/>
          <a:lstStyle>
            <a:lvl1pPr>
              <a:defRPr/>
            </a:lvl1pPr>
          </a:lstStyle>
          <a:p>
            <a:pPr>
              <a:defRPr/>
            </a:pPr>
            <a:fld id="{4C8AB94E-2EE0-5B45-846B-873BCC70FBF2}" type="slidenum">
              <a:rPr lang="sv-SE" altLang="en-SE"/>
              <a:pPr>
                <a:defRPr/>
              </a:pPr>
              <a:t>‹#›</a:t>
            </a:fld>
            <a:endParaRPr lang="sv-SE" altLang="en-SE"/>
          </a:p>
        </p:txBody>
      </p:sp>
    </p:spTree>
    <p:extLst>
      <p:ext uri="{BB962C8B-B14F-4D97-AF65-F5344CB8AC3E}">
        <p14:creationId xmlns:p14="http://schemas.microsoft.com/office/powerpoint/2010/main" val="3639791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4BB5F34F-58B0-B844-950D-79A1A69506C1}"/>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85327D04-1BBE-CC43-AE57-4446063ADBD3}"/>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137AB17C-08A9-9C44-8304-03335B2EB32B}"/>
              </a:ext>
            </a:extLst>
          </p:cNvPr>
          <p:cNvSpPr>
            <a:spLocks noGrp="1" noChangeArrowheads="1"/>
          </p:cNvSpPr>
          <p:nvPr>
            <p:ph type="sldNum" sz="quarter" idx="12"/>
          </p:nvPr>
        </p:nvSpPr>
        <p:spPr>
          <a:ln/>
        </p:spPr>
        <p:txBody>
          <a:bodyPr/>
          <a:lstStyle>
            <a:lvl1pPr>
              <a:defRPr/>
            </a:lvl1pPr>
          </a:lstStyle>
          <a:p>
            <a:pPr>
              <a:defRPr/>
            </a:pPr>
            <a:fld id="{D6BE1C04-842E-6B42-A2BC-0D0BB47A2231}" type="slidenum">
              <a:rPr lang="sv-SE" altLang="en-SE"/>
              <a:pPr>
                <a:defRPr/>
              </a:pPr>
              <a:t>‹#›</a:t>
            </a:fld>
            <a:endParaRPr lang="sv-SE" altLang="en-SE"/>
          </a:p>
        </p:txBody>
      </p:sp>
    </p:spTree>
    <p:extLst>
      <p:ext uri="{BB962C8B-B14F-4D97-AF65-F5344CB8AC3E}">
        <p14:creationId xmlns:p14="http://schemas.microsoft.com/office/powerpoint/2010/main" val="3413685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829FE42F-5CF2-7E4F-A73D-689ECFAFE2A7}"/>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EE3611AE-EB85-4840-B316-FE9DC09BB442}"/>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A9BC914C-489E-DF47-97B6-EFEDA9627FB2}"/>
              </a:ext>
            </a:extLst>
          </p:cNvPr>
          <p:cNvSpPr>
            <a:spLocks noGrp="1" noChangeArrowheads="1"/>
          </p:cNvSpPr>
          <p:nvPr>
            <p:ph type="sldNum" sz="quarter" idx="12"/>
          </p:nvPr>
        </p:nvSpPr>
        <p:spPr>
          <a:ln/>
        </p:spPr>
        <p:txBody>
          <a:bodyPr/>
          <a:lstStyle>
            <a:lvl1pPr>
              <a:defRPr/>
            </a:lvl1pPr>
          </a:lstStyle>
          <a:p>
            <a:pPr>
              <a:defRPr/>
            </a:pPr>
            <a:fld id="{FDB6BFBF-7958-AE49-8D67-62E87B6637D2}" type="slidenum">
              <a:rPr lang="sv-SE" altLang="en-SE"/>
              <a:pPr>
                <a:defRPr/>
              </a:pPr>
              <a:t>‹#›</a:t>
            </a:fld>
            <a:endParaRPr lang="sv-SE" altLang="en-SE"/>
          </a:p>
        </p:txBody>
      </p:sp>
    </p:spTree>
    <p:extLst>
      <p:ext uri="{BB962C8B-B14F-4D97-AF65-F5344CB8AC3E}">
        <p14:creationId xmlns:p14="http://schemas.microsoft.com/office/powerpoint/2010/main" val="12652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C05B3C5E-55DC-BA42-AAE3-297977CD1C35}"/>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3E705C4-515A-C045-9680-D40F8E6377A7}"/>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63BEB7B4-78C4-4B44-877F-817B2B74796E}"/>
              </a:ext>
            </a:extLst>
          </p:cNvPr>
          <p:cNvSpPr>
            <a:spLocks noGrp="1" noChangeArrowheads="1"/>
          </p:cNvSpPr>
          <p:nvPr>
            <p:ph type="sldNum" sz="quarter" idx="12"/>
          </p:nvPr>
        </p:nvSpPr>
        <p:spPr>
          <a:ln/>
        </p:spPr>
        <p:txBody>
          <a:bodyPr/>
          <a:lstStyle>
            <a:lvl1pPr>
              <a:defRPr/>
            </a:lvl1pPr>
          </a:lstStyle>
          <a:p>
            <a:pPr>
              <a:defRPr/>
            </a:pPr>
            <a:fld id="{135CCF09-BACD-8846-B53E-6431A5BBE937}" type="slidenum">
              <a:rPr lang="sv-SE" altLang="en-SE"/>
              <a:pPr>
                <a:defRPr/>
              </a:pPr>
              <a:t>‹#›</a:t>
            </a:fld>
            <a:endParaRPr lang="sv-SE" altLang="en-SE"/>
          </a:p>
        </p:txBody>
      </p:sp>
    </p:spTree>
    <p:extLst>
      <p:ext uri="{BB962C8B-B14F-4D97-AF65-F5344CB8AC3E}">
        <p14:creationId xmlns:p14="http://schemas.microsoft.com/office/powerpoint/2010/main" val="3690913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869FB2F5-DD5F-F547-8FB3-0EF70924C7BF}"/>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3F72C726-4E92-454C-925E-8E4E05E6C9B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FA84B86A-8B68-F641-8169-941DDCF24678}"/>
              </a:ext>
            </a:extLst>
          </p:cNvPr>
          <p:cNvSpPr>
            <a:spLocks noGrp="1" noChangeArrowheads="1"/>
          </p:cNvSpPr>
          <p:nvPr>
            <p:ph type="sldNum" sz="quarter" idx="12"/>
          </p:nvPr>
        </p:nvSpPr>
        <p:spPr>
          <a:ln/>
        </p:spPr>
        <p:txBody>
          <a:bodyPr/>
          <a:lstStyle>
            <a:lvl1pPr>
              <a:defRPr/>
            </a:lvl1pPr>
          </a:lstStyle>
          <a:p>
            <a:pPr>
              <a:defRPr/>
            </a:pPr>
            <a:fld id="{246112C5-0566-CE43-AAFD-5F08C2EA46B5}" type="slidenum">
              <a:rPr lang="sv-SE" altLang="en-SE"/>
              <a:pPr>
                <a:defRPr/>
              </a:pPr>
              <a:t>‹#›</a:t>
            </a:fld>
            <a:endParaRPr lang="sv-SE" altLang="en-SE"/>
          </a:p>
        </p:txBody>
      </p:sp>
    </p:spTree>
    <p:extLst>
      <p:ext uri="{BB962C8B-B14F-4D97-AF65-F5344CB8AC3E}">
        <p14:creationId xmlns:p14="http://schemas.microsoft.com/office/powerpoint/2010/main" val="3490246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D9988BB8-728E-354C-B7F8-2790ACC937D1}"/>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F26D22CE-6062-E943-8F16-437159FC8BD6}"/>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A3105BC5-0A69-BA4D-9E0A-AC77F66EE21D}"/>
              </a:ext>
            </a:extLst>
          </p:cNvPr>
          <p:cNvSpPr>
            <a:spLocks noGrp="1" noChangeArrowheads="1"/>
          </p:cNvSpPr>
          <p:nvPr>
            <p:ph type="sldNum" sz="quarter" idx="12"/>
          </p:nvPr>
        </p:nvSpPr>
        <p:spPr>
          <a:ln/>
        </p:spPr>
        <p:txBody>
          <a:bodyPr/>
          <a:lstStyle>
            <a:lvl1pPr>
              <a:defRPr/>
            </a:lvl1pPr>
          </a:lstStyle>
          <a:p>
            <a:pPr>
              <a:defRPr/>
            </a:pPr>
            <a:fld id="{66724A3A-6A56-8841-9D99-4F11117BFE56}" type="slidenum">
              <a:rPr lang="sv-SE" altLang="en-SE"/>
              <a:pPr>
                <a:defRPr/>
              </a:pPr>
              <a:t>‹#›</a:t>
            </a:fld>
            <a:endParaRPr lang="sv-SE" altLang="en-SE"/>
          </a:p>
        </p:txBody>
      </p:sp>
    </p:spTree>
    <p:extLst>
      <p:ext uri="{BB962C8B-B14F-4D97-AF65-F5344CB8AC3E}">
        <p14:creationId xmlns:p14="http://schemas.microsoft.com/office/powerpoint/2010/main" val="2440228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B2DB83AA-5D28-094A-AB66-88DF058DC0F8}"/>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C64B8191-10A4-194A-88CA-85929961548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85E78377-3153-534B-AB68-58DCF5203E44}"/>
              </a:ext>
            </a:extLst>
          </p:cNvPr>
          <p:cNvSpPr>
            <a:spLocks noGrp="1" noChangeArrowheads="1"/>
          </p:cNvSpPr>
          <p:nvPr>
            <p:ph type="sldNum" sz="quarter" idx="12"/>
          </p:nvPr>
        </p:nvSpPr>
        <p:spPr>
          <a:ln/>
        </p:spPr>
        <p:txBody>
          <a:bodyPr/>
          <a:lstStyle>
            <a:lvl1pPr>
              <a:defRPr/>
            </a:lvl1pPr>
          </a:lstStyle>
          <a:p>
            <a:pPr>
              <a:defRPr/>
            </a:pPr>
            <a:fld id="{90BB1DE5-951A-B746-8BD3-2B9AA157CC50}" type="slidenum">
              <a:rPr lang="sv-SE" altLang="en-SE"/>
              <a:pPr>
                <a:defRPr/>
              </a:pPr>
              <a:t>‹#›</a:t>
            </a:fld>
            <a:endParaRPr lang="sv-SE" altLang="en-SE"/>
          </a:p>
        </p:txBody>
      </p:sp>
    </p:spTree>
    <p:extLst>
      <p:ext uri="{BB962C8B-B14F-4D97-AF65-F5344CB8AC3E}">
        <p14:creationId xmlns:p14="http://schemas.microsoft.com/office/powerpoint/2010/main" val="4278924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3660B98B-4807-D51B-323B-FA482AB21429}"/>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CFEB0E52-8B6A-CE71-E398-F4925E8330D9}"/>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4B20FF73-B8AC-B0CD-4B9A-F44FB35CDDB5}"/>
              </a:ext>
            </a:extLst>
          </p:cNvPr>
          <p:cNvSpPr>
            <a:spLocks noGrp="1" noChangeArrowheads="1"/>
          </p:cNvSpPr>
          <p:nvPr>
            <p:ph type="sldNum" sz="quarter" idx="12"/>
          </p:nvPr>
        </p:nvSpPr>
        <p:spPr>
          <a:ln/>
        </p:spPr>
        <p:txBody>
          <a:bodyPr/>
          <a:lstStyle>
            <a:lvl1pPr>
              <a:defRPr/>
            </a:lvl1pPr>
          </a:lstStyle>
          <a:p>
            <a:pPr>
              <a:defRPr/>
            </a:pPr>
            <a:fld id="{73407D3D-D72F-2B4E-9C1A-386AFB4CFB00}" type="slidenum">
              <a:rPr lang="sv-SE" altLang="en-SE"/>
              <a:pPr>
                <a:defRPr/>
              </a:pPr>
              <a:t>‹#›</a:t>
            </a:fld>
            <a:endParaRPr lang="sv-SE" altLang="en-SE"/>
          </a:p>
        </p:txBody>
      </p:sp>
    </p:spTree>
    <p:extLst>
      <p:ext uri="{BB962C8B-B14F-4D97-AF65-F5344CB8AC3E}">
        <p14:creationId xmlns:p14="http://schemas.microsoft.com/office/powerpoint/2010/main" val="3010521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75F3E5-B5D5-AD45-94E2-630CC551A278}"/>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C5AF422C-3E49-9B4C-8912-F427F4379DB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3B2A42D6-5A16-F646-AAE7-36B9468FC919}"/>
              </a:ext>
            </a:extLst>
          </p:cNvPr>
          <p:cNvSpPr>
            <a:spLocks noGrp="1" noChangeArrowheads="1"/>
          </p:cNvSpPr>
          <p:nvPr>
            <p:ph type="sldNum" sz="quarter" idx="12"/>
          </p:nvPr>
        </p:nvSpPr>
        <p:spPr>
          <a:ln/>
        </p:spPr>
        <p:txBody>
          <a:bodyPr/>
          <a:lstStyle>
            <a:lvl1pPr>
              <a:defRPr/>
            </a:lvl1pPr>
          </a:lstStyle>
          <a:p>
            <a:pPr>
              <a:defRPr/>
            </a:pPr>
            <a:fld id="{FD6FC826-3718-4B47-AC01-38AE8FF6E570}" type="slidenum">
              <a:rPr lang="sv-SE" altLang="en-SE"/>
              <a:pPr>
                <a:defRPr/>
              </a:pPr>
              <a:t>‹#›</a:t>
            </a:fld>
            <a:endParaRPr lang="sv-SE" altLang="en-SE"/>
          </a:p>
        </p:txBody>
      </p:sp>
    </p:spTree>
    <p:extLst>
      <p:ext uri="{BB962C8B-B14F-4D97-AF65-F5344CB8AC3E}">
        <p14:creationId xmlns:p14="http://schemas.microsoft.com/office/powerpoint/2010/main" val="1377542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2B55B7C4-6D55-954F-A826-CC41B01721A9}"/>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1B79C20A-C39E-864D-81C3-47977CA09E7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617690F0-9B20-7C4D-9211-7B75DF2A30E7}"/>
              </a:ext>
            </a:extLst>
          </p:cNvPr>
          <p:cNvSpPr>
            <a:spLocks noGrp="1" noChangeArrowheads="1"/>
          </p:cNvSpPr>
          <p:nvPr>
            <p:ph type="sldNum" sz="quarter" idx="12"/>
          </p:nvPr>
        </p:nvSpPr>
        <p:spPr>
          <a:ln/>
        </p:spPr>
        <p:txBody>
          <a:bodyPr/>
          <a:lstStyle>
            <a:lvl1pPr>
              <a:defRPr/>
            </a:lvl1pPr>
          </a:lstStyle>
          <a:p>
            <a:pPr>
              <a:defRPr/>
            </a:pPr>
            <a:fld id="{79333BDF-BF4D-244E-9E97-B44CC1565311}" type="slidenum">
              <a:rPr lang="sv-SE" altLang="en-SE"/>
              <a:pPr>
                <a:defRPr/>
              </a:pPr>
              <a:t>‹#›</a:t>
            </a:fld>
            <a:endParaRPr lang="sv-SE" altLang="en-SE"/>
          </a:p>
        </p:txBody>
      </p:sp>
    </p:spTree>
    <p:extLst>
      <p:ext uri="{BB962C8B-B14F-4D97-AF65-F5344CB8AC3E}">
        <p14:creationId xmlns:p14="http://schemas.microsoft.com/office/powerpoint/2010/main" val="3445873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6D5D959A-BCF6-9C49-8CC0-B033537FEE80}"/>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8D592425-417D-AF42-A339-AAD7C21D5A0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BA422160-C5B4-5F41-9B20-67AF2DBDA41B}"/>
              </a:ext>
            </a:extLst>
          </p:cNvPr>
          <p:cNvSpPr>
            <a:spLocks noGrp="1" noChangeArrowheads="1"/>
          </p:cNvSpPr>
          <p:nvPr>
            <p:ph type="sldNum" sz="quarter" idx="12"/>
          </p:nvPr>
        </p:nvSpPr>
        <p:spPr>
          <a:ln/>
        </p:spPr>
        <p:txBody>
          <a:bodyPr/>
          <a:lstStyle>
            <a:lvl1pPr>
              <a:defRPr/>
            </a:lvl1pPr>
          </a:lstStyle>
          <a:p>
            <a:pPr>
              <a:defRPr/>
            </a:pPr>
            <a:fld id="{F1BEF2E3-1F04-D34E-914B-3C26AE5CA536}" type="slidenum">
              <a:rPr lang="sv-SE" altLang="en-SE"/>
              <a:pPr>
                <a:defRPr/>
              </a:pPr>
              <a:t>‹#›</a:t>
            </a:fld>
            <a:endParaRPr lang="sv-SE" altLang="en-SE"/>
          </a:p>
        </p:txBody>
      </p:sp>
    </p:spTree>
    <p:extLst>
      <p:ext uri="{BB962C8B-B14F-4D97-AF65-F5344CB8AC3E}">
        <p14:creationId xmlns:p14="http://schemas.microsoft.com/office/powerpoint/2010/main" val="2754320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FEAE187C-AA9C-2F49-9F1E-0162E4CF44D2}"/>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C73E003E-ADA5-1146-BC65-C93B5F12EE0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505B9DF5-DC99-5A4E-8F79-B41D915F105F}"/>
              </a:ext>
            </a:extLst>
          </p:cNvPr>
          <p:cNvSpPr>
            <a:spLocks noGrp="1" noChangeArrowheads="1"/>
          </p:cNvSpPr>
          <p:nvPr>
            <p:ph type="sldNum" sz="quarter" idx="12"/>
          </p:nvPr>
        </p:nvSpPr>
        <p:spPr>
          <a:ln/>
        </p:spPr>
        <p:txBody>
          <a:bodyPr/>
          <a:lstStyle>
            <a:lvl1pPr>
              <a:defRPr/>
            </a:lvl1pPr>
          </a:lstStyle>
          <a:p>
            <a:pPr>
              <a:defRPr/>
            </a:pPr>
            <a:fld id="{3FAB723B-7629-E345-B8D6-44E1F480CA48}" type="slidenum">
              <a:rPr lang="sv-SE" altLang="en-SE"/>
              <a:pPr>
                <a:defRPr/>
              </a:pPr>
              <a:t>‹#›</a:t>
            </a:fld>
            <a:endParaRPr lang="sv-SE" altLang="en-SE"/>
          </a:p>
        </p:txBody>
      </p:sp>
    </p:spTree>
    <p:extLst>
      <p:ext uri="{BB962C8B-B14F-4D97-AF65-F5344CB8AC3E}">
        <p14:creationId xmlns:p14="http://schemas.microsoft.com/office/powerpoint/2010/main" val="546541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24C6B800-401B-EC49-B94C-888E2BC90F93}"/>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58A44161-9AE6-5146-83EF-50AF74F2257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C3BDFEFF-3B04-7B47-ADE4-89DCCFB80F3C}"/>
              </a:ext>
            </a:extLst>
          </p:cNvPr>
          <p:cNvSpPr>
            <a:spLocks noGrp="1" noChangeArrowheads="1"/>
          </p:cNvSpPr>
          <p:nvPr>
            <p:ph type="sldNum" sz="quarter" idx="12"/>
          </p:nvPr>
        </p:nvSpPr>
        <p:spPr>
          <a:ln/>
        </p:spPr>
        <p:txBody>
          <a:bodyPr/>
          <a:lstStyle>
            <a:lvl1pPr>
              <a:defRPr/>
            </a:lvl1pPr>
          </a:lstStyle>
          <a:p>
            <a:pPr>
              <a:defRPr/>
            </a:pPr>
            <a:fld id="{2D6004FD-BBD0-D342-AD07-8C03E13A3EAC}" type="slidenum">
              <a:rPr lang="sv-SE" altLang="en-SE"/>
              <a:pPr>
                <a:defRPr/>
              </a:pPr>
              <a:t>‹#›</a:t>
            </a:fld>
            <a:endParaRPr lang="sv-SE" altLang="en-SE"/>
          </a:p>
        </p:txBody>
      </p:sp>
    </p:spTree>
    <p:extLst>
      <p:ext uri="{BB962C8B-B14F-4D97-AF65-F5344CB8AC3E}">
        <p14:creationId xmlns:p14="http://schemas.microsoft.com/office/powerpoint/2010/main" val="28802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17455EA6-45C7-EB47-9D29-24638831582D}"/>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E807F21C-116E-0147-9135-13CD1217116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B63ADE47-CBD9-DF41-B645-91FDB1D3901F}"/>
              </a:ext>
            </a:extLst>
          </p:cNvPr>
          <p:cNvSpPr>
            <a:spLocks noGrp="1" noChangeArrowheads="1"/>
          </p:cNvSpPr>
          <p:nvPr>
            <p:ph type="sldNum" sz="quarter" idx="12"/>
          </p:nvPr>
        </p:nvSpPr>
        <p:spPr>
          <a:ln/>
        </p:spPr>
        <p:txBody>
          <a:bodyPr/>
          <a:lstStyle>
            <a:lvl1pPr>
              <a:defRPr/>
            </a:lvl1pPr>
          </a:lstStyle>
          <a:p>
            <a:pPr>
              <a:defRPr/>
            </a:pPr>
            <a:fld id="{F1B2AD63-66F6-0848-BACA-4C1BBF523034}" type="slidenum">
              <a:rPr lang="sv-SE" altLang="en-SE"/>
              <a:pPr>
                <a:defRPr/>
              </a:pPr>
              <a:t>‹#›</a:t>
            </a:fld>
            <a:endParaRPr lang="sv-SE" altLang="en-SE"/>
          </a:p>
        </p:txBody>
      </p:sp>
    </p:spTree>
    <p:extLst>
      <p:ext uri="{BB962C8B-B14F-4D97-AF65-F5344CB8AC3E}">
        <p14:creationId xmlns:p14="http://schemas.microsoft.com/office/powerpoint/2010/main" val="373784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DAEBE174-D7F8-DF45-B95C-3EEF0181F2CF}"/>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0A300737-6CBE-F746-923E-22AD1B3CE065}"/>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47C48251-5D17-9149-B8DF-08015B3D706C}"/>
              </a:ext>
            </a:extLst>
          </p:cNvPr>
          <p:cNvSpPr>
            <a:spLocks noGrp="1" noChangeArrowheads="1"/>
          </p:cNvSpPr>
          <p:nvPr>
            <p:ph type="sldNum" sz="quarter" idx="12"/>
          </p:nvPr>
        </p:nvSpPr>
        <p:spPr>
          <a:ln/>
        </p:spPr>
        <p:txBody>
          <a:bodyPr/>
          <a:lstStyle>
            <a:lvl1pPr>
              <a:defRPr/>
            </a:lvl1pPr>
          </a:lstStyle>
          <a:p>
            <a:pPr>
              <a:defRPr/>
            </a:pPr>
            <a:fld id="{E28A2002-787E-BA4F-B5DF-9BAF10565669}" type="slidenum">
              <a:rPr lang="sv-SE" altLang="en-SE"/>
              <a:pPr>
                <a:defRPr/>
              </a:pPr>
              <a:t>‹#›</a:t>
            </a:fld>
            <a:endParaRPr lang="sv-SE" altLang="en-SE"/>
          </a:p>
        </p:txBody>
      </p:sp>
    </p:spTree>
    <p:extLst>
      <p:ext uri="{BB962C8B-B14F-4D97-AF65-F5344CB8AC3E}">
        <p14:creationId xmlns:p14="http://schemas.microsoft.com/office/powerpoint/2010/main" val="293082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F599C0F7-D053-BEBA-F335-CF27A63594A9}"/>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2675AE81-30E9-A907-735F-7A5B0D5E5D43}"/>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6B6EDDE8-4D5C-F3C6-85E2-944E1108D68E}"/>
              </a:ext>
            </a:extLst>
          </p:cNvPr>
          <p:cNvSpPr>
            <a:spLocks noGrp="1" noChangeArrowheads="1"/>
          </p:cNvSpPr>
          <p:nvPr>
            <p:ph type="sldNum" sz="quarter" idx="12"/>
          </p:nvPr>
        </p:nvSpPr>
        <p:spPr>
          <a:ln/>
        </p:spPr>
        <p:txBody>
          <a:bodyPr/>
          <a:lstStyle>
            <a:lvl1pPr>
              <a:defRPr/>
            </a:lvl1pPr>
          </a:lstStyle>
          <a:p>
            <a:pPr>
              <a:defRPr/>
            </a:pPr>
            <a:fld id="{CB89BD68-F772-EB4E-B05F-3B737E15C541}" type="slidenum">
              <a:rPr lang="sv-SE" altLang="en-SE"/>
              <a:pPr>
                <a:defRPr/>
              </a:pPr>
              <a:t>‹#›</a:t>
            </a:fld>
            <a:endParaRPr lang="sv-SE" altLang="en-SE"/>
          </a:p>
        </p:txBody>
      </p:sp>
    </p:spTree>
    <p:extLst>
      <p:ext uri="{BB962C8B-B14F-4D97-AF65-F5344CB8AC3E}">
        <p14:creationId xmlns:p14="http://schemas.microsoft.com/office/powerpoint/2010/main" val="90573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76274FD3-EE77-4852-83D4-4DF22599902E}"/>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2C480433-B73F-9814-CE2D-192E67DA7665}"/>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1DA4E577-30F8-432E-6B65-17DA315B33D2}"/>
              </a:ext>
            </a:extLst>
          </p:cNvPr>
          <p:cNvSpPr>
            <a:spLocks noGrp="1" noChangeArrowheads="1"/>
          </p:cNvSpPr>
          <p:nvPr>
            <p:ph type="sldNum" sz="quarter" idx="12"/>
          </p:nvPr>
        </p:nvSpPr>
        <p:spPr>
          <a:ln/>
        </p:spPr>
        <p:txBody>
          <a:bodyPr/>
          <a:lstStyle>
            <a:lvl1pPr>
              <a:defRPr/>
            </a:lvl1pPr>
          </a:lstStyle>
          <a:p>
            <a:pPr>
              <a:defRPr/>
            </a:pPr>
            <a:fld id="{64BA6C70-0E6B-AD41-B9C0-36CA338D24B4}" type="slidenum">
              <a:rPr lang="sv-SE" altLang="en-SE"/>
              <a:pPr>
                <a:defRPr/>
              </a:pPr>
              <a:t>‹#›</a:t>
            </a:fld>
            <a:endParaRPr lang="sv-SE" altLang="en-SE"/>
          </a:p>
        </p:txBody>
      </p:sp>
    </p:spTree>
    <p:extLst>
      <p:ext uri="{BB962C8B-B14F-4D97-AF65-F5344CB8AC3E}">
        <p14:creationId xmlns:p14="http://schemas.microsoft.com/office/powerpoint/2010/main" val="2880892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B4BFE7C8-8FFD-AED8-E5C9-571B6FAAA3FF}"/>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402C3774-362A-3749-BA93-1B743CA14CE8}"/>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5F6253AB-8DD7-4948-2565-30F62A3D0056}"/>
              </a:ext>
            </a:extLst>
          </p:cNvPr>
          <p:cNvSpPr>
            <a:spLocks noGrp="1" noChangeArrowheads="1"/>
          </p:cNvSpPr>
          <p:nvPr>
            <p:ph type="sldNum" sz="quarter" idx="12"/>
          </p:nvPr>
        </p:nvSpPr>
        <p:spPr>
          <a:ln/>
        </p:spPr>
        <p:txBody>
          <a:bodyPr/>
          <a:lstStyle>
            <a:lvl1pPr>
              <a:defRPr/>
            </a:lvl1pPr>
          </a:lstStyle>
          <a:p>
            <a:pPr>
              <a:defRPr/>
            </a:pPr>
            <a:fld id="{E4726C1B-FAA5-6C4E-8E10-707553D57BFE}" type="slidenum">
              <a:rPr lang="sv-SE" altLang="en-SE"/>
              <a:pPr>
                <a:defRPr/>
              </a:pPr>
              <a:t>‹#›</a:t>
            </a:fld>
            <a:endParaRPr lang="sv-SE" altLang="en-SE"/>
          </a:p>
        </p:txBody>
      </p:sp>
    </p:spTree>
    <p:extLst>
      <p:ext uri="{BB962C8B-B14F-4D97-AF65-F5344CB8AC3E}">
        <p14:creationId xmlns:p14="http://schemas.microsoft.com/office/powerpoint/2010/main" val="844771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53EC13F2-4032-3AD5-269F-C011F40BB09A}"/>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A3543E83-7D88-80C5-BD3E-2AD12E2BF50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30206FCD-0ACB-88BC-E9AD-6D6362EF66DD}"/>
              </a:ext>
            </a:extLst>
          </p:cNvPr>
          <p:cNvSpPr>
            <a:spLocks noGrp="1" noChangeArrowheads="1"/>
          </p:cNvSpPr>
          <p:nvPr>
            <p:ph type="sldNum" sz="quarter" idx="12"/>
          </p:nvPr>
        </p:nvSpPr>
        <p:spPr>
          <a:ln/>
        </p:spPr>
        <p:txBody>
          <a:bodyPr/>
          <a:lstStyle>
            <a:lvl1pPr>
              <a:defRPr/>
            </a:lvl1pPr>
          </a:lstStyle>
          <a:p>
            <a:pPr>
              <a:defRPr/>
            </a:pPr>
            <a:fld id="{9F9DB714-6F2E-764E-9DCD-FB47D0DE1B1E}" type="slidenum">
              <a:rPr lang="sv-SE" altLang="en-SE"/>
              <a:pPr>
                <a:defRPr/>
              </a:pPr>
              <a:t>‹#›</a:t>
            </a:fld>
            <a:endParaRPr lang="sv-SE" altLang="en-SE"/>
          </a:p>
        </p:txBody>
      </p:sp>
    </p:spTree>
    <p:extLst>
      <p:ext uri="{BB962C8B-B14F-4D97-AF65-F5344CB8AC3E}">
        <p14:creationId xmlns:p14="http://schemas.microsoft.com/office/powerpoint/2010/main" val="235931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95008DC-79E2-A02D-0ED3-3B16FBC49A20}"/>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F639AD94-4A8D-ED34-5488-37A5B0F46DF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104CD6CC-C972-0ED0-E67D-C7D2E454E0E6}"/>
              </a:ext>
            </a:extLst>
          </p:cNvPr>
          <p:cNvSpPr>
            <a:spLocks noGrp="1" noChangeArrowheads="1"/>
          </p:cNvSpPr>
          <p:nvPr>
            <p:ph type="sldNum" sz="quarter" idx="12"/>
          </p:nvPr>
        </p:nvSpPr>
        <p:spPr>
          <a:ln/>
        </p:spPr>
        <p:txBody>
          <a:bodyPr/>
          <a:lstStyle>
            <a:lvl1pPr>
              <a:defRPr/>
            </a:lvl1pPr>
          </a:lstStyle>
          <a:p>
            <a:pPr>
              <a:defRPr/>
            </a:pPr>
            <a:fld id="{2BA663A9-B9F0-6942-9764-F02557AEB8E8}" type="slidenum">
              <a:rPr lang="sv-SE" altLang="en-SE"/>
              <a:pPr>
                <a:defRPr/>
              </a:pPr>
              <a:t>‹#›</a:t>
            </a:fld>
            <a:endParaRPr lang="sv-SE" altLang="en-SE"/>
          </a:p>
        </p:txBody>
      </p:sp>
    </p:spTree>
    <p:extLst>
      <p:ext uri="{BB962C8B-B14F-4D97-AF65-F5344CB8AC3E}">
        <p14:creationId xmlns:p14="http://schemas.microsoft.com/office/powerpoint/2010/main" val="14804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7AAB2CD2-D2B4-E466-887A-DB61B570A411}"/>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1642EFB5-7D09-2FDA-3470-8C241456F0E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FD3369D7-2CAD-40C0-7711-8C6DECFC1B42}"/>
              </a:ext>
            </a:extLst>
          </p:cNvPr>
          <p:cNvSpPr>
            <a:spLocks noGrp="1" noChangeArrowheads="1"/>
          </p:cNvSpPr>
          <p:nvPr>
            <p:ph type="sldNum" sz="quarter" idx="12"/>
          </p:nvPr>
        </p:nvSpPr>
        <p:spPr>
          <a:ln/>
        </p:spPr>
        <p:txBody>
          <a:bodyPr/>
          <a:lstStyle>
            <a:lvl1pPr>
              <a:defRPr/>
            </a:lvl1pPr>
          </a:lstStyle>
          <a:p>
            <a:pPr>
              <a:defRPr/>
            </a:pPr>
            <a:fld id="{713DDEBF-CBD0-C845-A31D-2F15976E5401}" type="slidenum">
              <a:rPr lang="sv-SE" altLang="en-SE"/>
              <a:pPr>
                <a:defRPr/>
              </a:pPr>
              <a:t>‹#›</a:t>
            </a:fld>
            <a:endParaRPr lang="sv-SE" altLang="en-SE"/>
          </a:p>
        </p:txBody>
      </p:sp>
    </p:spTree>
    <p:extLst>
      <p:ext uri="{BB962C8B-B14F-4D97-AF65-F5344CB8AC3E}">
        <p14:creationId xmlns:p14="http://schemas.microsoft.com/office/powerpoint/2010/main" val="1314241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917D1A32-9549-7FC3-24FB-76DEBB4FAF50}"/>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400E9DFC-C5F6-6BE9-63DB-ACFC44FAC63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3ACAB4C9-774B-0828-10B6-E8DEFC54E499}"/>
              </a:ext>
            </a:extLst>
          </p:cNvPr>
          <p:cNvSpPr>
            <a:spLocks noGrp="1" noChangeArrowheads="1"/>
          </p:cNvSpPr>
          <p:nvPr>
            <p:ph type="sldNum" sz="quarter" idx="12"/>
          </p:nvPr>
        </p:nvSpPr>
        <p:spPr>
          <a:ln/>
        </p:spPr>
        <p:txBody>
          <a:bodyPr/>
          <a:lstStyle>
            <a:lvl1pPr>
              <a:defRPr/>
            </a:lvl1pPr>
          </a:lstStyle>
          <a:p>
            <a:pPr>
              <a:defRPr/>
            </a:pPr>
            <a:fld id="{898606AE-15AD-5243-8781-B25AAF5EF136}" type="slidenum">
              <a:rPr lang="sv-SE" altLang="en-SE"/>
              <a:pPr>
                <a:defRPr/>
              </a:pPr>
              <a:t>‹#›</a:t>
            </a:fld>
            <a:endParaRPr lang="sv-SE" altLang="en-SE"/>
          </a:p>
        </p:txBody>
      </p:sp>
    </p:spTree>
    <p:extLst>
      <p:ext uri="{BB962C8B-B14F-4D97-AF65-F5344CB8AC3E}">
        <p14:creationId xmlns:p14="http://schemas.microsoft.com/office/powerpoint/2010/main" val="363389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1D71BA2-2FF2-4017-E78C-D6FF6B608F2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027" name="Rectangle 3">
            <a:extLst>
              <a:ext uri="{FF2B5EF4-FFF2-40B4-BE49-F238E27FC236}">
                <a16:creationId xmlns:a16="http://schemas.microsoft.com/office/drawing/2014/main" id="{87C0BC8C-FA19-11A0-4F37-058211F284D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7BE94BF2-681B-3997-718C-6BC816628814}"/>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B91D984F-99EA-E4C6-D059-CBF168ACADB9}"/>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6B438663-61B6-F81E-BEFA-98850444AF33}"/>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7C9E38A-C13A-2242-95C1-24299D1CE52F}" type="slidenum">
              <a:rPr lang="sv-SE" altLang="en-SE"/>
              <a:pPr>
                <a:defRPr/>
              </a:pPr>
              <a:t>‹#›</a:t>
            </a:fld>
            <a:endParaRPr lang="sv-SE" altLang="en-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712E96B-9D04-3344-B2C7-CB7DEB86F98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027" name="Rectangle 3">
            <a:extLst>
              <a:ext uri="{FF2B5EF4-FFF2-40B4-BE49-F238E27FC236}">
                <a16:creationId xmlns:a16="http://schemas.microsoft.com/office/drawing/2014/main" id="{BDDBC3EA-2F81-0942-B1E1-CD48045635B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31193792-AEAB-364E-A35E-2E8E8F6EABB2}"/>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DF5A572F-2EA4-9143-B4D4-86B0F9BA0AEA}"/>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5C7658D7-9A6A-374D-8E94-4783F1823861}"/>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D37FC5D-0CFD-9D44-99E9-9893B82ED220}" type="slidenum">
              <a:rPr lang="sv-SE" altLang="en-SE"/>
              <a:pPr>
                <a:defRPr/>
              </a:pPr>
              <a:t>‹#›</a:t>
            </a:fld>
            <a:endParaRPr lang="sv-SE" altLang="en-SE"/>
          </a:p>
        </p:txBody>
      </p:sp>
    </p:spTree>
    <p:extLst>
      <p:ext uri="{BB962C8B-B14F-4D97-AF65-F5344CB8AC3E}">
        <p14:creationId xmlns:p14="http://schemas.microsoft.com/office/powerpoint/2010/main" val="235855951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9.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slide" Target="slide8.xml"/><Relationship Id="rId5" Type="http://schemas.openxmlformats.org/officeDocument/2006/relationships/slide" Target="slide11.xml"/><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6.xml"/><Relationship Id="rId7" Type="http://schemas.openxmlformats.org/officeDocument/2006/relationships/slide" Target="slide9.xm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slide" Target="slide13.xml"/><Relationship Id="rId5" Type="http://schemas.openxmlformats.org/officeDocument/2006/relationships/slide" Target="slide8.xml"/><Relationship Id="rId4"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slide" Target="slide25.xml"/><Relationship Id="rId5" Type="http://schemas.openxmlformats.org/officeDocument/2006/relationships/slide" Target="slide10.xml"/><Relationship Id="rId4" Type="http://schemas.openxmlformats.org/officeDocument/2006/relationships/slide" Target="slide12.xml"/><Relationship Id="rId9" Type="http://schemas.openxmlformats.org/officeDocument/2006/relationships/slide" Target="slide6.xml"/></Relationships>
</file>

<file path=ppt/slides/_rels/slide1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slide" Target="slide15.xml"/><Relationship Id="rId5" Type="http://schemas.openxmlformats.org/officeDocument/2006/relationships/slide" Target="slide9.xml"/><Relationship Id="rId4" Type="http://schemas.openxmlformats.org/officeDocument/2006/relationships/slide" Target="slide13.xml"/><Relationship Id="rId9"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aHSUp7msCIE"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slide" Target="slide12.xml"/><Relationship Id="rId5" Type="http://schemas.openxmlformats.org/officeDocument/2006/relationships/slide" Target="slide9.xml"/><Relationship Id="rId4" Type="http://schemas.openxmlformats.org/officeDocument/2006/relationships/slide" Target="slide13.xml"/><Relationship Id="rId9" Type="http://schemas.openxmlformats.org/officeDocument/2006/relationships/slide" Target="slide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3.xml"/><Relationship Id="rId7" Type="http://schemas.openxmlformats.org/officeDocument/2006/relationships/slide" Target="slide10.xm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slide" Target="slide9.xml"/><Relationship Id="rId5" Type="http://schemas.openxmlformats.org/officeDocument/2006/relationships/slide" Target="slide4.xml"/><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slide" Target="slide6.xml"/><Relationship Id="rId5" Type="http://schemas.openxmlformats.org/officeDocument/2006/relationships/slide" Target="slide10.xml"/><Relationship Id="rId4" Type="http://schemas.openxmlformats.org/officeDocument/2006/relationships/slide" Target="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06B10747-7EEF-D58B-4319-B8003533458B}"/>
              </a:ext>
            </a:extLst>
          </p:cNvPr>
          <p:cNvSpPr>
            <a:spLocks noGrp="1" noChangeArrowheads="1"/>
          </p:cNvSpPr>
          <p:nvPr>
            <p:ph type="ctrTitle"/>
          </p:nvPr>
        </p:nvSpPr>
        <p:spPr>
          <a:xfrm>
            <a:off x="316706" y="2857500"/>
            <a:ext cx="8510588" cy="1143000"/>
          </a:xfrm>
        </p:spPr>
        <p:txBody>
          <a:bodyPr/>
          <a:lstStyle/>
          <a:p>
            <a:r>
              <a:rPr lang="en-US" altLang="en-SE" dirty="0" err="1"/>
              <a:t>Initialt</a:t>
            </a:r>
            <a:r>
              <a:rPr lang="en-US" altLang="en-SE" dirty="0"/>
              <a:t> </a:t>
            </a:r>
            <a:r>
              <a:rPr lang="en-US" altLang="en-SE" dirty="0" err="1"/>
              <a:t>omhändertagande</a:t>
            </a:r>
            <a:br>
              <a:rPr lang="en-US" altLang="en-SE" dirty="0"/>
            </a:br>
            <a:r>
              <a:rPr lang="en-US" altLang="en-SE" dirty="0"/>
              <a:t>vid </a:t>
            </a:r>
            <a:r>
              <a:rPr lang="en-US" altLang="en-SE" dirty="0" err="1"/>
              <a:t>omedelbar</a:t>
            </a:r>
            <a:r>
              <a:rPr lang="en-US" altLang="en-SE" dirty="0"/>
              <a:t> </a:t>
            </a:r>
            <a:r>
              <a:rPr lang="en-US" altLang="en-SE" dirty="0" err="1"/>
              <a:t>livshot</a:t>
            </a:r>
            <a:endParaRPr lang="en-US" altLang="en-S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E9C2C-9B96-324A-DF28-F6CA11C016A2}"/>
            </a:ext>
          </a:extLst>
        </p:cNvPr>
        <p:cNvGrpSpPr/>
        <p:nvPr/>
      </p:nvGrpSpPr>
      <p:grpSpPr>
        <a:xfrm>
          <a:off x="0" y="0"/>
          <a:ext cx="0" cy="0"/>
          <a:chOff x="0" y="0"/>
          <a:chExt cx="0" cy="0"/>
        </a:xfrm>
      </p:grpSpPr>
      <p:sp>
        <p:nvSpPr>
          <p:cNvPr id="13" name="Frame 12">
            <a:extLst>
              <a:ext uri="{FF2B5EF4-FFF2-40B4-BE49-F238E27FC236}">
                <a16:creationId xmlns:a16="http://schemas.microsoft.com/office/drawing/2014/main" id="{E642B10A-0E36-A79B-5F2B-173D0462065C}"/>
              </a:ext>
            </a:extLst>
          </p:cNvPr>
          <p:cNvSpPr/>
          <p:nvPr/>
        </p:nvSpPr>
        <p:spPr bwMode="auto">
          <a:xfrm>
            <a:off x="0" y="0"/>
            <a:ext cx="9144000" cy="6858000"/>
          </a:xfrm>
          <a:prstGeom prst="frame">
            <a:avLst>
              <a:gd name="adj1" fmla="val 3117"/>
            </a:avLst>
          </a:prstGeom>
          <a:solidFill>
            <a:srgbClr val="FFD579"/>
          </a:solidFill>
          <a:ln w="9525" cap="flat" cmpd="sng" algn="ctr">
            <a:solidFill>
              <a:schemeClr val="tx1"/>
            </a:solidFill>
            <a:prstDash val="solid"/>
            <a:round/>
            <a:headEnd type="none" w="med" len="med"/>
            <a:tailEnd type="none" w="med" len="med"/>
          </a:ln>
          <a:effectLst/>
        </p:spPr>
        <p:txBody>
          <a:bodyPr/>
          <a:lstStyle/>
          <a:p>
            <a:pPr>
              <a:defRPr/>
            </a:pPr>
            <a:endParaRPr lang="en-SE">
              <a:solidFill>
                <a:srgbClr val="000000"/>
              </a:solidFill>
              <a:latin typeface="Times" charset="0"/>
              <a:ea typeface="ＭＳ Ｐゴシック" charset="0"/>
            </a:endParaRPr>
          </a:p>
        </p:txBody>
      </p:sp>
      <p:sp>
        <p:nvSpPr>
          <p:cNvPr id="67594" name="Oval 10">
            <a:hlinkClick r:id="rId3" action="ppaction://hlinksldjump"/>
            <a:extLst>
              <a:ext uri="{FF2B5EF4-FFF2-40B4-BE49-F238E27FC236}">
                <a16:creationId xmlns:a16="http://schemas.microsoft.com/office/drawing/2014/main" id="{B936128C-A128-C78A-9AC6-DA9C06ECAD01}"/>
              </a:ext>
            </a:extLst>
          </p:cNvPr>
          <p:cNvSpPr>
            <a:spLocks noChangeAspect="1"/>
          </p:cNvSpPr>
          <p:nvPr/>
        </p:nvSpPr>
        <p:spPr bwMode="auto">
          <a:xfrm>
            <a:off x="6362148" y="3807530"/>
            <a:ext cx="468312" cy="466725"/>
          </a:xfrm>
          <a:prstGeom prst="ellipse">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5" name="TextBox 4">
            <a:extLst>
              <a:ext uri="{FF2B5EF4-FFF2-40B4-BE49-F238E27FC236}">
                <a16:creationId xmlns:a16="http://schemas.microsoft.com/office/drawing/2014/main" id="{1FD8A998-6D2C-14BE-C1FA-EF044944E2DA}"/>
              </a:ext>
            </a:extLst>
          </p:cNvPr>
          <p:cNvSpPr txBox="1"/>
          <p:nvPr/>
        </p:nvSpPr>
        <p:spPr>
          <a:xfrm>
            <a:off x="2966484" y="898195"/>
            <a:ext cx="2735263" cy="576262"/>
          </a:xfrm>
          <a:prstGeom prst="rect">
            <a:avLst/>
          </a:prstGeom>
          <a:solidFill>
            <a:schemeClr val="bg1">
              <a:lumMod val="65000"/>
            </a:schemeClr>
          </a:solidFill>
        </p:spPr>
        <p:txBody>
          <a:bodyPr>
            <a:spAutoFit/>
          </a:bodyPr>
          <a:lstStyle/>
          <a:p>
            <a:pPr>
              <a:defRPr/>
            </a:pPr>
            <a:endParaRPr lang="en-SE" dirty="0"/>
          </a:p>
        </p:txBody>
      </p:sp>
      <p:sp>
        <p:nvSpPr>
          <p:cNvPr id="67597" name="Oval 13">
            <a:hlinkClick r:id="rId3" action="ppaction://hlinksldjump"/>
            <a:extLst>
              <a:ext uri="{FF2B5EF4-FFF2-40B4-BE49-F238E27FC236}">
                <a16:creationId xmlns:a16="http://schemas.microsoft.com/office/drawing/2014/main" id="{C383D891-51F0-CB73-72FC-C1B678ACE56B}"/>
              </a:ext>
            </a:extLst>
          </p:cNvPr>
          <p:cNvSpPr>
            <a:spLocks noChangeAspect="1"/>
          </p:cNvSpPr>
          <p:nvPr/>
        </p:nvSpPr>
        <p:spPr bwMode="auto">
          <a:xfrm>
            <a:off x="1713305" y="3063736"/>
            <a:ext cx="468313" cy="466725"/>
          </a:xfrm>
          <a:prstGeom prst="ellipse">
            <a:avLst/>
          </a:prstGeom>
          <a:solidFill>
            <a:schemeClr val="tx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p>
        </p:txBody>
      </p:sp>
      <p:sp>
        <p:nvSpPr>
          <p:cNvPr id="67598" name="Oval 14">
            <a:hlinkClick r:id="rId4" action="ppaction://hlinksldjump"/>
            <a:extLst>
              <a:ext uri="{FF2B5EF4-FFF2-40B4-BE49-F238E27FC236}">
                <a16:creationId xmlns:a16="http://schemas.microsoft.com/office/drawing/2014/main" id="{812D9371-0278-1EC5-CECD-F3AB2102493F}"/>
              </a:ext>
            </a:extLst>
          </p:cNvPr>
          <p:cNvSpPr>
            <a:spLocks noChangeAspect="1"/>
          </p:cNvSpPr>
          <p:nvPr/>
        </p:nvSpPr>
        <p:spPr bwMode="auto">
          <a:xfrm>
            <a:off x="3186119" y="316880"/>
            <a:ext cx="468313" cy="466725"/>
          </a:xfrm>
          <a:prstGeom prst="ellipse">
            <a:avLst/>
          </a:prstGeom>
          <a:solidFill>
            <a:schemeClr val="accent3"/>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599" name="Oval 15">
            <a:hlinkClick r:id="rId5" action="ppaction://hlinksldjump"/>
            <a:extLst>
              <a:ext uri="{FF2B5EF4-FFF2-40B4-BE49-F238E27FC236}">
                <a16:creationId xmlns:a16="http://schemas.microsoft.com/office/drawing/2014/main" id="{0206F861-9002-937C-C140-50110F91ED74}"/>
              </a:ext>
            </a:extLst>
          </p:cNvPr>
          <p:cNvSpPr>
            <a:spLocks noChangeAspect="1"/>
          </p:cNvSpPr>
          <p:nvPr/>
        </p:nvSpPr>
        <p:spPr bwMode="auto">
          <a:xfrm>
            <a:off x="3779912" y="2672655"/>
            <a:ext cx="468312" cy="468313"/>
          </a:xfrm>
          <a:prstGeom prst="ellipse">
            <a:avLst/>
          </a:prstGeom>
          <a:solidFill>
            <a:srgbClr val="FF93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603" name="Rectangle 24">
            <a:extLst>
              <a:ext uri="{FF2B5EF4-FFF2-40B4-BE49-F238E27FC236}">
                <a16:creationId xmlns:a16="http://schemas.microsoft.com/office/drawing/2014/main" id="{80477E3D-6E52-59D2-CA55-DA1318D8E90D}"/>
              </a:ext>
            </a:extLst>
          </p:cNvPr>
          <p:cNvSpPr>
            <a:spLocks noChangeArrowheads="1"/>
          </p:cNvSpPr>
          <p:nvPr/>
        </p:nvSpPr>
        <p:spPr bwMode="auto">
          <a:xfrm>
            <a:off x="7534150" y="4681976"/>
            <a:ext cx="1206821" cy="900000"/>
          </a:xfrm>
          <a:prstGeom prst="rect">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ICU cart</a:t>
            </a:r>
          </a:p>
        </p:txBody>
      </p:sp>
      <p:sp>
        <p:nvSpPr>
          <p:cNvPr id="6" name="Rectangle 26">
            <a:extLst>
              <a:ext uri="{FF2B5EF4-FFF2-40B4-BE49-F238E27FC236}">
                <a16:creationId xmlns:a16="http://schemas.microsoft.com/office/drawing/2014/main" id="{19DB10D0-8AF1-76E2-6DEC-FC69BF6454AD}"/>
              </a:ext>
            </a:extLst>
          </p:cNvPr>
          <p:cNvSpPr>
            <a:spLocks noChangeArrowheads="1"/>
          </p:cNvSpPr>
          <p:nvPr/>
        </p:nvSpPr>
        <p:spPr bwMode="auto">
          <a:xfrm>
            <a:off x="4398766" y="1708084"/>
            <a:ext cx="1097454" cy="9000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Ultra-</a:t>
            </a:r>
          </a:p>
          <a:p>
            <a:r>
              <a:rPr lang="en-SE" altLang="en-SE" dirty="0">
                <a:solidFill>
                  <a:srgbClr val="000000"/>
                </a:solidFill>
              </a:rPr>
              <a:t>sound</a:t>
            </a:r>
          </a:p>
        </p:txBody>
      </p:sp>
      <p:sp>
        <p:nvSpPr>
          <p:cNvPr id="7" name="Rectangle 28">
            <a:extLst>
              <a:ext uri="{FF2B5EF4-FFF2-40B4-BE49-F238E27FC236}">
                <a16:creationId xmlns:a16="http://schemas.microsoft.com/office/drawing/2014/main" id="{B786AB10-5CAE-189B-F39C-5438C07F08EE}"/>
              </a:ext>
            </a:extLst>
          </p:cNvPr>
          <p:cNvSpPr>
            <a:spLocks noChangeArrowheads="1"/>
          </p:cNvSpPr>
          <p:nvPr/>
        </p:nvSpPr>
        <p:spPr bwMode="auto">
          <a:xfrm>
            <a:off x="1861381" y="5538458"/>
            <a:ext cx="1118640" cy="900000"/>
          </a:xfrm>
          <a:prstGeom prst="rect">
            <a:avLst/>
          </a:prstGeom>
          <a:solidFill>
            <a:srgbClr val="FFFF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CPR cart</a:t>
            </a:r>
          </a:p>
        </p:txBody>
      </p:sp>
      <p:sp>
        <p:nvSpPr>
          <p:cNvPr id="8" name="Rectangle 6">
            <a:extLst>
              <a:ext uri="{FF2B5EF4-FFF2-40B4-BE49-F238E27FC236}">
                <a16:creationId xmlns:a16="http://schemas.microsoft.com/office/drawing/2014/main" id="{571BBE10-F2C1-E065-885C-A4DF68EA1E1E}"/>
              </a:ext>
            </a:extLst>
          </p:cNvPr>
          <p:cNvSpPr>
            <a:spLocks noChangeArrowheads="1"/>
          </p:cNvSpPr>
          <p:nvPr/>
        </p:nvSpPr>
        <p:spPr bwMode="auto">
          <a:xfrm>
            <a:off x="5558079" y="5988458"/>
            <a:ext cx="1109599" cy="461665"/>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Infuser</a:t>
            </a:r>
          </a:p>
        </p:txBody>
      </p:sp>
      <p:sp>
        <p:nvSpPr>
          <p:cNvPr id="9" name="Rectangle 23">
            <a:extLst>
              <a:ext uri="{FF2B5EF4-FFF2-40B4-BE49-F238E27FC236}">
                <a16:creationId xmlns:a16="http://schemas.microsoft.com/office/drawing/2014/main" id="{8C068143-3655-822A-411D-92DB5447C91B}"/>
              </a:ext>
            </a:extLst>
          </p:cNvPr>
          <p:cNvSpPr>
            <a:spLocks noChangeArrowheads="1"/>
          </p:cNvSpPr>
          <p:nvPr/>
        </p:nvSpPr>
        <p:spPr bwMode="auto">
          <a:xfrm>
            <a:off x="3665639" y="5534946"/>
            <a:ext cx="1206821" cy="900000"/>
          </a:xfrm>
          <a:prstGeom prst="rect">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PVC cart</a:t>
            </a:r>
          </a:p>
        </p:txBody>
      </p:sp>
      <p:sp>
        <p:nvSpPr>
          <p:cNvPr id="15" name="Rectangle 6">
            <a:extLst>
              <a:ext uri="{FF2B5EF4-FFF2-40B4-BE49-F238E27FC236}">
                <a16:creationId xmlns:a16="http://schemas.microsoft.com/office/drawing/2014/main" id="{501E252E-9379-DDA3-1B7A-94C0699ABB32}"/>
              </a:ext>
            </a:extLst>
          </p:cNvPr>
          <p:cNvSpPr>
            <a:spLocks noChangeArrowheads="1"/>
          </p:cNvSpPr>
          <p:nvPr/>
        </p:nvSpPr>
        <p:spPr bwMode="auto">
          <a:xfrm rot="7690127">
            <a:off x="6673665" y="5065936"/>
            <a:ext cx="719961" cy="447824"/>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Def</a:t>
            </a:r>
          </a:p>
        </p:txBody>
      </p:sp>
      <p:sp>
        <p:nvSpPr>
          <p:cNvPr id="17" name="Rectangle 24">
            <a:extLst>
              <a:ext uri="{FF2B5EF4-FFF2-40B4-BE49-F238E27FC236}">
                <a16:creationId xmlns:a16="http://schemas.microsoft.com/office/drawing/2014/main" id="{BFF68DF2-E149-702F-61CB-70552255753A}"/>
              </a:ext>
            </a:extLst>
          </p:cNvPr>
          <p:cNvSpPr>
            <a:spLocks noChangeArrowheads="1"/>
          </p:cNvSpPr>
          <p:nvPr/>
        </p:nvSpPr>
        <p:spPr bwMode="auto">
          <a:xfrm rot="14014011" flipV="1">
            <a:off x="6941606" y="2414816"/>
            <a:ext cx="824873" cy="8273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Mon-itor</a:t>
            </a:r>
          </a:p>
        </p:txBody>
      </p:sp>
      <p:grpSp>
        <p:nvGrpSpPr>
          <p:cNvPr id="30" name="Group 29">
            <a:extLst>
              <a:ext uri="{FF2B5EF4-FFF2-40B4-BE49-F238E27FC236}">
                <a16:creationId xmlns:a16="http://schemas.microsoft.com/office/drawing/2014/main" id="{E817367B-7EA3-3E83-865D-A38AD4CCE187}"/>
              </a:ext>
            </a:extLst>
          </p:cNvPr>
          <p:cNvGrpSpPr/>
          <p:nvPr/>
        </p:nvGrpSpPr>
        <p:grpSpPr>
          <a:xfrm flipH="1">
            <a:off x="2822816" y="3284136"/>
            <a:ext cx="3455988" cy="1584325"/>
            <a:chOff x="2771775" y="2565400"/>
            <a:chExt cx="3455988" cy="1584325"/>
          </a:xfrm>
        </p:grpSpPr>
        <p:sp>
          <p:nvSpPr>
            <p:cNvPr id="2" name="Rectangle 1">
              <a:extLst>
                <a:ext uri="{FF2B5EF4-FFF2-40B4-BE49-F238E27FC236}">
                  <a16:creationId xmlns:a16="http://schemas.microsoft.com/office/drawing/2014/main" id="{E8708EEA-6515-10D0-6769-54F4EB8A9554}"/>
                </a:ext>
              </a:extLst>
            </p:cNvPr>
            <p:cNvSpPr/>
            <p:nvPr/>
          </p:nvSpPr>
          <p:spPr bwMode="auto">
            <a:xfrm>
              <a:off x="2771775" y="2565400"/>
              <a:ext cx="3455988" cy="1584325"/>
            </a:xfrm>
            <a:prstGeom prst="rec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SE" dirty="0">
                <a:solidFill>
                  <a:srgbClr val="000000"/>
                </a:solidFill>
                <a:latin typeface="Times" charset="0"/>
                <a:ea typeface="ＭＳ Ｐゴシック" charset="0"/>
              </a:endParaRPr>
            </a:p>
          </p:txBody>
        </p:sp>
        <p:sp>
          <p:nvSpPr>
            <p:cNvPr id="67588" name="Oval 2">
              <a:extLst>
                <a:ext uri="{FF2B5EF4-FFF2-40B4-BE49-F238E27FC236}">
                  <a16:creationId xmlns:a16="http://schemas.microsoft.com/office/drawing/2014/main" id="{05A08689-4A28-A629-F7FE-38F440095DF9}"/>
                </a:ext>
              </a:extLst>
            </p:cNvPr>
            <p:cNvSpPr>
              <a:spLocks/>
            </p:cNvSpPr>
            <p:nvPr/>
          </p:nvSpPr>
          <p:spPr bwMode="auto">
            <a:xfrm>
              <a:off x="3009900" y="3068638"/>
              <a:ext cx="482600" cy="411162"/>
            </a:xfrm>
            <a:prstGeom prst="ellipse">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89" name="Rectangle 3">
              <a:extLst>
                <a:ext uri="{FF2B5EF4-FFF2-40B4-BE49-F238E27FC236}">
                  <a16:creationId xmlns:a16="http://schemas.microsoft.com/office/drawing/2014/main" id="{E5D2A776-F5D4-C9D3-EC57-78D63D57FD18}"/>
                </a:ext>
              </a:extLst>
            </p:cNvPr>
            <p:cNvSpPr>
              <a:spLocks noChangeArrowheads="1"/>
            </p:cNvSpPr>
            <p:nvPr/>
          </p:nvSpPr>
          <p:spPr bwMode="auto">
            <a:xfrm>
              <a:off x="4716463" y="335756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0" name="Rectangle 5">
              <a:extLst>
                <a:ext uri="{FF2B5EF4-FFF2-40B4-BE49-F238E27FC236}">
                  <a16:creationId xmlns:a16="http://schemas.microsoft.com/office/drawing/2014/main" id="{8B7F82DF-FFC1-8549-92D1-DA4AB599C62F}"/>
                </a:ext>
              </a:extLst>
            </p:cNvPr>
            <p:cNvSpPr>
              <a:spLocks noChangeArrowheads="1"/>
            </p:cNvSpPr>
            <p:nvPr/>
          </p:nvSpPr>
          <p:spPr bwMode="auto">
            <a:xfrm rot="2132212">
              <a:off x="3521075" y="3746500"/>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1" name="Rounded Rectangle 7">
              <a:extLst>
                <a:ext uri="{FF2B5EF4-FFF2-40B4-BE49-F238E27FC236}">
                  <a16:creationId xmlns:a16="http://schemas.microsoft.com/office/drawing/2014/main" id="{6161FA22-12D3-F82E-1934-521ED9BD5CEB}"/>
                </a:ext>
              </a:extLst>
            </p:cNvPr>
            <p:cNvSpPr>
              <a:spLocks noChangeArrowheads="1"/>
            </p:cNvSpPr>
            <p:nvPr/>
          </p:nvSpPr>
          <p:spPr bwMode="auto">
            <a:xfrm>
              <a:off x="3598863" y="2952750"/>
              <a:ext cx="1044575" cy="692150"/>
            </a:xfrm>
            <a:prstGeom prst="roundRect">
              <a:avLst>
                <a:gd name="adj" fmla="val 16667"/>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2" name="Rectangle 8">
              <a:extLst>
                <a:ext uri="{FF2B5EF4-FFF2-40B4-BE49-F238E27FC236}">
                  <a16:creationId xmlns:a16="http://schemas.microsoft.com/office/drawing/2014/main" id="{7163E2DD-241E-F933-BE33-82D37C3581C5}"/>
                </a:ext>
              </a:extLst>
            </p:cNvPr>
            <p:cNvSpPr>
              <a:spLocks noChangeArrowheads="1"/>
            </p:cNvSpPr>
            <p:nvPr/>
          </p:nvSpPr>
          <p:spPr bwMode="auto">
            <a:xfrm>
              <a:off x="4716463" y="307181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3" name="Rectangle 9">
              <a:extLst>
                <a:ext uri="{FF2B5EF4-FFF2-40B4-BE49-F238E27FC236}">
                  <a16:creationId xmlns:a16="http://schemas.microsoft.com/office/drawing/2014/main" id="{EDDE01CF-1773-BE6B-3ABE-653992241733}"/>
                </a:ext>
              </a:extLst>
            </p:cNvPr>
            <p:cNvSpPr>
              <a:spLocks noChangeArrowheads="1"/>
            </p:cNvSpPr>
            <p:nvPr/>
          </p:nvSpPr>
          <p:spPr bwMode="auto">
            <a:xfrm rot="-1683292">
              <a:off x="3578225" y="2720975"/>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3" name="Rounded Rectangle 2">
              <a:extLst>
                <a:ext uri="{FF2B5EF4-FFF2-40B4-BE49-F238E27FC236}">
                  <a16:creationId xmlns:a16="http://schemas.microsoft.com/office/drawing/2014/main" id="{E81CDA7A-9E01-07C9-BEAA-5068D985846D}"/>
                </a:ext>
              </a:extLst>
            </p:cNvPr>
            <p:cNvSpPr/>
            <p:nvPr/>
          </p:nvSpPr>
          <p:spPr bwMode="auto">
            <a:xfrm>
              <a:off x="3763489" y="3017677"/>
              <a:ext cx="448471" cy="561415"/>
            </a:xfrm>
            <a:prstGeom prst="roundRect">
              <a:avLst/>
            </a:prstGeom>
            <a:solidFill>
              <a:srgbClr val="92D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grpSp>
      <p:sp>
        <p:nvSpPr>
          <p:cNvPr id="16" name="Oval 14">
            <a:hlinkClick r:id="rId6" action="ppaction://hlinksldjump"/>
            <a:extLst>
              <a:ext uri="{FF2B5EF4-FFF2-40B4-BE49-F238E27FC236}">
                <a16:creationId xmlns:a16="http://schemas.microsoft.com/office/drawing/2014/main" id="{85FD78E0-832B-AAEC-B7D9-A868B67F79B0}"/>
              </a:ext>
            </a:extLst>
          </p:cNvPr>
          <p:cNvSpPr>
            <a:spLocks noChangeAspect="1"/>
          </p:cNvSpPr>
          <p:nvPr/>
        </p:nvSpPr>
        <p:spPr bwMode="auto">
          <a:xfrm>
            <a:off x="3443764" y="4991618"/>
            <a:ext cx="468313" cy="466725"/>
          </a:xfrm>
          <a:prstGeom prst="ellipse">
            <a:avLst/>
          </a:prstGeom>
          <a:solidFill>
            <a:srgbClr val="00B05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24" name="Oval 17">
            <a:hlinkClick r:id="rId7" action="ppaction://hlinksldjump"/>
            <a:extLst>
              <a:ext uri="{FF2B5EF4-FFF2-40B4-BE49-F238E27FC236}">
                <a16:creationId xmlns:a16="http://schemas.microsoft.com/office/drawing/2014/main" id="{1356DCE9-61F8-0A29-437C-909482CF2D9D}"/>
              </a:ext>
            </a:extLst>
          </p:cNvPr>
          <p:cNvSpPr>
            <a:spLocks noChangeAspect="1"/>
          </p:cNvSpPr>
          <p:nvPr/>
        </p:nvSpPr>
        <p:spPr bwMode="auto">
          <a:xfrm>
            <a:off x="5091354" y="4995982"/>
            <a:ext cx="466725" cy="468312"/>
          </a:xfrm>
          <a:prstGeom prst="ellipse">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4" name="Rectangle 3">
            <a:extLst>
              <a:ext uri="{FF2B5EF4-FFF2-40B4-BE49-F238E27FC236}">
                <a16:creationId xmlns:a16="http://schemas.microsoft.com/office/drawing/2014/main" id="{242145A0-E3EE-14B1-166E-09CDBCA7D042}"/>
              </a:ext>
            </a:extLst>
          </p:cNvPr>
          <p:cNvSpPr/>
          <p:nvPr/>
        </p:nvSpPr>
        <p:spPr bwMode="auto">
          <a:xfrm>
            <a:off x="7767" y="-23047"/>
            <a:ext cx="9144000" cy="6858000"/>
          </a:xfrm>
          <a:prstGeom prst="rect">
            <a:avLst/>
          </a:prstGeom>
          <a:solidFill>
            <a:schemeClr val="tx1">
              <a:alpha val="49558"/>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
        <p:nvSpPr>
          <p:cNvPr id="10" name="Vitals Tasks">
            <a:extLst>
              <a:ext uri="{FF2B5EF4-FFF2-40B4-BE49-F238E27FC236}">
                <a16:creationId xmlns:a16="http://schemas.microsoft.com/office/drawing/2014/main" id="{5E6C2313-2C35-7309-CA4E-FAC1E1739D00}"/>
              </a:ext>
            </a:extLst>
          </p:cNvPr>
          <p:cNvSpPr/>
          <p:nvPr/>
        </p:nvSpPr>
        <p:spPr bwMode="auto">
          <a:xfrm>
            <a:off x="237375" y="245976"/>
            <a:ext cx="5198721" cy="2403632"/>
          </a:xfrm>
          <a:prstGeom prst="round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SE" b="1" dirty="0">
                <a:solidFill>
                  <a:srgbClr val="00B050"/>
                </a:solidFill>
                <a:ea typeface="ＭＳ Ｐゴシック" charset="0"/>
              </a:rPr>
              <a:t>Vitals</a:t>
            </a:r>
            <a:endParaRPr kumimoji="0" lang="en-SE" sz="2400" b="1" i="0" u="none" strike="noStrike" cap="none" normalizeH="0" baseline="0" dirty="0">
              <a:ln>
                <a:noFill/>
              </a:ln>
              <a:solidFill>
                <a:srgbClr val="00B050"/>
              </a:solidFill>
              <a:effectLst/>
              <a:latin typeface="Times" charset="0"/>
              <a:ea typeface="ＭＳ Ｐゴシック" charset="0"/>
            </a:endParaRP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Exposure (clips pants)</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Attaches to monitor</a:t>
            </a:r>
          </a:p>
          <a:p>
            <a:pPr marL="342900" indent="-342900">
              <a:buFont typeface="Wingdings" pitchFamily="2" charset="2"/>
              <a:buChar char="q"/>
            </a:pPr>
            <a:r>
              <a:rPr lang="en-SE" dirty="0">
                <a:ea typeface="ＭＳ Ｐゴシック" charset="0"/>
              </a:rPr>
              <a:t>EKG when not in cardiac arrest</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Follows vitals, LOC, degree of pain</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Assists Fluids &amp; Procus</a:t>
            </a:r>
          </a:p>
        </p:txBody>
      </p:sp>
      <p:sp>
        <p:nvSpPr>
          <p:cNvPr id="11" name="Multiply 10">
            <a:hlinkClick r:id="rId4" action="ppaction://hlinksldjump"/>
            <a:extLst>
              <a:ext uri="{FF2B5EF4-FFF2-40B4-BE49-F238E27FC236}">
                <a16:creationId xmlns:a16="http://schemas.microsoft.com/office/drawing/2014/main" id="{6E98BA2C-29C8-EFDE-4B7D-AA1A518A0C1C}"/>
              </a:ext>
            </a:extLst>
          </p:cNvPr>
          <p:cNvSpPr/>
          <p:nvPr/>
        </p:nvSpPr>
        <p:spPr bwMode="auto">
          <a:xfrm>
            <a:off x="4502124" y="332458"/>
            <a:ext cx="559025" cy="576262"/>
          </a:xfrm>
          <a:prstGeom prst="mathMultiply">
            <a:avLst>
              <a:gd name="adj1" fmla="val 9179"/>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3858197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9DC20-0CCF-7E06-6404-98CDD33D396E}"/>
            </a:ext>
          </a:extLst>
        </p:cNvPr>
        <p:cNvGrpSpPr/>
        <p:nvPr/>
      </p:nvGrpSpPr>
      <p:grpSpPr>
        <a:xfrm>
          <a:off x="0" y="0"/>
          <a:ext cx="0" cy="0"/>
          <a:chOff x="0" y="0"/>
          <a:chExt cx="0" cy="0"/>
        </a:xfrm>
      </p:grpSpPr>
      <p:sp>
        <p:nvSpPr>
          <p:cNvPr id="13" name="Frame 12">
            <a:extLst>
              <a:ext uri="{FF2B5EF4-FFF2-40B4-BE49-F238E27FC236}">
                <a16:creationId xmlns:a16="http://schemas.microsoft.com/office/drawing/2014/main" id="{49A7B3E8-D1A8-73D0-10DB-18D400BF7A48}"/>
              </a:ext>
            </a:extLst>
          </p:cNvPr>
          <p:cNvSpPr/>
          <p:nvPr/>
        </p:nvSpPr>
        <p:spPr bwMode="auto">
          <a:xfrm>
            <a:off x="0" y="0"/>
            <a:ext cx="9144000" cy="6858000"/>
          </a:xfrm>
          <a:prstGeom prst="frame">
            <a:avLst>
              <a:gd name="adj1" fmla="val 3117"/>
            </a:avLst>
          </a:prstGeom>
          <a:solidFill>
            <a:srgbClr val="FFD579"/>
          </a:solidFill>
          <a:ln w="9525" cap="flat" cmpd="sng" algn="ctr">
            <a:solidFill>
              <a:schemeClr val="tx1"/>
            </a:solidFill>
            <a:prstDash val="solid"/>
            <a:round/>
            <a:headEnd type="none" w="med" len="med"/>
            <a:tailEnd type="none" w="med" len="med"/>
          </a:ln>
          <a:effectLst/>
        </p:spPr>
        <p:txBody>
          <a:bodyPr/>
          <a:lstStyle/>
          <a:p>
            <a:pPr>
              <a:defRPr/>
            </a:pPr>
            <a:endParaRPr lang="en-SE">
              <a:solidFill>
                <a:srgbClr val="000000"/>
              </a:solidFill>
              <a:latin typeface="Times" charset="0"/>
              <a:ea typeface="ＭＳ Ｐゴシック" charset="0"/>
            </a:endParaRPr>
          </a:p>
        </p:txBody>
      </p:sp>
      <p:sp>
        <p:nvSpPr>
          <p:cNvPr id="67594" name="Oval 10">
            <a:hlinkClick r:id="rId3" action="ppaction://hlinksldjump"/>
            <a:extLst>
              <a:ext uri="{FF2B5EF4-FFF2-40B4-BE49-F238E27FC236}">
                <a16:creationId xmlns:a16="http://schemas.microsoft.com/office/drawing/2014/main" id="{5035085F-012A-AD6F-BF03-E816CD3512A8}"/>
              </a:ext>
            </a:extLst>
          </p:cNvPr>
          <p:cNvSpPr>
            <a:spLocks noChangeAspect="1"/>
          </p:cNvSpPr>
          <p:nvPr/>
        </p:nvSpPr>
        <p:spPr bwMode="auto">
          <a:xfrm>
            <a:off x="6362148" y="3807530"/>
            <a:ext cx="468312" cy="466725"/>
          </a:xfrm>
          <a:prstGeom prst="ellipse">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5" name="TextBox 4">
            <a:extLst>
              <a:ext uri="{FF2B5EF4-FFF2-40B4-BE49-F238E27FC236}">
                <a16:creationId xmlns:a16="http://schemas.microsoft.com/office/drawing/2014/main" id="{165CF97E-EC4D-C635-0CD0-CC43CBF8C0B5}"/>
              </a:ext>
            </a:extLst>
          </p:cNvPr>
          <p:cNvSpPr txBox="1"/>
          <p:nvPr/>
        </p:nvSpPr>
        <p:spPr>
          <a:xfrm>
            <a:off x="2966484" y="898195"/>
            <a:ext cx="2735263" cy="576262"/>
          </a:xfrm>
          <a:prstGeom prst="rect">
            <a:avLst/>
          </a:prstGeom>
          <a:solidFill>
            <a:schemeClr val="bg1">
              <a:lumMod val="65000"/>
            </a:schemeClr>
          </a:solidFill>
        </p:spPr>
        <p:txBody>
          <a:bodyPr>
            <a:spAutoFit/>
          </a:bodyPr>
          <a:lstStyle/>
          <a:p>
            <a:pPr>
              <a:defRPr/>
            </a:pPr>
            <a:endParaRPr lang="en-SE" dirty="0"/>
          </a:p>
        </p:txBody>
      </p:sp>
      <p:sp>
        <p:nvSpPr>
          <p:cNvPr id="67597" name="Oval 13">
            <a:hlinkClick r:id="rId4" action="ppaction://hlinksldjump"/>
            <a:extLst>
              <a:ext uri="{FF2B5EF4-FFF2-40B4-BE49-F238E27FC236}">
                <a16:creationId xmlns:a16="http://schemas.microsoft.com/office/drawing/2014/main" id="{70933F2F-E1CC-0326-A398-2FA30F8E1633}"/>
              </a:ext>
            </a:extLst>
          </p:cNvPr>
          <p:cNvSpPr>
            <a:spLocks noChangeAspect="1"/>
          </p:cNvSpPr>
          <p:nvPr/>
        </p:nvSpPr>
        <p:spPr bwMode="auto">
          <a:xfrm>
            <a:off x="1713305" y="3063736"/>
            <a:ext cx="468313" cy="466725"/>
          </a:xfrm>
          <a:prstGeom prst="ellipse">
            <a:avLst/>
          </a:prstGeom>
          <a:solidFill>
            <a:schemeClr val="tx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p>
        </p:txBody>
      </p:sp>
      <p:sp>
        <p:nvSpPr>
          <p:cNvPr id="67598" name="Oval 14">
            <a:hlinkClick r:id="rId5" action="ppaction://hlinksldjump"/>
            <a:extLst>
              <a:ext uri="{FF2B5EF4-FFF2-40B4-BE49-F238E27FC236}">
                <a16:creationId xmlns:a16="http://schemas.microsoft.com/office/drawing/2014/main" id="{E5D103D6-83D4-0A3A-3DB1-2ADBB71A6B28}"/>
              </a:ext>
            </a:extLst>
          </p:cNvPr>
          <p:cNvSpPr>
            <a:spLocks noChangeAspect="1"/>
          </p:cNvSpPr>
          <p:nvPr/>
        </p:nvSpPr>
        <p:spPr bwMode="auto">
          <a:xfrm>
            <a:off x="3186119" y="316880"/>
            <a:ext cx="468313" cy="466725"/>
          </a:xfrm>
          <a:prstGeom prst="ellipse">
            <a:avLst/>
          </a:prstGeom>
          <a:solidFill>
            <a:schemeClr val="accent3"/>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599" name="Oval 15">
            <a:hlinkClick r:id="rId6" action="ppaction://hlinksldjump"/>
            <a:extLst>
              <a:ext uri="{FF2B5EF4-FFF2-40B4-BE49-F238E27FC236}">
                <a16:creationId xmlns:a16="http://schemas.microsoft.com/office/drawing/2014/main" id="{6F0AF144-4422-C587-FF7B-977A49ECE72D}"/>
              </a:ext>
            </a:extLst>
          </p:cNvPr>
          <p:cNvSpPr>
            <a:spLocks noChangeAspect="1"/>
          </p:cNvSpPr>
          <p:nvPr/>
        </p:nvSpPr>
        <p:spPr bwMode="auto">
          <a:xfrm>
            <a:off x="3779912" y="2672655"/>
            <a:ext cx="468312" cy="468313"/>
          </a:xfrm>
          <a:prstGeom prst="ellipse">
            <a:avLst/>
          </a:prstGeom>
          <a:solidFill>
            <a:srgbClr val="FF93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603" name="Rectangle 24">
            <a:extLst>
              <a:ext uri="{FF2B5EF4-FFF2-40B4-BE49-F238E27FC236}">
                <a16:creationId xmlns:a16="http://schemas.microsoft.com/office/drawing/2014/main" id="{6AD6B932-6FF9-FF97-2FD9-D8A11ED9B7C6}"/>
              </a:ext>
            </a:extLst>
          </p:cNvPr>
          <p:cNvSpPr>
            <a:spLocks noChangeArrowheads="1"/>
          </p:cNvSpPr>
          <p:nvPr/>
        </p:nvSpPr>
        <p:spPr bwMode="auto">
          <a:xfrm>
            <a:off x="7534150" y="4681976"/>
            <a:ext cx="1206821" cy="900000"/>
          </a:xfrm>
          <a:prstGeom prst="rect">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ICU cart</a:t>
            </a:r>
          </a:p>
        </p:txBody>
      </p:sp>
      <p:sp>
        <p:nvSpPr>
          <p:cNvPr id="6" name="Rectangle 26">
            <a:extLst>
              <a:ext uri="{FF2B5EF4-FFF2-40B4-BE49-F238E27FC236}">
                <a16:creationId xmlns:a16="http://schemas.microsoft.com/office/drawing/2014/main" id="{91A1C2EB-119E-3930-11F7-52BDD1F921C7}"/>
              </a:ext>
            </a:extLst>
          </p:cNvPr>
          <p:cNvSpPr>
            <a:spLocks noChangeArrowheads="1"/>
          </p:cNvSpPr>
          <p:nvPr/>
        </p:nvSpPr>
        <p:spPr bwMode="auto">
          <a:xfrm>
            <a:off x="4398766" y="1708084"/>
            <a:ext cx="1097454" cy="9000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Ultra-</a:t>
            </a:r>
          </a:p>
          <a:p>
            <a:r>
              <a:rPr lang="en-SE" altLang="en-SE" dirty="0">
                <a:solidFill>
                  <a:srgbClr val="000000"/>
                </a:solidFill>
              </a:rPr>
              <a:t>sound</a:t>
            </a:r>
          </a:p>
        </p:txBody>
      </p:sp>
      <p:sp>
        <p:nvSpPr>
          <p:cNvPr id="7" name="Rectangle 28">
            <a:extLst>
              <a:ext uri="{FF2B5EF4-FFF2-40B4-BE49-F238E27FC236}">
                <a16:creationId xmlns:a16="http://schemas.microsoft.com/office/drawing/2014/main" id="{397277CE-8ECB-2D4E-A279-C17D25F1F317}"/>
              </a:ext>
            </a:extLst>
          </p:cNvPr>
          <p:cNvSpPr>
            <a:spLocks noChangeArrowheads="1"/>
          </p:cNvSpPr>
          <p:nvPr/>
        </p:nvSpPr>
        <p:spPr bwMode="auto">
          <a:xfrm>
            <a:off x="1861381" y="5538458"/>
            <a:ext cx="1118640" cy="900000"/>
          </a:xfrm>
          <a:prstGeom prst="rect">
            <a:avLst/>
          </a:prstGeom>
          <a:solidFill>
            <a:srgbClr val="FFFF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CPR cart</a:t>
            </a:r>
          </a:p>
        </p:txBody>
      </p:sp>
      <p:sp>
        <p:nvSpPr>
          <p:cNvPr id="8" name="Rectangle 6">
            <a:extLst>
              <a:ext uri="{FF2B5EF4-FFF2-40B4-BE49-F238E27FC236}">
                <a16:creationId xmlns:a16="http://schemas.microsoft.com/office/drawing/2014/main" id="{86DC1E9C-3357-A961-083E-7BC8F460B9F3}"/>
              </a:ext>
            </a:extLst>
          </p:cNvPr>
          <p:cNvSpPr>
            <a:spLocks noChangeArrowheads="1"/>
          </p:cNvSpPr>
          <p:nvPr/>
        </p:nvSpPr>
        <p:spPr bwMode="auto">
          <a:xfrm>
            <a:off x="5558079" y="5988458"/>
            <a:ext cx="1109599" cy="461665"/>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Infuser</a:t>
            </a:r>
          </a:p>
        </p:txBody>
      </p:sp>
      <p:sp>
        <p:nvSpPr>
          <p:cNvPr id="9" name="Rectangle 23">
            <a:extLst>
              <a:ext uri="{FF2B5EF4-FFF2-40B4-BE49-F238E27FC236}">
                <a16:creationId xmlns:a16="http://schemas.microsoft.com/office/drawing/2014/main" id="{E2C1A205-81BA-6E20-C246-168F34558895}"/>
              </a:ext>
            </a:extLst>
          </p:cNvPr>
          <p:cNvSpPr>
            <a:spLocks noChangeArrowheads="1"/>
          </p:cNvSpPr>
          <p:nvPr/>
        </p:nvSpPr>
        <p:spPr bwMode="auto">
          <a:xfrm>
            <a:off x="3665639" y="5534946"/>
            <a:ext cx="1206821" cy="900000"/>
          </a:xfrm>
          <a:prstGeom prst="rect">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PVC cart</a:t>
            </a:r>
          </a:p>
        </p:txBody>
      </p:sp>
      <p:sp>
        <p:nvSpPr>
          <p:cNvPr id="15" name="Rectangle 6">
            <a:extLst>
              <a:ext uri="{FF2B5EF4-FFF2-40B4-BE49-F238E27FC236}">
                <a16:creationId xmlns:a16="http://schemas.microsoft.com/office/drawing/2014/main" id="{2B08B757-3DCF-46BD-F430-14B1C40E2644}"/>
              </a:ext>
            </a:extLst>
          </p:cNvPr>
          <p:cNvSpPr>
            <a:spLocks noChangeArrowheads="1"/>
          </p:cNvSpPr>
          <p:nvPr/>
        </p:nvSpPr>
        <p:spPr bwMode="auto">
          <a:xfrm rot="7690127">
            <a:off x="6673665" y="5065936"/>
            <a:ext cx="719961" cy="447824"/>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Def</a:t>
            </a:r>
          </a:p>
        </p:txBody>
      </p:sp>
      <p:sp>
        <p:nvSpPr>
          <p:cNvPr id="17" name="Rectangle 24">
            <a:extLst>
              <a:ext uri="{FF2B5EF4-FFF2-40B4-BE49-F238E27FC236}">
                <a16:creationId xmlns:a16="http://schemas.microsoft.com/office/drawing/2014/main" id="{F1F6664A-B9D0-7825-410B-8245D3EB7D75}"/>
              </a:ext>
            </a:extLst>
          </p:cNvPr>
          <p:cNvSpPr>
            <a:spLocks noChangeArrowheads="1"/>
          </p:cNvSpPr>
          <p:nvPr/>
        </p:nvSpPr>
        <p:spPr bwMode="auto">
          <a:xfrm rot="14014011" flipV="1">
            <a:off x="6941606" y="2414816"/>
            <a:ext cx="824873" cy="8273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Mon-itor</a:t>
            </a:r>
          </a:p>
        </p:txBody>
      </p:sp>
      <p:grpSp>
        <p:nvGrpSpPr>
          <p:cNvPr id="30" name="Group 29">
            <a:extLst>
              <a:ext uri="{FF2B5EF4-FFF2-40B4-BE49-F238E27FC236}">
                <a16:creationId xmlns:a16="http://schemas.microsoft.com/office/drawing/2014/main" id="{4C2F312C-8618-4CD5-9162-C44B341EC0E0}"/>
              </a:ext>
            </a:extLst>
          </p:cNvPr>
          <p:cNvGrpSpPr/>
          <p:nvPr/>
        </p:nvGrpSpPr>
        <p:grpSpPr>
          <a:xfrm flipH="1">
            <a:off x="2822816" y="3284136"/>
            <a:ext cx="3455988" cy="1584325"/>
            <a:chOff x="2771775" y="2565400"/>
            <a:chExt cx="3455988" cy="1584325"/>
          </a:xfrm>
        </p:grpSpPr>
        <p:sp>
          <p:nvSpPr>
            <p:cNvPr id="2" name="Rectangle 1">
              <a:extLst>
                <a:ext uri="{FF2B5EF4-FFF2-40B4-BE49-F238E27FC236}">
                  <a16:creationId xmlns:a16="http://schemas.microsoft.com/office/drawing/2014/main" id="{40978BCD-FD39-40BE-8B6C-C74D9ABEAD6B}"/>
                </a:ext>
              </a:extLst>
            </p:cNvPr>
            <p:cNvSpPr/>
            <p:nvPr/>
          </p:nvSpPr>
          <p:spPr bwMode="auto">
            <a:xfrm>
              <a:off x="2771775" y="2565400"/>
              <a:ext cx="3455988" cy="1584325"/>
            </a:xfrm>
            <a:prstGeom prst="rec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SE" dirty="0">
                <a:solidFill>
                  <a:srgbClr val="000000"/>
                </a:solidFill>
                <a:latin typeface="Times" charset="0"/>
                <a:ea typeface="ＭＳ Ｐゴシック" charset="0"/>
              </a:endParaRPr>
            </a:p>
          </p:txBody>
        </p:sp>
        <p:sp>
          <p:nvSpPr>
            <p:cNvPr id="67588" name="Oval 2">
              <a:extLst>
                <a:ext uri="{FF2B5EF4-FFF2-40B4-BE49-F238E27FC236}">
                  <a16:creationId xmlns:a16="http://schemas.microsoft.com/office/drawing/2014/main" id="{DBAEB751-F34F-F5E0-099E-89C87D001FF6}"/>
                </a:ext>
              </a:extLst>
            </p:cNvPr>
            <p:cNvSpPr>
              <a:spLocks/>
            </p:cNvSpPr>
            <p:nvPr/>
          </p:nvSpPr>
          <p:spPr bwMode="auto">
            <a:xfrm>
              <a:off x="3009900" y="3068638"/>
              <a:ext cx="482600" cy="411162"/>
            </a:xfrm>
            <a:prstGeom prst="ellipse">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89" name="Rectangle 3">
              <a:extLst>
                <a:ext uri="{FF2B5EF4-FFF2-40B4-BE49-F238E27FC236}">
                  <a16:creationId xmlns:a16="http://schemas.microsoft.com/office/drawing/2014/main" id="{60D065C7-B17D-96A7-1A4E-155BEE07C3C6}"/>
                </a:ext>
              </a:extLst>
            </p:cNvPr>
            <p:cNvSpPr>
              <a:spLocks noChangeArrowheads="1"/>
            </p:cNvSpPr>
            <p:nvPr/>
          </p:nvSpPr>
          <p:spPr bwMode="auto">
            <a:xfrm>
              <a:off x="4716463" y="335756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0" name="Rectangle 5">
              <a:extLst>
                <a:ext uri="{FF2B5EF4-FFF2-40B4-BE49-F238E27FC236}">
                  <a16:creationId xmlns:a16="http://schemas.microsoft.com/office/drawing/2014/main" id="{FA3C82A1-A9E9-BB34-0A7B-564F90F90A30}"/>
                </a:ext>
              </a:extLst>
            </p:cNvPr>
            <p:cNvSpPr>
              <a:spLocks noChangeArrowheads="1"/>
            </p:cNvSpPr>
            <p:nvPr/>
          </p:nvSpPr>
          <p:spPr bwMode="auto">
            <a:xfrm rot="2132212">
              <a:off x="3521075" y="3746500"/>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1" name="Rounded Rectangle 7">
              <a:extLst>
                <a:ext uri="{FF2B5EF4-FFF2-40B4-BE49-F238E27FC236}">
                  <a16:creationId xmlns:a16="http://schemas.microsoft.com/office/drawing/2014/main" id="{F3606C78-0243-93C0-1DC9-F4CE54A017AE}"/>
                </a:ext>
              </a:extLst>
            </p:cNvPr>
            <p:cNvSpPr>
              <a:spLocks noChangeArrowheads="1"/>
            </p:cNvSpPr>
            <p:nvPr/>
          </p:nvSpPr>
          <p:spPr bwMode="auto">
            <a:xfrm>
              <a:off x="3598863" y="2952750"/>
              <a:ext cx="1044575" cy="692150"/>
            </a:xfrm>
            <a:prstGeom prst="roundRect">
              <a:avLst>
                <a:gd name="adj" fmla="val 16667"/>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2" name="Rectangle 8">
              <a:extLst>
                <a:ext uri="{FF2B5EF4-FFF2-40B4-BE49-F238E27FC236}">
                  <a16:creationId xmlns:a16="http://schemas.microsoft.com/office/drawing/2014/main" id="{4B741CA2-AB12-C95C-7B3A-96DFC435200D}"/>
                </a:ext>
              </a:extLst>
            </p:cNvPr>
            <p:cNvSpPr>
              <a:spLocks noChangeArrowheads="1"/>
            </p:cNvSpPr>
            <p:nvPr/>
          </p:nvSpPr>
          <p:spPr bwMode="auto">
            <a:xfrm>
              <a:off x="4716463" y="307181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3" name="Rectangle 9">
              <a:extLst>
                <a:ext uri="{FF2B5EF4-FFF2-40B4-BE49-F238E27FC236}">
                  <a16:creationId xmlns:a16="http://schemas.microsoft.com/office/drawing/2014/main" id="{92D17EE9-9430-736B-F1AA-37069AC8980E}"/>
                </a:ext>
              </a:extLst>
            </p:cNvPr>
            <p:cNvSpPr>
              <a:spLocks noChangeArrowheads="1"/>
            </p:cNvSpPr>
            <p:nvPr/>
          </p:nvSpPr>
          <p:spPr bwMode="auto">
            <a:xfrm rot="-1683292">
              <a:off x="3578225" y="2720975"/>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3" name="Rounded Rectangle 2">
              <a:extLst>
                <a:ext uri="{FF2B5EF4-FFF2-40B4-BE49-F238E27FC236}">
                  <a16:creationId xmlns:a16="http://schemas.microsoft.com/office/drawing/2014/main" id="{DFCEB4CC-A7AB-FB37-CF30-319532D0CC6A}"/>
                </a:ext>
              </a:extLst>
            </p:cNvPr>
            <p:cNvSpPr/>
            <p:nvPr/>
          </p:nvSpPr>
          <p:spPr bwMode="auto">
            <a:xfrm>
              <a:off x="3763489" y="3017677"/>
              <a:ext cx="448471" cy="561415"/>
            </a:xfrm>
            <a:prstGeom prst="roundRect">
              <a:avLst/>
            </a:prstGeom>
            <a:solidFill>
              <a:srgbClr val="92D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grpSp>
      <p:sp>
        <p:nvSpPr>
          <p:cNvPr id="16" name="Oval 14">
            <a:hlinkClick r:id="rId7" action="ppaction://hlinksldjump"/>
            <a:extLst>
              <a:ext uri="{FF2B5EF4-FFF2-40B4-BE49-F238E27FC236}">
                <a16:creationId xmlns:a16="http://schemas.microsoft.com/office/drawing/2014/main" id="{70B3F872-AB1E-6D3B-D240-4D3332537B9C}"/>
              </a:ext>
            </a:extLst>
          </p:cNvPr>
          <p:cNvSpPr>
            <a:spLocks noChangeAspect="1"/>
          </p:cNvSpPr>
          <p:nvPr/>
        </p:nvSpPr>
        <p:spPr bwMode="auto">
          <a:xfrm>
            <a:off x="3443764" y="4991618"/>
            <a:ext cx="468313" cy="466725"/>
          </a:xfrm>
          <a:prstGeom prst="ellipse">
            <a:avLst/>
          </a:prstGeom>
          <a:solidFill>
            <a:srgbClr val="00B05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24" name="Oval 17">
            <a:hlinkClick r:id="rId8" action="ppaction://hlinksldjump"/>
            <a:extLst>
              <a:ext uri="{FF2B5EF4-FFF2-40B4-BE49-F238E27FC236}">
                <a16:creationId xmlns:a16="http://schemas.microsoft.com/office/drawing/2014/main" id="{7566736A-8B43-AB1C-B306-5E5238DC68A6}"/>
              </a:ext>
            </a:extLst>
          </p:cNvPr>
          <p:cNvSpPr>
            <a:spLocks noChangeAspect="1"/>
          </p:cNvSpPr>
          <p:nvPr/>
        </p:nvSpPr>
        <p:spPr bwMode="auto">
          <a:xfrm>
            <a:off x="5091354" y="4995982"/>
            <a:ext cx="466725" cy="468312"/>
          </a:xfrm>
          <a:prstGeom prst="ellipse">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4" name="Rectangle 3">
            <a:extLst>
              <a:ext uri="{FF2B5EF4-FFF2-40B4-BE49-F238E27FC236}">
                <a16:creationId xmlns:a16="http://schemas.microsoft.com/office/drawing/2014/main" id="{BC9C39D3-A787-092B-89B0-13CFA716F32A}"/>
              </a:ext>
            </a:extLst>
          </p:cNvPr>
          <p:cNvSpPr/>
          <p:nvPr/>
        </p:nvSpPr>
        <p:spPr bwMode="auto">
          <a:xfrm>
            <a:off x="7767" y="-23047"/>
            <a:ext cx="9144000" cy="6858000"/>
          </a:xfrm>
          <a:prstGeom prst="rect">
            <a:avLst/>
          </a:prstGeom>
          <a:solidFill>
            <a:schemeClr val="tx1">
              <a:alpha val="49558"/>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
        <p:nvSpPr>
          <p:cNvPr id="10" name="Fluid Tasks">
            <a:extLst>
              <a:ext uri="{FF2B5EF4-FFF2-40B4-BE49-F238E27FC236}">
                <a16:creationId xmlns:a16="http://schemas.microsoft.com/office/drawing/2014/main" id="{BBDB3926-E26F-F7D2-C302-751EF1E2A4E7}"/>
              </a:ext>
            </a:extLst>
          </p:cNvPr>
          <p:cNvSpPr/>
          <p:nvPr/>
        </p:nvSpPr>
        <p:spPr bwMode="auto">
          <a:xfrm>
            <a:off x="237375" y="239188"/>
            <a:ext cx="5049715" cy="2590720"/>
          </a:xfrm>
          <a:prstGeom prst="round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SE" b="1" dirty="0">
                <a:solidFill>
                  <a:srgbClr val="FF0000"/>
                </a:solidFill>
                <a:ea typeface="ＭＳ Ｐゴシック" charset="0"/>
              </a:rPr>
              <a:t>Fluids</a:t>
            </a:r>
            <a:endParaRPr kumimoji="0" lang="en-SE" sz="2400" b="1" i="0" u="none" strike="noStrike" cap="none" normalizeH="0" baseline="0" dirty="0">
              <a:ln>
                <a:noFill/>
              </a:ln>
              <a:solidFill>
                <a:srgbClr val="FF0000"/>
              </a:solidFill>
              <a:effectLst/>
              <a:latin typeface="Times" charset="0"/>
              <a:ea typeface="ＭＳ Ｐゴシック" charset="0"/>
            </a:endParaRP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Prepares rapid infuser</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Inserts PVC or IO</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Draws blood tests</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Administers medications</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Administers blood products</a:t>
            </a:r>
          </a:p>
          <a:p>
            <a:pPr marL="0" marR="0" indent="0"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
        <p:nvSpPr>
          <p:cNvPr id="11" name="Multiply 10">
            <a:hlinkClick r:id="rId3" action="ppaction://hlinksldjump"/>
            <a:extLst>
              <a:ext uri="{FF2B5EF4-FFF2-40B4-BE49-F238E27FC236}">
                <a16:creationId xmlns:a16="http://schemas.microsoft.com/office/drawing/2014/main" id="{8DB3A18F-8F40-5BA4-3C92-08AB8B34C3B9}"/>
              </a:ext>
            </a:extLst>
          </p:cNvPr>
          <p:cNvSpPr/>
          <p:nvPr/>
        </p:nvSpPr>
        <p:spPr bwMode="auto">
          <a:xfrm>
            <a:off x="4502124" y="332458"/>
            <a:ext cx="559025" cy="576262"/>
          </a:xfrm>
          <a:prstGeom prst="mathMultiply">
            <a:avLst>
              <a:gd name="adj1" fmla="val 9179"/>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2097536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447C1-56D1-5EEC-D7C3-36581362ABA2}"/>
            </a:ext>
          </a:extLst>
        </p:cNvPr>
        <p:cNvGrpSpPr/>
        <p:nvPr/>
      </p:nvGrpSpPr>
      <p:grpSpPr>
        <a:xfrm>
          <a:off x="0" y="0"/>
          <a:ext cx="0" cy="0"/>
          <a:chOff x="0" y="0"/>
          <a:chExt cx="0" cy="0"/>
        </a:xfrm>
      </p:grpSpPr>
      <p:sp>
        <p:nvSpPr>
          <p:cNvPr id="13" name="Frame 12">
            <a:extLst>
              <a:ext uri="{FF2B5EF4-FFF2-40B4-BE49-F238E27FC236}">
                <a16:creationId xmlns:a16="http://schemas.microsoft.com/office/drawing/2014/main" id="{54965309-AE0D-E252-F8B6-2A6062B42C2D}"/>
              </a:ext>
            </a:extLst>
          </p:cNvPr>
          <p:cNvSpPr/>
          <p:nvPr/>
        </p:nvSpPr>
        <p:spPr bwMode="auto">
          <a:xfrm>
            <a:off x="0" y="0"/>
            <a:ext cx="9144000" cy="6858000"/>
          </a:xfrm>
          <a:prstGeom prst="frame">
            <a:avLst>
              <a:gd name="adj1" fmla="val 3117"/>
            </a:avLst>
          </a:prstGeom>
          <a:solidFill>
            <a:srgbClr val="FFD579"/>
          </a:solidFill>
          <a:ln w="9525" cap="flat" cmpd="sng" algn="ctr">
            <a:solidFill>
              <a:schemeClr val="tx1"/>
            </a:solidFill>
            <a:prstDash val="solid"/>
            <a:round/>
            <a:headEnd type="none" w="med" len="med"/>
            <a:tailEnd type="none" w="med" len="med"/>
          </a:ln>
          <a:effectLst/>
        </p:spPr>
        <p:txBody>
          <a:bodyPr/>
          <a:lstStyle/>
          <a:p>
            <a:pPr>
              <a:defRPr/>
            </a:pPr>
            <a:endParaRPr lang="en-SE">
              <a:solidFill>
                <a:srgbClr val="000000"/>
              </a:solidFill>
              <a:latin typeface="Times" charset="0"/>
              <a:ea typeface="ＭＳ Ｐゴシック" charset="0"/>
            </a:endParaRPr>
          </a:p>
        </p:txBody>
      </p:sp>
      <p:sp>
        <p:nvSpPr>
          <p:cNvPr id="67594" name="Oval 10">
            <a:hlinkClick r:id="rId3" action="ppaction://hlinksldjump"/>
            <a:extLst>
              <a:ext uri="{FF2B5EF4-FFF2-40B4-BE49-F238E27FC236}">
                <a16:creationId xmlns:a16="http://schemas.microsoft.com/office/drawing/2014/main" id="{49AAE3D5-C6E9-504D-1CB0-0DAC059D4B7A}"/>
              </a:ext>
            </a:extLst>
          </p:cNvPr>
          <p:cNvSpPr>
            <a:spLocks noChangeAspect="1"/>
          </p:cNvSpPr>
          <p:nvPr/>
        </p:nvSpPr>
        <p:spPr bwMode="auto">
          <a:xfrm>
            <a:off x="6362148" y="3807530"/>
            <a:ext cx="468312" cy="466725"/>
          </a:xfrm>
          <a:prstGeom prst="ellipse">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5" name="TextBox 4">
            <a:extLst>
              <a:ext uri="{FF2B5EF4-FFF2-40B4-BE49-F238E27FC236}">
                <a16:creationId xmlns:a16="http://schemas.microsoft.com/office/drawing/2014/main" id="{5E78D656-A4B2-9FA8-63C1-A729B9BDA0BA}"/>
              </a:ext>
            </a:extLst>
          </p:cNvPr>
          <p:cNvSpPr txBox="1"/>
          <p:nvPr/>
        </p:nvSpPr>
        <p:spPr>
          <a:xfrm>
            <a:off x="2966484" y="898195"/>
            <a:ext cx="2735263" cy="576262"/>
          </a:xfrm>
          <a:prstGeom prst="rect">
            <a:avLst/>
          </a:prstGeom>
          <a:solidFill>
            <a:schemeClr val="bg1">
              <a:lumMod val="65000"/>
            </a:schemeClr>
          </a:solidFill>
        </p:spPr>
        <p:txBody>
          <a:bodyPr>
            <a:spAutoFit/>
          </a:bodyPr>
          <a:lstStyle/>
          <a:p>
            <a:pPr>
              <a:defRPr/>
            </a:pPr>
            <a:endParaRPr lang="en-SE" dirty="0"/>
          </a:p>
        </p:txBody>
      </p:sp>
      <p:sp>
        <p:nvSpPr>
          <p:cNvPr id="67597" name="Oval 13">
            <a:hlinkClick r:id="rId4" action="ppaction://hlinksldjump"/>
            <a:extLst>
              <a:ext uri="{FF2B5EF4-FFF2-40B4-BE49-F238E27FC236}">
                <a16:creationId xmlns:a16="http://schemas.microsoft.com/office/drawing/2014/main" id="{87A13ADC-D9EC-2CB9-E298-3BA725498FA2}"/>
              </a:ext>
            </a:extLst>
          </p:cNvPr>
          <p:cNvSpPr>
            <a:spLocks noChangeAspect="1"/>
          </p:cNvSpPr>
          <p:nvPr/>
        </p:nvSpPr>
        <p:spPr bwMode="auto">
          <a:xfrm>
            <a:off x="1713305" y="3063736"/>
            <a:ext cx="468313" cy="466725"/>
          </a:xfrm>
          <a:prstGeom prst="ellipse">
            <a:avLst/>
          </a:prstGeom>
          <a:solidFill>
            <a:schemeClr val="tx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p>
        </p:txBody>
      </p:sp>
      <p:sp>
        <p:nvSpPr>
          <p:cNvPr id="67598" name="Oval 14">
            <a:hlinkClick r:id="rId5" action="ppaction://hlinksldjump"/>
            <a:extLst>
              <a:ext uri="{FF2B5EF4-FFF2-40B4-BE49-F238E27FC236}">
                <a16:creationId xmlns:a16="http://schemas.microsoft.com/office/drawing/2014/main" id="{CC11EB9E-668F-9CA6-EACB-06C2CD9D7B73}"/>
              </a:ext>
            </a:extLst>
          </p:cNvPr>
          <p:cNvSpPr>
            <a:spLocks noChangeAspect="1"/>
          </p:cNvSpPr>
          <p:nvPr/>
        </p:nvSpPr>
        <p:spPr bwMode="auto">
          <a:xfrm>
            <a:off x="3186119" y="316880"/>
            <a:ext cx="468313" cy="466725"/>
          </a:xfrm>
          <a:prstGeom prst="ellipse">
            <a:avLst/>
          </a:prstGeom>
          <a:solidFill>
            <a:schemeClr val="accent3"/>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599" name="Oval 15">
            <a:hlinkClick r:id="rId6" action="ppaction://hlinksldjump"/>
            <a:extLst>
              <a:ext uri="{FF2B5EF4-FFF2-40B4-BE49-F238E27FC236}">
                <a16:creationId xmlns:a16="http://schemas.microsoft.com/office/drawing/2014/main" id="{DF41BA5A-FF3B-651F-B045-E56A850E1948}"/>
              </a:ext>
            </a:extLst>
          </p:cNvPr>
          <p:cNvSpPr>
            <a:spLocks noChangeAspect="1"/>
          </p:cNvSpPr>
          <p:nvPr/>
        </p:nvSpPr>
        <p:spPr bwMode="auto">
          <a:xfrm>
            <a:off x="3779912" y="2672655"/>
            <a:ext cx="468312" cy="468313"/>
          </a:xfrm>
          <a:prstGeom prst="ellipse">
            <a:avLst/>
          </a:prstGeom>
          <a:solidFill>
            <a:srgbClr val="FF93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603" name="Rectangle 24">
            <a:extLst>
              <a:ext uri="{FF2B5EF4-FFF2-40B4-BE49-F238E27FC236}">
                <a16:creationId xmlns:a16="http://schemas.microsoft.com/office/drawing/2014/main" id="{851C313B-67CA-78D6-8746-CF5B4E8C5DA8}"/>
              </a:ext>
            </a:extLst>
          </p:cNvPr>
          <p:cNvSpPr>
            <a:spLocks noChangeArrowheads="1"/>
          </p:cNvSpPr>
          <p:nvPr/>
        </p:nvSpPr>
        <p:spPr bwMode="auto">
          <a:xfrm>
            <a:off x="7534150" y="4681976"/>
            <a:ext cx="1206821" cy="900000"/>
          </a:xfrm>
          <a:prstGeom prst="rect">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ICU cart</a:t>
            </a:r>
          </a:p>
        </p:txBody>
      </p:sp>
      <p:sp>
        <p:nvSpPr>
          <p:cNvPr id="6" name="Rectangle 26">
            <a:extLst>
              <a:ext uri="{FF2B5EF4-FFF2-40B4-BE49-F238E27FC236}">
                <a16:creationId xmlns:a16="http://schemas.microsoft.com/office/drawing/2014/main" id="{EC086197-6B4D-C1DE-7365-A4E0E11C0EB2}"/>
              </a:ext>
            </a:extLst>
          </p:cNvPr>
          <p:cNvSpPr>
            <a:spLocks noChangeArrowheads="1"/>
          </p:cNvSpPr>
          <p:nvPr/>
        </p:nvSpPr>
        <p:spPr bwMode="auto">
          <a:xfrm>
            <a:off x="4398766" y="1708084"/>
            <a:ext cx="1097454" cy="9000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Ultra-</a:t>
            </a:r>
          </a:p>
          <a:p>
            <a:r>
              <a:rPr lang="en-SE" altLang="en-SE" dirty="0">
                <a:solidFill>
                  <a:srgbClr val="000000"/>
                </a:solidFill>
              </a:rPr>
              <a:t>sound</a:t>
            </a:r>
          </a:p>
        </p:txBody>
      </p:sp>
      <p:sp>
        <p:nvSpPr>
          <p:cNvPr id="7" name="Rectangle 28">
            <a:extLst>
              <a:ext uri="{FF2B5EF4-FFF2-40B4-BE49-F238E27FC236}">
                <a16:creationId xmlns:a16="http://schemas.microsoft.com/office/drawing/2014/main" id="{EA05BF10-E208-86CD-47B0-96BC32B955D0}"/>
              </a:ext>
            </a:extLst>
          </p:cNvPr>
          <p:cNvSpPr>
            <a:spLocks noChangeArrowheads="1"/>
          </p:cNvSpPr>
          <p:nvPr/>
        </p:nvSpPr>
        <p:spPr bwMode="auto">
          <a:xfrm>
            <a:off x="1861381" y="5538458"/>
            <a:ext cx="1118640" cy="900000"/>
          </a:xfrm>
          <a:prstGeom prst="rect">
            <a:avLst/>
          </a:prstGeom>
          <a:solidFill>
            <a:srgbClr val="FFFF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CPR cart</a:t>
            </a:r>
          </a:p>
        </p:txBody>
      </p:sp>
      <p:sp>
        <p:nvSpPr>
          <p:cNvPr id="8" name="Rectangle 6">
            <a:extLst>
              <a:ext uri="{FF2B5EF4-FFF2-40B4-BE49-F238E27FC236}">
                <a16:creationId xmlns:a16="http://schemas.microsoft.com/office/drawing/2014/main" id="{225D7E5C-E5E2-3813-99E4-711C1B6A487D}"/>
              </a:ext>
            </a:extLst>
          </p:cNvPr>
          <p:cNvSpPr>
            <a:spLocks noChangeArrowheads="1"/>
          </p:cNvSpPr>
          <p:nvPr/>
        </p:nvSpPr>
        <p:spPr bwMode="auto">
          <a:xfrm>
            <a:off x="5558079" y="5988458"/>
            <a:ext cx="1109599" cy="461665"/>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Infuser</a:t>
            </a:r>
          </a:p>
        </p:txBody>
      </p:sp>
      <p:sp>
        <p:nvSpPr>
          <p:cNvPr id="9" name="Rectangle 23">
            <a:extLst>
              <a:ext uri="{FF2B5EF4-FFF2-40B4-BE49-F238E27FC236}">
                <a16:creationId xmlns:a16="http://schemas.microsoft.com/office/drawing/2014/main" id="{1A16702F-EC81-88D5-DF90-6EA7B18B2D5C}"/>
              </a:ext>
            </a:extLst>
          </p:cNvPr>
          <p:cNvSpPr>
            <a:spLocks noChangeArrowheads="1"/>
          </p:cNvSpPr>
          <p:nvPr/>
        </p:nvSpPr>
        <p:spPr bwMode="auto">
          <a:xfrm>
            <a:off x="3665639" y="5534946"/>
            <a:ext cx="1206821" cy="900000"/>
          </a:xfrm>
          <a:prstGeom prst="rect">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PVC cart</a:t>
            </a:r>
          </a:p>
        </p:txBody>
      </p:sp>
      <p:sp>
        <p:nvSpPr>
          <p:cNvPr id="15" name="Rectangle 6">
            <a:extLst>
              <a:ext uri="{FF2B5EF4-FFF2-40B4-BE49-F238E27FC236}">
                <a16:creationId xmlns:a16="http://schemas.microsoft.com/office/drawing/2014/main" id="{2B8712CF-D242-F952-67BF-64AC48D7EB3E}"/>
              </a:ext>
            </a:extLst>
          </p:cNvPr>
          <p:cNvSpPr>
            <a:spLocks noChangeArrowheads="1"/>
          </p:cNvSpPr>
          <p:nvPr/>
        </p:nvSpPr>
        <p:spPr bwMode="auto">
          <a:xfrm rot="7690127">
            <a:off x="6673665" y="5065936"/>
            <a:ext cx="719961" cy="447824"/>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Def</a:t>
            </a:r>
          </a:p>
        </p:txBody>
      </p:sp>
      <p:sp>
        <p:nvSpPr>
          <p:cNvPr id="17" name="Rectangle 24">
            <a:extLst>
              <a:ext uri="{FF2B5EF4-FFF2-40B4-BE49-F238E27FC236}">
                <a16:creationId xmlns:a16="http://schemas.microsoft.com/office/drawing/2014/main" id="{0FFF0C33-635C-2173-A24F-250E97C50032}"/>
              </a:ext>
            </a:extLst>
          </p:cNvPr>
          <p:cNvSpPr>
            <a:spLocks noChangeArrowheads="1"/>
          </p:cNvSpPr>
          <p:nvPr/>
        </p:nvSpPr>
        <p:spPr bwMode="auto">
          <a:xfrm rot="14014011" flipV="1">
            <a:off x="6941606" y="2414816"/>
            <a:ext cx="824873" cy="8273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Mon-itor</a:t>
            </a:r>
          </a:p>
        </p:txBody>
      </p:sp>
      <p:grpSp>
        <p:nvGrpSpPr>
          <p:cNvPr id="30" name="Group 29">
            <a:extLst>
              <a:ext uri="{FF2B5EF4-FFF2-40B4-BE49-F238E27FC236}">
                <a16:creationId xmlns:a16="http://schemas.microsoft.com/office/drawing/2014/main" id="{19EFA650-E59A-9CAF-2291-AC886F966F5F}"/>
              </a:ext>
            </a:extLst>
          </p:cNvPr>
          <p:cNvGrpSpPr/>
          <p:nvPr/>
        </p:nvGrpSpPr>
        <p:grpSpPr>
          <a:xfrm flipH="1">
            <a:off x="2822816" y="3284136"/>
            <a:ext cx="3455988" cy="1584325"/>
            <a:chOff x="2771775" y="2565400"/>
            <a:chExt cx="3455988" cy="1584325"/>
          </a:xfrm>
        </p:grpSpPr>
        <p:sp>
          <p:nvSpPr>
            <p:cNvPr id="2" name="Rectangle 1">
              <a:extLst>
                <a:ext uri="{FF2B5EF4-FFF2-40B4-BE49-F238E27FC236}">
                  <a16:creationId xmlns:a16="http://schemas.microsoft.com/office/drawing/2014/main" id="{56B0A73C-98E1-B875-33D0-ADCCDEE85726}"/>
                </a:ext>
              </a:extLst>
            </p:cNvPr>
            <p:cNvSpPr/>
            <p:nvPr/>
          </p:nvSpPr>
          <p:spPr bwMode="auto">
            <a:xfrm>
              <a:off x="2771775" y="2565400"/>
              <a:ext cx="3455988" cy="1584325"/>
            </a:xfrm>
            <a:prstGeom prst="rec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SE" dirty="0">
                <a:solidFill>
                  <a:srgbClr val="000000"/>
                </a:solidFill>
                <a:latin typeface="Times" charset="0"/>
                <a:ea typeface="ＭＳ Ｐゴシック" charset="0"/>
              </a:endParaRPr>
            </a:p>
          </p:txBody>
        </p:sp>
        <p:sp>
          <p:nvSpPr>
            <p:cNvPr id="67588" name="Oval 2">
              <a:extLst>
                <a:ext uri="{FF2B5EF4-FFF2-40B4-BE49-F238E27FC236}">
                  <a16:creationId xmlns:a16="http://schemas.microsoft.com/office/drawing/2014/main" id="{449F6431-8621-6912-EFBC-E7BA299F1197}"/>
                </a:ext>
              </a:extLst>
            </p:cNvPr>
            <p:cNvSpPr>
              <a:spLocks/>
            </p:cNvSpPr>
            <p:nvPr/>
          </p:nvSpPr>
          <p:spPr bwMode="auto">
            <a:xfrm>
              <a:off x="3009900" y="3068638"/>
              <a:ext cx="482600" cy="411162"/>
            </a:xfrm>
            <a:prstGeom prst="ellipse">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89" name="Rectangle 3">
              <a:extLst>
                <a:ext uri="{FF2B5EF4-FFF2-40B4-BE49-F238E27FC236}">
                  <a16:creationId xmlns:a16="http://schemas.microsoft.com/office/drawing/2014/main" id="{B50A24E0-5079-C80C-243C-E6DB96F750DA}"/>
                </a:ext>
              </a:extLst>
            </p:cNvPr>
            <p:cNvSpPr>
              <a:spLocks noChangeArrowheads="1"/>
            </p:cNvSpPr>
            <p:nvPr/>
          </p:nvSpPr>
          <p:spPr bwMode="auto">
            <a:xfrm>
              <a:off x="4716463" y="335756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0" name="Rectangle 5">
              <a:extLst>
                <a:ext uri="{FF2B5EF4-FFF2-40B4-BE49-F238E27FC236}">
                  <a16:creationId xmlns:a16="http://schemas.microsoft.com/office/drawing/2014/main" id="{90B08824-3C98-93DB-F1E2-9691DAE8391C}"/>
                </a:ext>
              </a:extLst>
            </p:cNvPr>
            <p:cNvSpPr>
              <a:spLocks noChangeArrowheads="1"/>
            </p:cNvSpPr>
            <p:nvPr/>
          </p:nvSpPr>
          <p:spPr bwMode="auto">
            <a:xfrm rot="2132212">
              <a:off x="3521075" y="3746500"/>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1" name="Rounded Rectangle 7">
              <a:extLst>
                <a:ext uri="{FF2B5EF4-FFF2-40B4-BE49-F238E27FC236}">
                  <a16:creationId xmlns:a16="http://schemas.microsoft.com/office/drawing/2014/main" id="{6F1290C6-AD77-273C-B18D-60D626807D9C}"/>
                </a:ext>
              </a:extLst>
            </p:cNvPr>
            <p:cNvSpPr>
              <a:spLocks noChangeArrowheads="1"/>
            </p:cNvSpPr>
            <p:nvPr/>
          </p:nvSpPr>
          <p:spPr bwMode="auto">
            <a:xfrm>
              <a:off x="3598863" y="2952750"/>
              <a:ext cx="1044575" cy="692150"/>
            </a:xfrm>
            <a:prstGeom prst="roundRect">
              <a:avLst>
                <a:gd name="adj" fmla="val 16667"/>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2" name="Rectangle 8">
              <a:extLst>
                <a:ext uri="{FF2B5EF4-FFF2-40B4-BE49-F238E27FC236}">
                  <a16:creationId xmlns:a16="http://schemas.microsoft.com/office/drawing/2014/main" id="{2D92208B-928D-4977-B8CF-B705C885F66E}"/>
                </a:ext>
              </a:extLst>
            </p:cNvPr>
            <p:cNvSpPr>
              <a:spLocks noChangeArrowheads="1"/>
            </p:cNvSpPr>
            <p:nvPr/>
          </p:nvSpPr>
          <p:spPr bwMode="auto">
            <a:xfrm>
              <a:off x="4716463" y="307181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3" name="Rectangle 9">
              <a:extLst>
                <a:ext uri="{FF2B5EF4-FFF2-40B4-BE49-F238E27FC236}">
                  <a16:creationId xmlns:a16="http://schemas.microsoft.com/office/drawing/2014/main" id="{D9C50D6B-C836-7F87-E09B-7CE7ADD3E95B}"/>
                </a:ext>
              </a:extLst>
            </p:cNvPr>
            <p:cNvSpPr>
              <a:spLocks noChangeArrowheads="1"/>
            </p:cNvSpPr>
            <p:nvPr/>
          </p:nvSpPr>
          <p:spPr bwMode="auto">
            <a:xfrm rot="-1683292">
              <a:off x="3578225" y="2720975"/>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3" name="Rounded Rectangle 2">
              <a:extLst>
                <a:ext uri="{FF2B5EF4-FFF2-40B4-BE49-F238E27FC236}">
                  <a16:creationId xmlns:a16="http://schemas.microsoft.com/office/drawing/2014/main" id="{FCCFB3AD-178A-0ABF-7E65-6B1304429A44}"/>
                </a:ext>
              </a:extLst>
            </p:cNvPr>
            <p:cNvSpPr/>
            <p:nvPr/>
          </p:nvSpPr>
          <p:spPr bwMode="auto">
            <a:xfrm>
              <a:off x="3763489" y="3017677"/>
              <a:ext cx="448471" cy="561415"/>
            </a:xfrm>
            <a:prstGeom prst="roundRect">
              <a:avLst/>
            </a:prstGeom>
            <a:solidFill>
              <a:srgbClr val="92D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grpSp>
      <p:sp>
        <p:nvSpPr>
          <p:cNvPr id="16" name="Oval 14">
            <a:hlinkClick r:id="rId7" action="ppaction://hlinksldjump"/>
            <a:extLst>
              <a:ext uri="{FF2B5EF4-FFF2-40B4-BE49-F238E27FC236}">
                <a16:creationId xmlns:a16="http://schemas.microsoft.com/office/drawing/2014/main" id="{7034B49F-60B2-7EB8-17EA-12FDE96B435F}"/>
              </a:ext>
            </a:extLst>
          </p:cNvPr>
          <p:cNvSpPr>
            <a:spLocks noChangeAspect="1"/>
          </p:cNvSpPr>
          <p:nvPr/>
        </p:nvSpPr>
        <p:spPr bwMode="auto">
          <a:xfrm>
            <a:off x="3443764" y="4991618"/>
            <a:ext cx="468313" cy="466725"/>
          </a:xfrm>
          <a:prstGeom prst="ellipse">
            <a:avLst/>
          </a:prstGeom>
          <a:solidFill>
            <a:srgbClr val="00B05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24" name="Oval 17">
            <a:hlinkClick r:id="rId8" action="ppaction://hlinksldjump"/>
            <a:extLst>
              <a:ext uri="{FF2B5EF4-FFF2-40B4-BE49-F238E27FC236}">
                <a16:creationId xmlns:a16="http://schemas.microsoft.com/office/drawing/2014/main" id="{EE8A5419-8557-509A-AA52-27941F019084}"/>
              </a:ext>
            </a:extLst>
          </p:cNvPr>
          <p:cNvSpPr>
            <a:spLocks noChangeAspect="1"/>
          </p:cNvSpPr>
          <p:nvPr/>
        </p:nvSpPr>
        <p:spPr bwMode="auto">
          <a:xfrm>
            <a:off x="5091354" y="4995982"/>
            <a:ext cx="466725" cy="468312"/>
          </a:xfrm>
          <a:prstGeom prst="ellipse">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4" name="Rectangle 3">
            <a:extLst>
              <a:ext uri="{FF2B5EF4-FFF2-40B4-BE49-F238E27FC236}">
                <a16:creationId xmlns:a16="http://schemas.microsoft.com/office/drawing/2014/main" id="{6934F05B-FD36-3411-444D-77D176541FC3}"/>
              </a:ext>
            </a:extLst>
          </p:cNvPr>
          <p:cNvSpPr/>
          <p:nvPr/>
        </p:nvSpPr>
        <p:spPr bwMode="auto">
          <a:xfrm>
            <a:off x="7767" y="-23047"/>
            <a:ext cx="9144000" cy="6858000"/>
          </a:xfrm>
          <a:prstGeom prst="rect">
            <a:avLst/>
          </a:prstGeom>
          <a:solidFill>
            <a:schemeClr val="tx1">
              <a:alpha val="49558"/>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
        <p:nvSpPr>
          <p:cNvPr id="10" name="Rounded Rectangle 9">
            <a:extLst>
              <a:ext uri="{FF2B5EF4-FFF2-40B4-BE49-F238E27FC236}">
                <a16:creationId xmlns:a16="http://schemas.microsoft.com/office/drawing/2014/main" id="{E99F5EF2-08CC-3CD2-71F4-C3C603952AFC}"/>
              </a:ext>
            </a:extLst>
          </p:cNvPr>
          <p:cNvSpPr/>
          <p:nvPr/>
        </p:nvSpPr>
        <p:spPr bwMode="auto">
          <a:xfrm>
            <a:off x="3995936" y="4005064"/>
            <a:ext cx="4896544" cy="2590720"/>
          </a:xfrm>
          <a:prstGeom prst="round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SE" b="1" dirty="0">
                <a:solidFill>
                  <a:srgbClr val="FF7305"/>
                </a:solidFill>
                <a:latin typeface="Times" charset="0"/>
                <a:ea typeface="ＭＳ Ｐゴシック" charset="0"/>
              </a:rPr>
              <a:t>Procus</a:t>
            </a:r>
            <a:endParaRPr kumimoji="0" lang="en-SE" sz="2400" b="1" i="0" u="none" strike="noStrike" cap="none" normalizeH="0" baseline="0" dirty="0">
              <a:ln>
                <a:noFill/>
              </a:ln>
              <a:solidFill>
                <a:srgbClr val="FF7305"/>
              </a:solidFill>
              <a:effectLst/>
              <a:latin typeface="Times" charset="0"/>
              <a:ea typeface="ＭＳ Ｐゴシック" charset="0"/>
            </a:endParaRP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Pelvic binder on gurney?</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Readies ultrasound + CVC-kit</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PoCUS (+/- PoCUS pulse check)</a:t>
            </a:r>
          </a:p>
          <a:p>
            <a:pPr marL="342900" indent="-342900">
              <a:buFont typeface="Wingdings" pitchFamily="2" charset="2"/>
              <a:buChar char="q"/>
            </a:pPr>
            <a:r>
              <a:rPr lang="en-SE" dirty="0">
                <a:ea typeface="ＭＳ Ｐゴシック" charset="0"/>
              </a:rPr>
              <a:t>Procedures?</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Femoral vein: blood gas +/- CVC</a:t>
            </a:r>
          </a:p>
        </p:txBody>
      </p:sp>
      <p:sp>
        <p:nvSpPr>
          <p:cNvPr id="11" name="Multiply 10">
            <a:hlinkClick r:id="rId9" action="ppaction://hlinksldjump"/>
            <a:extLst>
              <a:ext uri="{FF2B5EF4-FFF2-40B4-BE49-F238E27FC236}">
                <a16:creationId xmlns:a16="http://schemas.microsoft.com/office/drawing/2014/main" id="{A1A30B35-9354-6C92-ACC1-6B24A1579E12}"/>
              </a:ext>
            </a:extLst>
          </p:cNvPr>
          <p:cNvSpPr/>
          <p:nvPr/>
        </p:nvSpPr>
        <p:spPr bwMode="auto">
          <a:xfrm>
            <a:off x="8100098" y="4120394"/>
            <a:ext cx="559025" cy="576262"/>
          </a:xfrm>
          <a:prstGeom prst="mathMultiply">
            <a:avLst>
              <a:gd name="adj1" fmla="val 9179"/>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2178446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FB4B5-38F0-7F4A-FCF8-655788DC6C58}"/>
            </a:ext>
          </a:extLst>
        </p:cNvPr>
        <p:cNvGrpSpPr/>
        <p:nvPr/>
      </p:nvGrpSpPr>
      <p:grpSpPr>
        <a:xfrm>
          <a:off x="0" y="0"/>
          <a:ext cx="0" cy="0"/>
          <a:chOff x="0" y="0"/>
          <a:chExt cx="0" cy="0"/>
        </a:xfrm>
      </p:grpSpPr>
      <p:sp>
        <p:nvSpPr>
          <p:cNvPr id="13" name="Frame 12">
            <a:extLst>
              <a:ext uri="{FF2B5EF4-FFF2-40B4-BE49-F238E27FC236}">
                <a16:creationId xmlns:a16="http://schemas.microsoft.com/office/drawing/2014/main" id="{822B1909-FDC0-ED95-BE6E-19E37D5360AA}"/>
              </a:ext>
            </a:extLst>
          </p:cNvPr>
          <p:cNvSpPr/>
          <p:nvPr/>
        </p:nvSpPr>
        <p:spPr bwMode="auto">
          <a:xfrm>
            <a:off x="0" y="0"/>
            <a:ext cx="9144000" cy="6858000"/>
          </a:xfrm>
          <a:prstGeom prst="frame">
            <a:avLst>
              <a:gd name="adj1" fmla="val 3117"/>
            </a:avLst>
          </a:prstGeom>
          <a:solidFill>
            <a:srgbClr val="FFD579"/>
          </a:solidFill>
          <a:ln w="9525" cap="flat" cmpd="sng" algn="ctr">
            <a:solidFill>
              <a:schemeClr val="tx1"/>
            </a:solidFill>
            <a:prstDash val="solid"/>
            <a:round/>
            <a:headEnd type="none" w="med" len="med"/>
            <a:tailEnd type="none" w="med" len="med"/>
          </a:ln>
          <a:effectLst/>
        </p:spPr>
        <p:txBody>
          <a:bodyPr/>
          <a:lstStyle/>
          <a:p>
            <a:pPr>
              <a:defRPr/>
            </a:pPr>
            <a:endParaRPr lang="en-SE">
              <a:solidFill>
                <a:srgbClr val="000000"/>
              </a:solidFill>
              <a:latin typeface="Times" charset="0"/>
              <a:ea typeface="ＭＳ Ｐゴシック" charset="0"/>
            </a:endParaRPr>
          </a:p>
        </p:txBody>
      </p:sp>
      <p:sp>
        <p:nvSpPr>
          <p:cNvPr id="67594" name="Oval 10">
            <a:hlinkClick r:id="rId3" action="ppaction://hlinksldjump"/>
            <a:extLst>
              <a:ext uri="{FF2B5EF4-FFF2-40B4-BE49-F238E27FC236}">
                <a16:creationId xmlns:a16="http://schemas.microsoft.com/office/drawing/2014/main" id="{2512D710-8860-57D1-7BF5-4B7138E317E7}"/>
              </a:ext>
            </a:extLst>
          </p:cNvPr>
          <p:cNvSpPr>
            <a:spLocks noChangeAspect="1"/>
          </p:cNvSpPr>
          <p:nvPr/>
        </p:nvSpPr>
        <p:spPr bwMode="auto">
          <a:xfrm>
            <a:off x="6362148" y="3807530"/>
            <a:ext cx="468312" cy="466725"/>
          </a:xfrm>
          <a:prstGeom prst="ellipse">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5" name="TextBox 4">
            <a:extLst>
              <a:ext uri="{FF2B5EF4-FFF2-40B4-BE49-F238E27FC236}">
                <a16:creationId xmlns:a16="http://schemas.microsoft.com/office/drawing/2014/main" id="{6F79ECE7-203F-D9AA-CA93-9D25984FA7D3}"/>
              </a:ext>
            </a:extLst>
          </p:cNvPr>
          <p:cNvSpPr txBox="1"/>
          <p:nvPr/>
        </p:nvSpPr>
        <p:spPr>
          <a:xfrm>
            <a:off x="2966484" y="898195"/>
            <a:ext cx="2735263" cy="576262"/>
          </a:xfrm>
          <a:prstGeom prst="rect">
            <a:avLst/>
          </a:prstGeom>
          <a:solidFill>
            <a:schemeClr val="bg1">
              <a:lumMod val="65000"/>
            </a:schemeClr>
          </a:solidFill>
        </p:spPr>
        <p:txBody>
          <a:bodyPr>
            <a:spAutoFit/>
          </a:bodyPr>
          <a:lstStyle/>
          <a:p>
            <a:pPr>
              <a:defRPr/>
            </a:pPr>
            <a:endParaRPr lang="en-SE" dirty="0"/>
          </a:p>
        </p:txBody>
      </p:sp>
      <p:sp>
        <p:nvSpPr>
          <p:cNvPr id="67597" name="Oval 13">
            <a:hlinkClick r:id="rId4" action="ppaction://hlinksldjump"/>
            <a:extLst>
              <a:ext uri="{FF2B5EF4-FFF2-40B4-BE49-F238E27FC236}">
                <a16:creationId xmlns:a16="http://schemas.microsoft.com/office/drawing/2014/main" id="{3A319E85-F35F-C50F-6E23-5D794BE7FDAF}"/>
              </a:ext>
            </a:extLst>
          </p:cNvPr>
          <p:cNvSpPr>
            <a:spLocks noChangeAspect="1"/>
          </p:cNvSpPr>
          <p:nvPr/>
        </p:nvSpPr>
        <p:spPr bwMode="auto">
          <a:xfrm>
            <a:off x="1713305" y="3063736"/>
            <a:ext cx="468313" cy="466725"/>
          </a:xfrm>
          <a:prstGeom prst="ellipse">
            <a:avLst/>
          </a:prstGeom>
          <a:solidFill>
            <a:schemeClr val="tx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p>
        </p:txBody>
      </p:sp>
      <p:sp>
        <p:nvSpPr>
          <p:cNvPr id="67598" name="Oval 14">
            <a:hlinkClick r:id="rId5" action="ppaction://hlinksldjump"/>
            <a:extLst>
              <a:ext uri="{FF2B5EF4-FFF2-40B4-BE49-F238E27FC236}">
                <a16:creationId xmlns:a16="http://schemas.microsoft.com/office/drawing/2014/main" id="{7740A72E-C7C2-950B-FC12-82FCF7A6FE4B}"/>
              </a:ext>
            </a:extLst>
          </p:cNvPr>
          <p:cNvSpPr>
            <a:spLocks noChangeAspect="1"/>
          </p:cNvSpPr>
          <p:nvPr/>
        </p:nvSpPr>
        <p:spPr bwMode="auto">
          <a:xfrm>
            <a:off x="3186119" y="316880"/>
            <a:ext cx="468313" cy="466725"/>
          </a:xfrm>
          <a:prstGeom prst="ellipse">
            <a:avLst/>
          </a:prstGeom>
          <a:solidFill>
            <a:schemeClr val="accent3"/>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599" name="Oval 15">
            <a:hlinkClick r:id="rId6" action="ppaction://hlinksldjump"/>
            <a:extLst>
              <a:ext uri="{FF2B5EF4-FFF2-40B4-BE49-F238E27FC236}">
                <a16:creationId xmlns:a16="http://schemas.microsoft.com/office/drawing/2014/main" id="{06593DCF-E7C3-6E76-1AF8-632DF5F23838}"/>
              </a:ext>
            </a:extLst>
          </p:cNvPr>
          <p:cNvSpPr>
            <a:spLocks noChangeAspect="1"/>
          </p:cNvSpPr>
          <p:nvPr/>
        </p:nvSpPr>
        <p:spPr bwMode="auto">
          <a:xfrm>
            <a:off x="3779912" y="2672655"/>
            <a:ext cx="468312" cy="468313"/>
          </a:xfrm>
          <a:prstGeom prst="ellipse">
            <a:avLst/>
          </a:prstGeom>
          <a:solidFill>
            <a:srgbClr val="FF93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603" name="Rectangle 24">
            <a:extLst>
              <a:ext uri="{FF2B5EF4-FFF2-40B4-BE49-F238E27FC236}">
                <a16:creationId xmlns:a16="http://schemas.microsoft.com/office/drawing/2014/main" id="{8FEA4CD6-648D-6D1A-836F-67F6D733A495}"/>
              </a:ext>
            </a:extLst>
          </p:cNvPr>
          <p:cNvSpPr>
            <a:spLocks noChangeArrowheads="1"/>
          </p:cNvSpPr>
          <p:nvPr/>
        </p:nvSpPr>
        <p:spPr bwMode="auto">
          <a:xfrm>
            <a:off x="7534150" y="4681976"/>
            <a:ext cx="1206821" cy="900000"/>
          </a:xfrm>
          <a:prstGeom prst="rect">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ICU cart</a:t>
            </a:r>
          </a:p>
        </p:txBody>
      </p:sp>
      <p:sp>
        <p:nvSpPr>
          <p:cNvPr id="6" name="Rectangle 26">
            <a:extLst>
              <a:ext uri="{FF2B5EF4-FFF2-40B4-BE49-F238E27FC236}">
                <a16:creationId xmlns:a16="http://schemas.microsoft.com/office/drawing/2014/main" id="{2CF0E349-8D2B-9CDB-692F-55B52B989410}"/>
              </a:ext>
            </a:extLst>
          </p:cNvPr>
          <p:cNvSpPr>
            <a:spLocks noChangeArrowheads="1"/>
          </p:cNvSpPr>
          <p:nvPr/>
        </p:nvSpPr>
        <p:spPr bwMode="auto">
          <a:xfrm>
            <a:off x="4398766" y="1708084"/>
            <a:ext cx="1097454" cy="9000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Ultra-</a:t>
            </a:r>
          </a:p>
          <a:p>
            <a:r>
              <a:rPr lang="en-SE" altLang="en-SE" dirty="0">
                <a:solidFill>
                  <a:srgbClr val="000000"/>
                </a:solidFill>
              </a:rPr>
              <a:t>sound</a:t>
            </a:r>
          </a:p>
        </p:txBody>
      </p:sp>
      <p:sp>
        <p:nvSpPr>
          <p:cNvPr id="7" name="Rectangle 28">
            <a:extLst>
              <a:ext uri="{FF2B5EF4-FFF2-40B4-BE49-F238E27FC236}">
                <a16:creationId xmlns:a16="http://schemas.microsoft.com/office/drawing/2014/main" id="{8F23BEDC-4E00-DCEF-4B65-51CAAD04857B}"/>
              </a:ext>
            </a:extLst>
          </p:cNvPr>
          <p:cNvSpPr>
            <a:spLocks noChangeArrowheads="1"/>
          </p:cNvSpPr>
          <p:nvPr/>
        </p:nvSpPr>
        <p:spPr bwMode="auto">
          <a:xfrm>
            <a:off x="1861381" y="5538458"/>
            <a:ext cx="1118640" cy="900000"/>
          </a:xfrm>
          <a:prstGeom prst="rect">
            <a:avLst/>
          </a:prstGeom>
          <a:solidFill>
            <a:srgbClr val="FFFF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CPR cart</a:t>
            </a:r>
          </a:p>
        </p:txBody>
      </p:sp>
      <p:sp>
        <p:nvSpPr>
          <p:cNvPr id="8" name="Rectangle 6">
            <a:extLst>
              <a:ext uri="{FF2B5EF4-FFF2-40B4-BE49-F238E27FC236}">
                <a16:creationId xmlns:a16="http://schemas.microsoft.com/office/drawing/2014/main" id="{C9077B63-3E2C-103A-C4D4-856787E6D41E}"/>
              </a:ext>
            </a:extLst>
          </p:cNvPr>
          <p:cNvSpPr>
            <a:spLocks noChangeArrowheads="1"/>
          </p:cNvSpPr>
          <p:nvPr/>
        </p:nvSpPr>
        <p:spPr bwMode="auto">
          <a:xfrm>
            <a:off x="5558079" y="5988458"/>
            <a:ext cx="1109599" cy="461665"/>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Infuser</a:t>
            </a:r>
          </a:p>
        </p:txBody>
      </p:sp>
      <p:sp>
        <p:nvSpPr>
          <p:cNvPr id="9" name="Rectangle 23">
            <a:extLst>
              <a:ext uri="{FF2B5EF4-FFF2-40B4-BE49-F238E27FC236}">
                <a16:creationId xmlns:a16="http://schemas.microsoft.com/office/drawing/2014/main" id="{74F42749-7904-247E-1894-41F29EBAF850}"/>
              </a:ext>
            </a:extLst>
          </p:cNvPr>
          <p:cNvSpPr>
            <a:spLocks noChangeArrowheads="1"/>
          </p:cNvSpPr>
          <p:nvPr/>
        </p:nvSpPr>
        <p:spPr bwMode="auto">
          <a:xfrm>
            <a:off x="3665639" y="5534946"/>
            <a:ext cx="1206821" cy="900000"/>
          </a:xfrm>
          <a:prstGeom prst="rect">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PVC cart</a:t>
            </a:r>
          </a:p>
        </p:txBody>
      </p:sp>
      <p:sp>
        <p:nvSpPr>
          <p:cNvPr id="15" name="Rectangle 6">
            <a:extLst>
              <a:ext uri="{FF2B5EF4-FFF2-40B4-BE49-F238E27FC236}">
                <a16:creationId xmlns:a16="http://schemas.microsoft.com/office/drawing/2014/main" id="{937626AE-7E1F-A618-EFE9-5DA1E8EAB5DB}"/>
              </a:ext>
            </a:extLst>
          </p:cNvPr>
          <p:cNvSpPr>
            <a:spLocks noChangeArrowheads="1"/>
          </p:cNvSpPr>
          <p:nvPr/>
        </p:nvSpPr>
        <p:spPr bwMode="auto">
          <a:xfrm rot="7690127">
            <a:off x="6673665" y="5065936"/>
            <a:ext cx="719961" cy="447824"/>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Def</a:t>
            </a:r>
          </a:p>
        </p:txBody>
      </p:sp>
      <p:sp>
        <p:nvSpPr>
          <p:cNvPr id="17" name="Rectangle 24">
            <a:extLst>
              <a:ext uri="{FF2B5EF4-FFF2-40B4-BE49-F238E27FC236}">
                <a16:creationId xmlns:a16="http://schemas.microsoft.com/office/drawing/2014/main" id="{7E537B8E-0F2A-85EE-D979-8B25B8562589}"/>
              </a:ext>
            </a:extLst>
          </p:cNvPr>
          <p:cNvSpPr>
            <a:spLocks noChangeArrowheads="1"/>
          </p:cNvSpPr>
          <p:nvPr/>
        </p:nvSpPr>
        <p:spPr bwMode="auto">
          <a:xfrm rot="14014011" flipV="1">
            <a:off x="6941606" y="2414816"/>
            <a:ext cx="824873" cy="8273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Mon-itor</a:t>
            </a:r>
          </a:p>
        </p:txBody>
      </p:sp>
      <p:grpSp>
        <p:nvGrpSpPr>
          <p:cNvPr id="30" name="Group 29">
            <a:extLst>
              <a:ext uri="{FF2B5EF4-FFF2-40B4-BE49-F238E27FC236}">
                <a16:creationId xmlns:a16="http://schemas.microsoft.com/office/drawing/2014/main" id="{E34AAED2-AB8B-A4AC-BB83-04E6459184EA}"/>
              </a:ext>
            </a:extLst>
          </p:cNvPr>
          <p:cNvGrpSpPr/>
          <p:nvPr/>
        </p:nvGrpSpPr>
        <p:grpSpPr>
          <a:xfrm flipH="1">
            <a:off x="2822816" y="3284136"/>
            <a:ext cx="3455988" cy="1584325"/>
            <a:chOff x="2771775" y="2565400"/>
            <a:chExt cx="3455988" cy="1584325"/>
          </a:xfrm>
        </p:grpSpPr>
        <p:sp>
          <p:nvSpPr>
            <p:cNvPr id="2" name="Rectangle 1">
              <a:extLst>
                <a:ext uri="{FF2B5EF4-FFF2-40B4-BE49-F238E27FC236}">
                  <a16:creationId xmlns:a16="http://schemas.microsoft.com/office/drawing/2014/main" id="{19E8886C-4617-BA1B-FA8B-971419C07C99}"/>
                </a:ext>
              </a:extLst>
            </p:cNvPr>
            <p:cNvSpPr/>
            <p:nvPr/>
          </p:nvSpPr>
          <p:spPr bwMode="auto">
            <a:xfrm>
              <a:off x="2771775" y="2565400"/>
              <a:ext cx="3455988" cy="1584325"/>
            </a:xfrm>
            <a:prstGeom prst="rec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SE" dirty="0">
                <a:solidFill>
                  <a:srgbClr val="000000"/>
                </a:solidFill>
                <a:latin typeface="Times" charset="0"/>
                <a:ea typeface="ＭＳ Ｐゴシック" charset="0"/>
              </a:endParaRPr>
            </a:p>
          </p:txBody>
        </p:sp>
        <p:sp>
          <p:nvSpPr>
            <p:cNvPr id="67588" name="Oval 2">
              <a:extLst>
                <a:ext uri="{FF2B5EF4-FFF2-40B4-BE49-F238E27FC236}">
                  <a16:creationId xmlns:a16="http://schemas.microsoft.com/office/drawing/2014/main" id="{A8354CBC-F6A5-329A-D6EC-C3656E22532A}"/>
                </a:ext>
              </a:extLst>
            </p:cNvPr>
            <p:cNvSpPr>
              <a:spLocks/>
            </p:cNvSpPr>
            <p:nvPr/>
          </p:nvSpPr>
          <p:spPr bwMode="auto">
            <a:xfrm>
              <a:off x="3009900" y="3068638"/>
              <a:ext cx="482600" cy="411162"/>
            </a:xfrm>
            <a:prstGeom prst="ellipse">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89" name="Rectangle 3">
              <a:extLst>
                <a:ext uri="{FF2B5EF4-FFF2-40B4-BE49-F238E27FC236}">
                  <a16:creationId xmlns:a16="http://schemas.microsoft.com/office/drawing/2014/main" id="{6074F5CE-1338-1FD5-55D8-17810D06CF2A}"/>
                </a:ext>
              </a:extLst>
            </p:cNvPr>
            <p:cNvSpPr>
              <a:spLocks noChangeArrowheads="1"/>
            </p:cNvSpPr>
            <p:nvPr/>
          </p:nvSpPr>
          <p:spPr bwMode="auto">
            <a:xfrm>
              <a:off x="4716463" y="335756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0" name="Rectangle 5">
              <a:extLst>
                <a:ext uri="{FF2B5EF4-FFF2-40B4-BE49-F238E27FC236}">
                  <a16:creationId xmlns:a16="http://schemas.microsoft.com/office/drawing/2014/main" id="{B82CD1DC-F86B-F70D-027A-B4C95EBC29E2}"/>
                </a:ext>
              </a:extLst>
            </p:cNvPr>
            <p:cNvSpPr>
              <a:spLocks noChangeArrowheads="1"/>
            </p:cNvSpPr>
            <p:nvPr/>
          </p:nvSpPr>
          <p:spPr bwMode="auto">
            <a:xfrm rot="2132212">
              <a:off x="3521075" y="3746500"/>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1" name="Rounded Rectangle 7">
              <a:extLst>
                <a:ext uri="{FF2B5EF4-FFF2-40B4-BE49-F238E27FC236}">
                  <a16:creationId xmlns:a16="http://schemas.microsoft.com/office/drawing/2014/main" id="{EC06A807-3E3A-E4E6-3118-E9007C4D990C}"/>
                </a:ext>
              </a:extLst>
            </p:cNvPr>
            <p:cNvSpPr>
              <a:spLocks noChangeArrowheads="1"/>
            </p:cNvSpPr>
            <p:nvPr/>
          </p:nvSpPr>
          <p:spPr bwMode="auto">
            <a:xfrm>
              <a:off x="3598863" y="2952750"/>
              <a:ext cx="1044575" cy="692150"/>
            </a:xfrm>
            <a:prstGeom prst="roundRect">
              <a:avLst>
                <a:gd name="adj" fmla="val 16667"/>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2" name="Rectangle 8">
              <a:extLst>
                <a:ext uri="{FF2B5EF4-FFF2-40B4-BE49-F238E27FC236}">
                  <a16:creationId xmlns:a16="http://schemas.microsoft.com/office/drawing/2014/main" id="{FB6CF576-86C4-7FE4-F9B4-4ACF5EDE6432}"/>
                </a:ext>
              </a:extLst>
            </p:cNvPr>
            <p:cNvSpPr>
              <a:spLocks noChangeArrowheads="1"/>
            </p:cNvSpPr>
            <p:nvPr/>
          </p:nvSpPr>
          <p:spPr bwMode="auto">
            <a:xfrm>
              <a:off x="4716463" y="307181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3" name="Rectangle 9">
              <a:extLst>
                <a:ext uri="{FF2B5EF4-FFF2-40B4-BE49-F238E27FC236}">
                  <a16:creationId xmlns:a16="http://schemas.microsoft.com/office/drawing/2014/main" id="{9C6D099C-4A0C-4EC0-037D-4A04CC00AFCB}"/>
                </a:ext>
              </a:extLst>
            </p:cNvPr>
            <p:cNvSpPr>
              <a:spLocks noChangeArrowheads="1"/>
            </p:cNvSpPr>
            <p:nvPr/>
          </p:nvSpPr>
          <p:spPr bwMode="auto">
            <a:xfrm rot="-1683292">
              <a:off x="3578225" y="2720975"/>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3" name="Rounded Rectangle 2">
              <a:extLst>
                <a:ext uri="{FF2B5EF4-FFF2-40B4-BE49-F238E27FC236}">
                  <a16:creationId xmlns:a16="http://schemas.microsoft.com/office/drawing/2014/main" id="{92DA08A7-D24F-7579-2298-ADE4E578E31B}"/>
                </a:ext>
              </a:extLst>
            </p:cNvPr>
            <p:cNvSpPr/>
            <p:nvPr/>
          </p:nvSpPr>
          <p:spPr bwMode="auto">
            <a:xfrm>
              <a:off x="3763489" y="3017677"/>
              <a:ext cx="448471" cy="561415"/>
            </a:xfrm>
            <a:prstGeom prst="roundRect">
              <a:avLst/>
            </a:prstGeom>
            <a:solidFill>
              <a:srgbClr val="92D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grpSp>
      <p:sp>
        <p:nvSpPr>
          <p:cNvPr id="16" name="Oval 14">
            <a:hlinkClick r:id="rId7" action="ppaction://hlinksldjump"/>
            <a:extLst>
              <a:ext uri="{FF2B5EF4-FFF2-40B4-BE49-F238E27FC236}">
                <a16:creationId xmlns:a16="http://schemas.microsoft.com/office/drawing/2014/main" id="{B088BF78-3AE0-FB5A-DFB0-39FB6D0380B9}"/>
              </a:ext>
            </a:extLst>
          </p:cNvPr>
          <p:cNvSpPr>
            <a:spLocks noChangeAspect="1"/>
          </p:cNvSpPr>
          <p:nvPr/>
        </p:nvSpPr>
        <p:spPr bwMode="auto">
          <a:xfrm>
            <a:off x="3443764" y="4991618"/>
            <a:ext cx="468313" cy="466725"/>
          </a:xfrm>
          <a:prstGeom prst="ellipse">
            <a:avLst/>
          </a:prstGeom>
          <a:solidFill>
            <a:srgbClr val="00B05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24" name="Oval 17">
            <a:hlinkClick r:id="rId8" action="ppaction://hlinksldjump"/>
            <a:extLst>
              <a:ext uri="{FF2B5EF4-FFF2-40B4-BE49-F238E27FC236}">
                <a16:creationId xmlns:a16="http://schemas.microsoft.com/office/drawing/2014/main" id="{D654B6C9-4710-D2BB-D08F-408139A5324D}"/>
              </a:ext>
            </a:extLst>
          </p:cNvPr>
          <p:cNvSpPr>
            <a:spLocks noChangeAspect="1"/>
          </p:cNvSpPr>
          <p:nvPr/>
        </p:nvSpPr>
        <p:spPr bwMode="auto">
          <a:xfrm>
            <a:off x="5091354" y="4995982"/>
            <a:ext cx="466725" cy="468312"/>
          </a:xfrm>
          <a:prstGeom prst="ellipse">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4" name="Rectangle 3">
            <a:extLst>
              <a:ext uri="{FF2B5EF4-FFF2-40B4-BE49-F238E27FC236}">
                <a16:creationId xmlns:a16="http://schemas.microsoft.com/office/drawing/2014/main" id="{5D11599C-0EB9-6822-CCF8-1BBB260E50E8}"/>
              </a:ext>
            </a:extLst>
          </p:cNvPr>
          <p:cNvSpPr/>
          <p:nvPr/>
        </p:nvSpPr>
        <p:spPr bwMode="auto">
          <a:xfrm>
            <a:off x="7767" y="-23047"/>
            <a:ext cx="9144000" cy="6858000"/>
          </a:xfrm>
          <a:prstGeom prst="rect">
            <a:avLst/>
          </a:prstGeom>
          <a:solidFill>
            <a:schemeClr val="tx1">
              <a:alpha val="49558"/>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
        <p:nvSpPr>
          <p:cNvPr id="10" name="Leader Tasks">
            <a:extLst>
              <a:ext uri="{FF2B5EF4-FFF2-40B4-BE49-F238E27FC236}">
                <a16:creationId xmlns:a16="http://schemas.microsoft.com/office/drawing/2014/main" id="{5E49413F-628C-5075-7275-5F7D774B5CED}"/>
              </a:ext>
            </a:extLst>
          </p:cNvPr>
          <p:cNvSpPr/>
          <p:nvPr/>
        </p:nvSpPr>
        <p:spPr bwMode="auto">
          <a:xfrm>
            <a:off x="215000" y="229005"/>
            <a:ext cx="5221096" cy="2590720"/>
          </a:xfrm>
          <a:prstGeom prst="round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SE" b="1" dirty="0">
                <a:solidFill>
                  <a:sysClr val="windowText" lastClr="000000"/>
                </a:solidFill>
                <a:ea typeface="ＭＳ Ｐゴシック" charset="0"/>
              </a:rPr>
              <a:t>Leader</a:t>
            </a:r>
            <a:endParaRPr kumimoji="0" lang="en-SE" sz="2400" b="1" i="0" u="none" strike="noStrike" cap="none" normalizeH="0" baseline="0" dirty="0">
              <a:ln>
                <a:noFill/>
              </a:ln>
              <a:solidFill>
                <a:sysClr val="windowText" lastClr="000000"/>
              </a:solidFill>
              <a:effectLst/>
              <a:latin typeface="Times" charset="0"/>
              <a:ea typeface="ＭＳ Ｐゴシック" charset="0"/>
            </a:endParaRP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Read medical record, Sign-In</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ECMO? Child? Pregnant?</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Assists Procus</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Checklist key conditions/treatments</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Flies ahead of the plane</a:t>
            </a:r>
          </a:p>
          <a:p>
            <a:pPr marL="0" marR="0" indent="0"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
        <p:nvSpPr>
          <p:cNvPr id="11" name="Multiply 10">
            <a:hlinkClick r:id="rId9" action="ppaction://hlinksldjump"/>
            <a:extLst>
              <a:ext uri="{FF2B5EF4-FFF2-40B4-BE49-F238E27FC236}">
                <a16:creationId xmlns:a16="http://schemas.microsoft.com/office/drawing/2014/main" id="{484AA53A-585F-6EBB-2A78-09DA009041F7}"/>
              </a:ext>
            </a:extLst>
          </p:cNvPr>
          <p:cNvSpPr/>
          <p:nvPr/>
        </p:nvSpPr>
        <p:spPr bwMode="auto">
          <a:xfrm>
            <a:off x="4502124" y="332458"/>
            <a:ext cx="559025" cy="576262"/>
          </a:xfrm>
          <a:prstGeom prst="mathMultiply">
            <a:avLst>
              <a:gd name="adj1" fmla="val 9179"/>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3448302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CC7C7-CFC1-9F5B-F2FA-A9194209C6BB}"/>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8D922E7-77C7-78DC-E0AF-C7DE2CE954BC}"/>
              </a:ext>
            </a:extLst>
          </p:cNvPr>
          <p:cNvGrpSpPr/>
          <p:nvPr/>
        </p:nvGrpSpPr>
        <p:grpSpPr>
          <a:xfrm>
            <a:off x="1110344" y="3871535"/>
            <a:ext cx="6951364" cy="2229878"/>
            <a:chOff x="1365052" y="2996952"/>
            <a:chExt cx="6951364" cy="2229878"/>
          </a:xfrm>
        </p:grpSpPr>
        <p:grpSp>
          <p:nvGrpSpPr>
            <p:cNvPr id="3" name="Group 2">
              <a:extLst>
                <a:ext uri="{FF2B5EF4-FFF2-40B4-BE49-F238E27FC236}">
                  <a16:creationId xmlns:a16="http://schemas.microsoft.com/office/drawing/2014/main" id="{98E3D5B9-4F44-B39C-62D6-5EF7DAACD4AE}"/>
                </a:ext>
              </a:extLst>
            </p:cNvPr>
            <p:cNvGrpSpPr/>
            <p:nvPr/>
          </p:nvGrpSpPr>
          <p:grpSpPr>
            <a:xfrm>
              <a:off x="1365052" y="3356992"/>
              <a:ext cx="1766788" cy="1576548"/>
              <a:chOff x="1619672" y="1124744"/>
              <a:chExt cx="1766788" cy="1576548"/>
            </a:xfrm>
          </p:grpSpPr>
          <p:grpSp>
            <p:nvGrpSpPr>
              <p:cNvPr id="18" name="Group 17">
                <a:extLst>
                  <a:ext uri="{FF2B5EF4-FFF2-40B4-BE49-F238E27FC236}">
                    <a16:creationId xmlns:a16="http://schemas.microsoft.com/office/drawing/2014/main" id="{4380D83F-EC0C-9899-F8D4-62F6C0EE2BB5}"/>
                  </a:ext>
                </a:extLst>
              </p:cNvPr>
              <p:cNvGrpSpPr/>
              <p:nvPr/>
            </p:nvGrpSpPr>
            <p:grpSpPr>
              <a:xfrm>
                <a:off x="1619672" y="1497860"/>
                <a:ext cx="1045784" cy="1203432"/>
                <a:chOff x="1397877" y="3568261"/>
                <a:chExt cx="1781507" cy="2049517"/>
              </a:xfrm>
            </p:grpSpPr>
            <p:sp>
              <p:nvSpPr>
                <p:cNvPr id="23" name="Doughnut 22">
                  <a:extLst>
                    <a:ext uri="{FF2B5EF4-FFF2-40B4-BE49-F238E27FC236}">
                      <a16:creationId xmlns:a16="http://schemas.microsoft.com/office/drawing/2014/main" id="{7A6C2342-6A98-BAC7-B61E-CC276A899CA4}"/>
                    </a:ext>
                  </a:extLst>
                </p:cNvPr>
                <p:cNvSpPr/>
                <p:nvPr/>
              </p:nvSpPr>
              <p:spPr>
                <a:xfrm>
                  <a:off x="1834054" y="3568261"/>
                  <a:ext cx="914400" cy="914400"/>
                </a:xfrm>
                <a:prstGeom prst="donut">
                  <a:avLst>
                    <a:gd name="adj" fmla="val 7743"/>
                  </a:avLst>
                </a:prstGeom>
                <a:solidFill>
                  <a:srgbClr val="C1AD79">
                    <a:lumMod val="50000"/>
                  </a:srgbClr>
                </a:solidFill>
                <a:ln w="12700" cap="flat" cmpd="sng" algn="ctr">
                  <a:solidFill>
                    <a:srgbClr val="C1AD79">
                      <a:lumMod val="50000"/>
                    </a:srgbClr>
                  </a:solidFill>
                  <a:prstDash val="solid"/>
                </a:ln>
                <a:effectLst>
                  <a:outerShdw blurRad="63500" sx="101000" sy="101000" algn="ctr" rotWithShape="0">
                    <a:srgbClr val="000000">
                      <a:alpha val="40000"/>
                    </a:srgbClr>
                  </a:outerShdw>
                </a:effectLst>
                <a:scene3d>
                  <a:camera prst="perspectiveFront" fov="3000000"/>
                  <a:lightRig rig="threePt" dir="tl"/>
                </a:scene3d>
                <a:sp3d>
                  <a:bevelT w="0" h="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E" sz="1800" b="0" i="0" u="none" strike="noStrike" kern="0" cap="none" spc="0" normalizeH="0" baseline="0" noProof="0" dirty="0">
                    <a:ln>
                      <a:noFill/>
                    </a:ln>
                    <a:solidFill>
                      <a:srgbClr val="000000"/>
                    </a:solidFill>
                    <a:effectLst/>
                    <a:uLnTx/>
                    <a:uFillTx/>
                    <a:latin typeface="Calisto MT"/>
                    <a:ea typeface="+mn-ea"/>
                    <a:cs typeface="+mn-cs"/>
                  </a:endParaRPr>
                </a:p>
              </p:txBody>
            </p:sp>
            <p:sp>
              <p:nvSpPr>
                <p:cNvPr id="24" name="Parallelogram 23">
                  <a:extLst>
                    <a:ext uri="{FF2B5EF4-FFF2-40B4-BE49-F238E27FC236}">
                      <a16:creationId xmlns:a16="http://schemas.microsoft.com/office/drawing/2014/main" id="{A202FAEF-789D-0F3A-BEB3-52CDD8CB9369}"/>
                    </a:ext>
                  </a:extLst>
                </p:cNvPr>
                <p:cNvSpPr/>
                <p:nvPr/>
              </p:nvSpPr>
              <p:spPr>
                <a:xfrm rot="20796464">
                  <a:off x="2201922" y="4703378"/>
                  <a:ext cx="977462" cy="914400"/>
                </a:xfrm>
                <a:prstGeom prst="parallelogram">
                  <a:avLst/>
                </a:prstGeom>
                <a:solidFill>
                  <a:srgbClr val="C1AD79">
                    <a:lumMod val="50000"/>
                  </a:srgbClr>
                </a:solidFill>
                <a:ln w="12700" cap="flat" cmpd="sng" algn="ctr">
                  <a:solidFill>
                    <a:srgbClr val="C1AD79">
                      <a:lumMod val="50000"/>
                    </a:srgbClr>
                  </a:solidFill>
                  <a:prstDash val="solid"/>
                </a:ln>
                <a:effectLst>
                  <a:outerShdw blurRad="63500" sx="101000" sy="101000" algn="ctr" rotWithShape="0">
                    <a:srgbClr val="000000">
                      <a:alpha val="40000"/>
                    </a:srgbClr>
                  </a:outerShdw>
                </a:effectLst>
                <a:scene3d>
                  <a:camera prst="perspectiveFront" fov="3000000"/>
                  <a:lightRig rig="threePt" dir="tl"/>
                </a:scene3d>
                <a:sp3d>
                  <a:bevelT w="0" h="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E" sz="1800" b="0" i="0" u="none" strike="noStrike" kern="0" cap="none" spc="0" normalizeH="0" baseline="0" noProof="0">
                    <a:ln>
                      <a:noFill/>
                    </a:ln>
                    <a:solidFill>
                      <a:srgbClr val="FFFFFF"/>
                    </a:solidFill>
                    <a:effectLst/>
                    <a:uLnTx/>
                    <a:uFillTx/>
                    <a:latin typeface="Calisto MT"/>
                    <a:ea typeface="+mn-ea"/>
                    <a:cs typeface="+mn-cs"/>
                  </a:endParaRPr>
                </a:p>
              </p:txBody>
            </p:sp>
            <p:sp>
              <p:nvSpPr>
                <p:cNvPr id="25" name="Parallelogram 24">
                  <a:extLst>
                    <a:ext uri="{FF2B5EF4-FFF2-40B4-BE49-F238E27FC236}">
                      <a16:creationId xmlns:a16="http://schemas.microsoft.com/office/drawing/2014/main" id="{25CD5748-0D2E-964F-69D4-C800C0E21948}"/>
                    </a:ext>
                  </a:extLst>
                </p:cNvPr>
                <p:cNvSpPr>
                  <a:spLocks noChangeAspect="1"/>
                </p:cNvSpPr>
                <p:nvPr/>
              </p:nvSpPr>
              <p:spPr>
                <a:xfrm rot="865460" flipH="1">
                  <a:off x="1397877" y="4687613"/>
                  <a:ext cx="977462" cy="914400"/>
                </a:xfrm>
                <a:prstGeom prst="parallelogram">
                  <a:avLst/>
                </a:prstGeom>
                <a:solidFill>
                  <a:srgbClr val="C1AD79">
                    <a:lumMod val="50000"/>
                  </a:srgbClr>
                </a:solidFill>
                <a:ln w="12700" cap="flat" cmpd="sng" algn="ctr">
                  <a:solidFill>
                    <a:srgbClr val="C1AD79">
                      <a:lumMod val="50000"/>
                    </a:srgbClr>
                  </a:solidFill>
                  <a:prstDash val="solid"/>
                </a:ln>
                <a:effectLst>
                  <a:outerShdw blurRad="63500" sx="101000" sy="101000" algn="ctr" rotWithShape="0">
                    <a:srgbClr val="000000">
                      <a:alpha val="40000"/>
                    </a:srgbClr>
                  </a:outerShdw>
                </a:effectLst>
                <a:scene3d>
                  <a:camera prst="perspectiveFront" fov="3000000"/>
                  <a:lightRig rig="threePt" dir="tl"/>
                </a:scene3d>
                <a:sp3d>
                  <a:bevelT w="0" h="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E" sz="1800" b="0" i="0" u="none" strike="noStrike" kern="0" cap="none" spc="0" normalizeH="0" baseline="0" noProof="0">
                    <a:ln>
                      <a:noFill/>
                    </a:ln>
                    <a:solidFill>
                      <a:srgbClr val="FFFFFF"/>
                    </a:solidFill>
                    <a:effectLst/>
                    <a:uLnTx/>
                    <a:uFillTx/>
                    <a:latin typeface="Calisto MT"/>
                    <a:ea typeface="+mn-ea"/>
                    <a:cs typeface="+mn-cs"/>
                  </a:endParaRPr>
                </a:p>
              </p:txBody>
            </p:sp>
            <p:cxnSp>
              <p:nvCxnSpPr>
                <p:cNvPr id="26" name="Straight Connector 25">
                  <a:extLst>
                    <a:ext uri="{FF2B5EF4-FFF2-40B4-BE49-F238E27FC236}">
                      <a16:creationId xmlns:a16="http://schemas.microsoft.com/office/drawing/2014/main" id="{F9E508B6-08F7-0DFC-C7D5-B7C745721A7E}"/>
                    </a:ext>
                  </a:extLst>
                </p:cNvPr>
                <p:cNvCxnSpPr>
                  <a:stCxn id="23" idx="4"/>
                </p:cNvCxnSpPr>
                <p:nvPr/>
              </p:nvCxnSpPr>
              <p:spPr>
                <a:xfrm>
                  <a:off x="2291254" y="4482661"/>
                  <a:ext cx="5255" cy="262758"/>
                </a:xfrm>
                <a:prstGeom prst="line">
                  <a:avLst/>
                </a:prstGeom>
                <a:noFill/>
                <a:ln w="76200" cap="flat" cmpd="sng" algn="ctr">
                  <a:solidFill>
                    <a:srgbClr val="C1AD79">
                      <a:lumMod val="50000"/>
                    </a:srgbClr>
                  </a:solidFill>
                  <a:prstDash val="solid"/>
                </a:ln>
                <a:effectLst/>
              </p:spPr>
            </p:cxnSp>
            <p:cxnSp>
              <p:nvCxnSpPr>
                <p:cNvPr id="27" name="Straight Connector 26">
                  <a:extLst>
                    <a:ext uri="{FF2B5EF4-FFF2-40B4-BE49-F238E27FC236}">
                      <a16:creationId xmlns:a16="http://schemas.microsoft.com/office/drawing/2014/main" id="{770A7947-CE40-9874-6071-F8D115965FCE}"/>
                    </a:ext>
                  </a:extLst>
                </p:cNvPr>
                <p:cNvCxnSpPr/>
                <p:nvPr/>
              </p:nvCxnSpPr>
              <p:spPr>
                <a:xfrm>
                  <a:off x="3147848" y="4887309"/>
                  <a:ext cx="5255" cy="262758"/>
                </a:xfrm>
                <a:prstGeom prst="line">
                  <a:avLst/>
                </a:prstGeom>
                <a:noFill/>
                <a:ln w="76200" cap="flat" cmpd="sng" algn="ctr">
                  <a:solidFill>
                    <a:srgbClr val="C1AD79">
                      <a:lumMod val="50000"/>
                    </a:srgbClr>
                  </a:solidFill>
                  <a:prstDash val="solid"/>
                </a:ln>
                <a:effectLst/>
              </p:spPr>
            </p:cxnSp>
            <p:cxnSp>
              <p:nvCxnSpPr>
                <p:cNvPr id="28" name="Straight Connector 27">
                  <a:extLst>
                    <a:ext uri="{FF2B5EF4-FFF2-40B4-BE49-F238E27FC236}">
                      <a16:creationId xmlns:a16="http://schemas.microsoft.com/office/drawing/2014/main" id="{5EE9E327-32C1-4B6D-3936-9B24F1AEB878}"/>
                    </a:ext>
                  </a:extLst>
                </p:cNvPr>
                <p:cNvCxnSpPr/>
                <p:nvPr/>
              </p:nvCxnSpPr>
              <p:spPr>
                <a:xfrm>
                  <a:off x="1439916" y="4913584"/>
                  <a:ext cx="5255" cy="262758"/>
                </a:xfrm>
                <a:prstGeom prst="line">
                  <a:avLst/>
                </a:prstGeom>
                <a:noFill/>
                <a:ln w="76200" cap="flat" cmpd="sng" algn="ctr">
                  <a:solidFill>
                    <a:srgbClr val="C1AD79">
                      <a:lumMod val="50000"/>
                    </a:srgbClr>
                  </a:solidFill>
                  <a:prstDash val="solid"/>
                </a:ln>
                <a:effectLst/>
              </p:spPr>
            </p:cxnSp>
          </p:grpSp>
          <p:grpSp>
            <p:nvGrpSpPr>
              <p:cNvPr id="19" name="Group 18">
                <a:extLst>
                  <a:ext uri="{FF2B5EF4-FFF2-40B4-BE49-F238E27FC236}">
                    <a16:creationId xmlns:a16="http://schemas.microsoft.com/office/drawing/2014/main" id="{64AD023B-091E-EE47-FBC8-18811859DC82}"/>
                  </a:ext>
                </a:extLst>
              </p:cNvPr>
              <p:cNvGrpSpPr/>
              <p:nvPr/>
            </p:nvGrpSpPr>
            <p:grpSpPr>
              <a:xfrm>
                <a:off x="2456995" y="1124744"/>
                <a:ext cx="929465" cy="689126"/>
                <a:chOff x="5969876" y="1261241"/>
                <a:chExt cx="2102069" cy="1429406"/>
              </a:xfrm>
            </p:grpSpPr>
            <p:sp>
              <p:nvSpPr>
                <p:cNvPr id="20" name="Doughnut 19">
                  <a:extLst>
                    <a:ext uri="{FF2B5EF4-FFF2-40B4-BE49-F238E27FC236}">
                      <a16:creationId xmlns:a16="http://schemas.microsoft.com/office/drawing/2014/main" id="{F7FC5232-88FF-762B-CAD7-8556DB9E8A83}"/>
                    </a:ext>
                  </a:extLst>
                </p:cNvPr>
                <p:cNvSpPr/>
                <p:nvPr/>
              </p:nvSpPr>
              <p:spPr>
                <a:xfrm>
                  <a:off x="5969876" y="1261241"/>
                  <a:ext cx="2102069" cy="1292773"/>
                </a:xfrm>
                <a:prstGeom prst="donut">
                  <a:avLst>
                    <a:gd name="adj" fmla="val 4503"/>
                  </a:avLst>
                </a:prstGeom>
                <a:solidFill>
                  <a:srgbClr val="C1AD79">
                    <a:lumMod val="50000"/>
                  </a:srgbClr>
                </a:solidFill>
                <a:ln w="12700" cap="flat" cmpd="sng" algn="ctr">
                  <a:solidFill>
                    <a:srgbClr val="C1AD79">
                      <a:lumMod val="50000"/>
                    </a:srgbClr>
                  </a:solidFill>
                  <a:prstDash val="solid"/>
                </a:ln>
                <a:effectLst>
                  <a:outerShdw blurRad="63500" sx="101000" sy="101000" algn="ctr" rotWithShape="0">
                    <a:srgbClr val="000000">
                      <a:alpha val="40000"/>
                    </a:srgbClr>
                  </a:outerShdw>
                </a:effectLst>
                <a:scene3d>
                  <a:camera prst="perspectiveFront" fov="3000000"/>
                  <a:lightRig rig="threePt" dir="tl"/>
                </a:scene3d>
                <a:sp3d>
                  <a:bevelT w="0" h="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E" sz="1800" b="0" i="0" u="none" strike="noStrike" kern="0" cap="none" spc="0" normalizeH="0" baseline="0" noProof="0">
                    <a:ln>
                      <a:noFill/>
                    </a:ln>
                    <a:solidFill>
                      <a:srgbClr val="000000"/>
                    </a:solidFill>
                    <a:effectLst/>
                    <a:uLnTx/>
                    <a:uFillTx/>
                    <a:latin typeface="Calisto MT"/>
                    <a:ea typeface="+mn-ea"/>
                    <a:cs typeface="+mn-cs"/>
                  </a:endParaRPr>
                </a:p>
              </p:txBody>
            </p:sp>
            <p:cxnSp>
              <p:nvCxnSpPr>
                <p:cNvPr id="21" name="Straight Connector 20">
                  <a:extLst>
                    <a:ext uri="{FF2B5EF4-FFF2-40B4-BE49-F238E27FC236}">
                      <a16:creationId xmlns:a16="http://schemas.microsoft.com/office/drawing/2014/main" id="{85F03D1C-46BB-8A41-B374-C2D3DE1F7065}"/>
                    </a:ext>
                  </a:extLst>
                </p:cNvPr>
                <p:cNvCxnSpPr>
                  <a:cxnSpLocks/>
                </p:cNvCxnSpPr>
                <p:nvPr/>
              </p:nvCxnSpPr>
              <p:spPr>
                <a:xfrm flipH="1">
                  <a:off x="6022429" y="2412195"/>
                  <a:ext cx="432159" cy="278452"/>
                </a:xfrm>
                <a:prstGeom prst="line">
                  <a:avLst/>
                </a:prstGeom>
                <a:noFill/>
                <a:ln w="50800" cap="flat" cmpd="sng" algn="ctr">
                  <a:solidFill>
                    <a:srgbClr val="C1AD79">
                      <a:lumMod val="50000"/>
                    </a:srgbClr>
                  </a:solidFill>
                  <a:prstDash val="solid"/>
                </a:ln>
                <a:effectLst/>
              </p:spPr>
            </p:cxnSp>
            <p:sp>
              <p:nvSpPr>
                <p:cNvPr id="22" name="TextBox 21">
                  <a:extLst>
                    <a:ext uri="{FF2B5EF4-FFF2-40B4-BE49-F238E27FC236}">
                      <a16:creationId xmlns:a16="http://schemas.microsoft.com/office/drawing/2014/main" id="{D70B150C-282E-2AEA-0450-F6C35426952C}"/>
                    </a:ext>
                  </a:extLst>
                </p:cNvPr>
                <p:cNvSpPr txBox="1"/>
                <p:nvPr/>
              </p:nvSpPr>
              <p:spPr>
                <a:xfrm rot="4301172">
                  <a:off x="6444217" y="2137601"/>
                  <a:ext cx="116716" cy="37626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E" sz="1800" b="0" i="0" u="none" strike="noStrike" kern="0" cap="none" spc="0" normalizeH="0" baseline="0" noProof="0" dirty="0">
                    <a:ln>
                      <a:noFill/>
                    </a:ln>
                    <a:solidFill>
                      <a:srgbClr val="000000"/>
                    </a:solidFill>
                    <a:effectLst/>
                    <a:uLnTx/>
                    <a:uFillTx/>
                    <a:latin typeface="Calisto MT"/>
                    <a:ea typeface="+mn-ea"/>
                  </a:endParaRPr>
                </a:p>
              </p:txBody>
            </p:sp>
          </p:grpSp>
        </p:grpSp>
        <p:cxnSp>
          <p:nvCxnSpPr>
            <p:cNvPr id="56" name="Straight Arrow Connector 55">
              <a:extLst>
                <a:ext uri="{FF2B5EF4-FFF2-40B4-BE49-F238E27FC236}">
                  <a16:creationId xmlns:a16="http://schemas.microsoft.com/office/drawing/2014/main" id="{994BF631-D2B7-98C3-9F35-52110086A071}"/>
                </a:ext>
              </a:extLst>
            </p:cNvPr>
            <p:cNvCxnSpPr>
              <a:cxnSpLocks/>
            </p:cNvCxnSpPr>
            <p:nvPr/>
          </p:nvCxnSpPr>
          <p:spPr>
            <a:xfrm>
              <a:off x="3815916" y="4365104"/>
              <a:ext cx="1512168" cy="0"/>
            </a:xfrm>
            <a:prstGeom prst="straightConnector1">
              <a:avLst/>
            </a:prstGeom>
            <a:noFill/>
            <a:ln w="47625" cap="flat" cmpd="sng" algn="ctr">
              <a:solidFill>
                <a:srgbClr val="C1AD79">
                  <a:lumMod val="50000"/>
                </a:srgbClr>
              </a:solidFill>
              <a:prstDash val="solid"/>
              <a:headEnd type="triangle"/>
              <a:tailEnd type="triangle"/>
            </a:ln>
            <a:effectLst/>
          </p:spPr>
        </p:cxnSp>
        <p:grpSp>
          <p:nvGrpSpPr>
            <p:cNvPr id="53" name="Group 52">
              <a:extLst>
                <a:ext uri="{FF2B5EF4-FFF2-40B4-BE49-F238E27FC236}">
                  <a16:creationId xmlns:a16="http://schemas.microsoft.com/office/drawing/2014/main" id="{E8340A06-59E5-9B13-8987-37D986CAA28F}"/>
                </a:ext>
              </a:extLst>
            </p:cNvPr>
            <p:cNvGrpSpPr/>
            <p:nvPr/>
          </p:nvGrpSpPr>
          <p:grpSpPr>
            <a:xfrm>
              <a:off x="5913013" y="3645024"/>
              <a:ext cx="614153" cy="1566041"/>
              <a:chOff x="1786056" y="867103"/>
              <a:chExt cx="961697" cy="2527739"/>
            </a:xfrm>
          </p:grpSpPr>
          <p:sp>
            <p:nvSpPr>
              <p:cNvPr id="69" name="Doughnut 68">
                <a:extLst>
                  <a:ext uri="{FF2B5EF4-FFF2-40B4-BE49-F238E27FC236}">
                    <a16:creationId xmlns:a16="http://schemas.microsoft.com/office/drawing/2014/main" id="{992CE09F-4996-9825-0876-2193399671EB}"/>
                  </a:ext>
                </a:extLst>
              </p:cNvPr>
              <p:cNvSpPr/>
              <p:nvPr/>
            </p:nvSpPr>
            <p:spPr>
              <a:xfrm>
                <a:off x="1975757" y="867103"/>
                <a:ext cx="671640" cy="663525"/>
              </a:xfrm>
              <a:prstGeom prst="donut">
                <a:avLst>
                  <a:gd name="adj" fmla="val 7743"/>
                </a:avLst>
              </a:prstGeom>
              <a:solidFill>
                <a:srgbClr val="C1AD79">
                  <a:lumMod val="50000"/>
                </a:srgbClr>
              </a:solidFill>
              <a:ln w="12700" cap="flat" cmpd="sng" algn="ctr">
                <a:solidFill>
                  <a:srgbClr val="C1AD79">
                    <a:lumMod val="50000"/>
                  </a:srgbClr>
                </a:solidFill>
                <a:prstDash val="solid"/>
              </a:ln>
              <a:effectLst>
                <a:outerShdw blurRad="63500" sx="101000" sy="101000" algn="ctr" rotWithShape="0">
                  <a:srgbClr val="000000">
                    <a:alpha val="40000"/>
                  </a:srgbClr>
                </a:outerShdw>
              </a:effectLst>
              <a:scene3d>
                <a:camera prst="perspectiveFront" fov="3000000"/>
                <a:lightRig rig="threePt" dir="tl"/>
              </a:scene3d>
              <a:sp3d>
                <a:bevelT w="0" h="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E" sz="1800" b="0" i="0" u="none" strike="noStrike" kern="0" cap="none" spc="0" normalizeH="0" baseline="0" noProof="0">
                  <a:ln>
                    <a:noFill/>
                  </a:ln>
                  <a:solidFill>
                    <a:srgbClr val="000000"/>
                  </a:solidFill>
                  <a:effectLst/>
                  <a:uLnTx/>
                  <a:uFillTx/>
                  <a:latin typeface="Calisto MT"/>
                  <a:ea typeface="+mn-ea"/>
                  <a:cs typeface="+mn-cs"/>
                </a:endParaRPr>
              </a:p>
            </p:txBody>
          </p:sp>
          <p:cxnSp>
            <p:nvCxnSpPr>
              <p:cNvPr id="70" name="Straight Connector 69">
                <a:extLst>
                  <a:ext uri="{FF2B5EF4-FFF2-40B4-BE49-F238E27FC236}">
                    <a16:creationId xmlns:a16="http://schemas.microsoft.com/office/drawing/2014/main" id="{70E95F6C-60D5-124F-2E24-21C13882807A}"/>
                  </a:ext>
                </a:extLst>
              </p:cNvPr>
              <p:cNvCxnSpPr>
                <a:cxnSpLocks/>
              </p:cNvCxnSpPr>
              <p:nvPr/>
            </p:nvCxnSpPr>
            <p:spPr>
              <a:xfrm>
                <a:off x="2301064" y="1488588"/>
                <a:ext cx="0" cy="1044405"/>
              </a:xfrm>
              <a:prstGeom prst="line">
                <a:avLst/>
              </a:prstGeom>
              <a:noFill/>
              <a:ln w="76200" cap="flat" cmpd="sng" algn="ctr">
                <a:solidFill>
                  <a:srgbClr val="C1AD79">
                    <a:lumMod val="50000"/>
                  </a:srgbClr>
                </a:solidFill>
                <a:prstDash val="solid"/>
              </a:ln>
              <a:effectLst/>
            </p:spPr>
          </p:cxnSp>
          <p:cxnSp>
            <p:nvCxnSpPr>
              <p:cNvPr id="71" name="Straight Connector 70">
                <a:extLst>
                  <a:ext uri="{FF2B5EF4-FFF2-40B4-BE49-F238E27FC236}">
                    <a16:creationId xmlns:a16="http://schemas.microsoft.com/office/drawing/2014/main" id="{67D70D2F-B7E5-F5AF-2574-C37CF11A04D1}"/>
                  </a:ext>
                </a:extLst>
              </p:cNvPr>
              <p:cNvCxnSpPr>
                <a:cxnSpLocks/>
              </p:cNvCxnSpPr>
              <p:nvPr/>
            </p:nvCxnSpPr>
            <p:spPr>
              <a:xfrm>
                <a:off x="2322786" y="2501462"/>
                <a:ext cx="424967" cy="888124"/>
              </a:xfrm>
              <a:prstGeom prst="line">
                <a:avLst/>
              </a:prstGeom>
              <a:noFill/>
              <a:ln w="76200" cap="flat" cmpd="sng" algn="ctr">
                <a:solidFill>
                  <a:srgbClr val="C1AD79">
                    <a:lumMod val="50000"/>
                  </a:srgbClr>
                </a:solidFill>
                <a:prstDash val="solid"/>
              </a:ln>
              <a:effectLst/>
            </p:spPr>
          </p:cxnSp>
          <p:cxnSp>
            <p:nvCxnSpPr>
              <p:cNvPr id="72" name="Straight Connector 71">
                <a:extLst>
                  <a:ext uri="{FF2B5EF4-FFF2-40B4-BE49-F238E27FC236}">
                    <a16:creationId xmlns:a16="http://schemas.microsoft.com/office/drawing/2014/main" id="{1C16FC34-78DE-A25D-AFE5-46C91E764534}"/>
                  </a:ext>
                </a:extLst>
              </p:cNvPr>
              <p:cNvCxnSpPr>
                <a:cxnSpLocks/>
              </p:cNvCxnSpPr>
              <p:nvPr/>
            </p:nvCxnSpPr>
            <p:spPr>
              <a:xfrm flipH="1">
                <a:off x="1786056" y="2490952"/>
                <a:ext cx="494689" cy="903890"/>
              </a:xfrm>
              <a:prstGeom prst="line">
                <a:avLst/>
              </a:prstGeom>
              <a:noFill/>
              <a:ln w="76200" cap="flat" cmpd="sng" algn="ctr">
                <a:solidFill>
                  <a:srgbClr val="C1AD79">
                    <a:lumMod val="50000"/>
                  </a:srgbClr>
                </a:solidFill>
                <a:prstDash val="solid"/>
              </a:ln>
              <a:effectLst/>
            </p:spPr>
          </p:cxnSp>
          <p:cxnSp>
            <p:nvCxnSpPr>
              <p:cNvPr id="73" name="Straight Connector 72">
                <a:extLst>
                  <a:ext uri="{FF2B5EF4-FFF2-40B4-BE49-F238E27FC236}">
                    <a16:creationId xmlns:a16="http://schemas.microsoft.com/office/drawing/2014/main" id="{F8894A12-F14E-B20B-4C36-DBFCD29B2F77}"/>
                  </a:ext>
                </a:extLst>
              </p:cNvPr>
              <p:cNvCxnSpPr>
                <a:cxnSpLocks/>
              </p:cNvCxnSpPr>
              <p:nvPr/>
            </p:nvCxnSpPr>
            <p:spPr>
              <a:xfrm>
                <a:off x="2359572" y="1718442"/>
                <a:ext cx="383628" cy="394137"/>
              </a:xfrm>
              <a:prstGeom prst="line">
                <a:avLst/>
              </a:prstGeom>
              <a:noFill/>
              <a:ln w="76200" cap="flat" cmpd="sng" algn="ctr">
                <a:solidFill>
                  <a:srgbClr val="C1AD79">
                    <a:lumMod val="50000"/>
                  </a:srgbClr>
                </a:solidFill>
                <a:prstDash val="solid"/>
              </a:ln>
              <a:effectLst/>
            </p:spPr>
          </p:cxnSp>
          <p:cxnSp>
            <p:nvCxnSpPr>
              <p:cNvPr id="74" name="Straight Connector 73">
                <a:extLst>
                  <a:ext uri="{FF2B5EF4-FFF2-40B4-BE49-F238E27FC236}">
                    <a16:creationId xmlns:a16="http://schemas.microsoft.com/office/drawing/2014/main" id="{4F71A64E-9A21-29DD-B0FC-CBBF9E05920C}"/>
                  </a:ext>
                </a:extLst>
              </p:cNvPr>
              <p:cNvCxnSpPr>
                <a:cxnSpLocks/>
              </p:cNvCxnSpPr>
              <p:nvPr/>
            </p:nvCxnSpPr>
            <p:spPr>
              <a:xfrm flipV="1">
                <a:off x="1860331" y="1734208"/>
                <a:ext cx="399393" cy="388882"/>
              </a:xfrm>
              <a:prstGeom prst="line">
                <a:avLst/>
              </a:prstGeom>
              <a:noFill/>
              <a:ln w="76200" cap="flat" cmpd="sng" algn="ctr">
                <a:solidFill>
                  <a:srgbClr val="C1AD79">
                    <a:lumMod val="50000"/>
                  </a:srgbClr>
                </a:solidFill>
                <a:prstDash val="solid"/>
              </a:ln>
              <a:effectLst/>
            </p:spPr>
          </p:cxnSp>
        </p:grpSp>
        <p:grpSp>
          <p:nvGrpSpPr>
            <p:cNvPr id="54" name="Group 53">
              <a:extLst>
                <a:ext uri="{FF2B5EF4-FFF2-40B4-BE49-F238E27FC236}">
                  <a16:creationId xmlns:a16="http://schemas.microsoft.com/office/drawing/2014/main" id="{5DBF8127-D9D0-ACD9-E56E-4BE24E632946}"/>
                </a:ext>
              </a:extLst>
            </p:cNvPr>
            <p:cNvGrpSpPr/>
            <p:nvPr/>
          </p:nvGrpSpPr>
          <p:grpSpPr>
            <a:xfrm>
              <a:off x="6359702" y="3660789"/>
              <a:ext cx="614153" cy="1566041"/>
              <a:chOff x="1786056" y="867103"/>
              <a:chExt cx="961697" cy="2527739"/>
            </a:xfrm>
          </p:grpSpPr>
          <p:sp>
            <p:nvSpPr>
              <p:cNvPr id="63" name="Doughnut 62">
                <a:extLst>
                  <a:ext uri="{FF2B5EF4-FFF2-40B4-BE49-F238E27FC236}">
                    <a16:creationId xmlns:a16="http://schemas.microsoft.com/office/drawing/2014/main" id="{8952B0E4-10C0-C44A-046B-4E16E64BBF11}"/>
                  </a:ext>
                </a:extLst>
              </p:cNvPr>
              <p:cNvSpPr/>
              <p:nvPr/>
            </p:nvSpPr>
            <p:spPr>
              <a:xfrm>
                <a:off x="1975757" y="867103"/>
                <a:ext cx="671640" cy="663525"/>
              </a:xfrm>
              <a:prstGeom prst="donut">
                <a:avLst>
                  <a:gd name="adj" fmla="val 7743"/>
                </a:avLst>
              </a:prstGeom>
              <a:solidFill>
                <a:srgbClr val="C1AD79">
                  <a:lumMod val="50000"/>
                </a:srgbClr>
              </a:solidFill>
              <a:ln w="12700" cap="flat" cmpd="sng" algn="ctr">
                <a:solidFill>
                  <a:srgbClr val="C1AD79">
                    <a:lumMod val="50000"/>
                  </a:srgbClr>
                </a:solidFill>
                <a:prstDash val="solid"/>
              </a:ln>
              <a:effectLst>
                <a:outerShdw blurRad="63500" sx="101000" sy="101000" algn="ctr" rotWithShape="0">
                  <a:srgbClr val="000000">
                    <a:alpha val="40000"/>
                  </a:srgbClr>
                </a:outerShdw>
              </a:effectLst>
              <a:scene3d>
                <a:camera prst="perspectiveFront" fov="3000000"/>
                <a:lightRig rig="threePt" dir="tl"/>
              </a:scene3d>
              <a:sp3d>
                <a:bevelT w="0" h="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E" sz="1800" b="0" i="0" u="none" strike="noStrike" kern="0" cap="none" spc="0" normalizeH="0" baseline="0" noProof="0">
                  <a:ln>
                    <a:noFill/>
                  </a:ln>
                  <a:solidFill>
                    <a:srgbClr val="000000"/>
                  </a:solidFill>
                  <a:effectLst/>
                  <a:uLnTx/>
                  <a:uFillTx/>
                  <a:latin typeface="Calisto MT"/>
                  <a:ea typeface="+mn-ea"/>
                  <a:cs typeface="+mn-cs"/>
                </a:endParaRPr>
              </a:p>
            </p:txBody>
          </p:sp>
          <p:cxnSp>
            <p:nvCxnSpPr>
              <p:cNvPr id="64" name="Straight Connector 63">
                <a:extLst>
                  <a:ext uri="{FF2B5EF4-FFF2-40B4-BE49-F238E27FC236}">
                    <a16:creationId xmlns:a16="http://schemas.microsoft.com/office/drawing/2014/main" id="{0408F575-F1A5-9471-AC4B-B09E60193A8F}"/>
                  </a:ext>
                </a:extLst>
              </p:cNvPr>
              <p:cNvCxnSpPr>
                <a:cxnSpLocks/>
              </p:cNvCxnSpPr>
              <p:nvPr/>
            </p:nvCxnSpPr>
            <p:spPr>
              <a:xfrm>
                <a:off x="2301063" y="1488588"/>
                <a:ext cx="0" cy="1044405"/>
              </a:xfrm>
              <a:prstGeom prst="line">
                <a:avLst/>
              </a:prstGeom>
              <a:noFill/>
              <a:ln w="76200" cap="flat" cmpd="sng" algn="ctr">
                <a:solidFill>
                  <a:srgbClr val="C1AD79">
                    <a:lumMod val="50000"/>
                  </a:srgbClr>
                </a:solidFill>
                <a:prstDash val="solid"/>
              </a:ln>
              <a:effectLst/>
            </p:spPr>
          </p:cxnSp>
          <p:cxnSp>
            <p:nvCxnSpPr>
              <p:cNvPr id="65" name="Straight Connector 64">
                <a:extLst>
                  <a:ext uri="{FF2B5EF4-FFF2-40B4-BE49-F238E27FC236}">
                    <a16:creationId xmlns:a16="http://schemas.microsoft.com/office/drawing/2014/main" id="{5BE4FBF2-CC25-55E7-5A4A-9932A9BF59AF}"/>
                  </a:ext>
                </a:extLst>
              </p:cNvPr>
              <p:cNvCxnSpPr>
                <a:cxnSpLocks/>
              </p:cNvCxnSpPr>
              <p:nvPr/>
            </p:nvCxnSpPr>
            <p:spPr>
              <a:xfrm>
                <a:off x="2322786" y="2501462"/>
                <a:ext cx="424967" cy="888124"/>
              </a:xfrm>
              <a:prstGeom prst="line">
                <a:avLst/>
              </a:prstGeom>
              <a:noFill/>
              <a:ln w="76200" cap="flat" cmpd="sng" algn="ctr">
                <a:solidFill>
                  <a:srgbClr val="C1AD79">
                    <a:lumMod val="50000"/>
                  </a:srgbClr>
                </a:solidFill>
                <a:prstDash val="solid"/>
              </a:ln>
              <a:effectLst/>
            </p:spPr>
          </p:cxnSp>
          <p:cxnSp>
            <p:nvCxnSpPr>
              <p:cNvPr id="66" name="Straight Connector 65">
                <a:extLst>
                  <a:ext uri="{FF2B5EF4-FFF2-40B4-BE49-F238E27FC236}">
                    <a16:creationId xmlns:a16="http://schemas.microsoft.com/office/drawing/2014/main" id="{CB53D6E7-0951-C1A8-D8BA-7CA7A22C0CAE}"/>
                  </a:ext>
                </a:extLst>
              </p:cNvPr>
              <p:cNvCxnSpPr>
                <a:cxnSpLocks noChangeAspect="1"/>
              </p:cNvCxnSpPr>
              <p:nvPr/>
            </p:nvCxnSpPr>
            <p:spPr>
              <a:xfrm flipH="1">
                <a:off x="1786056" y="2490952"/>
                <a:ext cx="494689" cy="903890"/>
              </a:xfrm>
              <a:prstGeom prst="line">
                <a:avLst/>
              </a:prstGeom>
              <a:noFill/>
              <a:ln w="76200" cap="flat" cmpd="sng" algn="ctr">
                <a:solidFill>
                  <a:srgbClr val="C1AD79">
                    <a:lumMod val="50000"/>
                  </a:srgbClr>
                </a:solidFill>
                <a:prstDash val="solid"/>
              </a:ln>
              <a:effectLst/>
            </p:spPr>
          </p:cxnSp>
          <p:cxnSp>
            <p:nvCxnSpPr>
              <p:cNvPr id="67" name="Straight Connector 66">
                <a:extLst>
                  <a:ext uri="{FF2B5EF4-FFF2-40B4-BE49-F238E27FC236}">
                    <a16:creationId xmlns:a16="http://schemas.microsoft.com/office/drawing/2014/main" id="{9CFBBA4F-5CFF-1A35-B726-3ABD6A98D3D1}"/>
                  </a:ext>
                </a:extLst>
              </p:cNvPr>
              <p:cNvCxnSpPr>
                <a:cxnSpLocks/>
              </p:cNvCxnSpPr>
              <p:nvPr/>
            </p:nvCxnSpPr>
            <p:spPr>
              <a:xfrm>
                <a:off x="2359572" y="1718442"/>
                <a:ext cx="383628" cy="394137"/>
              </a:xfrm>
              <a:prstGeom prst="line">
                <a:avLst/>
              </a:prstGeom>
              <a:noFill/>
              <a:ln w="76200" cap="flat" cmpd="sng" algn="ctr">
                <a:solidFill>
                  <a:srgbClr val="C1AD79">
                    <a:lumMod val="50000"/>
                  </a:srgbClr>
                </a:solidFill>
                <a:prstDash val="solid"/>
              </a:ln>
              <a:effectLst/>
            </p:spPr>
          </p:cxnSp>
          <p:cxnSp>
            <p:nvCxnSpPr>
              <p:cNvPr id="68" name="Straight Connector 67">
                <a:extLst>
                  <a:ext uri="{FF2B5EF4-FFF2-40B4-BE49-F238E27FC236}">
                    <a16:creationId xmlns:a16="http://schemas.microsoft.com/office/drawing/2014/main" id="{67C92FE3-00F3-233A-43E6-4B0F4182A8F4}"/>
                  </a:ext>
                </a:extLst>
              </p:cNvPr>
              <p:cNvCxnSpPr>
                <a:cxnSpLocks/>
              </p:cNvCxnSpPr>
              <p:nvPr/>
            </p:nvCxnSpPr>
            <p:spPr>
              <a:xfrm flipV="1">
                <a:off x="1860331" y="1734208"/>
                <a:ext cx="399393" cy="388882"/>
              </a:xfrm>
              <a:prstGeom prst="line">
                <a:avLst/>
              </a:prstGeom>
              <a:noFill/>
              <a:ln w="76200" cap="flat" cmpd="sng" algn="ctr">
                <a:solidFill>
                  <a:srgbClr val="C1AD79">
                    <a:lumMod val="50000"/>
                  </a:srgbClr>
                </a:solidFill>
                <a:prstDash val="solid"/>
              </a:ln>
              <a:effectLst/>
            </p:spPr>
          </p:cxnSp>
        </p:grpSp>
        <p:grpSp>
          <p:nvGrpSpPr>
            <p:cNvPr id="55" name="Group 54">
              <a:extLst>
                <a:ext uri="{FF2B5EF4-FFF2-40B4-BE49-F238E27FC236}">
                  <a16:creationId xmlns:a16="http://schemas.microsoft.com/office/drawing/2014/main" id="{30C4C516-F838-6E34-B391-F96917D0FEC1}"/>
                </a:ext>
              </a:extLst>
            </p:cNvPr>
            <p:cNvGrpSpPr/>
            <p:nvPr/>
          </p:nvGrpSpPr>
          <p:grpSpPr>
            <a:xfrm>
              <a:off x="6827413" y="3655534"/>
              <a:ext cx="614153" cy="1566041"/>
              <a:chOff x="1786056" y="867103"/>
              <a:chExt cx="961697" cy="2527739"/>
            </a:xfrm>
          </p:grpSpPr>
          <p:sp>
            <p:nvSpPr>
              <p:cNvPr id="57" name="Doughnut 56">
                <a:extLst>
                  <a:ext uri="{FF2B5EF4-FFF2-40B4-BE49-F238E27FC236}">
                    <a16:creationId xmlns:a16="http://schemas.microsoft.com/office/drawing/2014/main" id="{2D67AD03-B17E-EB47-81B1-26A16FB5CC3E}"/>
                  </a:ext>
                </a:extLst>
              </p:cNvPr>
              <p:cNvSpPr/>
              <p:nvPr/>
            </p:nvSpPr>
            <p:spPr>
              <a:xfrm>
                <a:off x="1975757" y="867103"/>
                <a:ext cx="671640" cy="663525"/>
              </a:xfrm>
              <a:prstGeom prst="donut">
                <a:avLst>
                  <a:gd name="adj" fmla="val 7743"/>
                </a:avLst>
              </a:prstGeom>
              <a:solidFill>
                <a:srgbClr val="C1AD79">
                  <a:lumMod val="50000"/>
                </a:srgbClr>
              </a:solidFill>
              <a:ln w="12700" cap="flat" cmpd="sng" algn="ctr">
                <a:solidFill>
                  <a:srgbClr val="C1AD79">
                    <a:lumMod val="50000"/>
                  </a:srgbClr>
                </a:solidFill>
                <a:prstDash val="solid"/>
              </a:ln>
              <a:effectLst>
                <a:outerShdw blurRad="63500" sx="101000" sy="101000" algn="ctr" rotWithShape="0">
                  <a:srgbClr val="000000">
                    <a:alpha val="40000"/>
                  </a:srgbClr>
                </a:outerShdw>
              </a:effectLst>
              <a:scene3d>
                <a:camera prst="perspectiveFront" fov="3000000"/>
                <a:lightRig rig="threePt" dir="tl"/>
              </a:scene3d>
              <a:sp3d>
                <a:bevelT w="0" h="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E" sz="1800" b="0" i="0" u="none" strike="noStrike" kern="0" cap="none" spc="0" normalizeH="0" baseline="0" noProof="0">
                  <a:ln>
                    <a:noFill/>
                  </a:ln>
                  <a:solidFill>
                    <a:srgbClr val="000000"/>
                  </a:solidFill>
                  <a:effectLst/>
                  <a:uLnTx/>
                  <a:uFillTx/>
                  <a:latin typeface="Calisto MT"/>
                  <a:ea typeface="+mn-ea"/>
                  <a:cs typeface="+mn-cs"/>
                </a:endParaRPr>
              </a:p>
            </p:txBody>
          </p:sp>
          <p:cxnSp>
            <p:nvCxnSpPr>
              <p:cNvPr id="58" name="Straight Connector 57">
                <a:extLst>
                  <a:ext uri="{FF2B5EF4-FFF2-40B4-BE49-F238E27FC236}">
                    <a16:creationId xmlns:a16="http://schemas.microsoft.com/office/drawing/2014/main" id="{B0BDBA99-ED80-BA04-EADC-4D699B430190}"/>
                  </a:ext>
                </a:extLst>
              </p:cNvPr>
              <p:cNvCxnSpPr>
                <a:cxnSpLocks/>
              </p:cNvCxnSpPr>
              <p:nvPr/>
            </p:nvCxnSpPr>
            <p:spPr>
              <a:xfrm>
                <a:off x="2301064" y="1488588"/>
                <a:ext cx="0" cy="1044405"/>
              </a:xfrm>
              <a:prstGeom prst="line">
                <a:avLst/>
              </a:prstGeom>
              <a:noFill/>
              <a:ln w="76200" cap="flat" cmpd="sng" algn="ctr">
                <a:solidFill>
                  <a:srgbClr val="C1AD79">
                    <a:lumMod val="50000"/>
                  </a:srgbClr>
                </a:solidFill>
                <a:prstDash val="solid"/>
              </a:ln>
              <a:effectLst/>
            </p:spPr>
          </p:cxnSp>
          <p:cxnSp>
            <p:nvCxnSpPr>
              <p:cNvPr id="59" name="Straight Connector 58">
                <a:extLst>
                  <a:ext uri="{FF2B5EF4-FFF2-40B4-BE49-F238E27FC236}">
                    <a16:creationId xmlns:a16="http://schemas.microsoft.com/office/drawing/2014/main" id="{9CD161CE-4CC7-8E07-C3DB-CE6AE3161E6B}"/>
                  </a:ext>
                </a:extLst>
              </p:cNvPr>
              <p:cNvCxnSpPr>
                <a:cxnSpLocks/>
              </p:cNvCxnSpPr>
              <p:nvPr/>
            </p:nvCxnSpPr>
            <p:spPr>
              <a:xfrm>
                <a:off x="2322786" y="2501462"/>
                <a:ext cx="424967" cy="888124"/>
              </a:xfrm>
              <a:prstGeom prst="line">
                <a:avLst/>
              </a:prstGeom>
              <a:noFill/>
              <a:ln w="76200" cap="flat" cmpd="sng" algn="ctr">
                <a:solidFill>
                  <a:srgbClr val="C1AD79">
                    <a:lumMod val="50000"/>
                  </a:srgbClr>
                </a:solidFill>
                <a:prstDash val="solid"/>
              </a:ln>
              <a:effectLst/>
            </p:spPr>
          </p:cxnSp>
          <p:cxnSp>
            <p:nvCxnSpPr>
              <p:cNvPr id="60" name="Straight Connector 59">
                <a:extLst>
                  <a:ext uri="{FF2B5EF4-FFF2-40B4-BE49-F238E27FC236}">
                    <a16:creationId xmlns:a16="http://schemas.microsoft.com/office/drawing/2014/main" id="{A2749E67-FBAB-D9EC-6640-E9C7E0FE4723}"/>
                  </a:ext>
                </a:extLst>
              </p:cNvPr>
              <p:cNvCxnSpPr>
                <a:cxnSpLocks/>
              </p:cNvCxnSpPr>
              <p:nvPr/>
            </p:nvCxnSpPr>
            <p:spPr>
              <a:xfrm flipH="1">
                <a:off x="1786056" y="2490952"/>
                <a:ext cx="494689" cy="903890"/>
              </a:xfrm>
              <a:prstGeom prst="line">
                <a:avLst/>
              </a:prstGeom>
              <a:noFill/>
              <a:ln w="76200" cap="flat" cmpd="sng" algn="ctr">
                <a:solidFill>
                  <a:srgbClr val="C1AD79">
                    <a:lumMod val="50000"/>
                  </a:srgbClr>
                </a:solidFill>
                <a:prstDash val="solid"/>
              </a:ln>
              <a:effectLst/>
            </p:spPr>
          </p:cxnSp>
          <p:cxnSp>
            <p:nvCxnSpPr>
              <p:cNvPr id="61" name="Straight Connector 60">
                <a:extLst>
                  <a:ext uri="{FF2B5EF4-FFF2-40B4-BE49-F238E27FC236}">
                    <a16:creationId xmlns:a16="http://schemas.microsoft.com/office/drawing/2014/main" id="{6D2EED33-3D2E-5010-07EB-E068C92D7FF2}"/>
                  </a:ext>
                </a:extLst>
              </p:cNvPr>
              <p:cNvCxnSpPr>
                <a:cxnSpLocks/>
              </p:cNvCxnSpPr>
              <p:nvPr/>
            </p:nvCxnSpPr>
            <p:spPr>
              <a:xfrm>
                <a:off x="2359572" y="1718442"/>
                <a:ext cx="383628" cy="394137"/>
              </a:xfrm>
              <a:prstGeom prst="line">
                <a:avLst/>
              </a:prstGeom>
              <a:noFill/>
              <a:ln w="76200" cap="flat" cmpd="sng" algn="ctr">
                <a:solidFill>
                  <a:srgbClr val="C1AD79">
                    <a:lumMod val="50000"/>
                  </a:srgbClr>
                </a:solidFill>
                <a:prstDash val="solid"/>
              </a:ln>
              <a:effectLst/>
            </p:spPr>
          </p:cxnSp>
          <p:cxnSp>
            <p:nvCxnSpPr>
              <p:cNvPr id="62" name="Straight Connector 61">
                <a:extLst>
                  <a:ext uri="{FF2B5EF4-FFF2-40B4-BE49-F238E27FC236}">
                    <a16:creationId xmlns:a16="http://schemas.microsoft.com/office/drawing/2014/main" id="{D6048070-6104-0B30-2885-F110691B4C60}"/>
                  </a:ext>
                </a:extLst>
              </p:cNvPr>
              <p:cNvCxnSpPr>
                <a:cxnSpLocks/>
              </p:cNvCxnSpPr>
              <p:nvPr/>
            </p:nvCxnSpPr>
            <p:spPr>
              <a:xfrm flipV="1">
                <a:off x="1860331" y="1734208"/>
                <a:ext cx="399393" cy="388882"/>
              </a:xfrm>
              <a:prstGeom prst="line">
                <a:avLst/>
              </a:prstGeom>
              <a:noFill/>
              <a:ln w="76200" cap="flat" cmpd="sng" algn="ctr">
                <a:solidFill>
                  <a:srgbClr val="C1AD79">
                    <a:lumMod val="50000"/>
                  </a:srgbClr>
                </a:solidFill>
                <a:prstDash val="solid"/>
              </a:ln>
              <a:effectLst/>
            </p:spPr>
          </p:cxnSp>
        </p:grpSp>
        <p:grpSp>
          <p:nvGrpSpPr>
            <p:cNvPr id="83" name="Group 82">
              <a:extLst>
                <a:ext uri="{FF2B5EF4-FFF2-40B4-BE49-F238E27FC236}">
                  <a16:creationId xmlns:a16="http://schemas.microsoft.com/office/drawing/2014/main" id="{34E56578-BCB4-4E60-D32A-B42D04E6884B}"/>
                </a:ext>
              </a:extLst>
            </p:cNvPr>
            <p:cNvGrpSpPr/>
            <p:nvPr/>
          </p:nvGrpSpPr>
          <p:grpSpPr>
            <a:xfrm>
              <a:off x="7386951" y="2996952"/>
              <a:ext cx="929465" cy="689126"/>
              <a:chOff x="5969876" y="1261241"/>
              <a:chExt cx="2102069" cy="1429406"/>
            </a:xfrm>
          </p:grpSpPr>
          <p:sp>
            <p:nvSpPr>
              <p:cNvPr id="84" name="Doughnut 83">
                <a:extLst>
                  <a:ext uri="{FF2B5EF4-FFF2-40B4-BE49-F238E27FC236}">
                    <a16:creationId xmlns:a16="http://schemas.microsoft.com/office/drawing/2014/main" id="{3F1D19CE-B9E8-5A96-6BBA-F97753D3D8F2}"/>
                  </a:ext>
                </a:extLst>
              </p:cNvPr>
              <p:cNvSpPr/>
              <p:nvPr/>
            </p:nvSpPr>
            <p:spPr>
              <a:xfrm>
                <a:off x="5969876" y="1261241"/>
                <a:ext cx="2102069" cy="1292773"/>
              </a:xfrm>
              <a:prstGeom prst="donut">
                <a:avLst>
                  <a:gd name="adj" fmla="val 4503"/>
                </a:avLst>
              </a:prstGeom>
              <a:solidFill>
                <a:srgbClr val="C1AD79">
                  <a:lumMod val="50000"/>
                </a:srgbClr>
              </a:solidFill>
              <a:ln w="12700" cap="flat" cmpd="sng" algn="ctr">
                <a:solidFill>
                  <a:srgbClr val="C1AD79">
                    <a:lumMod val="50000"/>
                  </a:srgbClr>
                </a:solidFill>
                <a:prstDash val="solid"/>
              </a:ln>
              <a:effectLst>
                <a:outerShdw blurRad="63500" sx="101000" sy="101000" algn="ctr" rotWithShape="0">
                  <a:srgbClr val="000000">
                    <a:alpha val="40000"/>
                  </a:srgbClr>
                </a:outerShdw>
              </a:effectLst>
              <a:scene3d>
                <a:camera prst="perspectiveFront" fov="3000000"/>
                <a:lightRig rig="threePt" dir="tl"/>
              </a:scene3d>
              <a:sp3d>
                <a:bevelT w="0" h="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E" sz="1800" b="0" i="0" u="none" strike="noStrike" kern="0" cap="none" spc="0" normalizeH="0" baseline="0" noProof="0">
                  <a:ln>
                    <a:noFill/>
                  </a:ln>
                  <a:solidFill>
                    <a:srgbClr val="000000"/>
                  </a:solidFill>
                  <a:effectLst/>
                  <a:uLnTx/>
                  <a:uFillTx/>
                  <a:latin typeface="Calisto MT"/>
                  <a:ea typeface="+mn-ea"/>
                  <a:cs typeface="+mn-cs"/>
                </a:endParaRPr>
              </a:p>
            </p:txBody>
          </p:sp>
          <p:cxnSp>
            <p:nvCxnSpPr>
              <p:cNvPr id="85" name="Straight Connector 84">
                <a:extLst>
                  <a:ext uri="{FF2B5EF4-FFF2-40B4-BE49-F238E27FC236}">
                    <a16:creationId xmlns:a16="http://schemas.microsoft.com/office/drawing/2014/main" id="{A3BE6E70-B696-5E6C-1F13-0F5AA8096C41}"/>
                  </a:ext>
                </a:extLst>
              </p:cNvPr>
              <p:cNvCxnSpPr>
                <a:cxnSpLocks/>
              </p:cNvCxnSpPr>
              <p:nvPr/>
            </p:nvCxnSpPr>
            <p:spPr>
              <a:xfrm flipH="1">
                <a:off x="6022429" y="2412195"/>
                <a:ext cx="432159" cy="278452"/>
              </a:xfrm>
              <a:prstGeom prst="line">
                <a:avLst/>
              </a:prstGeom>
              <a:noFill/>
              <a:ln w="50800" cap="flat" cmpd="sng" algn="ctr">
                <a:solidFill>
                  <a:srgbClr val="C1AD79">
                    <a:lumMod val="50000"/>
                  </a:srgbClr>
                </a:solidFill>
                <a:prstDash val="solid"/>
              </a:ln>
              <a:effectLst/>
            </p:spPr>
          </p:cxnSp>
          <p:sp>
            <p:nvSpPr>
              <p:cNvPr id="86" name="TextBox 85">
                <a:extLst>
                  <a:ext uri="{FF2B5EF4-FFF2-40B4-BE49-F238E27FC236}">
                    <a16:creationId xmlns:a16="http://schemas.microsoft.com/office/drawing/2014/main" id="{DFEEF408-2882-61BE-CBC3-D3C244A53359}"/>
                  </a:ext>
                </a:extLst>
              </p:cNvPr>
              <p:cNvSpPr txBox="1"/>
              <p:nvPr/>
            </p:nvSpPr>
            <p:spPr>
              <a:xfrm rot="4301172">
                <a:off x="6444217" y="2137601"/>
                <a:ext cx="116716" cy="37626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E" sz="1800" b="0" i="0" u="none" strike="noStrike" kern="0" cap="none" spc="0" normalizeH="0" baseline="0" noProof="0" dirty="0">
                  <a:ln>
                    <a:noFill/>
                  </a:ln>
                  <a:solidFill>
                    <a:srgbClr val="000000"/>
                  </a:solidFill>
                  <a:effectLst/>
                  <a:uLnTx/>
                  <a:uFillTx/>
                  <a:latin typeface="Calisto MT"/>
                  <a:ea typeface="+mn-ea"/>
                </a:endParaRPr>
              </a:p>
            </p:txBody>
          </p:sp>
        </p:grpSp>
      </p:grpSp>
      <p:pic>
        <p:nvPicPr>
          <p:cNvPr id="2" name="Picture 1">
            <a:extLst>
              <a:ext uri="{FF2B5EF4-FFF2-40B4-BE49-F238E27FC236}">
                <a16:creationId xmlns:a16="http://schemas.microsoft.com/office/drawing/2014/main" id="{AF7DAC56-D47B-AFDF-E8C9-318CCF9DB1F2}"/>
              </a:ext>
            </a:extLst>
          </p:cNvPr>
          <p:cNvPicPr>
            <a:picLocks noChangeAspect="1"/>
          </p:cNvPicPr>
          <p:nvPr/>
        </p:nvPicPr>
        <p:blipFill rotWithShape="1">
          <a:blip r:embed="rId3">
            <a:extLst>
              <a:ext uri="{28A0092B-C50C-407E-A947-70E740481C1C}">
                <a14:useLocalDpi xmlns:a14="http://schemas.microsoft.com/office/drawing/2010/main" val="0"/>
              </a:ext>
            </a:extLst>
          </a:blip>
          <a:srcRect l="41656" t="34510" r="26279" b="57092"/>
          <a:stretch>
            <a:fillRect/>
          </a:stretch>
        </p:blipFill>
        <p:spPr>
          <a:xfrm>
            <a:off x="2276670" y="188299"/>
            <a:ext cx="4590661" cy="3871505"/>
          </a:xfrm>
          <a:prstGeom prst="rect">
            <a:avLst/>
          </a:prstGeom>
        </p:spPr>
      </p:pic>
      <p:sp>
        <p:nvSpPr>
          <p:cNvPr id="88" name="Title 87">
            <a:extLst>
              <a:ext uri="{FF2B5EF4-FFF2-40B4-BE49-F238E27FC236}">
                <a16:creationId xmlns:a16="http://schemas.microsoft.com/office/drawing/2014/main" id="{1EF4B6DF-491C-6097-1CC8-053883DD5BCD}"/>
              </a:ext>
            </a:extLst>
          </p:cNvPr>
          <p:cNvSpPr>
            <a:spLocks noGrp="1"/>
          </p:cNvSpPr>
          <p:nvPr>
            <p:ph type="title"/>
          </p:nvPr>
        </p:nvSpPr>
        <p:spPr>
          <a:xfrm>
            <a:off x="2034507" y="5715000"/>
            <a:ext cx="5074986" cy="1143000"/>
          </a:xfrm>
        </p:spPr>
        <p:txBody>
          <a:bodyPr/>
          <a:lstStyle/>
          <a:p>
            <a:r>
              <a:rPr lang="en-SE" dirty="0"/>
              <a:t>Call-Response</a:t>
            </a:r>
          </a:p>
        </p:txBody>
      </p:sp>
    </p:spTree>
    <p:extLst>
      <p:ext uri="{BB962C8B-B14F-4D97-AF65-F5344CB8AC3E}">
        <p14:creationId xmlns:p14="http://schemas.microsoft.com/office/powerpoint/2010/main" val="2077866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0DEAE0-F7F8-D148-AF80-363CC04E1468}"/>
              </a:ext>
            </a:extLst>
          </p:cNvPr>
          <p:cNvPicPr>
            <a:picLocks noChangeAspect="1"/>
          </p:cNvPicPr>
          <p:nvPr/>
        </p:nvPicPr>
        <p:blipFill rotWithShape="1">
          <a:blip r:embed="rId3">
            <a:extLst>
              <a:ext uri="{28A0092B-C50C-407E-A947-70E740481C1C}">
                <a14:useLocalDpi xmlns:a14="http://schemas.microsoft.com/office/drawing/2010/main" val="0"/>
              </a:ext>
            </a:extLst>
          </a:blip>
          <a:srcRect l="25046" t="34078" r="23989" b="57092"/>
          <a:stretch/>
        </p:blipFill>
        <p:spPr>
          <a:xfrm>
            <a:off x="179512" y="188640"/>
            <a:ext cx="5937265" cy="3312368"/>
          </a:xfrm>
          <a:prstGeom prst="rect">
            <a:avLst/>
          </a:prstGeom>
        </p:spPr>
      </p:pic>
      <p:pic>
        <p:nvPicPr>
          <p:cNvPr id="8" name="Picture 7">
            <a:extLst>
              <a:ext uri="{FF2B5EF4-FFF2-40B4-BE49-F238E27FC236}">
                <a16:creationId xmlns:a16="http://schemas.microsoft.com/office/drawing/2014/main" id="{EB19B58C-13B1-E045-AAF2-7DF9C14FB327}"/>
              </a:ext>
            </a:extLst>
          </p:cNvPr>
          <p:cNvPicPr>
            <a:picLocks noChangeAspect="1"/>
          </p:cNvPicPr>
          <p:nvPr/>
        </p:nvPicPr>
        <p:blipFill rotWithShape="1">
          <a:blip r:embed="rId4">
            <a:extLst>
              <a:ext uri="{28A0092B-C50C-407E-A947-70E740481C1C}">
                <a14:useLocalDpi xmlns:a14="http://schemas.microsoft.com/office/drawing/2010/main" val="0"/>
              </a:ext>
            </a:extLst>
          </a:blip>
          <a:srcRect l="26387" t="49897" r="50733" b="47769"/>
          <a:stretch/>
        </p:blipFill>
        <p:spPr>
          <a:xfrm>
            <a:off x="1691680" y="4149080"/>
            <a:ext cx="7231833" cy="2376264"/>
          </a:xfrm>
          <a:prstGeom prst="rect">
            <a:avLst/>
          </a:prstGeom>
        </p:spPr>
      </p:pic>
    </p:spTree>
    <p:extLst>
      <p:ext uri="{BB962C8B-B14F-4D97-AF65-F5344CB8AC3E}">
        <p14:creationId xmlns:p14="http://schemas.microsoft.com/office/powerpoint/2010/main" val="421209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F90F6A-CF10-125F-DC67-A07EB31A41F9}"/>
              </a:ext>
            </a:extLst>
          </p:cNvPr>
          <p:cNvPicPr>
            <a:picLocks noChangeAspect="1"/>
          </p:cNvPicPr>
          <p:nvPr/>
        </p:nvPicPr>
        <p:blipFill rotWithShape="1">
          <a:blip r:embed="rId2"/>
          <a:srcRect l="3938" t="40550" r="45543" b="29000"/>
          <a:stretch/>
        </p:blipFill>
        <p:spPr>
          <a:xfrm>
            <a:off x="539552" y="332656"/>
            <a:ext cx="8064896" cy="6878879"/>
          </a:xfrm>
          <a:prstGeom prst="rect">
            <a:avLst/>
          </a:prstGeom>
        </p:spPr>
      </p:pic>
    </p:spTree>
    <p:extLst>
      <p:ext uri="{BB962C8B-B14F-4D97-AF65-F5344CB8AC3E}">
        <p14:creationId xmlns:p14="http://schemas.microsoft.com/office/powerpoint/2010/main" val="3380430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ubrik 1">
            <a:extLst>
              <a:ext uri="{FF2B5EF4-FFF2-40B4-BE49-F238E27FC236}">
                <a16:creationId xmlns:a16="http://schemas.microsoft.com/office/drawing/2014/main" id="{E5D5E69A-B604-3977-6C8C-11DD8180C259}"/>
              </a:ext>
            </a:extLst>
          </p:cNvPr>
          <p:cNvSpPr>
            <a:spLocks noGrp="1" noChangeArrowheads="1"/>
          </p:cNvSpPr>
          <p:nvPr>
            <p:ph type="title"/>
          </p:nvPr>
        </p:nvSpPr>
        <p:spPr>
          <a:xfrm>
            <a:off x="685800" y="333375"/>
            <a:ext cx="7772400" cy="1143000"/>
          </a:xfrm>
        </p:spPr>
        <p:txBody>
          <a:bodyPr/>
          <a:lstStyle/>
          <a:p>
            <a:r>
              <a:rPr lang="sv-SE" altLang="en-SE"/>
              <a:t>Riktade åtgärder</a:t>
            </a:r>
          </a:p>
        </p:txBody>
      </p:sp>
      <p:graphicFrame>
        <p:nvGraphicFramePr>
          <p:cNvPr id="5" name="Platshållare för innehåll 4">
            <a:extLst>
              <a:ext uri="{FF2B5EF4-FFF2-40B4-BE49-F238E27FC236}">
                <a16:creationId xmlns:a16="http://schemas.microsoft.com/office/drawing/2014/main" id="{888E7371-D2F4-425A-494B-50DE0806B62F}"/>
              </a:ext>
            </a:extLst>
          </p:cNvPr>
          <p:cNvGraphicFramePr>
            <a:graphicFrameLocks noGrp="1"/>
          </p:cNvGraphicFramePr>
          <p:nvPr>
            <p:ph idx="1"/>
          </p:nvPr>
        </p:nvGraphicFramePr>
        <p:xfrm>
          <a:off x="395288" y="1773238"/>
          <a:ext cx="8424862" cy="4737100"/>
        </p:xfrm>
        <a:graphic>
          <a:graphicData uri="http://schemas.openxmlformats.org/drawingml/2006/table">
            <a:tbl>
              <a:tblPr/>
              <a:tblGrid>
                <a:gridCol w="2260600">
                  <a:extLst>
                    <a:ext uri="{9D8B030D-6E8A-4147-A177-3AD203B41FA5}">
                      <a16:colId xmlns:a16="http://schemas.microsoft.com/office/drawing/2014/main" val="20000"/>
                    </a:ext>
                  </a:extLst>
                </a:gridCol>
                <a:gridCol w="6164262">
                  <a:extLst>
                    <a:ext uri="{9D8B030D-6E8A-4147-A177-3AD203B41FA5}">
                      <a16:colId xmlns:a16="http://schemas.microsoft.com/office/drawing/2014/main" val="20001"/>
                    </a:ext>
                  </a:extLst>
                </a:gridCol>
              </a:tblGrid>
              <a:tr h="396875">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altLang="en-SE" sz="1800" b="1" i="0" u="none" strike="noStrike" cap="none" normalizeH="0" baseline="0">
                          <a:ln>
                            <a:noFill/>
                          </a:ln>
                          <a:solidFill>
                            <a:schemeClr val="tx1"/>
                          </a:solidFill>
                          <a:effectLst/>
                          <a:latin typeface="Times" pitchFamily="2" charset="0"/>
                          <a:ea typeface="MS PGothic" panose="020B0600070205080204" pitchFamily="34" charset="-128"/>
                        </a:rPr>
                        <a:t>Luftvägshinder</a:t>
                      </a: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25400" cap="flat" cmpd="sng" algn="ctr">
                      <a:solidFill>
                        <a:srgbClr val="6B6149"/>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MaGill</a:t>
                      </a: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 tång, intubation, </a:t>
                      </a: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coniotomi</a:t>
                      </a:r>
                      <a:endPar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endParaRP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25400" cap="flat" cmpd="sng" algn="ctr">
                      <a:solidFill>
                        <a:srgbClr val="6B614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875">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altLang="en-SE" sz="1800" b="1" i="0" u="none" strike="noStrike" cap="none" normalizeH="0" baseline="0">
                          <a:ln>
                            <a:noFill/>
                          </a:ln>
                          <a:solidFill>
                            <a:schemeClr val="tx1"/>
                          </a:solidFill>
                          <a:effectLst/>
                          <a:latin typeface="Times" pitchFamily="2" charset="0"/>
                          <a:ea typeface="MS PGothic" panose="020B0600070205080204" pitchFamily="34" charset="-128"/>
                        </a:rPr>
                        <a:t>Övertrycks PT</a:t>
                      </a: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254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solidFill>
                      <a:srgbClr val="6B6149">
                        <a:alpha val="20000"/>
                      </a:srgbClr>
                    </a:solidFill>
                  </a:tcPr>
                </a:tc>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Öppen </a:t>
                      </a: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torakostomi</a:t>
                      </a:r>
                      <a:endPar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endParaRP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254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solidFill>
                      <a:srgbClr val="6B6149">
                        <a:alpha val="20000"/>
                      </a:srgbClr>
                    </a:solidFill>
                  </a:tcPr>
                </a:tc>
                <a:extLst>
                  <a:ext uri="{0D108BD9-81ED-4DB2-BD59-A6C34878D82A}">
                    <a16:rowId xmlns:a16="http://schemas.microsoft.com/office/drawing/2014/main" val="10001"/>
                  </a:ext>
                </a:extLst>
              </a:tr>
              <a:tr h="396875">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altLang="en-SE" sz="1800" b="1" i="0" u="none" strike="noStrike" cap="none" normalizeH="0" baseline="0">
                          <a:ln>
                            <a:noFill/>
                          </a:ln>
                          <a:solidFill>
                            <a:schemeClr val="tx1"/>
                          </a:solidFill>
                          <a:effectLst/>
                          <a:latin typeface="Times" pitchFamily="2" charset="0"/>
                          <a:ea typeface="MS PGothic" panose="020B0600070205080204" pitchFamily="34" charset="-128"/>
                        </a:rPr>
                        <a:t>Perikardtamponad</a:t>
                      </a: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Perikardiocentes</a:t>
                      </a: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 </a:t>
                      </a: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torakotomi</a:t>
                      </a:r>
                      <a:endPar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endParaRP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875">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Massiv blödning</a:t>
                      </a: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solidFill>
                      <a:srgbClr val="6B6149">
                        <a:alpha val="20000"/>
                      </a:srgbClr>
                    </a:solidFill>
                  </a:tcPr>
                </a:tc>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O- blod, </a:t>
                      </a: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tourniquet</a:t>
                      </a: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 kompression bukaorta, </a:t>
                      </a: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torakotomi</a:t>
                      </a:r>
                      <a:endPar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endParaRP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solidFill>
                      <a:srgbClr val="6B6149">
                        <a:alpha val="20000"/>
                      </a:srgbClr>
                    </a:solidFill>
                  </a:tcPr>
                </a:tc>
                <a:extLst>
                  <a:ext uri="{0D108BD9-81ED-4DB2-BD59-A6C34878D82A}">
                    <a16:rowId xmlns:a16="http://schemas.microsoft.com/office/drawing/2014/main" val="10003"/>
                  </a:ext>
                </a:extLst>
              </a:tr>
              <a:tr h="396875">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Massiv lungemboli</a:t>
                      </a: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Actilys</a:t>
                      </a: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 50 mg bolus + Heparin 5000 enheter IV</a:t>
                      </a: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875">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Intoxikation</a:t>
                      </a: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solidFill>
                      <a:srgbClr val="6B6149">
                        <a:alpha val="20000"/>
                      </a:srgbClr>
                    </a:solidFill>
                  </a:tcPr>
                </a:tc>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Narcanti</a:t>
                      </a: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 NaHCO3, Ca, </a:t>
                      </a: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Glucagon</a:t>
                      </a: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 Intralipid, ECMO</a:t>
                      </a: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solidFill>
                      <a:srgbClr val="6B6149">
                        <a:alpha val="20000"/>
                      </a:srgbClr>
                    </a:solidFill>
                  </a:tcPr>
                </a:tc>
                <a:extLst>
                  <a:ext uri="{0D108BD9-81ED-4DB2-BD59-A6C34878D82A}">
                    <a16:rowId xmlns:a16="http://schemas.microsoft.com/office/drawing/2014/main" val="10005"/>
                  </a:ext>
                </a:extLst>
              </a:tr>
              <a:tr h="396875">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Hyperkalemi</a:t>
                      </a:r>
                      <a:endPar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endParaRP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Kalciumglukonat</a:t>
                      </a: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 10% 30 ml bolus</a:t>
                      </a: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71475">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Hypocalcemi</a:t>
                      </a:r>
                      <a:endPar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endParaRPr>
                    </a:p>
                  </a:txBody>
                  <a:tcPr marL="91439" marR="91439" marT="45702" marB="45702"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solidFill>
                      <a:srgbClr val="6B6149">
                        <a:alpha val="20000"/>
                      </a:srgbClr>
                    </a:solidFill>
                  </a:tcPr>
                </a:tc>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Kalciumglukonat</a:t>
                      </a: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 10% 30 ml bolus</a:t>
                      </a:r>
                    </a:p>
                  </a:txBody>
                  <a:tcPr marL="91439" marR="91439" marT="45702" marB="45702"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solidFill>
                      <a:srgbClr val="6B6149">
                        <a:alpha val="20000"/>
                      </a:srgbClr>
                    </a:solidFill>
                  </a:tcPr>
                </a:tc>
                <a:extLst>
                  <a:ext uri="{0D108BD9-81ED-4DB2-BD59-A6C34878D82A}">
                    <a16:rowId xmlns:a16="http://schemas.microsoft.com/office/drawing/2014/main" val="10007"/>
                  </a:ext>
                </a:extLst>
              </a:tr>
              <a:tr h="396875">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Myokardischemi</a:t>
                      </a:r>
                      <a:endPar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endParaRP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PCI, </a:t>
                      </a: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trombolys</a:t>
                      </a: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 ECMO</a:t>
                      </a: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96875">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AV block III</a:t>
                      </a: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solidFill>
                      <a:srgbClr val="6B6149">
                        <a:alpha val="20000"/>
                      </a:srgbClr>
                    </a:solidFill>
                  </a:tcPr>
                </a:tc>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Externpacing</a:t>
                      </a:r>
                      <a:endPar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endParaRP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solidFill>
                      <a:srgbClr val="6B6149">
                        <a:alpha val="20000"/>
                      </a:srgbClr>
                    </a:solidFill>
                  </a:tcPr>
                </a:tc>
                <a:extLst>
                  <a:ext uri="{0D108BD9-81ED-4DB2-BD59-A6C34878D82A}">
                    <a16:rowId xmlns:a16="http://schemas.microsoft.com/office/drawing/2014/main" val="10009"/>
                  </a:ext>
                </a:extLst>
              </a:tr>
              <a:tr h="396875">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altLang="en-SE" sz="1800" b="1" i="0" u="none" strike="noStrike" cap="none" normalizeH="0" baseline="0">
                          <a:ln>
                            <a:noFill/>
                          </a:ln>
                          <a:solidFill>
                            <a:schemeClr val="tx1"/>
                          </a:solidFill>
                          <a:effectLst/>
                          <a:latin typeface="Times" pitchFamily="2" charset="0"/>
                          <a:ea typeface="MS PGothic" panose="020B0600070205080204" pitchFamily="34" charset="-128"/>
                        </a:rPr>
                        <a:t>Hypotermi</a:t>
                      </a: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NaCl</a:t>
                      </a: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 42</a:t>
                      </a:r>
                      <a:r>
                        <a:rPr lang="en-US" sz="1800" b="1" dirty="0"/>
                        <a:t>ºC </a:t>
                      </a:r>
                      <a:r>
                        <a:rPr lang="en-US" sz="1800" b="1" dirty="0" err="1"/>
                        <a:t>intraperitonealt</a:t>
                      </a:r>
                      <a:r>
                        <a:rPr lang="en-US" sz="1800" b="1" dirty="0"/>
                        <a:t> –</a:t>
                      </a:r>
                      <a:r>
                        <a:rPr lang="en-US" sz="1800" b="1" dirty="0" err="1"/>
                        <a:t>pleuralt</a:t>
                      </a:r>
                      <a:r>
                        <a:rPr lang="en-US" sz="1800" b="1" dirty="0"/>
                        <a:t>, </a:t>
                      </a: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ECMO, hjärt-</a:t>
                      </a: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lung</a:t>
                      </a:r>
                      <a:endPar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endParaRP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96875">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altLang="en-SE" sz="1800" b="1" i="0" u="none" strike="noStrike" cap="none" normalizeH="0" baseline="0" dirty="0" err="1">
                          <a:ln>
                            <a:noFill/>
                          </a:ln>
                          <a:solidFill>
                            <a:schemeClr val="tx1"/>
                          </a:solidFill>
                          <a:effectLst/>
                          <a:latin typeface="Times" pitchFamily="2" charset="0"/>
                          <a:ea typeface="MS PGothic" panose="020B0600070205080204" pitchFamily="34" charset="-128"/>
                        </a:rPr>
                        <a:t>Hypovolemi</a:t>
                      </a:r>
                      <a:endPar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endParaRP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solidFill>
                      <a:srgbClr val="6B6149">
                        <a:alpha val="20000"/>
                      </a:srgbClr>
                    </a:solidFill>
                  </a:tcPr>
                </a:tc>
                <a:tc>
                  <a:txBody>
                    <a:bodyPr/>
                    <a:lstStyle>
                      <a:lvl1pPr defTabSz="457200">
                        <a:spcBef>
                          <a:spcPct val="20000"/>
                        </a:spcBef>
                        <a:defRPr sz="2800">
                          <a:solidFill>
                            <a:schemeClr val="tx1"/>
                          </a:solidFill>
                          <a:latin typeface="Times" pitchFamily="2" charset="0"/>
                          <a:ea typeface="MS PGothic" panose="020B0600070205080204" pitchFamily="34" charset="-128"/>
                        </a:defRPr>
                      </a:lvl1pPr>
                      <a:lvl2pPr marL="742950" indent="-285750" defTabSz="457200">
                        <a:spcBef>
                          <a:spcPct val="20000"/>
                        </a:spcBef>
                        <a:defRPr sz="2400">
                          <a:solidFill>
                            <a:schemeClr val="tx1"/>
                          </a:solidFill>
                          <a:latin typeface="Times" pitchFamily="2" charset="0"/>
                          <a:ea typeface="MS PGothic" panose="020B0600070205080204" pitchFamily="34" charset="-128"/>
                        </a:defRPr>
                      </a:lvl2pPr>
                      <a:lvl3pPr marL="1143000" indent="-228600" defTabSz="457200">
                        <a:spcBef>
                          <a:spcPct val="20000"/>
                        </a:spcBef>
                        <a:defRPr sz="2000">
                          <a:solidFill>
                            <a:schemeClr val="tx1"/>
                          </a:solidFill>
                          <a:latin typeface="Times" pitchFamily="2" charset="0"/>
                          <a:ea typeface="MS PGothic" panose="020B0600070205080204" pitchFamily="34" charset="-128"/>
                        </a:defRPr>
                      </a:lvl3pPr>
                      <a:lvl4pPr marL="1600200" indent="-228600" defTabSz="457200">
                        <a:spcBef>
                          <a:spcPct val="20000"/>
                        </a:spcBef>
                        <a:defRPr>
                          <a:solidFill>
                            <a:schemeClr val="tx1"/>
                          </a:solidFill>
                          <a:latin typeface="Times" pitchFamily="2" charset="0"/>
                          <a:ea typeface="MS PGothic" panose="020B0600070205080204" pitchFamily="34" charset="-128"/>
                        </a:defRPr>
                      </a:lvl4pPr>
                      <a:lvl5pPr marL="2057400" indent="-228600" defTabSz="457200">
                        <a:spcBef>
                          <a:spcPct val="20000"/>
                        </a:spcBef>
                        <a:defRPr>
                          <a:solidFill>
                            <a:schemeClr val="tx1"/>
                          </a:solidFill>
                          <a:latin typeface="Times" pitchFamily="2"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altLang="en-SE" sz="1800" b="1" i="0" u="none" strike="noStrike" cap="none" normalizeH="0" baseline="0" dirty="0">
                          <a:ln>
                            <a:noFill/>
                          </a:ln>
                          <a:solidFill>
                            <a:schemeClr val="tx1"/>
                          </a:solidFill>
                          <a:effectLst/>
                          <a:latin typeface="Times" pitchFamily="2" charset="0"/>
                          <a:ea typeface="MS PGothic" panose="020B0600070205080204" pitchFamily="34" charset="-128"/>
                        </a:rPr>
                        <a:t>Ringer</a:t>
                      </a:r>
                    </a:p>
                  </a:txBody>
                  <a:tcPr marL="91433" marR="91433" marT="45714" marB="45714" horzOverflow="overflow">
                    <a:lnL w="12700" cap="flat" cmpd="sng" algn="ctr">
                      <a:solidFill>
                        <a:srgbClr val="6B6149"/>
                      </a:solidFill>
                      <a:prstDash val="solid"/>
                      <a:round/>
                      <a:headEnd type="none" w="med" len="med"/>
                      <a:tailEnd type="none" w="med" len="med"/>
                    </a:lnL>
                    <a:lnR w="12700" cap="flat" cmpd="sng" algn="ctr">
                      <a:solidFill>
                        <a:srgbClr val="6B6149"/>
                      </a:solidFill>
                      <a:prstDash val="solid"/>
                      <a:round/>
                      <a:headEnd type="none" w="med" len="med"/>
                      <a:tailEnd type="none" w="med" len="med"/>
                    </a:lnR>
                    <a:lnT w="12700" cap="flat" cmpd="sng" algn="ctr">
                      <a:solidFill>
                        <a:srgbClr val="6B6149"/>
                      </a:solidFill>
                      <a:prstDash val="solid"/>
                      <a:round/>
                      <a:headEnd type="none" w="med" len="med"/>
                      <a:tailEnd type="none" w="med" len="med"/>
                    </a:lnT>
                    <a:lnB w="12700" cap="flat" cmpd="sng" algn="ctr">
                      <a:solidFill>
                        <a:srgbClr val="6B6149"/>
                      </a:solidFill>
                      <a:prstDash val="solid"/>
                      <a:round/>
                      <a:headEnd type="none" w="med" len="med"/>
                      <a:tailEnd type="none" w="med" len="med"/>
                    </a:lnB>
                    <a:lnTlToBr>
                      <a:noFill/>
                    </a:lnTlToBr>
                    <a:lnBlToTr>
                      <a:noFill/>
                    </a:lnBlToTr>
                    <a:solidFill>
                      <a:srgbClr val="6B6149">
                        <a:alpha val="20000"/>
                      </a:srgb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757966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59FEB4-76A3-3CCC-FE22-80333D964600}"/>
              </a:ext>
            </a:extLst>
          </p:cNvPr>
          <p:cNvSpPr>
            <a:spLocks noGrp="1"/>
          </p:cNvSpPr>
          <p:nvPr>
            <p:ph type="title"/>
          </p:nvPr>
        </p:nvSpPr>
        <p:spPr>
          <a:xfrm>
            <a:off x="685800" y="116632"/>
            <a:ext cx="7772400" cy="1143000"/>
          </a:xfrm>
        </p:spPr>
        <p:txBody>
          <a:bodyPr/>
          <a:lstStyle/>
          <a:p>
            <a:r>
              <a:rPr lang="en-SE" dirty="0"/>
              <a:t>Hjärtstopp reversibla orsaker</a:t>
            </a:r>
          </a:p>
        </p:txBody>
      </p:sp>
      <p:graphicFrame>
        <p:nvGraphicFramePr>
          <p:cNvPr id="7" name="Table 7">
            <a:extLst>
              <a:ext uri="{FF2B5EF4-FFF2-40B4-BE49-F238E27FC236}">
                <a16:creationId xmlns:a16="http://schemas.microsoft.com/office/drawing/2014/main" id="{66AE844C-A85C-FBA2-4BC6-0809F8D2FEB4}"/>
              </a:ext>
            </a:extLst>
          </p:cNvPr>
          <p:cNvGraphicFramePr>
            <a:graphicFrameLocks noGrp="1"/>
          </p:cNvGraphicFramePr>
          <p:nvPr>
            <p:ph idx="1"/>
            <p:extLst>
              <p:ext uri="{D42A27DB-BD31-4B8C-83A1-F6EECF244321}">
                <p14:modId xmlns:p14="http://schemas.microsoft.com/office/powerpoint/2010/main" val="140736915"/>
              </p:ext>
            </p:extLst>
          </p:nvPr>
        </p:nvGraphicFramePr>
        <p:xfrm>
          <a:off x="685800" y="1268760"/>
          <a:ext cx="7772400" cy="3596640"/>
        </p:xfrm>
        <a:graphic>
          <a:graphicData uri="http://schemas.openxmlformats.org/drawingml/2006/table">
            <a:tbl>
              <a:tblPr firstRow="1" bandRow="1">
                <a:tableStyleId>{8799B23B-EC83-4686-B30A-512413B5E67A}</a:tableStyleId>
              </a:tblPr>
              <a:tblGrid>
                <a:gridCol w="1365920">
                  <a:extLst>
                    <a:ext uri="{9D8B030D-6E8A-4147-A177-3AD203B41FA5}">
                      <a16:colId xmlns:a16="http://schemas.microsoft.com/office/drawing/2014/main" val="3484654479"/>
                    </a:ext>
                  </a:extLst>
                </a:gridCol>
                <a:gridCol w="3096344">
                  <a:extLst>
                    <a:ext uri="{9D8B030D-6E8A-4147-A177-3AD203B41FA5}">
                      <a16:colId xmlns:a16="http://schemas.microsoft.com/office/drawing/2014/main" val="1949899873"/>
                    </a:ext>
                  </a:extLst>
                </a:gridCol>
                <a:gridCol w="3310136">
                  <a:extLst>
                    <a:ext uri="{9D8B030D-6E8A-4147-A177-3AD203B41FA5}">
                      <a16:colId xmlns:a16="http://schemas.microsoft.com/office/drawing/2014/main" val="2105846909"/>
                    </a:ext>
                  </a:extLst>
                </a:gridCol>
              </a:tblGrid>
              <a:tr h="370840">
                <a:tc>
                  <a:txBody>
                    <a:bodyPr/>
                    <a:lstStyle/>
                    <a:p>
                      <a:pPr algn="ctr"/>
                      <a:endParaRPr lang="en-SE" sz="2000" dirty="0"/>
                    </a:p>
                  </a:txBody>
                  <a:tcPr/>
                </a:tc>
                <a:tc>
                  <a:txBody>
                    <a:bodyPr/>
                    <a:lstStyle/>
                    <a:p>
                      <a:pPr algn="ctr"/>
                      <a:r>
                        <a:rPr lang="en-SE" sz="2000" dirty="0"/>
                        <a:t>5H</a:t>
                      </a:r>
                    </a:p>
                  </a:txBody>
                  <a:tcPr/>
                </a:tc>
                <a:tc>
                  <a:txBody>
                    <a:bodyPr/>
                    <a:lstStyle/>
                    <a:p>
                      <a:pPr algn="ctr"/>
                      <a:r>
                        <a:rPr lang="en-SE" sz="2000" dirty="0"/>
                        <a:t>5T</a:t>
                      </a:r>
                    </a:p>
                  </a:txBody>
                  <a:tcPr/>
                </a:tc>
                <a:extLst>
                  <a:ext uri="{0D108BD9-81ED-4DB2-BD59-A6C34878D82A}">
                    <a16:rowId xmlns:a16="http://schemas.microsoft.com/office/drawing/2014/main" val="564257978"/>
                  </a:ext>
                </a:extLst>
              </a:tr>
              <a:tr h="370840">
                <a:tc>
                  <a:txBody>
                    <a:bodyPr/>
                    <a:lstStyle/>
                    <a:p>
                      <a:r>
                        <a:rPr lang="en-SE" sz="2000" dirty="0"/>
                        <a:t>A</a:t>
                      </a:r>
                    </a:p>
                  </a:txBody>
                  <a:tcPr/>
                </a:tc>
                <a:tc>
                  <a:txBody>
                    <a:bodyPr/>
                    <a:lstStyle/>
                    <a:p>
                      <a:pPr marL="342900" indent="-342900">
                        <a:buFont typeface="Arial" panose="020B0604020202020204" pitchFamily="34" charset="0"/>
                        <a:buChar char="•"/>
                      </a:pPr>
                      <a:r>
                        <a:rPr lang="en-SE" sz="2000" dirty="0"/>
                        <a:t>Hypoxi</a:t>
                      </a:r>
                    </a:p>
                  </a:txBody>
                  <a:tcPr/>
                </a:tc>
                <a:tc>
                  <a:txBody>
                    <a:bodyPr/>
                    <a:lstStyle/>
                    <a:p>
                      <a:pPr marL="342900" indent="-342900">
                        <a:buFont typeface="Arial" panose="020B0604020202020204" pitchFamily="34" charset="0"/>
                        <a:buChar char="•"/>
                      </a:pPr>
                      <a:endParaRPr lang="en-SE" sz="2000"/>
                    </a:p>
                  </a:txBody>
                  <a:tcPr/>
                </a:tc>
                <a:extLst>
                  <a:ext uri="{0D108BD9-81ED-4DB2-BD59-A6C34878D82A}">
                    <a16:rowId xmlns:a16="http://schemas.microsoft.com/office/drawing/2014/main" val="3771234455"/>
                  </a:ext>
                </a:extLst>
              </a:tr>
              <a:tr h="370840">
                <a:tc>
                  <a:txBody>
                    <a:bodyPr/>
                    <a:lstStyle/>
                    <a:p>
                      <a:r>
                        <a:rPr lang="en-SE" sz="2000" dirty="0"/>
                        <a:t>B</a:t>
                      </a:r>
                    </a:p>
                  </a:txBody>
                  <a:tcPr/>
                </a:tc>
                <a:tc>
                  <a:txBody>
                    <a:bodyPr/>
                    <a:lstStyle/>
                    <a:p>
                      <a:pPr marL="342900" indent="-342900">
                        <a:buFont typeface="Arial" panose="020B0604020202020204" pitchFamily="34" charset="0"/>
                        <a:buChar char="•"/>
                      </a:pPr>
                      <a:endParaRPr lang="en-SE" sz="2000" dirty="0"/>
                    </a:p>
                  </a:txBody>
                  <a:tcPr/>
                </a:tc>
                <a:tc>
                  <a:txBody>
                    <a:bodyPr/>
                    <a:lstStyle/>
                    <a:p>
                      <a:pPr marL="342900" indent="-342900">
                        <a:buFont typeface="Arial" panose="020B0604020202020204" pitchFamily="34" charset="0"/>
                        <a:buChar char="•"/>
                      </a:pPr>
                      <a:r>
                        <a:rPr lang="en-SE" sz="2000" dirty="0"/>
                        <a:t>ÖvertryckspneumoT</a:t>
                      </a:r>
                    </a:p>
                  </a:txBody>
                  <a:tcPr/>
                </a:tc>
                <a:extLst>
                  <a:ext uri="{0D108BD9-81ED-4DB2-BD59-A6C34878D82A}">
                    <a16:rowId xmlns:a16="http://schemas.microsoft.com/office/drawing/2014/main" val="2407211251"/>
                  </a:ext>
                </a:extLst>
              </a:tr>
              <a:tr h="370840">
                <a:tc>
                  <a:txBody>
                    <a:bodyPr/>
                    <a:lstStyle/>
                    <a:p>
                      <a:r>
                        <a:rPr lang="en-SE" sz="2000" dirty="0"/>
                        <a:t>C</a:t>
                      </a:r>
                    </a:p>
                  </a:txBody>
                  <a:tcPr/>
                </a:tc>
                <a:tc>
                  <a:txBody>
                    <a:bodyPr/>
                    <a:lstStyle/>
                    <a:p>
                      <a:pPr marL="342900" indent="-342900">
                        <a:buFont typeface="Arial" panose="020B0604020202020204" pitchFamily="34" charset="0"/>
                        <a:buChar char="•"/>
                      </a:pPr>
                      <a:r>
                        <a:rPr lang="en-SE" sz="2000" dirty="0"/>
                        <a:t>Hypovolemi</a:t>
                      </a:r>
                    </a:p>
                  </a:txBody>
                  <a:tcPr/>
                </a:tc>
                <a:tc>
                  <a:txBody>
                    <a:bodyPr/>
                    <a:lstStyle/>
                    <a:p>
                      <a:pPr marL="342900" indent="-342900">
                        <a:buFont typeface="Arial" panose="020B0604020202020204" pitchFamily="34" charset="0"/>
                        <a:buChar char="•"/>
                      </a:pPr>
                      <a:r>
                        <a:rPr lang="en-SE" sz="2000" dirty="0"/>
                        <a:t>Tamponad</a:t>
                      </a:r>
                    </a:p>
                    <a:p>
                      <a:pPr marL="342900" indent="-342900">
                        <a:buFont typeface="Arial" panose="020B0604020202020204" pitchFamily="34" charset="0"/>
                        <a:buChar char="•"/>
                      </a:pPr>
                      <a:r>
                        <a:rPr lang="en-SE" sz="2000" dirty="0"/>
                        <a:t>Lungemboli</a:t>
                      </a:r>
                    </a:p>
                    <a:p>
                      <a:pPr marL="342900" indent="-342900">
                        <a:buFont typeface="Arial" panose="020B0604020202020204" pitchFamily="34" charset="0"/>
                        <a:buChar char="•"/>
                      </a:pPr>
                      <a:r>
                        <a:rPr lang="en-SE" sz="2000" dirty="0"/>
                        <a:t>Myokardischemi</a:t>
                      </a:r>
                    </a:p>
                  </a:txBody>
                  <a:tcPr/>
                </a:tc>
                <a:extLst>
                  <a:ext uri="{0D108BD9-81ED-4DB2-BD59-A6C34878D82A}">
                    <a16:rowId xmlns:a16="http://schemas.microsoft.com/office/drawing/2014/main" val="1192599132"/>
                  </a:ext>
                </a:extLst>
              </a:tr>
              <a:tr h="370840">
                <a:tc>
                  <a:txBody>
                    <a:bodyPr/>
                    <a:lstStyle/>
                    <a:p>
                      <a:r>
                        <a:rPr lang="en-SE" sz="2000" dirty="0"/>
                        <a:t>blodgas</a:t>
                      </a:r>
                    </a:p>
                  </a:txBody>
                  <a:tcPr/>
                </a:tc>
                <a:tc>
                  <a:txBody>
                    <a:bodyPr/>
                    <a:lstStyle/>
                    <a:p>
                      <a:pPr marL="342900" indent="-342900">
                        <a:buFont typeface="Arial" panose="020B0604020202020204" pitchFamily="34" charset="0"/>
                        <a:buChar char="•"/>
                      </a:pPr>
                      <a:r>
                        <a:rPr lang="en-SE" sz="2000" dirty="0"/>
                        <a:t>Hyperkalemi</a:t>
                      </a:r>
                    </a:p>
                    <a:p>
                      <a:pPr marL="342900" indent="-342900">
                        <a:buFont typeface="Arial" panose="020B0604020202020204" pitchFamily="34" charset="0"/>
                        <a:buChar char="•"/>
                      </a:pPr>
                      <a:r>
                        <a:rPr lang="en-SE" sz="2000" dirty="0"/>
                        <a:t>Hypocalcemi</a:t>
                      </a:r>
                    </a:p>
                    <a:p>
                      <a:pPr marL="342900" indent="-342900">
                        <a:buFont typeface="Arial" panose="020B0604020202020204" pitchFamily="34" charset="0"/>
                        <a:buChar char="•"/>
                      </a:pPr>
                      <a:r>
                        <a:rPr lang="en-SE" sz="2000" dirty="0"/>
                        <a:t>Hypoglykemi</a:t>
                      </a:r>
                    </a:p>
                  </a:txBody>
                  <a:tcPr/>
                </a:tc>
                <a:tc>
                  <a:txBody>
                    <a:bodyPr/>
                    <a:lstStyle/>
                    <a:p>
                      <a:pPr marL="342900" indent="-342900">
                        <a:buFont typeface="Arial" panose="020B0604020202020204" pitchFamily="34" charset="0"/>
                        <a:buChar char="•"/>
                      </a:pPr>
                      <a:endParaRPr lang="en-SE" sz="2000"/>
                    </a:p>
                  </a:txBody>
                  <a:tcPr/>
                </a:tc>
                <a:extLst>
                  <a:ext uri="{0D108BD9-81ED-4DB2-BD59-A6C34878D82A}">
                    <a16:rowId xmlns:a16="http://schemas.microsoft.com/office/drawing/2014/main" val="3521180250"/>
                  </a:ext>
                </a:extLst>
              </a:tr>
              <a:tr h="370840">
                <a:tc>
                  <a:txBody>
                    <a:bodyPr/>
                    <a:lstStyle/>
                    <a:p>
                      <a:r>
                        <a:rPr lang="en-SE" sz="2000" dirty="0"/>
                        <a:t>E</a:t>
                      </a:r>
                    </a:p>
                  </a:txBody>
                  <a:tcPr/>
                </a:tc>
                <a:tc>
                  <a:txBody>
                    <a:bodyPr/>
                    <a:lstStyle/>
                    <a:p>
                      <a:pPr marL="342900" indent="-342900">
                        <a:buFont typeface="Arial" panose="020B0604020202020204" pitchFamily="34" charset="0"/>
                        <a:buChar char="•"/>
                      </a:pPr>
                      <a:r>
                        <a:rPr lang="en-SE" sz="2000" dirty="0"/>
                        <a:t>Hypotermi</a:t>
                      </a:r>
                    </a:p>
                  </a:txBody>
                  <a:tcPr/>
                </a:tc>
                <a:tc>
                  <a:txBody>
                    <a:bodyPr/>
                    <a:lstStyle/>
                    <a:p>
                      <a:pPr marL="342900" indent="-342900">
                        <a:buFont typeface="Arial" panose="020B0604020202020204" pitchFamily="34" charset="0"/>
                        <a:buChar char="•"/>
                      </a:pPr>
                      <a:r>
                        <a:rPr lang="en-SE" sz="2000" dirty="0"/>
                        <a:t>Toxiner</a:t>
                      </a:r>
                    </a:p>
                  </a:txBody>
                  <a:tcPr/>
                </a:tc>
                <a:extLst>
                  <a:ext uri="{0D108BD9-81ED-4DB2-BD59-A6C34878D82A}">
                    <a16:rowId xmlns:a16="http://schemas.microsoft.com/office/drawing/2014/main" val="3158087693"/>
                  </a:ext>
                </a:extLst>
              </a:tr>
            </a:tbl>
          </a:graphicData>
        </a:graphic>
      </p:graphicFrame>
      <p:grpSp>
        <p:nvGrpSpPr>
          <p:cNvPr id="15" name="Group 14">
            <a:extLst>
              <a:ext uri="{FF2B5EF4-FFF2-40B4-BE49-F238E27FC236}">
                <a16:creationId xmlns:a16="http://schemas.microsoft.com/office/drawing/2014/main" id="{ED80D56E-260E-0381-86D2-5937DFC06C9E}"/>
              </a:ext>
            </a:extLst>
          </p:cNvPr>
          <p:cNvGrpSpPr/>
          <p:nvPr/>
        </p:nvGrpSpPr>
        <p:grpSpPr>
          <a:xfrm>
            <a:off x="652491" y="4958823"/>
            <a:ext cx="3255266" cy="1596138"/>
            <a:chOff x="652491" y="4958823"/>
            <a:chExt cx="3255266" cy="1596138"/>
          </a:xfrm>
        </p:grpSpPr>
        <p:grpSp>
          <p:nvGrpSpPr>
            <p:cNvPr id="4" name="Group 3">
              <a:extLst>
                <a:ext uri="{FF2B5EF4-FFF2-40B4-BE49-F238E27FC236}">
                  <a16:creationId xmlns:a16="http://schemas.microsoft.com/office/drawing/2014/main" id="{BFA339A4-66FD-523E-15E1-FF71C0424836}"/>
                </a:ext>
              </a:extLst>
            </p:cNvPr>
            <p:cNvGrpSpPr/>
            <p:nvPr/>
          </p:nvGrpSpPr>
          <p:grpSpPr>
            <a:xfrm>
              <a:off x="2057571" y="5020589"/>
              <a:ext cx="1850186" cy="1459728"/>
              <a:chOff x="5883118" y="5095233"/>
              <a:chExt cx="1850186" cy="1459728"/>
            </a:xfrm>
          </p:grpSpPr>
          <p:sp>
            <p:nvSpPr>
              <p:cNvPr id="2" name="TextBox 1">
                <a:extLst>
                  <a:ext uri="{FF2B5EF4-FFF2-40B4-BE49-F238E27FC236}">
                    <a16:creationId xmlns:a16="http://schemas.microsoft.com/office/drawing/2014/main" id="{E34286D8-F5A0-E267-E775-44AF051BE26B}"/>
                  </a:ext>
                </a:extLst>
              </p:cNvPr>
              <p:cNvSpPr txBox="1"/>
              <p:nvPr/>
            </p:nvSpPr>
            <p:spPr>
              <a:xfrm>
                <a:off x="5883118" y="5095233"/>
                <a:ext cx="1850186" cy="461665"/>
              </a:xfrm>
              <a:prstGeom prst="rect">
                <a:avLst/>
              </a:prstGeom>
              <a:noFill/>
            </p:spPr>
            <p:txBody>
              <a:bodyPr wrap="none" rtlCol="0">
                <a:spAutoFit/>
              </a:bodyPr>
              <a:lstStyle/>
              <a:p>
                <a:r>
                  <a:rPr lang="en-SE" dirty="0"/>
                  <a:t>Tänk diagnos</a:t>
                </a:r>
              </a:p>
            </p:txBody>
          </p:sp>
          <p:sp>
            <p:nvSpPr>
              <p:cNvPr id="3" name="TextBox 2">
                <a:extLst>
                  <a:ext uri="{FF2B5EF4-FFF2-40B4-BE49-F238E27FC236}">
                    <a16:creationId xmlns:a16="http://schemas.microsoft.com/office/drawing/2014/main" id="{8FF6D591-1C05-A4B8-3FC5-850548F0CD6B}"/>
                  </a:ext>
                </a:extLst>
              </p:cNvPr>
              <p:cNvSpPr txBox="1"/>
              <p:nvPr/>
            </p:nvSpPr>
            <p:spPr>
              <a:xfrm>
                <a:off x="6012160" y="6093296"/>
                <a:ext cx="1592103" cy="461665"/>
              </a:xfrm>
              <a:prstGeom prst="rect">
                <a:avLst/>
              </a:prstGeom>
              <a:noFill/>
            </p:spPr>
            <p:txBody>
              <a:bodyPr wrap="none" rtlCol="0">
                <a:spAutoFit/>
              </a:bodyPr>
              <a:lstStyle/>
              <a:p>
                <a:r>
                  <a:rPr lang="en-SE" dirty="0"/>
                  <a:t>Hämta data</a:t>
                </a:r>
              </a:p>
            </p:txBody>
          </p:sp>
          <p:cxnSp>
            <p:nvCxnSpPr>
              <p:cNvPr id="6" name="Straight Arrow Connector 5">
                <a:extLst>
                  <a:ext uri="{FF2B5EF4-FFF2-40B4-BE49-F238E27FC236}">
                    <a16:creationId xmlns:a16="http://schemas.microsoft.com/office/drawing/2014/main" id="{F8D72470-FEFC-ABD5-B47C-B7128E26CE70}"/>
                  </a:ext>
                </a:extLst>
              </p:cNvPr>
              <p:cNvCxnSpPr>
                <a:cxnSpLocks/>
                <a:stCxn id="2" idx="2"/>
                <a:endCxn id="3" idx="0"/>
              </p:cNvCxnSpPr>
              <p:nvPr/>
            </p:nvCxnSpPr>
            <p:spPr bwMode="auto">
              <a:xfrm>
                <a:off x="6808211" y="5556898"/>
                <a:ext cx="1" cy="536398"/>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11" name="Picture 10" descr="A person with a mustache&#10;&#10;AI-generated content may be incorrect.">
              <a:extLst>
                <a:ext uri="{FF2B5EF4-FFF2-40B4-BE49-F238E27FC236}">
                  <a16:creationId xmlns:a16="http://schemas.microsoft.com/office/drawing/2014/main" id="{75AC1DF5-665D-976B-FC1A-A679B34279DE}"/>
                </a:ext>
              </a:extLst>
            </p:cNvPr>
            <p:cNvPicPr>
              <a:picLocks noChangeAspect="1"/>
            </p:cNvPicPr>
            <p:nvPr/>
          </p:nvPicPr>
          <p:blipFill>
            <a:blip r:embed="rId2"/>
            <a:stretch>
              <a:fillRect/>
            </a:stretch>
          </p:blipFill>
          <p:spPr>
            <a:xfrm>
              <a:off x="652491" y="4958823"/>
              <a:ext cx="1397015" cy="1596138"/>
            </a:xfrm>
            <a:prstGeom prst="rect">
              <a:avLst/>
            </a:prstGeom>
          </p:spPr>
        </p:pic>
      </p:grpSp>
      <p:grpSp>
        <p:nvGrpSpPr>
          <p:cNvPr id="8" name="Group 7">
            <a:extLst>
              <a:ext uri="{FF2B5EF4-FFF2-40B4-BE49-F238E27FC236}">
                <a16:creationId xmlns:a16="http://schemas.microsoft.com/office/drawing/2014/main" id="{E0CAEC26-B6C5-5E69-A068-48FCC7EBB542}"/>
              </a:ext>
            </a:extLst>
          </p:cNvPr>
          <p:cNvGrpSpPr/>
          <p:nvPr/>
        </p:nvGrpSpPr>
        <p:grpSpPr>
          <a:xfrm>
            <a:off x="4825848" y="5060087"/>
            <a:ext cx="3303029" cy="1681281"/>
            <a:chOff x="4415301" y="5060087"/>
            <a:chExt cx="3303029" cy="1681281"/>
          </a:xfrm>
        </p:grpSpPr>
        <p:grpSp>
          <p:nvGrpSpPr>
            <p:cNvPr id="9" name="Group 8">
              <a:extLst>
                <a:ext uri="{FF2B5EF4-FFF2-40B4-BE49-F238E27FC236}">
                  <a16:creationId xmlns:a16="http://schemas.microsoft.com/office/drawing/2014/main" id="{7897F149-632F-4ABF-A6CC-E0AB37C082C0}"/>
                </a:ext>
              </a:extLst>
            </p:cNvPr>
            <p:cNvGrpSpPr/>
            <p:nvPr/>
          </p:nvGrpSpPr>
          <p:grpSpPr>
            <a:xfrm>
              <a:off x="5868144" y="5095675"/>
              <a:ext cx="1850186" cy="1645693"/>
              <a:chOff x="5868144" y="5095675"/>
              <a:chExt cx="1850186" cy="1645693"/>
            </a:xfrm>
          </p:grpSpPr>
          <p:sp>
            <p:nvSpPr>
              <p:cNvPr id="12" name="TextBox 11">
                <a:extLst>
                  <a:ext uri="{FF2B5EF4-FFF2-40B4-BE49-F238E27FC236}">
                    <a16:creationId xmlns:a16="http://schemas.microsoft.com/office/drawing/2014/main" id="{FF565F7B-1D18-C4AF-3A7C-18D43C0136AF}"/>
                  </a:ext>
                </a:extLst>
              </p:cNvPr>
              <p:cNvSpPr txBox="1"/>
              <p:nvPr/>
            </p:nvSpPr>
            <p:spPr>
              <a:xfrm>
                <a:off x="5868144" y="6279703"/>
                <a:ext cx="1850186" cy="461665"/>
              </a:xfrm>
              <a:prstGeom prst="rect">
                <a:avLst/>
              </a:prstGeom>
              <a:noFill/>
            </p:spPr>
            <p:txBody>
              <a:bodyPr wrap="none" rtlCol="0">
                <a:spAutoFit/>
              </a:bodyPr>
              <a:lstStyle/>
              <a:p>
                <a:r>
                  <a:rPr lang="en-SE" dirty="0"/>
                  <a:t>Tänk diagnos</a:t>
                </a:r>
              </a:p>
            </p:txBody>
          </p:sp>
          <p:sp>
            <p:nvSpPr>
              <p:cNvPr id="13" name="TextBox 12">
                <a:extLst>
                  <a:ext uri="{FF2B5EF4-FFF2-40B4-BE49-F238E27FC236}">
                    <a16:creationId xmlns:a16="http://schemas.microsoft.com/office/drawing/2014/main" id="{9D4FB10F-CE53-F042-4508-D7D884C6FF51}"/>
                  </a:ext>
                </a:extLst>
              </p:cNvPr>
              <p:cNvSpPr txBox="1"/>
              <p:nvPr/>
            </p:nvSpPr>
            <p:spPr>
              <a:xfrm>
                <a:off x="5997185" y="5095675"/>
                <a:ext cx="1592103" cy="461665"/>
              </a:xfrm>
              <a:prstGeom prst="rect">
                <a:avLst/>
              </a:prstGeom>
              <a:noFill/>
            </p:spPr>
            <p:txBody>
              <a:bodyPr wrap="none" rtlCol="0">
                <a:spAutoFit/>
              </a:bodyPr>
              <a:lstStyle/>
              <a:p>
                <a:r>
                  <a:rPr lang="en-SE" dirty="0"/>
                  <a:t>Hämta data</a:t>
                </a:r>
              </a:p>
            </p:txBody>
          </p:sp>
          <p:cxnSp>
            <p:nvCxnSpPr>
              <p:cNvPr id="14" name="Straight Arrow Connector 13">
                <a:extLst>
                  <a:ext uri="{FF2B5EF4-FFF2-40B4-BE49-F238E27FC236}">
                    <a16:creationId xmlns:a16="http://schemas.microsoft.com/office/drawing/2014/main" id="{08E10B2E-D105-2F5B-D2C5-8906B2E0DB32}"/>
                  </a:ext>
                </a:extLst>
              </p:cNvPr>
              <p:cNvCxnSpPr>
                <a:cxnSpLocks/>
                <a:stCxn id="13" idx="2"/>
              </p:cNvCxnSpPr>
              <p:nvPr/>
            </p:nvCxnSpPr>
            <p:spPr bwMode="auto">
              <a:xfrm>
                <a:off x="6793237" y="5557340"/>
                <a:ext cx="0" cy="722363"/>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10" name="Bildobjekt 8" descr="Screen Shot 2018-08-01 at 11.59.06.png">
              <a:extLst>
                <a:ext uri="{FF2B5EF4-FFF2-40B4-BE49-F238E27FC236}">
                  <a16:creationId xmlns:a16="http://schemas.microsoft.com/office/drawing/2014/main" id="{AD1D94C6-5E73-AD1A-2A6F-C8BE5EC5AD84}"/>
                </a:ext>
              </a:extLst>
            </p:cNvPr>
            <p:cNvPicPr>
              <a:picLocks noChangeAspect="1"/>
            </p:cNvPicPr>
            <p:nvPr/>
          </p:nvPicPr>
          <p:blipFill>
            <a:blip r:embed="rId3"/>
            <a:stretch>
              <a:fillRect/>
            </a:stretch>
          </p:blipFill>
          <p:spPr>
            <a:xfrm>
              <a:off x="4415301" y="5060087"/>
              <a:ext cx="1267851" cy="1549595"/>
            </a:xfrm>
            <a:prstGeom prst="ellipse">
              <a:avLst/>
            </a:prstGeom>
            <a:ln w="76200" cap="rnd" cmpd="tri">
              <a:solidFill>
                <a:srgbClr val="66006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191843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FCA3-B531-C99C-88FC-99F84C838A8F}"/>
              </a:ext>
            </a:extLst>
          </p:cNvPr>
          <p:cNvSpPr>
            <a:spLocks noGrp="1"/>
          </p:cNvSpPr>
          <p:nvPr>
            <p:ph type="title"/>
          </p:nvPr>
        </p:nvSpPr>
        <p:spPr/>
        <p:txBody>
          <a:bodyPr/>
          <a:lstStyle/>
          <a:p>
            <a:r>
              <a:rPr lang="en-SE" dirty="0"/>
              <a:t>Cardiac Arrest</a:t>
            </a:r>
          </a:p>
        </p:txBody>
      </p:sp>
      <p:sp>
        <p:nvSpPr>
          <p:cNvPr id="3" name="Content Placeholder 2">
            <a:extLst>
              <a:ext uri="{FF2B5EF4-FFF2-40B4-BE49-F238E27FC236}">
                <a16:creationId xmlns:a16="http://schemas.microsoft.com/office/drawing/2014/main" id="{02A07D2A-C10C-E23F-408B-7E0D927547CA}"/>
              </a:ext>
            </a:extLst>
          </p:cNvPr>
          <p:cNvSpPr>
            <a:spLocks noGrp="1"/>
          </p:cNvSpPr>
          <p:nvPr>
            <p:ph idx="1"/>
          </p:nvPr>
        </p:nvSpPr>
        <p:spPr/>
        <p:txBody>
          <a:bodyPr/>
          <a:lstStyle/>
          <a:p>
            <a:r>
              <a:rPr lang="en-SE" dirty="0"/>
              <a:t>Prioritize targeted measures over:</a:t>
            </a:r>
          </a:p>
          <a:p>
            <a:pPr lvl="1"/>
            <a:r>
              <a:rPr lang="en-SE" dirty="0"/>
              <a:t>Chest compressions</a:t>
            </a:r>
          </a:p>
          <a:p>
            <a:pPr lvl="1"/>
            <a:r>
              <a:rPr lang="en-SE" dirty="0"/>
              <a:t>Adrenalin IV</a:t>
            </a:r>
          </a:p>
          <a:p>
            <a:endParaRPr lang="en-SE" dirty="0"/>
          </a:p>
          <a:p>
            <a:r>
              <a:rPr lang="en-SE" dirty="0"/>
              <a:t>Examples:</a:t>
            </a:r>
          </a:p>
          <a:p>
            <a:pPr lvl="1"/>
            <a:r>
              <a:rPr lang="en-SE" dirty="0"/>
              <a:t>Traumatic cardiac arrest</a:t>
            </a:r>
          </a:p>
          <a:p>
            <a:pPr lvl="1"/>
            <a:r>
              <a:rPr lang="en-SE" dirty="0"/>
              <a:t>Hypoxic cardiac arrest</a:t>
            </a:r>
          </a:p>
        </p:txBody>
      </p:sp>
    </p:spTree>
    <p:extLst>
      <p:ext uri="{BB962C8B-B14F-4D97-AF65-F5344CB8AC3E}">
        <p14:creationId xmlns:p14="http://schemas.microsoft.com/office/powerpoint/2010/main" val="3219378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Bildobjekt 3" descr="Stopwatch.png">
            <a:extLst>
              <a:ext uri="{FF2B5EF4-FFF2-40B4-BE49-F238E27FC236}">
                <a16:creationId xmlns:a16="http://schemas.microsoft.com/office/drawing/2014/main" id="{37E74D63-F289-DB4C-B1D8-CDA3394C97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916832"/>
            <a:ext cx="4032746" cy="403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7E37A44-ADB0-5144-8473-DC88F515D9C9}"/>
              </a:ext>
            </a:extLst>
          </p:cNvPr>
          <p:cNvSpPr>
            <a:spLocks noGrp="1"/>
          </p:cNvSpPr>
          <p:nvPr>
            <p:ph type="title"/>
          </p:nvPr>
        </p:nvSpPr>
        <p:spPr/>
        <p:txBody>
          <a:bodyPr/>
          <a:lstStyle/>
          <a:p>
            <a:r>
              <a:rPr lang="en-SE" dirty="0">
                <a:solidFill>
                  <a:srgbClr val="FF0000"/>
                </a:solidFill>
              </a:rPr>
              <a:t>Omedelbar livshot</a:t>
            </a:r>
          </a:p>
        </p:txBody>
      </p:sp>
      <p:sp>
        <p:nvSpPr>
          <p:cNvPr id="4" name="Text Placeholder 3">
            <a:extLst>
              <a:ext uri="{FF2B5EF4-FFF2-40B4-BE49-F238E27FC236}">
                <a16:creationId xmlns:a16="http://schemas.microsoft.com/office/drawing/2014/main" id="{12CF1029-5EEF-FD4E-BCD4-362FB66BB506}"/>
              </a:ext>
            </a:extLst>
          </p:cNvPr>
          <p:cNvSpPr>
            <a:spLocks noGrp="1"/>
          </p:cNvSpPr>
          <p:nvPr>
            <p:ph type="body" sz="half" idx="2"/>
          </p:nvPr>
        </p:nvSpPr>
        <p:spPr>
          <a:xfrm>
            <a:off x="4211960" y="2996952"/>
            <a:ext cx="4680520" cy="1800200"/>
          </a:xfrm>
        </p:spPr>
        <p:txBody>
          <a:bodyPr/>
          <a:lstStyle/>
          <a:p>
            <a:r>
              <a:rPr lang="en-SE" dirty="0">
                <a:solidFill>
                  <a:srgbClr val="FF0000"/>
                </a:solidFill>
              </a:rPr>
              <a:t>Svår ABC-problem:</a:t>
            </a:r>
          </a:p>
          <a:p>
            <a:pPr lvl="1"/>
            <a:r>
              <a:rPr lang="en-SE" dirty="0">
                <a:solidFill>
                  <a:srgbClr val="FF0000"/>
                </a:solidFill>
              </a:rPr>
              <a:t>Vissa nivå 1 traumalarm</a:t>
            </a:r>
          </a:p>
          <a:p>
            <a:pPr lvl="1"/>
            <a:r>
              <a:rPr lang="en-SE" dirty="0">
                <a:solidFill>
                  <a:srgbClr val="FF0000"/>
                </a:solidFill>
              </a:rPr>
              <a:t>Fåtal övriga prio 1 larm</a:t>
            </a:r>
          </a:p>
          <a:p>
            <a:pPr lvl="1"/>
            <a:r>
              <a:rPr lang="en-SE" dirty="0">
                <a:solidFill>
                  <a:srgbClr val="FF0000"/>
                </a:solidFill>
              </a:rPr>
              <a:t>Alla hjärtstopp</a:t>
            </a:r>
          </a:p>
        </p:txBody>
      </p:sp>
    </p:spTree>
    <p:extLst>
      <p:ext uri="{BB962C8B-B14F-4D97-AF65-F5344CB8AC3E}">
        <p14:creationId xmlns:p14="http://schemas.microsoft.com/office/powerpoint/2010/main" val="103083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7118-D9BD-F568-89CC-6316879CF7D6}"/>
              </a:ext>
            </a:extLst>
          </p:cNvPr>
          <p:cNvSpPr>
            <a:spLocks noGrp="1"/>
          </p:cNvSpPr>
          <p:nvPr>
            <p:ph type="title"/>
          </p:nvPr>
        </p:nvSpPr>
        <p:spPr/>
        <p:txBody>
          <a:bodyPr/>
          <a:lstStyle/>
          <a:p>
            <a:r>
              <a:rPr lang="en-SE" dirty="0"/>
              <a:t>LUCAS</a:t>
            </a:r>
          </a:p>
        </p:txBody>
      </p:sp>
      <p:pic>
        <p:nvPicPr>
          <p:cNvPr id="5" name="Content Placeholder 4">
            <a:extLst>
              <a:ext uri="{FF2B5EF4-FFF2-40B4-BE49-F238E27FC236}">
                <a16:creationId xmlns:a16="http://schemas.microsoft.com/office/drawing/2014/main" id="{BDADAA13-F848-87A4-F906-E5591ACB23FD}"/>
              </a:ext>
            </a:extLst>
          </p:cNvPr>
          <p:cNvPicPr>
            <a:picLocks noGrp="1" noChangeAspect="1"/>
          </p:cNvPicPr>
          <p:nvPr>
            <p:ph sz="half" idx="1"/>
          </p:nvPr>
        </p:nvPicPr>
        <p:blipFill>
          <a:blip r:embed="rId2"/>
          <a:stretch>
            <a:fillRect/>
          </a:stretch>
        </p:blipFill>
        <p:spPr>
          <a:xfrm>
            <a:off x="763874" y="1981200"/>
            <a:ext cx="3653852" cy="4114800"/>
          </a:xfrm>
        </p:spPr>
      </p:pic>
      <p:sp>
        <p:nvSpPr>
          <p:cNvPr id="6" name="Content Placeholder 5">
            <a:extLst>
              <a:ext uri="{FF2B5EF4-FFF2-40B4-BE49-F238E27FC236}">
                <a16:creationId xmlns:a16="http://schemas.microsoft.com/office/drawing/2014/main" id="{26721701-DFE1-A423-4423-9D74EF40407C}"/>
              </a:ext>
            </a:extLst>
          </p:cNvPr>
          <p:cNvSpPr>
            <a:spLocks noGrp="1"/>
          </p:cNvSpPr>
          <p:nvPr>
            <p:ph sz="half" idx="2"/>
          </p:nvPr>
        </p:nvSpPr>
        <p:spPr>
          <a:xfrm>
            <a:off x="4648200" y="1981200"/>
            <a:ext cx="3810000" cy="3124201"/>
          </a:xfrm>
        </p:spPr>
        <p:txBody>
          <a:bodyPr/>
          <a:lstStyle/>
          <a:p>
            <a:r>
              <a:rPr lang="en-SE" dirty="0"/>
              <a:t>Frigör personal</a:t>
            </a:r>
          </a:p>
          <a:p>
            <a:r>
              <a:rPr lang="en-SE" dirty="0"/>
              <a:t>Likvärdigt som manuell kompression gällande patientutfall</a:t>
            </a:r>
          </a:p>
          <a:p>
            <a:r>
              <a:rPr lang="en-SE" dirty="0"/>
              <a:t>Koppling kan fördröja bröstkompressioner</a:t>
            </a:r>
          </a:p>
        </p:txBody>
      </p:sp>
    </p:spTree>
    <p:extLst>
      <p:ext uri="{BB962C8B-B14F-4D97-AF65-F5344CB8AC3E}">
        <p14:creationId xmlns:p14="http://schemas.microsoft.com/office/powerpoint/2010/main" val="3615708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up of a doctor performing ultrasound&#10;&#10;Description automatically generated">
            <a:extLst>
              <a:ext uri="{FF2B5EF4-FFF2-40B4-BE49-F238E27FC236}">
                <a16:creationId xmlns:a16="http://schemas.microsoft.com/office/drawing/2014/main" id="{7C979C70-2DCB-9D81-B590-7697522C0B21}"/>
              </a:ext>
            </a:extLst>
          </p:cNvPr>
          <p:cNvPicPr>
            <a:picLocks noChangeAspect="1"/>
          </p:cNvPicPr>
          <p:nvPr/>
        </p:nvPicPr>
        <p:blipFill>
          <a:blip r:embed="rId2"/>
          <a:srcRect t="41783"/>
          <a:stretch/>
        </p:blipFill>
        <p:spPr>
          <a:xfrm>
            <a:off x="1383705" y="3429000"/>
            <a:ext cx="6376591" cy="3135254"/>
          </a:xfrm>
          <a:prstGeom prst="rect">
            <a:avLst/>
          </a:prstGeom>
        </p:spPr>
      </p:pic>
      <p:sp>
        <p:nvSpPr>
          <p:cNvPr id="3" name="Title 2">
            <a:extLst>
              <a:ext uri="{FF2B5EF4-FFF2-40B4-BE49-F238E27FC236}">
                <a16:creationId xmlns:a16="http://schemas.microsoft.com/office/drawing/2014/main" id="{4DE363BD-3B8B-4C9C-1BC0-00B76A02F83C}"/>
              </a:ext>
            </a:extLst>
          </p:cNvPr>
          <p:cNvSpPr>
            <a:spLocks noGrp="1"/>
          </p:cNvSpPr>
          <p:nvPr>
            <p:ph type="title"/>
          </p:nvPr>
        </p:nvSpPr>
        <p:spPr/>
        <p:txBody>
          <a:bodyPr/>
          <a:lstStyle/>
          <a:p>
            <a:r>
              <a:rPr lang="en-SE" dirty="0"/>
              <a:t>Ultraljud vena femoralis</a:t>
            </a:r>
          </a:p>
        </p:txBody>
      </p:sp>
      <p:graphicFrame>
        <p:nvGraphicFramePr>
          <p:cNvPr id="6" name="Content Placeholder 5">
            <a:extLst>
              <a:ext uri="{FF2B5EF4-FFF2-40B4-BE49-F238E27FC236}">
                <a16:creationId xmlns:a16="http://schemas.microsoft.com/office/drawing/2014/main" id="{5A0E36A7-19CB-F6DB-DCDD-8FDD9FF45F0B}"/>
              </a:ext>
            </a:extLst>
          </p:cNvPr>
          <p:cNvGraphicFramePr>
            <a:graphicFrameLocks noGrp="1"/>
          </p:cNvGraphicFramePr>
          <p:nvPr>
            <p:ph idx="1"/>
            <p:extLst>
              <p:ext uri="{D42A27DB-BD31-4B8C-83A1-F6EECF244321}">
                <p14:modId xmlns:p14="http://schemas.microsoft.com/office/powerpoint/2010/main" val="2702464950"/>
              </p:ext>
            </p:extLst>
          </p:nvPr>
        </p:nvGraphicFramePr>
        <p:xfrm>
          <a:off x="323528" y="2334776"/>
          <a:ext cx="8424936" cy="518160"/>
        </p:xfrm>
        <a:graphic>
          <a:graphicData uri="http://schemas.openxmlformats.org/drawingml/2006/table">
            <a:tbl>
              <a:tblPr firstRow="1" bandRow="1">
                <a:tableStyleId>{5940675A-B579-460E-94D1-54222C63F5DA}</a:tableStyleId>
              </a:tblPr>
              <a:tblGrid>
                <a:gridCol w="2106234">
                  <a:extLst>
                    <a:ext uri="{9D8B030D-6E8A-4147-A177-3AD203B41FA5}">
                      <a16:colId xmlns:a16="http://schemas.microsoft.com/office/drawing/2014/main" val="557870402"/>
                    </a:ext>
                  </a:extLst>
                </a:gridCol>
                <a:gridCol w="2106234">
                  <a:extLst>
                    <a:ext uri="{9D8B030D-6E8A-4147-A177-3AD203B41FA5}">
                      <a16:colId xmlns:a16="http://schemas.microsoft.com/office/drawing/2014/main" val="2253375391"/>
                    </a:ext>
                  </a:extLst>
                </a:gridCol>
                <a:gridCol w="2106234">
                  <a:extLst>
                    <a:ext uri="{9D8B030D-6E8A-4147-A177-3AD203B41FA5}">
                      <a16:colId xmlns:a16="http://schemas.microsoft.com/office/drawing/2014/main" val="4262404263"/>
                    </a:ext>
                  </a:extLst>
                </a:gridCol>
                <a:gridCol w="2106234">
                  <a:extLst>
                    <a:ext uri="{9D8B030D-6E8A-4147-A177-3AD203B41FA5}">
                      <a16:colId xmlns:a16="http://schemas.microsoft.com/office/drawing/2014/main" val="3740937890"/>
                    </a:ext>
                  </a:extLst>
                </a:gridCol>
              </a:tblGrid>
              <a:tr h="370840">
                <a:tc>
                  <a:txBody>
                    <a:bodyPr/>
                    <a:lstStyle/>
                    <a:p>
                      <a:pPr algn="ctr"/>
                      <a:r>
                        <a:rPr lang="en-SE" sz="2800" dirty="0"/>
                        <a:t>Blodgas</a:t>
                      </a:r>
                    </a:p>
                  </a:txBody>
                  <a:tcPr/>
                </a:tc>
                <a:tc>
                  <a:txBody>
                    <a:bodyPr/>
                    <a:lstStyle/>
                    <a:p>
                      <a:pPr algn="ctr"/>
                      <a:r>
                        <a:rPr lang="en-SE" sz="2800" dirty="0"/>
                        <a:t>CVK</a:t>
                      </a:r>
                    </a:p>
                  </a:txBody>
                  <a:tcPr/>
                </a:tc>
                <a:tc>
                  <a:txBody>
                    <a:bodyPr/>
                    <a:lstStyle/>
                    <a:p>
                      <a:pPr algn="ctr"/>
                      <a:r>
                        <a:rPr lang="en-SE" sz="2800" dirty="0"/>
                        <a:t>DVT?</a:t>
                      </a:r>
                    </a:p>
                  </a:txBody>
                  <a:tcPr/>
                </a:tc>
                <a:tc>
                  <a:txBody>
                    <a:bodyPr/>
                    <a:lstStyle/>
                    <a:p>
                      <a:pPr algn="ctr"/>
                      <a:r>
                        <a:rPr lang="en-SE" sz="2800" dirty="0"/>
                        <a:t>Pulse-Check</a:t>
                      </a:r>
                    </a:p>
                  </a:txBody>
                  <a:tcPr/>
                </a:tc>
                <a:extLst>
                  <a:ext uri="{0D108BD9-81ED-4DB2-BD59-A6C34878D82A}">
                    <a16:rowId xmlns:a16="http://schemas.microsoft.com/office/drawing/2014/main" val="2336127876"/>
                  </a:ext>
                </a:extLst>
              </a:tr>
            </a:tbl>
          </a:graphicData>
        </a:graphic>
      </p:graphicFrame>
    </p:spTree>
    <p:extLst>
      <p:ext uri="{BB962C8B-B14F-4D97-AF65-F5344CB8AC3E}">
        <p14:creationId xmlns:p14="http://schemas.microsoft.com/office/powerpoint/2010/main" val="2709890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0A399-1462-5FA0-81EF-1F6F983B62CA}"/>
              </a:ext>
            </a:extLst>
          </p:cNvPr>
          <p:cNvSpPr>
            <a:spLocks noGrp="1"/>
          </p:cNvSpPr>
          <p:nvPr>
            <p:ph type="title"/>
          </p:nvPr>
        </p:nvSpPr>
        <p:spPr/>
        <p:txBody>
          <a:bodyPr/>
          <a:lstStyle/>
          <a:p>
            <a:r>
              <a:rPr lang="en-SE" dirty="0"/>
              <a:t>Vad bör hända vid rytmanalys?</a:t>
            </a:r>
          </a:p>
        </p:txBody>
      </p:sp>
      <p:sp>
        <p:nvSpPr>
          <p:cNvPr id="3" name="Content Placeholder 2">
            <a:extLst>
              <a:ext uri="{FF2B5EF4-FFF2-40B4-BE49-F238E27FC236}">
                <a16:creationId xmlns:a16="http://schemas.microsoft.com/office/drawing/2014/main" id="{2F6EF402-1EE0-BF69-E992-0C5AB516D65C}"/>
              </a:ext>
            </a:extLst>
          </p:cNvPr>
          <p:cNvSpPr>
            <a:spLocks noGrp="1"/>
          </p:cNvSpPr>
          <p:nvPr>
            <p:ph idx="1"/>
          </p:nvPr>
        </p:nvSpPr>
        <p:spPr/>
        <p:txBody>
          <a:bodyPr/>
          <a:lstStyle/>
          <a:p>
            <a:r>
              <a:rPr lang="en-SE" dirty="0"/>
              <a:t>Någon som är time-keeper</a:t>
            </a:r>
          </a:p>
          <a:p>
            <a:r>
              <a:rPr lang="en-SE" dirty="0"/>
              <a:t>Någon som kollar rytm</a:t>
            </a:r>
          </a:p>
          <a:p>
            <a:r>
              <a:rPr lang="en-SE" dirty="0"/>
              <a:t>Någon som kollar puls</a:t>
            </a:r>
          </a:p>
          <a:p>
            <a:r>
              <a:rPr lang="en-SE" dirty="0"/>
              <a:t>Någon som gör ultraljud (?)</a:t>
            </a:r>
          </a:p>
        </p:txBody>
      </p:sp>
    </p:spTree>
    <p:extLst>
      <p:ext uri="{BB962C8B-B14F-4D97-AF65-F5344CB8AC3E}">
        <p14:creationId xmlns:p14="http://schemas.microsoft.com/office/powerpoint/2010/main" val="634641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A0D3A-1DB4-E573-7CFC-2DEE0AB769D5}"/>
              </a:ext>
            </a:extLst>
          </p:cNvPr>
          <p:cNvSpPr>
            <a:spLocks noGrp="1"/>
          </p:cNvSpPr>
          <p:nvPr>
            <p:ph type="title"/>
          </p:nvPr>
        </p:nvSpPr>
        <p:spPr/>
        <p:txBody>
          <a:bodyPr/>
          <a:lstStyle/>
          <a:p>
            <a:r>
              <a:rPr lang="en-SE" dirty="0"/>
              <a:t>Dubbel-Def</a:t>
            </a:r>
          </a:p>
        </p:txBody>
      </p:sp>
      <p:pic>
        <p:nvPicPr>
          <p:cNvPr id="6" name="Picture 5" descr="A diagram of a person's chest&#10;&#10;Description automatically generated">
            <a:extLst>
              <a:ext uri="{FF2B5EF4-FFF2-40B4-BE49-F238E27FC236}">
                <a16:creationId xmlns:a16="http://schemas.microsoft.com/office/drawing/2014/main" id="{BC00DA55-F751-5F53-B52E-B758B77B3D62}"/>
              </a:ext>
            </a:extLst>
          </p:cNvPr>
          <p:cNvPicPr>
            <a:picLocks noChangeAspect="1"/>
          </p:cNvPicPr>
          <p:nvPr/>
        </p:nvPicPr>
        <p:blipFill rotWithShape="1">
          <a:blip r:embed="rId2"/>
          <a:srcRect l="4163" t="14300" r="8750" b="18915"/>
          <a:stretch/>
        </p:blipFill>
        <p:spPr>
          <a:xfrm>
            <a:off x="251520" y="1941748"/>
            <a:ext cx="8580917" cy="4655604"/>
          </a:xfrm>
          <a:prstGeom prst="rect">
            <a:avLst/>
          </a:prstGeom>
        </p:spPr>
      </p:pic>
    </p:spTree>
    <p:extLst>
      <p:ext uri="{BB962C8B-B14F-4D97-AF65-F5344CB8AC3E}">
        <p14:creationId xmlns:p14="http://schemas.microsoft.com/office/powerpoint/2010/main" val="1468475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7FC1-E36F-6CC5-2646-0E738C2F2E2C}"/>
              </a:ext>
            </a:extLst>
          </p:cNvPr>
          <p:cNvSpPr>
            <a:spLocks noGrp="1"/>
          </p:cNvSpPr>
          <p:nvPr>
            <p:ph type="title"/>
          </p:nvPr>
        </p:nvSpPr>
        <p:spPr/>
        <p:txBody>
          <a:bodyPr/>
          <a:lstStyle/>
          <a:p>
            <a:r>
              <a:rPr lang="en-SE" dirty="0"/>
              <a:t>Torakostomi</a:t>
            </a:r>
          </a:p>
        </p:txBody>
      </p:sp>
      <p:pic>
        <p:nvPicPr>
          <p:cNvPr id="4" name="Picture 3">
            <a:extLst>
              <a:ext uri="{FF2B5EF4-FFF2-40B4-BE49-F238E27FC236}">
                <a16:creationId xmlns:a16="http://schemas.microsoft.com/office/drawing/2014/main" id="{CFEE6664-D8D7-E135-3427-A9085780E732}"/>
              </a:ext>
            </a:extLst>
          </p:cNvPr>
          <p:cNvPicPr>
            <a:picLocks noChangeAspect="1"/>
          </p:cNvPicPr>
          <p:nvPr/>
        </p:nvPicPr>
        <p:blipFill rotWithShape="1">
          <a:blip r:embed="rId2"/>
          <a:srcRect l="65409" t="60223" r="5345" b="25111"/>
          <a:stretch/>
        </p:blipFill>
        <p:spPr>
          <a:xfrm>
            <a:off x="3308201" y="1752600"/>
            <a:ext cx="5812037" cy="4124672"/>
          </a:xfrm>
          <a:prstGeom prst="rect">
            <a:avLst/>
          </a:prstGeom>
        </p:spPr>
      </p:pic>
      <p:pic>
        <p:nvPicPr>
          <p:cNvPr id="5" name="Picture 4" descr="A pair of scissors&#10;&#10;Description automatically generated with medium confidence">
            <a:extLst>
              <a:ext uri="{FF2B5EF4-FFF2-40B4-BE49-F238E27FC236}">
                <a16:creationId xmlns:a16="http://schemas.microsoft.com/office/drawing/2014/main" id="{65724D6F-0153-E33B-6C80-3B935F038F20}"/>
              </a:ext>
            </a:extLst>
          </p:cNvPr>
          <p:cNvPicPr>
            <a:picLocks noChangeAspect="1"/>
          </p:cNvPicPr>
          <p:nvPr/>
        </p:nvPicPr>
        <p:blipFill>
          <a:blip r:embed="rId3"/>
          <a:stretch>
            <a:fillRect/>
          </a:stretch>
        </p:blipFill>
        <p:spPr>
          <a:xfrm rot="4972099">
            <a:off x="451752" y="1830487"/>
            <a:ext cx="2836473" cy="1388786"/>
          </a:xfrm>
          <a:prstGeom prst="rect">
            <a:avLst/>
          </a:prstGeom>
        </p:spPr>
      </p:pic>
      <p:pic>
        <p:nvPicPr>
          <p:cNvPr id="6" name="Picture 5" descr="A picture containing text, tool&#10;&#10;Description automatically generated">
            <a:extLst>
              <a:ext uri="{FF2B5EF4-FFF2-40B4-BE49-F238E27FC236}">
                <a16:creationId xmlns:a16="http://schemas.microsoft.com/office/drawing/2014/main" id="{AC882F5B-702B-9716-0B87-E8D357B6C4ED}"/>
              </a:ext>
            </a:extLst>
          </p:cNvPr>
          <p:cNvPicPr>
            <a:picLocks noChangeAspect="1"/>
          </p:cNvPicPr>
          <p:nvPr/>
        </p:nvPicPr>
        <p:blipFill>
          <a:blip r:embed="rId4"/>
          <a:stretch>
            <a:fillRect/>
          </a:stretch>
        </p:blipFill>
        <p:spPr>
          <a:xfrm rot="5400000" flipV="1">
            <a:off x="-776670" y="2500319"/>
            <a:ext cx="2980830" cy="748741"/>
          </a:xfrm>
          <a:prstGeom prst="rect">
            <a:avLst/>
          </a:prstGeom>
        </p:spPr>
      </p:pic>
      <p:grpSp>
        <p:nvGrpSpPr>
          <p:cNvPr id="10" name="Group 9">
            <a:extLst>
              <a:ext uri="{FF2B5EF4-FFF2-40B4-BE49-F238E27FC236}">
                <a16:creationId xmlns:a16="http://schemas.microsoft.com/office/drawing/2014/main" id="{AA46AE23-E7BC-9896-2A5F-8DABA29EAD6C}"/>
              </a:ext>
            </a:extLst>
          </p:cNvPr>
          <p:cNvGrpSpPr/>
          <p:nvPr/>
        </p:nvGrpSpPr>
        <p:grpSpPr>
          <a:xfrm>
            <a:off x="430183" y="3838367"/>
            <a:ext cx="2878018" cy="2715192"/>
            <a:chOff x="1045910" y="4668670"/>
            <a:chExt cx="1846612" cy="1691546"/>
          </a:xfrm>
        </p:grpSpPr>
        <p:pic>
          <p:nvPicPr>
            <p:cNvPr id="7" name="Picture 6" descr="Icon&#10;&#10;Description automatically generated with medium confidence">
              <a:extLst>
                <a:ext uri="{FF2B5EF4-FFF2-40B4-BE49-F238E27FC236}">
                  <a16:creationId xmlns:a16="http://schemas.microsoft.com/office/drawing/2014/main" id="{94CFC578-E2C5-3B4A-C37A-388B23C229D1}"/>
                </a:ext>
              </a:extLst>
            </p:cNvPr>
            <p:cNvPicPr>
              <a:picLocks noChangeAspect="1"/>
            </p:cNvPicPr>
            <p:nvPr/>
          </p:nvPicPr>
          <p:blipFill rotWithShape="1">
            <a:blip r:embed="rId5"/>
            <a:srcRect l="11618"/>
            <a:stretch/>
          </p:blipFill>
          <p:spPr>
            <a:xfrm rot="10800000" flipH="1">
              <a:off x="1837998" y="4956702"/>
              <a:ext cx="170909" cy="1192847"/>
            </a:xfrm>
            <a:prstGeom prst="rect">
              <a:avLst/>
            </a:prstGeom>
          </p:spPr>
        </p:pic>
        <p:pic>
          <p:nvPicPr>
            <p:cNvPr id="8" name="Picture 7">
              <a:extLst>
                <a:ext uri="{FF2B5EF4-FFF2-40B4-BE49-F238E27FC236}">
                  <a16:creationId xmlns:a16="http://schemas.microsoft.com/office/drawing/2014/main" id="{C74C58B4-C577-FB21-E247-472224AD9B27}"/>
                </a:ext>
              </a:extLst>
            </p:cNvPr>
            <p:cNvPicPr>
              <a:picLocks noChangeAspect="1"/>
            </p:cNvPicPr>
            <p:nvPr/>
          </p:nvPicPr>
          <p:blipFill rotWithShape="1">
            <a:blip r:embed="rId6"/>
            <a:srcRect l="51257" t="6336" r="39213" b="79778"/>
            <a:stretch/>
          </p:blipFill>
          <p:spPr>
            <a:xfrm>
              <a:off x="1045910" y="5172726"/>
              <a:ext cx="496926" cy="1024827"/>
            </a:xfrm>
            <a:prstGeom prst="rect">
              <a:avLst/>
            </a:prstGeom>
          </p:spPr>
        </p:pic>
        <p:pic>
          <p:nvPicPr>
            <p:cNvPr id="9" name="Picture 8" descr="Chart&#10;&#10;Description automatically generated with medium confidence">
              <a:extLst>
                <a:ext uri="{FF2B5EF4-FFF2-40B4-BE49-F238E27FC236}">
                  <a16:creationId xmlns:a16="http://schemas.microsoft.com/office/drawing/2014/main" id="{17B14114-7BAB-792B-102B-1E16B2DC5BAF}"/>
                </a:ext>
              </a:extLst>
            </p:cNvPr>
            <p:cNvPicPr>
              <a:picLocks noChangeAspect="1"/>
            </p:cNvPicPr>
            <p:nvPr/>
          </p:nvPicPr>
          <p:blipFill>
            <a:blip r:embed="rId7"/>
            <a:stretch>
              <a:fillRect/>
            </a:stretch>
          </p:blipFill>
          <p:spPr>
            <a:xfrm rot="163299">
              <a:off x="2198038" y="4668670"/>
              <a:ext cx="694484" cy="1691546"/>
            </a:xfrm>
            <a:prstGeom prst="rect">
              <a:avLst/>
            </a:prstGeom>
          </p:spPr>
        </p:pic>
      </p:grpSp>
    </p:spTree>
    <p:extLst>
      <p:ext uri="{BB962C8B-B14F-4D97-AF65-F5344CB8AC3E}">
        <p14:creationId xmlns:p14="http://schemas.microsoft.com/office/powerpoint/2010/main" val="2371399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7E23-D035-C32F-CEA7-EB8CAF8E4B2A}"/>
              </a:ext>
            </a:extLst>
          </p:cNvPr>
          <p:cNvSpPr>
            <a:spLocks noGrp="1"/>
          </p:cNvSpPr>
          <p:nvPr>
            <p:ph type="title"/>
          </p:nvPr>
        </p:nvSpPr>
        <p:spPr/>
        <p:txBody>
          <a:bodyPr/>
          <a:lstStyle/>
          <a:p>
            <a:r>
              <a:rPr lang="en-SE" dirty="0"/>
              <a:t>Torakotomi</a:t>
            </a:r>
          </a:p>
        </p:txBody>
      </p:sp>
      <p:pic>
        <p:nvPicPr>
          <p:cNvPr id="5" name="Content Placeholder 4" descr="A picture containing text, appliance&#10;&#10;Description automatically generated">
            <a:extLst>
              <a:ext uri="{FF2B5EF4-FFF2-40B4-BE49-F238E27FC236}">
                <a16:creationId xmlns:a16="http://schemas.microsoft.com/office/drawing/2014/main" id="{CCBB8CA2-A952-3E84-17C1-16395F3C8900}"/>
              </a:ext>
            </a:extLst>
          </p:cNvPr>
          <p:cNvPicPr>
            <a:picLocks noGrp="1" noChangeAspect="1"/>
          </p:cNvPicPr>
          <p:nvPr>
            <p:ph idx="1"/>
          </p:nvPr>
        </p:nvPicPr>
        <p:blipFill>
          <a:blip r:embed="rId2"/>
          <a:stretch>
            <a:fillRect/>
          </a:stretch>
        </p:blipFill>
        <p:spPr>
          <a:xfrm>
            <a:off x="737574" y="1556792"/>
            <a:ext cx="7668852" cy="4801703"/>
          </a:xfrm>
        </p:spPr>
      </p:pic>
      <p:sp>
        <p:nvSpPr>
          <p:cNvPr id="6" name="TextBox 5">
            <a:extLst>
              <a:ext uri="{FF2B5EF4-FFF2-40B4-BE49-F238E27FC236}">
                <a16:creationId xmlns:a16="http://schemas.microsoft.com/office/drawing/2014/main" id="{B3B7A1B4-D5AE-A03C-17CB-FCF9FF8852E9}"/>
              </a:ext>
            </a:extLst>
          </p:cNvPr>
          <p:cNvSpPr txBox="1"/>
          <p:nvPr/>
        </p:nvSpPr>
        <p:spPr>
          <a:xfrm>
            <a:off x="2816038" y="6358495"/>
            <a:ext cx="3511923" cy="461665"/>
          </a:xfrm>
          <a:prstGeom prst="rect">
            <a:avLst/>
          </a:prstGeom>
          <a:noFill/>
        </p:spPr>
        <p:txBody>
          <a:bodyPr wrap="none" rtlCol="0">
            <a:spAutoFit/>
          </a:bodyPr>
          <a:lstStyle/>
          <a:p>
            <a:r>
              <a:rPr lang="en-SE" dirty="0"/>
              <a:t>Rhen Surgery 2018;36:424</a:t>
            </a:r>
          </a:p>
        </p:txBody>
      </p:sp>
    </p:spTree>
    <p:extLst>
      <p:ext uri="{BB962C8B-B14F-4D97-AF65-F5344CB8AC3E}">
        <p14:creationId xmlns:p14="http://schemas.microsoft.com/office/powerpoint/2010/main" val="1746524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4" descr="Screen Shot 2018-02-15 at 07.59.56.png">
            <a:extLst>
              <a:ext uri="{FF2B5EF4-FFF2-40B4-BE49-F238E27FC236}">
                <a16:creationId xmlns:a16="http://schemas.microsoft.com/office/drawing/2014/main" id="{9A6922A1-269E-C34F-634A-701340795BD0}"/>
              </a:ext>
            </a:extLst>
          </p:cNvPr>
          <p:cNvPicPr>
            <a:picLocks noChangeAspect="1"/>
          </p:cNvPicPr>
          <p:nvPr/>
        </p:nvPicPr>
        <p:blipFill rotWithShape="1">
          <a:blip r:embed="rId2">
            <a:extLst>
              <a:ext uri="{28A0092B-C50C-407E-A947-70E740481C1C}">
                <a14:useLocalDpi xmlns:a14="http://schemas.microsoft.com/office/drawing/2010/main" val="0"/>
              </a:ext>
            </a:extLst>
          </a:blip>
          <a:srcRect l="49800" t="6591" r="1830" b="33733"/>
          <a:stretch/>
        </p:blipFill>
        <p:spPr bwMode="auto">
          <a:xfrm>
            <a:off x="27767" y="2636912"/>
            <a:ext cx="4319124" cy="301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text, linedrawing&#10;&#10;Description automatically generated">
            <a:extLst>
              <a:ext uri="{FF2B5EF4-FFF2-40B4-BE49-F238E27FC236}">
                <a16:creationId xmlns:a16="http://schemas.microsoft.com/office/drawing/2014/main" id="{7A501E3F-A0F0-F94D-610E-8FF2FCD12F8B}"/>
              </a:ext>
            </a:extLst>
          </p:cNvPr>
          <p:cNvPicPr>
            <a:picLocks noChangeAspect="1"/>
          </p:cNvPicPr>
          <p:nvPr/>
        </p:nvPicPr>
        <p:blipFill>
          <a:blip r:embed="rId3"/>
          <a:stretch>
            <a:fillRect/>
          </a:stretch>
        </p:blipFill>
        <p:spPr>
          <a:xfrm>
            <a:off x="3994236" y="2348880"/>
            <a:ext cx="4800600" cy="4038600"/>
          </a:xfrm>
          <a:prstGeom prst="rect">
            <a:avLst/>
          </a:prstGeom>
        </p:spPr>
      </p:pic>
      <p:sp>
        <p:nvSpPr>
          <p:cNvPr id="2" name="Title 1">
            <a:extLst>
              <a:ext uri="{FF2B5EF4-FFF2-40B4-BE49-F238E27FC236}">
                <a16:creationId xmlns:a16="http://schemas.microsoft.com/office/drawing/2014/main" id="{7CCB33C6-FDB6-5DD6-1B7E-B3EC24C95D4C}"/>
              </a:ext>
            </a:extLst>
          </p:cNvPr>
          <p:cNvSpPr>
            <a:spLocks noGrp="1"/>
          </p:cNvSpPr>
          <p:nvPr>
            <p:ph type="title"/>
          </p:nvPr>
        </p:nvSpPr>
        <p:spPr/>
        <p:txBody>
          <a:bodyPr/>
          <a:lstStyle/>
          <a:p>
            <a:r>
              <a:rPr lang="en-SE" dirty="0"/>
              <a:t>Extern kompression av bukaorta</a:t>
            </a:r>
          </a:p>
        </p:txBody>
      </p:sp>
      <p:sp>
        <p:nvSpPr>
          <p:cNvPr id="8" name="TextBox 7">
            <a:extLst>
              <a:ext uri="{FF2B5EF4-FFF2-40B4-BE49-F238E27FC236}">
                <a16:creationId xmlns:a16="http://schemas.microsoft.com/office/drawing/2014/main" id="{738AF032-2D21-784C-5F61-B8F935E1178C}"/>
              </a:ext>
            </a:extLst>
          </p:cNvPr>
          <p:cNvSpPr txBox="1"/>
          <p:nvPr/>
        </p:nvSpPr>
        <p:spPr>
          <a:xfrm>
            <a:off x="5796136" y="6249594"/>
            <a:ext cx="1859805" cy="461665"/>
          </a:xfrm>
          <a:prstGeom prst="rect">
            <a:avLst/>
          </a:prstGeom>
          <a:noFill/>
        </p:spPr>
        <p:txBody>
          <a:bodyPr wrap="none" rtlCol="0">
            <a:spAutoFit/>
          </a:bodyPr>
          <a:lstStyle/>
          <a:p>
            <a:r>
              <a:rPr lang="en-SE" sz="2400" dirty="0"/>
              <a:t>“Knee-BOA”</a:t>
            </a:r>
            <a:endParaRPr lang="en-SE" dirty="0"/>
          </a:p>
        </p:txBody>
      </p:sp>
    </p:spTree>
    <p:extLst>
      <p:ext uri="{BB962C8B-B14F-4D97-AF65-F5344CB8AC3E}">
        <p14:creationId xmlns:p14="http://schemas.microsoft.com/office/powerpoint/2010/main" val="4247705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B33C6-FDB6-5DD6-1B7E-B3EC24C95D4C}"/>
              </a:ext>
            </a:extLst>
          </p:cNvPr>
          <p:cNvSpPr>
            <a:spLocks noGrp="1"/>
          </p:cNvSpPr>
          <p:nvPr>
            <p:ph type="title"/>
          </p:nvPr>
        </p:nvSpPr>
        <p:spPr>
          <a:xfrm>
            <a:off x="323528" y="476672"/>
            <a:ext cx="3022104" cy="1143000"/>
          </a:xfrm>
        </p:spPr>
        <p:txBody>
          <a:bodyPr/>
          <a:lstStyle/>
          <a:p>
            <a:r>
              <a:rPr lang="en-SE" dirty="0"/>
              <a:t>REBOA</a:t>
            </a:r>
          </a:p>
        </p:txBody>
      </p:sp>
      <p:pic>
        <p:nvPicPr>
          <p:cNvPr id="4" name="Bildobjekt 2" descr="2019 King Initial Care of the Severely Injured Patient NEJM.pdf">
            <a:extLst>
              <a:ext uri="{FF2B5EF4-FFF2-40B4-BE49-F238E27FC236}">
                <a16:creationId xmlns:a16="http://schemas.microsoft.com/office/drawing/2014/main" id="{C5B867F8-5038-6386-D50D-837365F52984}"/>
              </a:ext>
            </a:extLst>
          </p:cNvPr>
          <p:cNvPicPr>
            <a:picLocks noChangeAspect="1"/>
          </p:cNvPicPr>
          <p:nvPr/>
        </p:nvPicPr>
        <p:blipFill rotWithShape="1">
          <a:blip r:embed="rId2">
            <a:extLst>
              <a:ext uri="{28A0092B-C50C-407E-A947-70E740481C1C}">
                <a14:useLocalDpi xmlns:a14="http://schemas.microsoft.com/office/drawing/2010/main" val="0"/>
              </a:ext>
            </a:extLst>
          </a:blip>
          <a:srcRect l="8611" t="12963" r="46464" b="24866"/>
          <a:stretch/>
        </p:blipFill>
        <p:spPr>
          <a:xfrm>
            <a:off x="4118202" y="0"/>
            <a:ext cx="3478133" cy="6811342"/>
          </a:xfrm>
          <a:prstGeom prst="rect">
            <a:avLst/>
          </a:prstGeom>
        </p:spPr>
      </p:pic>
    </p:spTree>
    <p:extLst>
      <p:ext uri="{BB962C8B-B14F-4D97-AF65-F5344CB8AC3E}">
        <p14:creationId xmlns:p14="http://schemas.microsoft.com/office/powerpoint/2010/main" val="477678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7FBF-09C2-59F8-CFEE-24EE39BD7C59}"/>
              </a:ext>
            </a:extLst>
          </p:cNvPr>
          <p:cNvSpPr>
            <a:spLocks noGrp="1"/>
          </p:cNvSpPr>
          <p:nvPr>
            <p:ph type="title"/>
          </p:nvPr>
        </p:nvSpPr>
        <p:spPr/>
        <p:txBody>
          <a:bodyPr/>
          <a:lstStyle/>
          <a:p>
            <a:r>
              <a:rPr lang="en-SE" dirty="0"/>
              <a:t>Perikardiocentes</a:t>
            </a:r>
          </a:p>
        </p:txBody>
      </p:sp>
      <p:pic>
        <p:nvPicPr>
          <p:cNvPr id="5" name="Picture 4" descr="A medical illustration of a person's chest&#10;&#10;AI-generated content may be incorrect.">
            <a:extLst>
              <a:ext uri="{FF2B5EF4-FFF2-40B4-BE49-F238E27FC236}">
                <a16:creationId xmlns:a16="http://schemas.microsoft.com/office/drawing/2014/main" id="{7B87BFD5-745E-76DD-8C61-853F733E29B8}"/>
              </a:ext>
            </a:extLst>
          </p:cNvPr>
          <p:cNvPicPr>
            <a:picLocks noChangeAspect="1"/>
          </p:cNvPicPr>
          <p:nvPr/>
        </p:nvPicPr>
        <p:blipFill>
          <a:blip r:embed="rId3"/>
          <a:stretch>
            <a:fillRect/>
          </a:stretch>
        </p:blipFill>
        <p:spPr>
          <a:xfrm>
            <a:off x="407104" y="2091418"/>
            <a:ext cx="4164896" cy="4015854"/>
          </a:xfrm>
          <a:prstGeom prst="rect">
            <a:avLst/>
          </a:prstGeom>
        </p:spPr>
      </p:pic>
      <p:pic>
        <p:nvPicPr>
          <p:cNvPr id="7" name="Picture 6" descr="A medical illustration of a person's chest&#10;&#10;AI-generated content may be incorrect.">
            <a:extLst>
              <a:ext uri="{FF2B5EF4-FFF2-40B4-BE49-F238E27FC236}">
                <a16:creationId xmlns:a16="http://schemas.microsoft.com/office/drawing/2014/main" id="{DE8E0466-189E-3BF4-D8C5-C619C141F5DC}"/>
              </a:ext>
            </a:extLst>
          </p:cNvPr>
          <p:cNvPicPr>
            <a:picLocks noChangeAspect="1"/>
          </p:cNvPicPr>
          <p:nvPr/>
        </p:nvPicPr>
        <p:blipFill>
          <a:blip r:embed="rId4"/>
          <a:stretch>
            <a:fillRect/>
          </a:stretch>
        </p:blipFill>
        <p:spPr>
          <a:xfrm>
            <a:off x="4788024" y="2091418"/>
            <a:ext cx="4206690" cy="4015854"/>
          </a:xfrm>
          <a:prstGeom prst="rect">
            <a:avLst/>
          </a:prstGeom>
        </p:spPr>
      </p:pic>
    </p:spTree>
    <p:extLst>
      <p:ext uri="{BB962C8B-B14F-4D97-AF65-F5344CB8AC3E}">
        <p14:creationId xmlns:p14="http://schemas.microsoft.com/office/powerpoint/2010/main" val="2197249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1663D-E2D1-8F47-A3D1-E55D832DE76C}"/>
              </a:ext>
            </a:extLst>
          </p:cNvPr>
          <p:cNvSpPr>
            <a:spLocks noGrp="1"/>
          </p:cNvSpPr>
          <p:nvPr>
            <p:ph type="title"/>
          </p:nvPr>
        </p:nvSpPr>
        <p:spPr/>
        <p:txBody>
          <a:bodyPr/>
          <a:lstStyle/>
          <a:p>
            <a:r>
              <a:rPr lang="en-SE" dirty="0"/>
              <a:t>Perimortem sectio: för modern</a:t>
            </a:r>
          </a:p>
        </p:txBody>
      </p:sp>
      <p:sp>
        <p:nvSpPr>
          <p:cNvPr id="3" name="Content Placeholder 2">
            <a:extLst>
              <a:ext uri="{FF2B5EF4-FFF2-40B4-BE49-F238E27FC236}">
                <a16:creationId xmlns:a16="http://schemas.microsoft.com/office/drawing/2014/main" id="{3307834A-36E8-7BD9-CCC7-BC5BFE7C11A5}"/>
              </a:ext>
            </a:extLst>
          </p:cNvPr>
          <p:cNvSpPr>
            <a:spLocks noGrp="1"/>
          </p:cNvSpPr>
          <p:nvPr>
            <p:ph idx="1"/>
          </p:nvPr>
        </p:nvSpPr>
        <p:spPr/>
        <p:txBody>
          <a:bodyPr/>
          <a:lstStyle/>
          <a:p>
            <a:r>
              <a:rPr lang="en-SE" dirty="0"/>
              <a:t>Barn/placenta förbrukar O</a:t>
            </a:r>
            <a:r>
              <a:rPr lang="en-SE" baseline="-25000" dirty="0"/>
              <a:t>2</a:t>
            </a:r>
            <a:endParaRPr lang="en-SE" dirty="0"/>
          </a:p>
          <a:p>
            <a:r>
              <a:rPr lang="en-SE" dirty="0"/>
              <a:t>Livmodern komprimerar IVC</a:t>
            </a:r>
          </a:p>
          <a:p>
            <a:r>
              <a:rPr lang="en-SE" dirty="0"/>
              <a:t>Livmodern hindrar ventilation</a:t>
            </a:r>
          </a:p>
        </p:txBody>
      </p:sp>
    </p:spTree>
    <p:extLst>
      <p:ext uri="{BB962C8B-B14F-4D97-AF65-F5344CB8AC3E}">
        <p14:creationId xmlns:p14="http://schemas.microsoft.com/office/powerpoint/2010/main" val="1184512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5E4952-3112-C0E8-4CF2-3779406843FA}"/>
              </a:ext>
            </a:extLst>
          </p:cNvPr>
          <p:cNvSpPr txBox="1"/>
          <p:nvPr/>
        </p:nvSpPr>
        <p:spPr>
          <a:xfrm>
            <a:off x="3440921" y="3105835"/>
            <a:ext cx="2262158" cy="646331"/>
          </a:xfrm>
          <a:prstGeom prst="rect">
            <a:avLst/>
          </a:prstGeom>
          <a:noFill/>
        </p:spPr>
        <p:txBody>
          <a:bodyPr wrap="none" rtlCol="0">
            <a:spAutoFit/>
          </a:bodyPr>
          <a:lstStyle/>
          <a:p>
            <a:r>
              <a:rPr lang="en-SE" sz="3600" dirty="0">
                <a:hlinkClick r:id="rId2"/>
              </a:rPr>
              <a:t>F1 Pit Stop</a:t>
            </a:r>
            <a:endParaRPr lang="en-SE" sz="3600" dirty="0"/>
          </a:p>
        </p:txBody>
      </p:sp>
    </p:spTree>
    <p:extLst>
      <p:ext uri="{BB962C8B-B14F-4D97-AF65-F5344CB8AC3E}">
        <p14:creationId xmlns:p14="http://schemas.microsoft.com/office/powerpoint/2010/main" val="3012954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1663D-E2D1-8F47-A3D1-E55D832DE76C}"/>
              </a:ext>
            </a:extLst>
          </p:cNvPr>
          <p:cNvSpPr>
            <a:spLocks noGrp="1"/>
          </p:cNvSpPr>
          <p:nvPr>
            <p:ph type="title"/>
          </p:nvPr>
        </p:nvSpPr>
        <p:spPr/>
        <p:txBody>
          <a:bodyPr/>
          <a:lstStyle/>
          <a:p>
            <a:r>
              <a:rPr lang="en-SE" dirty="0"/>
              <a:t>Perimortem sectio: för barnet</a:t>
            </a:r>
          </a:p>
        </p:txBody>
      </p:sp>
      <p:pic>
        <p:nvPicPr>
          <p:cNvPr id="7" name="Picture 6">
            <a:extLst>
              <a:ext uri="{FF2B5EF4-FFF2-40B4-BE49-F238E27FC236}">
                <a16:creationId xmlns:a16="http://schemas.microsoft.com/office/drawing/2014/main" id="{5AC6A975-6A4E-3B57-CFE7-B07C37EB615E}"/>
              </a:ext>
            </a:extLst>
          </p:cNvPr>
          <p:cNvPicPr>
            <a:picLocks noChangeAspect="1"/>
          </p:cNvPicPr>
          <p:nvPr/>
        </p:nvPicPr>
        <p:blipFill>
          <a:blip r:embed="rId2"/>
          <a:stretch>
            <a:fillRect/>
          </a:stretch>
        </p:blipFill>
        <p:spPr>
          <a:xfrm>
            <a:off x="1154080" y="1940578"/>
            <a:ext cx="6835841" cy="4224726"/>
          </a:xfrm>
          <a:prstGeom prst="rect">
            <a:avLst/>
          </a:prstGeom>
        </p:spPr>
      </p:pic>
      <p:sp>
        <p:nvSpPr>
          <p:cNvPr id="4" name="textruta 3">
            <a:extLst>
              <a:ext uri="{FF2B5EF4-FFF2-40B4-BE49-F238E27FC236}">
                <a16:creationId xmlns:a16="http://schemas.microsoft.com/office/drawing/2014/main" id="{7B79F1EA-5FCC-3E28-9C9E-2A6C16191418}"/>
              </a:ext>
            </a:extLst>
          </p:cNvPr>
          <p:cNvSpPr txBox="1">
            <a:spLocks noChangeArrowheads="1"/>
          </p:cNvSpPr>
          <p:nvPr/>
        </p:nvSpPr>
        <p:spPr bwMode="auto">
          <a:xfrm>
            <a:off x="3732668" y="6381328"/>
            <a:ext cx="16786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sv-SE" altLang="en-SE" sz="2000" dirty="0"/>
              <a:t>Roberts 6th ed</a:t>
            </a:r>
          </a:p>
        </p:txBody>
      </p:sp>
    </p:spTree>
    <p:extLst>
      <p:ext uri="{BB962C8B-B14F-4D97-AF65-F5344CB8AC3E}">
        <p14:creationId xmlns:p14="http://schemas.microsoft.com/office/powerpoint/2010/main" val="3106011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8A29-4B54-6234-315D-4F2BA7BB7F44}"/>
              </a:ext>
            </a:extLst>
          </p:cNvPr>
          <p:cNvSpPr>
            <a:spLocks noGrp="1"/>
          </p:cNvSpPr>
          <p:nvPr>
            <p:ph type="title"/>
          </p:nvPr>
        </p:nvSpPr>
        <p:spPr/>
        <p:txBody>
          <a:bodyPr/>
          <a:lstStyle/>
          <a:p>
            <a:r>
              <a:rPr lang="en-SE" dirty="0"/>
              <a:t>Perimortem sectio</a:t>
            </a:r>
          </a:p>
        </p:txBody>
      </p:sp>
      <p:sp>
        <p:nvSpPr>
          <p:cNvPr id="11" name="Content Placeholder 10">
            <a:extLst>
              <a:ext uri="{FF2B5EF4-FFF2-40B4-BE49-F238E27FC236}">
                <a16:creationId xmlns:a16="http://schemas.microsoft.com/office/drawing/2014/main" id="{40B85EB8-14FA-6533-A2C3-5D73FC4F25E2}"/>
              </a:ext>
            </a:extLst>
          </p:cNvPr>
          <p:cNvSpPr>
            <a:spLocks noGrp="1"/>
          </p:cNvSpPr>
          <p:nvPr>
            <p:ph sz="half" idx="2"/>
          </p:nvPr>
        </p:nvSpPr>
        <p:spPr>
          <a:xfrm>
            <a:off x="4648200" y="1981200"/>
            <a:ext cx="4284366" cy="1844351"/>
          </a:xfrm>
        </p:spPr>
        <p:txBody>
          <a:bodyPr/>
          <a:lstStyle/>
          <a:p>
            <a:r>
              <a:rPr lang="en-SE" dirty="0"/>
              <a:t>Gravid &gt; 20 veckor</a:t>
            </a:r>
          </a:p>
          <a:p>
            <a:r>
              <a:rPr lang="en-SE" dirty="0"/>
              <a:t>Hjärtstopp &gt; 1 min</a:t>
            </a:r>
          </a:p>
          <a:p>
            <a:r>
              <a:rPr lang="en-SE" dirty="0"/>
              <a:t>Hjärtstopp &lt; 15 min (?)</a:t>
            </a:r>
          </a:p>
          <a:p>
            <a:endParaRPr lang="en-SE" dirty="0"/>
          </a:p>
        </p:txBody>
      </p:sp>
      <p:pic>
        <p:nvPicPr>
          <p:cNvPr id="6" name="Picture 5" descr="Diagram&#10;&#10;Description automatically generated">
            <a:extLst>
              <a:ext uri="{FF2B5EF4-FFF2-40B4-BE49-F238E27FC236}">
                <a16:creationId xmlns:a16="http://schemas.microsoft.com/office/drawing/2014/main" id="{65D03B09-FC97-44B2-0563-AE2F5D698B07}"/>
              </a:ext>
            </a:extLst>
          </p:cNvPr>
          <p:cNvPicPr>
            <a:picLocks noChangeAspect="1"/>
          </p:cNvPicPr>
          <p:nvPr/>
        </p:nvPicPr>
        <p:blipFill rotWithShape="1">
          <a:blip r:embed="rId2">
            <a:extLst>
              <a:ext uri="{28A0092B-C50C-407E-A947-70E740481C1C}">
                <a14:useLocalDpi xmlns:a14="http://schemas.microsoft.com/office/drawing/2010/main" val="0"/>
              </a:ext>
            </a:extLst>
          </a:blip>
          <a:srcRect l="3458" t="7305" r="66755" b="63728"/>
          <a:stretch/>
        </p:blipFill>
        <p:spPr>
          <a:xfrm>
            <a:off x="192609" y="249934"/>
            <a:ext cx="1600200" cy="1643063"/>
          </a:xfrm>
          <a:prstGeom prst="rect">
            <a:avLst/>
          </a:prstGeom>
        </p:spPr>
      </p:pic>
      <p:pic>
        <p:nvPicPr>
          <p:cNvPr id="7" name="Picture 6" descr="Diagram&#10;&#10;Description automatically generated">
            <a:extLst>
              <a:ext uri="{FF2B5EF4-FFF2-40B4-BE49-F238E27FC236}">
                <a16:creationId xmlns:a16="http://schemas.microsoft.com/office/drawing/2014/main" id="{023DBAC1-C055-4A7B-2C20-31E3EBF8BD87}"/>
              </a:ext>
            </a:extLst>
          </p:cNvPr>
          <p:cNvPicPr>
            <a:picLocks noChangeAspect="1"/>
          </p:cNvPicPr>
          <p:nvPr/>
        </p:nvPicPr>
        <p:blipFill rotWithShape="1">
          <a:blip r:embed="rId2">
            <a:extLst>
              <a:ext uri="{28A0092B-C50C-407E-A947-70E740481C1C}">
                <a14:useLocalDpi xmlns:a14="http://schemas.microsoft.com/office/drawing/2010/main" val="0"/>
              </a:ext>
            </a:extLst>
          </a:blip>
          <a:srcRect l="6384" t="37280" r="70213" b="40050"/>
          <a:stretch/>
        </p:blipFill>
        <p:spPr>
          <a:xfrm>
            <a:off x="1619672" y="2000058"/>
            <a:ext cx="1397150" cy="1428942"/>
          </a:xfrm>
          <a:prstGeom prst="rect">
            <a:avLst/>
          </a:prstGeom>
        </p:spPr>
      </p:pic>
      <p:pic>
        <p:nvPicPr>
          <p:cNvPr id="8" name="Picture 7" descr="Diagram&#10;&#10;Description automatically generated">
            <a:extLst>
              <a:ext uri="{FF2B5EF4-FFF2-40B4-BE49-F238E27FC236}">
                <a16:creationId xmlns:a16="http://schemas.microsoft.com/office/drawing/2014/main" id="{EC604B93-F4B3-454A-158A-BEDA4A5C1FC4}"/>
              </a:ext>
            </a:extLst>
          </p:cNvPr>
          <p:cNvPicPr>
            <a:picLocks noChangeAspect="1"/>
          </p:cNvPicPr>
          <p:nvPr/>
        </p:nvPicPr>
        <p:blipFill rotWithShape="1">
          <a:blip r:embed="rId2">
            <a:extLst>
              <a:ext uri="{28A0092B-C50C-407E-A947-70E740481C1C}">
                <a14:useLocalDpi xmlns:a14="http://schemas.microsoft.com/office/drawing/2010/main" val="0"/>
              </a:ext>
            </a:extLst>
          </a:blip>
          <a:srcRect l="52394" t="40554" r="21011" b="32997"/>
          <a:stretch/>
        </p:blipFill>
        <p:spPr>
          <a:xfrm>
            <a:off x="2803012" y="3362997"/>
            <a:ext cx="1659433" cy="1742404"/>
          </a:xfrm>
          <a:prstGeom prst="rect">
            <a:avLst/>
          </a:prstGeom>
        </p:spPr>
      </p:pic>
      <p:pic>
        <p:nvPicPr>
          <p:cNvPr id="9" name="Picture 8" descr="Diagram&#10;&#10;Description automatically generated">
            <a:extLst>
              <a:ext uri="{FF2B5EF4-FFF2-40B4-BE49-F238E27FC236}">
                <a16:creationId xmlns:a16="http://schemas.microsoft.com/office/drawing/2014/main" id="{C946B136-2F04-F2BC-319F-D8AEA97A85DC}"/>
              </a:ext>
            </a:extLst>
          </p:cNvPr>
          <p:cNvPicPr>
            <a:picLocks noChangeAspect="1"/>
          </p:cNvPicPr>
          <p:nvPr/>
        </p:nvPicPr>
        <p:blipFill rotWithShape="1">
          <a:blip r:embed="rId2">
            <a:extLst>
              <a:ext uri="{28A0092B-C50C-407E-A947-70E740481C1C}">
                <a14:useLocalDpi xmlns:a14="http://schemas.microsoft.com/office/drawing/2010/main" val="0"/>
              </a:ext>
            </a:extLst>
          </a:blip>
          <a:srcRect l="6117" t="60202" r="66756" b="2519"/>
          <a:stretch/>
        </p:blipFill>
        <p:spPr>
          <a:xfrm>
            <a:off x="4997907" y="4604258"/>
            <a:ext cx="1265300" cy="1835925"/>
          </a:xfrm>
          <a:prstGeom prst="rect">
            <a:avLst/>
          </a:prstGeom>
        </p:spPr>
      </p:pic>
      <p:sp>
        <p:nvSpPr>
          <p:cNvPr id="10" name="TextBox 9">
            <a:extLst>
              <a:ext uri="{FF2B5EF4-FFF2-40B4-BE49-F238E27FC236}">
                <a16:creationId xmlns:a16="http://schemas.microsoft.com/office/drawing/2014/main" id="{379A2090-056E-7D04-881E-B812BA2EB472}"/>
              </a:ext>
            </a:extLst>
          </p:cNvPr>
          <p:cNvSpPr txBox="1"/>
          <p:nvPr/>
        </p:nvSpPr>
        <p:spPr>
          <a:xfrm>
            <a:off x="7005435" y="5584038"/>
            <a:ext cx="1927131" cy="1200329"/>
          </a:xfrm>
          <a:prstGeom prst="rect">
            <a:avLst/>
          </a:prstGeom>
          <a:noFill/>
        </p:spPr>
        <p:txBody>
          <a:bodyPr wrap="none" rtlCol="0">
            <a:spAutoFit/>
          </a:bodyPr>
          <a:lstStyle/>
          <a:p>
            <a:r>
              <a:rPr lang="en-SE" dirty="0"/>
              <a:t>1-Navelsträng</a:t>
            </a:r>
          </a:p>
          <a:p>
            <a:r>
              <a:rPr lang="en-SE" dirty="0"/>
              <a:t>2-Placenta</a:t>
            </a:r>
          </a:p>
          <a:p>
            <a:r>
              <a:rPr lang="en-SE" dirty="0"/>
              <a:t>3-Packa</a:t>
            </a:r>
          </a:p>
        </p:txBody>
      </p:sp>
    </p:spTree>
    <p:extLst>
      <p:ext uri="{BB962C8B-B14F-4D97-AF65-F5344CB8AC3E}">
        <p14:creationId xmlns:p14="http://schemas.microsoft.com/office/powerpoint/2010/main" val="383894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79" name="Rectangle 15">
            <a:extLst>
              <a:ext uri="{FF2B5EF4-FFF2-40B4-BE49-F238E27FC236}">
                <a16:creationId xmlns:a16="http://schemas.microsoft.com/office/drawing/2014/main" id="{7FA109B6-24E3-164B-B166-60452A1FE93B}"/>
              </a:ext>
            </a:extLst>
          </p:cNvPr>
          <p:cNvSpPr>
            <a:spLocks noGrp="1" noChangeArrowheads="1"/>
          </p:cNvSpPr>
          <p:nvPr>
            <p:ph type="title"/>
          </p:nvPr>
        </p:nvSpPr>
        <p:spPr/>
        <p:txBody>
          <a:bodyPr/>
          <a:lstStyle/>
          <a:p>
            <a:pPr>
              <a:defRPr/>
            </a:pPr>
            <a:r>
              <a:rPr lang="en-US" dirty="0">
                <a:cs typeface="+mj-cs"/>
              </a:rPr>
              <a:t>Hypothermia</a:t>
            </a:r>
          </a:p>
        </p:txBody>
      </p:sp>
      <p:sp>
        <p:nvSpPr>
          <p:cNvPr id="574466" name="Rectangle 2">
            <a:extLst>
              <a:ext uri="{FF2B5EF4-FFF2-40B4-BE49-F238E27FC236}">
                <a16:creationId xmlns:a16="http://schemas.microsoft.com/office/drawing/2014/main" id="{5A97BDF5-C02C-B042-8F15-C7AB563D90BA}"/>
              </a:ext>
            </a:extLst>
          </p:cNvPr>
          <p:cNvSpPr>
            <a:spLocks noGrp="1" noChangeArrowheads="1"/>
          </p:cNvSpPr>
          <p:nvPr>
            <p:ph sz="half" idx="1"/>
          </p:nvPr>
        </p:nvSpPr>
        <p:spPr>
          <a:xfrm>
            <a:off x="685800" y="1981200"/>
            <a:ext cx="3810000" cy="1879848"/>
          </a:xfrm>
        </p:spPr>
        <p:txBody>
          <a:bodyPr/>
          <a:lstStyle/>
          <a:p>
            <a:pPr marL="0" indent="0" algn="ctr">
              <a:lnSpc>
                <a:spcPct val="90000"/>
              </a:lnSpc>
              <a:buNone/>
              <a:defRPr/>
            </a:pPr>
            <a:r>
              <a:rPr lang="en-US" sz="2400" b="1" dirty="0">
                <a:cs typeface="+mn-cs"/>
              </a:rPr>
              <a:t>&lt; 30ºC</a:t>
            </a:r>
          </a:p>
          <a:p>
            <a:pPr marL="0" indent="0" algn="ctr">
              <a:lnSpc>
                <a:spcPct val="90000"/>
              </a:lnSpc>
              <a:buNone/>
              <a:defRPr/>
            </a:pPr>
            <a:endParaRPr lang="en-US" sz="2400" b="1" dirty="0">
              <a:cs typeface="+mn-cs"/>
            </a:endParaRPr>
          </a:p>
          <a:p>
            <a:pPr>
              <a:lnSpc>
                <a:spcPct val="90000"/>
              </a:lnSpc>
              <a:defRPr/>
            </a:pPr>
            <a:r>
              <a:rPr lang="en-US" sz="2400" dirty="0">
                <a:cs typeface="+mn-cs"/>
              </a:rPr>
              <a:t>Def x 3 max</a:t>
            </a:r>
          </a:p>
          <a:p>
            <a:pPr>
              <a:lnSpc>
                <a:spcPct val="90000"/>
              </a:lnSpc>
              <a:defRPr/>
            </a:pPr>
            <a:r>
              <a:rPr lang="en-US" sz="2400" dirty="0">
                <a:cs typeface="+mn-cs"/>
              </a:rPr>
              <a:t>No meds</a:t>
            </a:r>
          </a:p>
        </p:txBody>
      </p:sp>
      <p:sp>
        <p:nvSpPr>
          <p:cNvPr id="2" name="Content Placeholder 1">
            <a:extLst>
              <a:ext uri="{FF2B5EF4-FFF2-40B4-BE49-F238E27FC236}">
                <a16:creationId xmlns:a16="http://schemas.microsoft.com/office/drawing/2014/main" id="{603AD9A7-76CF-26D9-5B20-21706AA4A7D9}"/>
              </a:ext>
            </a:extLst>
          </p:cNvPr>
          <p:cNvSpPr>
            <a:spLocks noGrp="1"/>
          </p:cNvSpPr>
          <p:nvPr>
            <p:ph sz="half" idx="2"/>
          </p:nvPr>
        </p:nvSpPr>
        <p:spPr>
          <a:xfrm>
            <a:off x="4648200" y="1981200"/>
            <a:ext cx="3810000" cy="1447800"/>
          </a:xfrm>
        </p:spPr>
        <p:txBody>
          <a:bodyPr/>
          <a:lstStyle/>
          <a:p>
            <a:pPr marL="0" indent="0" algn="ctr">
              <a:lnSpc>
                <a:spcPct val="90000"/>
              </a:lnSpc>
              <a:buNone/>
              <a:defRPr/>
            </a:pPr>
            <a:r>
              <a:rPr lang="en-US" sz="2400" b="1" dirty="0"/>
              <a:t>30-35ºC</a:t>
            </a:r>
          </a:p>
          <a:p>
            <a:pPr marL="0" indent="0" algn="ctr">
              <a:lnSpc>
                <a:spcPct val="90000"/>
              </a:lnSpc>
              <a:buNone/>
              <a:defRPr/>
            </a:pPr>
            <a:endParaRPr lang="en-US" sz="2400" b="1" dirty="0">
              <a:cs typeface="+mn-cs"/>
            </a:endParaRPr>
          </a:p>
          <a:p>
            <a:pPr>
              <a:lnSpc>
                <a:spcPct val="90000"/>
              </a:lnSpc>
              <a:defRPr/>
            </a:pPr>
            <a:r>
              <a:rPr lang="en-US" sz="2400" dirty="0">
                <a:cs typeface="+mn-cs"/>
              </a:rPr>
              <a:t>Adrenalin Q 8 min</a:t>
            </a:r>
          </a:p>
        </p:txBody>
      </p:sp>
      <p:sp>
        <p:nvSpPr>
          <p:cNvPr id="28678" name="Rectangle 10">
            <a:extLst>
              <a:ext uri="{FF2B5EF4-FFF2-40B4-BE49-F238E27FC236}">
                <a16:creationId xmlns:a16="http://schemas.microsoft.com/office/drawing/2014/main" id="{8BCA7952-0F55-5B43-9A5D-483ADD58029F}"/>
              </a:ext>
            </a:extLst>
          </p:cNvPr>
          <p:cNvSpPr>
            <a:spLocks noChangeArrowheads="1"/>
          </p:cNvSpPr>
          <p:nvPr/>
        </p:nvSpPr>
        <p:spPr bwMode="auto">
          <a:xfrm>
            <a:off x="1881362" y="288639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
        <p:nvSpPr>
          <p:cNvPr id="3" name="Content Placeholder 1">
            <a:extLst>
              <a:ext uri="{FF2B5EF4-FFF2-40B4-BE49-F238E27FC236}">
                <a16:creationId xmlns:a16="http://schemas.microsoft.com/office/drawing/2014/main" id="{DC86DD02-F1E9-5D63-E856-992001126631}"/>
              </a:ext>
            </a:extLst>
          </p:cNvPr>
          <p:cNvSpPr txBox="1">
            <a:spLocks/>
          </p:cNvSpPr>
          <p:nvPr/>
        </p:nvSpPr>
        <p:spPr bwMode="auto">
          <a:xfrm>
            <a:off x="2110557" y="4089648"/>
            <a:ext cx="4922886" cy="215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18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18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1800">
                <a:solidFill>
                  <a:schemeClr val="tx1"/>
                </a:solidFill>
                <a:latin typeface="+mn-lt"/>
                <a:ea typeface="+mn-ea"/>
              </a:defRPr>
            </a:lvl6pPr>
            <a:lvl7pPr marL="2971800" indent="-228600" algn="l" rtl="0" fontAlgn="base">
              <a:spcBef>
                <a:spcPct val="20000"/>
              </a:spcBef>
              <a:spcAft>
                <a:spcPct val="0"/>
              </a:spcAft>
              <a:buChar char="»"/>
              <a:defRPr sz="1800">
                <a:solidFill>
                  <a:schemeClr val="tx1"/>
                </a:solidFill>
                <a:latin typeface="+mn-lt"/>
                <a:ea typeface="+mn-ea"/>
              </a:defRPr>
            </a:lvl7pPr>
            <a:lvl8pPr marL="3429000" indent="-228600" algn="l" rtl="0" fontAlgn="base">
              <a:spcBef>
                <a:spcPct val="20000"/>
              </a:spcBef>
              <a:spcAft>
                <a:spcPct val="0"/>
              </a:spcAft>
              <a:buChar char="»"/>
              <a:defRPr sz="1800">
                <a:solidFill>
                  <a:schemeClr val="tx1"/>
                </a:solidFill>
                <a:latin typeface="+mn-lt"/>
                <a:ea typeface="+mn-ea"/>
              </a:defRPr>
            </a:lvl8pPr>
            <a:lvl9pPr marL="3886200" indent="-228600" algn="l" rtl="0" fontAlgn="base">
              <a:spcBef>
                <a:spcPct val="20000"/>
              </a:spcBef>
              <a:spcAft>
                <a:spcPct val="0"/>
              </a:spcAft>
              <a:buChar char="»"/>
              <a:defRPr sz="1800">
                <a:solidFill>
                  <a:schemeClr val="tx1"/>
                </a:solidFill>
                <a:latin typeface="+mn-lt"/>
                <a:ea typeface="+mn-ea"/>
              </a:defRPr>
            </a:lvl9pPr>
          </a:lstStyle>
          <a:p>
            <a:pPr marL="0" indent="0" algn="ctr">
              <a:lnSpc>
                <a:spcPct val="90000"/>
              </a:lnSpc>
              <a:buFontTx/>
              <a:buNone/>
              <a:defRPr/>
            </a:pPr>
            <a:r>
              <a:rPr lang="en-US" sz="2400" b="1" kern="0" dirty="0"/>
              <a:t>Warming Measures</a:t>
            </a:r>
          </a:p>
          <a:p>
            <a:pPr marL="0" indent="0" algn="ctr">
              <a:lnSpc>
                <a:spcPct val="90000"/>
              </a:lnSpc>
              <a:buFontTx/>
              <a:buNone/>
              <a:defRPr/>
            </a:pPr>
            <a:endParaRPr lang="en-US" sz="2400" b="1" kern="0" dirty="0">
              <a:cs typeface="+mn-cs"/>
            </a:endParaRPr>
          </a:p>
          <a:p>
            <a:pPr>
              <a:lnSpc>
                <a:spcPct val="90000"/>
              </a:lnSpc>
              <a:defRPr/>
            </a:pPr>
            <a:r>
              <a:rPr lang="en-US" sz="2400" kern="0" dirty="0">
                <a:cs typeface="+mn-cs"/>
              </a:rPr>
              <a:t>NaCl </a:t>
            </a:r>
            <a:r>
              <a:rPr lang="en-US" sz="2400" dirty="0">
                <a:cs typeface="+mn-cs"/>
              </a:rPr>
              <a:t>42</a:t>
            </a:r>
            <a:r>
              <a:rPr lang="en-US" sz="2400" dirty="0"/>
              <a:t>ºC intraperitoneal/-pleural</a:t>
            </a:r>
          </a:p>
          <a:p>
            <a:pPr>
              <a:lnSpc>
                <a:spcPct val="90000"/>
              </a:lnSpc>
              <a:defRPr/>
            </a:pPr>
            <a:r>
              <a:rPr lang="en-US" sz="2400" kern="0" dirty="0">
                <a:cs typeface="+mn-cs"/>
              </a:rPr>
              <a:t>ECMO</a:t>
            </a:r>
          </a:p>
          <a:p>
            <a:pPr>
              <a:lnSpc>
                <a:spcPct val="90000"/>
              </a:lnSpc>
              <a:defRPr/>
            </a:pPr>
            <a:r>
              <a:rPr lang="en-US" sz="2400" kern="0">
                <a:cs typeface="+mn-cs"/>
              </a:rPr>
              <a:t>Cardiopulmonary </a:t>
            </a:r>
            <a:r>
              <a:rPr lang="en-US" sz="2400" kern="0" dirty="0">
                <a:cs typeface="+mn-cs"/>
              </a:rPr>
              <a:t>bypass</a:t>
            </a:r>
          </a:p>
        </p:txBody>
      </p:sp>
    </p:spTree>
    <p:extLst>
      <p:ext uri="{BB962C8B-B14F-4D97-AF65-F5344CB8AC3E}">
        <p14:creationId xmlns:p14="http://schemas.microsoft.com/office/powerpoint/2010/main" val="159524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a:extLst>
              <a:ext uri="{FF2B5EF4-FFF2-40B4-BE49-F238E27FC236}">
                <a16:creationId xmlns:a16="http://schemas.microsoft.com/office/drawing/2014/main" id="{1CEFDE0F-EE9D-A946-B9F9-1A1B78F4F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171450"/>
            <a:ext cx="10355263" cy="731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488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cxnSp>
        <p:nvCxnSpPr>
          <p:cNvPr id="81922" name="Straight Connector 5">
            <a:extLst>
              <a:ext uri="{FF2B5EF4-FFF2-40B4-BE49-F238E27FC236}">
                <a16:creationId xmlns:a16="http://schemas.microsoft.com/office/drawing/2014/main" id="{9F025C4D-EC0D-034D-A80E-AB7BB2748502}"/>
              </a:ext>
            </a:extLst>
          </p:cNvPr>
          <p:cNvCxnSpPr>
            <a:cxnSpLocks/>
          </p:cNvCxnSpPr>
          <p:nvPr/>
        </p:nvCxnSpPr>
        <p:spPr bwMode="auto">
          <a:xfrm>
            <a:off x="2124075" y="1125538"/>
            <a:ext cx="0" cy="5111750"/>
          </a:xfrm>
          <a:prstGeom prst="line">
            <a:avLst/>
          </a:prstGeom>
          <a:noFill/>
          <a:ln w="38100" algn="ctr">
            <a:solidFill>
              <a:schemeClr val="tx1"/>
            </a:solidFill>
            <a:round/>
            <a:headEnd/>
            <a:tailEnd type="triangle" w="lg" len="med"/>
          </a:ln>
        </p:spPr>
      </p:cxnSp>
      <p:sp>
        <p:nvSpPr>
          <p:cNvPr id="7" name="TextBox 6">
            <a:extLst>
              <a:ext uri="{FF2B5EF4-FFF2-40B4-BE49-F238E27FC236}">
                <a16:creationId xmlns:a16="http://schemas.microsoft.com/office/drawing/2014/main" id="{FF4EDEB1-8B59-CD48-AD04-458706A3D0DE}"/>
              </a:ext>
            </a:extLst>
          </p:cNvPr>
          <p:cNvSpPr txBox="1"/>
          <p:nvPr/>
        </p:nvSpPr>
        <p:spPr>
          <a:xfrm>
            <a:off x="1907704" y="2492896"/>
            <a:ext cx="481222" cy="58477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E" sz="3200" b="1" i="0" u="none" strike="noStrike" kern="1200" cap="none" spc="0" normalizeH="0" baseline="0" noProof="0" dirty="0">
                <a:ln>
                  <a:noFill/>
                </a:ln>
                <a:solidFill>
                  <a:srgbClr val="00B050"/>
                </a:solidFill>
                <a:effectLst/>
                <a:highlight>
                  <a:srgbClr val="C0C0C0"/>
                </a:highlight>
                <a:uLnTx/>
                <a:uFillTx/>
                <a:latin typeface="Times" pitchFamily="2" charset="0"/>
                <a:ea typeface="ＭＳ Ｐゴシック" panose="020B0600070205080204" pitchFamily="34" charset="-128"/>
                <a:cs typeface="+mn-cs"/>
              </a:rPr>
              <a:t>A</a:t>
            </a:r>
            <a:endParaRPr kumimoji="0" lang="en-SE" sz="2400" b="1" i="0" u="none" strike="noStrike" kern="1200" cap="none" spc="0" normalizeH="0" baseline="0" noProof="0" dirty="0">
              <a:ln>
                <a:noFill/>
              </a:ln>
              <a:solidFill>
                <a:srgbClr val="00B050"/>
              </a:solidFill>
              <a:effectLst/>
              <a:highlight>
                <a:srgbClr val="C0C0C0"/>
              </a:highlight>
              <a:uLnTx/>
              <a:uFillTx/>
              <a:latin typeface="Times" pitchFamily="2" charset="0"/>
              <a:ea typeface="ＭＳ Ｐゴシック" panose="020B0600070205080204" pitchFamily="34" charset="-128"/>
              <a:cs typeface="+mn-cs"/>
            </a:endParaRPr>
          </a:p>
        </p:txBody>
      </p:sp>
      <p:sp>
        <p:nvSpPr>
          <p:cNvPr id="8" name="TextBox 7">
            <a:extLst>
              <a:ext uri="{FF2B5EF4-FFF2-40B4-BE49-F238E27FC236}">
                <a16:creationId xmlns:a16="http://schemas.microsoft.com/office/drawing/2014/main" id="{69358446-FF27-F64A-AC5A-72AB81806379}"/>
              </a:ext>
            </a:extLst>
          </p:cNvPr>
          <p:cNvSpPr txBox="1"/>
          <p:nvPr/>
        </p:nvSpPr>
        <p:spPr>
          <a:xfrm>
            <a:off x="1907704" y="3132257"/>
            <a:ext cx="458780" cy="58477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E" sz="3200" b="1" i="0" u="none" strike="noStrike" kern="1200" cap="none" spc="0" normalizeH="0" baseline="0" noProof="0" dirty="0">
                <a:ln>
                  <a:noFill/>
                </a:ln>
                <a:solidFill>
                  <a:srgbClr val="00B050"/>
                </a:solidFill>
                <a:effectLst/>
                <a:highlight>
                  <a:srgbClr val="C0C0C0"/>
                </a:highlight>
                <a:uLnTx/>
                <a:uFillTx/>
                <a:latin typeface="Times" pitchFamily="2" charset="0"/>
                <a:ea typeface="ＭＳ Ｐゴシック" panose="020B0600070205080204" pitchFamily="34" charset="-128"/>
                <a:cs typeface="+mn-cs"/>
              </a:rPr>
              <a:t>B</a:t>
            </a:r>
            <a:endParaRPr kumimoji="0" lang="en-SE" sz="2400" b="1" i="0" u="none" strike="noStrike" kern="1200" cap="none" spc="0" normalizeH="0" baseline="0" noProof="0" dirty="0">
              <a:ln>
                <a:noFill/>
              </a:ln>
              <a:solidFill>
                <a:srgbClr val="00B050"/>
              </a:solidFill>
              <a:effectLst/>
              <a:highlight>
                <a:srgbClr val="C0C0C0"/>
              </a:highlight>
              <a:uLnTx/>
              <a:uFillTx/>
              <a:latin typeface="Times" pitchFamily="2" charset="0"/>
              <a:ea typeface="ＭＳ Ｐゴシック" panose="020B0600070205080204" pitchFamily="34" charset="-128"/>
              <a:cs typeface="+mn-cs"/>
            </a:endParaRPr>
          </a:p>
        </p:txBody>
      </p:sp>
      <p:sp>
        <p:nvSpPr>
          <p:cNvPr id="9" name="TextBox 8">
            <a:extLst>
              <a:ext uri="{FF2B5EF4-FFF2-40B4-BE49-F238E27FC236}">
                <a16:creationId xmlns:a16="http://schemas.microsoft.com/office/drawing/2014/main" id="{A12402FB-B4BD-AF43-9172-C1CF3F9185CC}"/>
              </a:ext>
            </a:extLst>
          </p:cNvPr>
          <p:cNvSpPr txBox="1"/>
          <p:nvPr/>
        </p:nvSpPr>
        <p:spPr>
          <a:xfrm>
            <a:off x="1907704" y="3717032"/>
            <a:ext cx="481222" cy="58477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E" sz="3200" b="1" i="0" u="none" strike="noStrike" kern="1200" cap="none" spc="0" normalizeH="0" baseline="0" noProof="0" dirty="0">
                <a:ln>
                  <a:noFill/>
                </a:ln>
                <a:solidFill>
                  <a:srgbClr val="00B050"/>
                </a:solidFill>
                <a:effectLst/>
                <a:highlight>
                  <a:srgbClr val="C0C0C0"/>
                </a:highlight>
                <a:uLnTx/>
                <a:uFillTx/>
                <a:latin typeface="Times" pitchFamily="2" charset="0"/>
                <a:ea typeface="ＭＳ Ｐゴシック" panose="020B0600070205080204" pitchFamily="34" charset="-128"/>
                <a:cs typeface="+mn-cs"/>
              </a:rPr>
              <a:t>C</a:t>
            </a:r>
            <a:endParaRPr kumimoji="0" lang="en-SE" sz="2400" b="1" i="0" u="none" strike="noStrike" kern="1200" cap="none" spc="0" normalizeH="0" baseline="0" noProof="0" dirty="0">
              <a:ln>
                <a:noFill/>
              </a:ln>
              <a:solidFill>
                <a:srgbClr val="00B050"/>
              </a:solidFill>
              <a:effectLst/>
              <a:highlight>
                <a:srgbClr val="C0C0C0"/>
              </a:highlight>
              <a:uLnTx/>
              <a:uFillTx/>
              <a:latin typeface="Times" pitchFamily="2"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EF08E949-2981-E246-912B-B9A216CCE5FB}"/>
              </a:ext>
            </a:extLst>
          </p:cNvPr>
          <p:cNvSpPr txBox="1"/>
          <p:nvPr/>
        </p:nvSpPr>
        <p:spPr>
          <a:xfrm>
            <a:off x="1907704" y="4284385"/>
            <a:ext cx="481222" cy="58477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E" sz="3200" b="1" i="0" u="none" strike="noStrike" kern="1200" cap="none" spc="0" normalizeH="0" baseline="0" noProof="0" dirty="0">
                <a:ln>
                  <a:noFill/>
                </a:ln>
                <a:solidFill>
                  <a:srgbClr val="00B050"/>
                </a:solidFill>
                <a:effectLst/>
                <a:highlight>
                  <a:srgbClr val="C0C0C0"/>
                </a:highlight>
                <a:uLnTx/>
                <a:uFillTx/>
                <a:latin typeface="Times" pitchFamily="2" charset="0"/>
                <a:ea typeface="ＭＳ Ｐゴシック" panose="020B0600070205080204" pitchFamily="34" charset="-128"/>
                <a:cs typeface="+mn-cs"/>
              </a:rPr>
              <a:t>D</a:t>
            </a:r>
            <a:endParaRPr kumimoji="0" lang="en-SE" sz="2400" b="1" i="0" u="none" strike="noStrike" kern="1200" cap="none" spc="0" normalizeH="0" baseline="0" noProof="0" dirty="0">
              <a:ln>
                <a:noFill/>
              </a:ln>
              <a:solidFill>
                <a:srgbClr val="00B050"/>
              </a:solidFill>
              <a:effectLst/>
              <a:highlight>
                <a:srgbClr val="C0C0C0"/>
              </a:highlight>
              <a:uLnTx/>
              <a:uFillTx/>
              <a:latin typeface="Times" pitchFamily="2" charset="0"/>
              <a:ea typeface="ＭＳ Ｐゴシック" panose="020B0600070205080204" pitchFamily="34" charset="-128"/>
              <a:cs typeface="+mn-cs"/>
            </a:endParaRPr>
          </a:p>
        </p:txBody>
      </p:sp>
      <p:sp>
        <p:nvSpPr>
          <p:cNvPr id="11" name="TextBox 10">
            <a:extLst>
              <a:ext uri="{FF2B5EF4-FFF2-40B4-BE49-F238E27FC236}">
                <a16:creationId xmlns:a16="http://schemas.microsoft.com/office/drawing/2014/main" id="{F0DA3247-3CF9-3B4B-B357-6D1D18E24490}"/>
              </a:ext>
            </a:extLst>
          </p:cNvPr>
          <p:cNvSpPr txBox="1"/>
          <p:nvPr/>
        </p:nvSpPr>
        <p:spPr>
          <a:xfrm>
            <a:off x="1907704" y="4860449"/>
            <a:ext cx="458780" cy="58477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E" sz="3200" b="1" i="0" u="none" strike="noStrike" kern="1200" cap="none" spc="0" normalizeH="0" baseline="0" noProof="0" dirty="0">
                <a:ln>
                  <a:noFill/>
                </a:ln>
                <a:solidFill>
                  <a:srgbClr val="00B050"/>
                </a:solidFill>
                <a:effectLst/>
                <a:highlight>
                  <a:srgbClr val="C0C0C0"/>
                </a:highlight>
                <a:uLnTx/>
                <a:uFillTx/>
                <a:latin typeface="Times" pitchFamily="2" charset="0"/>
                <a:ea typeface="ＭＳ Ｐゴシック" panose="020B0600070205080204" pitchFamily="34" charset="-128"/>
                <a:cs typeface="+mn-cs"/>
              </a:rPr>
              <a:t>E</a:t>
            </a:r>
            <a:endParaRPr kumimoji="0" lang="en-SE" sz="2400" b="1" i="0" u="none" strike="noStrike" kern="1200" cap="none" spc="0" normalizeH="0" baseline="0" noProof="0" dirty="0">
              <a:ln>
                <a:noFill/>
              </a:ln>
              <a:solidFill>
                <a:srgbClr val="00B050"/>
              </a:solidFill>
              <a:effectLst/>
              <a:highlight>
                <a:srgbClr val="C0C0C0"/>
              </a:highlight>
              <a:uLnTx/>
              <a:uFillTx/>
              <a:latin typeface="Times" pitchFamily="2" charset="0"/>
              <a:ea typeface="ＭＳ Ｐゴシック" panose="020B0600070205080204" pitchFamily="34" charset="-128"/>
              <a:cs typeface="+mn-cs"/>
            </a:endParaRPr>
          </a:p>
        </p:txBody>
      </p:sp>
      <p:cxnSp>
        <p:nvCxnSpPr>
          <p:cNvPr id="18" name="Straight Connector 17">
            <a:extLst>
              <a:ext uri="{FF2B5EF4-FFF2-40B4-BE49-F238E27FC236}">
                <a16:creationId xmlns:a16="http://schemas.microsoft.com/office/drawing/2014/main" id="{67C6676C-19D3-D544-B2DF-F21F10D93563}"/>
              </a:ext>
            </a:extLst>
          </p:cNvPr>
          <p:cNvCxnSpPr>
            <a:cxnSpLocks noChangeShapeType="1"/>
          </p:cNvCxnSpPr>
          <p:nvPr/>
        </p:nvCxnSpPr>
        <p:spPr bwMode="auto">
          <a:xfrm>
            <a:off x="6300788" y="1196975"/>
            <a:ext cx="0" cy="1079500"/>
          </a:xfrm>
          <a:prstGeom prst="line">
            <a:avLst/>
          </a:prstGeom>
          <a:noFill/>
          <a:ln w="38100" algn="ctr">
            <a:solidFill>
              <a:schemeClr val="tx1"/>
            </a:solidFill>
            <a:round/>
            <a:headEnd/>
            <a:tailEnd/>
          </a:ln>
        </p:spPr>
      </p:cxnSp>
      <p:cxnSp>
        <p:nvCxnSpPr>
          <p:cNvPr id="20" name="Straight Connector 19">
            <a:extLst>
              <a:ext uri="{FF2B5EF4-FFF2-40B4-BE49-F238E27FC236}">
                <a16:creationId xmlns:a16="http://schemas.microsoft.com/office/drawing/2014/main" id="{8E4B5D6B-6C6E-DA4E-99D4-9A653D02DDD3}"/>
              </a:ext>
            </a:extLst>
          </p:cNvPr>
          <p:cNvCxnSpPr>
            <a:cxnSpLocks noChangeShapeType="1"/>
          </p:cNvCxnSpPr>
          <p:nvPr/>
        </p:nvCxnSpPr>
        <p:spPr bwMode="auto">
          <a:xfrm>
            <a:off x="4932363" y="2276475"/>
            <a:ext cx="2735262" cy="0"/>
          </a:xfrm>
          <a:prstGeom prst="line">
            <a:avLst/>
          </a:prstGeom>
          <a:noFill/>
          <a:ln w="38100" algn="ctr">
            <a:solidFill>
              <a:schemeClr val="tx1"/>
            </a:solidFill>
            <a:round/>
            <a:headEnd/>
            <a:tailEnd/>
          </a:ln>
        </p:spPr>
      </p:cxnSp>
      <p:cxnSp>
        <p:nvCxnSpPr>
          <p:cNvPr id="21" name="Straight Connector 20">
            <a:extLst>
              <a:ext uri="{FF2B5EF4-FFF2-40B4-BE49-F238E27FC236}">
                <a16:creationId xmlns:a16="http://schemas.microsoft.com/office/drawing/2014/main" id="{9ABC7418-93D3-F246-991E-032AD925DF2C}"/>
              </a:ext>
            </a:extLst>
          </p:cNvPr>
          <p:cNvCxnSpPr>
            <a:cxnSpLocks noChangeShapeType="1"/>
          </p:cNvCxnSpPr>
          <p:nvPr/>
        </p:nvCxnSpPr>
        <p:spPr bwMode="auto">
          <a:xfrm>
            <a:off x="4932363" y="2276475"/>
            <a:ext cx="0" cy="1081088"/>
          </a:xfrm>
          <a:prstGeom prst="line">
            <a:avLst/>
          </a:prstGeom>
          <a:noFill/>
          <a:ln w="38100" algn="ctr">
            <a:solidFill>
              <a:schemeClr val="tx1"/>
            </a:solidFill>
            <a:round/>
            <a:headEnd/>
            <a:tailEnd/>
          </a:ln>
        </p:spPr>
      </p:cxnSp>
      <p:cxnSp>
        <p:nvCxnSpPr>
          <p:cNvPr id="22" name="Straight Connector 21">
            <a:extLst>
              <a:ext uri="{FF2B5EF4-FFF2-40B4-BE49-F238E27FC236}">
                <a16:creationId xmlns:a16="http://schemas.microsoft.com/office/drawing/2014/main" id="{30E0D80C-6B75-2943-AC55-DB675DB70003}"/>
              </a:ext>
            </a:extLst>
          </p:cNvPr>
          <p:cNvCxnSpPr>
            <a:cxnSpLocks noChangeShapeType="1"/>
          </p:cNvCxnSpPr>
          <p:nvPr/>
        </p:nvCxnSpPr>
        <p:spPr bwMode="auto">
          <a:xfrm>
            <a:off x="7667625" y="2276475"/>
            <a:ext cx="0" cy="1081088"/>
          </a:xfrm>
          <a:prstGeom prst="line">
            <a:avLst/>
          </a:prstGeom>
          <a:noFill/>
          <a:ln w="38100" algn="ctr">
            <a:solidFill>
              <a:schemeClr val="tx1"/>
            </a:solidFill>
            <a:round/>
            <a:headEnd/>
            <a:tailEnd/>
          </a:ln>
        </p:spPr>
      </p:cxnSp>
      <p:cxnSp>
        <p:nvCxnSpPr>
          <p:cNvPr id="23" name="Straight Connector 22">
            <a:extLst>
              <a:ext uri="{FF2B5EF4-FFF2-40B4-BE49-F238E27FC236}">
                <a16:creationId xmlns:a16="http://schemas.microsoft.com/office/drawing/2014/main" id="{3ACDC9E1-1D3C-6D41-912C-1C39531E700C}"/>
              </a:ext>
            </a:extLst>
          </p:cNvPr>
          <p:cNvCxnSpPr>
            <a:cxnSpLocks noChangeShapeType="1"/>
          </p:cNvCxnSpPr>
          <p:nvPr/>
        </p:nvCxnSpPr>
        <p:spPr bwMode="auto">
          <a:xfrm>
            <a:off x="6300788" y="2276475"/>
            <a:ext cx="0" cy="1081088"/>
          </a:xfrm>
          <a:prstGeom prst="line">
            <a:avLst/>
          </a:prstGeom>
          <a:noFill/>
          <a:ln w="38100" algn="ctr">
            <a:solidFill>
              <a:schemeClr val="tx1"/>
            </a:solidFill>
            <a:round/>
            <a:headEnd/>
            <a:tailEnd/>
          </a:ln>
        </p:spPr>
      </p:cxnSp>
      <p:sp>
        <p:nvSpPr>
          <p:cNvPr id="16" name="TextBox 15">
            <a:extLst>
              <a:ext uri="{FF2B5EF4-FFF2-40B4-BE49-F238E27FC236}">
                <a16:creationId xmlns:a16="http://schemas.microsoft.com/office/drawing/2014/main" id="{E3E54632-AD5D-6F4C-B345-8B6A199250BB}"/>
              </a:ext>
            </a:extLst>
          </p:cNvPr>
          <p:cNvSpPr txBox="1"/>
          <p:nvPr/>
        </p:nvSpPr>
        <p:spPr>
          <a:xfrm>
            <a:off x="7380312" y="2556193"/>
            <a:ext cx="481222" cy="58477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SE" sz="3200" b="1" dirty="0">
                <a:solidFill>
                  <a:srgbClr val="FF0000"/>
                </a:solidFill>
                <a:highlight>
                  <a:srgbClr val="C0C0C0"/>
                </a:highlight>
                <a:ea typeface="ＭＳ Ｐゴシック" panose="020B0600070205080204" pitchFamily="34" charset="-128"/>
              </a:rPr>
              <a:t>C</a:t>
            </a:r>
            <a:endParaRPr kumimoji="0" lang="en-SE" sz="2400" b="1" i="0" u="none" strike="noStrike" kern="1200" cap="none" spc="0" normalizeH="0" baseline="0" noProof="0" dirty="0">
              <a:ln>
                <a:noFill/>
              </a:ln>
              <a:solidFill>
                <a:srgbClr val="FF0000"/>
              </a:solidFill>
              <a:effectLst/>
              <a:highlight>
                <a:srgbClr val="C0C0C0"/>
              </a:highlight>
              <a:uLnTx/>
              <a:uFillTx/>
              <a:latin typeface="Times" pitchFamily="2" charset="0"/>
              <a:ea typeface="ＭＳ Ｐゴシック" panose="020B0600070205080204" pitchFamily="34" charset="-128"/>
              <a:cs typeface="+mn-cs"/>
            </a:endParaRPr>
          </a:p>
        </p:txBody>
      </p:sp>
      <p:sp>
        <p:nvSpPr>
          <p:cNvPr id="14" name="TextBox 13">
            <a:extLst>
              <a:ext uri="{FF2B5EF4-FFF2-40B4-BE49-F238E27FC236}">
                <a16:creationId xmlns:a16="http://schemas.microsoft.com/office/drawing/2014/main" id="{4C14C8F3-6A4B-B441-BEB4-059E5B71D966}"/>
              </a:ext>
            </a:extLst>
          </p:cNvPr>
          <p:cNvSpPr txBox="1"/>
          <p:nvPr/>
        </p:nvSpPr>
        <p:spPr>
          <a:xfrm>
            <a:off x="6084168" y="2556193"/>
            <a:ext cx="458780" cy="58477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E" sz="3200" b="1" i="0" u="none" strike="noStrike" kern="1200" cap="none" spc="0" normalizeH="0" baseline="0" noProof="0" dirty="0">
                <a:ln>
                  <a:noFill/>
                </a:ln>
                <a:solidFill>
                  <a:srgbClr val="FF0000"/>
                </a:solidFill>
                <a:effectLst/>
                <a:highlight>
                  <a:srgbClr val="C0C0C0"/>
                </a:highlight>
                <a:uLnTx/>
                <a:uFillTx/>
                <a:latin typeface="Times" pitchFamily="2" charset="0"/>
                <a:ea typeface="ＭＳ Ｐゴシック" panose="020B0600070205080204" pitchFamily="34" charset="-128"/>
                <a:cs typeface="+mn-cs"/>
              </a:rPr>
              <a:t>B</a:t>
            </a:r>
            <a:endParaRPr kumimoji="0" lang="en-SE" sz="2400" b="1" i="0" u="none" strike="noStrike" kern="1200" cap="none" spc="0" normalizeH="0" baseline="0" noProof="0" dirty="0">
              <a:ln>
                <a:noFill/>
              </a:ln>
              <a:solidFill>
                <a:srgbClr val="FF0000"/>
              </a:solidFill>
              <a:effectLst/>
              <a:highlight>
                <a:srgbClr val="C0C0C0"/>
              </a:highlight>
              <a:uLnTx/>
              <a:uFillTx/>
              <a:latin typeface="Times" pitchFamily="2" charset="0"/>
              <a:ea typeface="ＭＳ Ｐゴシック" panose="020B0600070205080204" pitchFamily="34" charset="-128"/>
              <a:cs typeface="+mn-cs"/>
            </a:endParaRPr>
          </a:p>
        </p:txBody>
      </p:sp>
      <p:sp>
        <p:nvSpPr>
          <p:cNvPr id="12" name="TextBox 11">
            <a:extLst>
              <a:ext uri="{FF2B5EF4-FFF2-40B4-BE49-F238E27FC236}">
                <a16:creationId xmlns:a16="http://schemas.microsoft.com/office/drawing/2014/main" id="{9595023F-FBC1-D44F-BA20-52843CAE3FA6}"/>
              </a:ext>
            </a:extLst>
          </p:cNvPr>
          <p:cNvSpPr txBox="1"/>
          <p:nvPr/>
        </p:nvSpPr>
        <p:spPr>
          <a:xfrm>
            <a:off x="4713322" y="2547482"/>
            <a:ext cx="481222" cy="58477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E" sz="3200" b="1" i="0" u="none" strike="noStrike" kern="1200" cap="none" spc="0" normalizeH="0" baseline="0" noProof="0" dirty="0">
                <a:ln>
                  <a:noFill/>
                </a:ln>
                <a:solidFill>
                  <a:srgbClr val="FF0000"/>
                </a:solidFill>
                <a:effectLst/>
                <a:highlight>
                  <a:srgbClr val="C0C0C0"/>
                </a:highlight>
                <a:uLnTx/>
                <a:uFillTx/>
                <a:latin typeface="Times" pitchFamily="2" charset="0"/>
                <a:ea typeface="ＭＳ Ｐゴシック" panose="020B0600070205080204" pitchFamily="34" charset="-128"/>
                <a:cs typeface="+mn-cs"/>
              </a:rPr>
              <a:t>A</a:t>
            </a:r>
            <a:endParaRPr kumimoji="0" lang="en-SE" sz="2400" b="1" i="0" u="none" strike="noStrike" kern="1200" cap="none" spc="0" normalizeH="0" baseline="0" noProof="0" dirty="0">
              <a:ln>
                <a:noFill/>
              </a:ln>
              <a:solidFill>
                <a:srgbClr val="FF0000"/>
              </a:solidFill>
              <a:effectLst/>
              <a:highlight>
                <a:srgbClr val="C0C0C0"/>
              </a:highlight>
              <a:uLnTx/>
              <a:uFillTx/>
              <a:latin typeface="Times" pitchFamily="2" charset="0"/>
              <a:ea typeface="ＭＳ Ｐゴシック" panose="020B0600070205080204" pitchFamily="34" charset="-128"/>
              <a:cs typeface="+mn-cs"/>
            </a:endParaRPr>
          </a:p>
        </p:txBody>
      </p:sp>
      <p:cxnSp>
        <p:nvCxnSpPr>
          <p:cNvPr id="26" name="Straight Connector 25">
            <a:extLst>
              <a:ext uri="{FF2B5EF4-FFF2-40B4-BE49-F238E27FC236}">
                <a16:creationId xmlns:a16="http://schemas.microsoft.com/office/drawing/2014/main" id="{29374C7C-B6FE-C447-90F3-12A0D49EEF69}"/>
              </a:ext>
            </a:extLst>
          </p:cNvPr>
          <p:cNvCxnSpPr>
            <a:cxnSpLocks noChangeShapeType="1"/>
          </p:cNvCxnSpPr>
          <p:nvPr/>
        </p:nvCxnSpPr>
        <p:spPr bwMode="auto">
          <a:xfrm>
            <a:off x="4932363" y="3357563"/>
            <a:ext cx="2735262" cy="0"/>
          </a:xfrm>
          <a:prstGeom prst="line">
            <a:avLst/>
          </a:prstGeom>
          <a:noFill/>
          <a:ln w="38100" algn="ctr">
            <a:solidFill>
              <a:schemeClr val="tx1"/>
            </a:solidFill>
            <a:round/>
            <a:headEnd/>
            <a:tailEnd/>
          </a:ln>
        </p:spPr>
      </p:cxnSp>
      <p:cxnSp>
        <p:nvCxnSpPr>
          <p:cNvPr id="27" name="Straight Connector 26">
            <a:extLst>
              <a:ext uri="{FF2B5EF4-FFF2-40B4-BE49-F238E27FC236}">
                <a16:creationId xmlns:a16="http://schemas.microsoft.com/office/drawing/2014/main" id="{E893F8D6-1ECA-2D45-9D71-5D06C81A006D}"/>
              </a:ext>
            </a:extLst>
          </p:cNvPr>
          <p:cNvCxnSpPr>
            <a:cxnSpLocks noChangeShapeType="1"/>
          </p:cNvCxnSpPr>
          <p:nvPr/>
        </p:nvCxnSpPr>
        <p:spPr bwMode="auto">
          <a:xfrm>
            <a:off x="6300788" y="3357563"/>
            <a:ext cx="0" cy="1079500"/>
          </a:xfrm>
          <a:prstGeom prst="line">
            <a:avLst/>
          </a:prstGeom>
          <a:noFill/>
          <a:ln w="38100" algn="ctr">
            <a:solidFill>
              <a:schemeClr val="tx1"/>
            </a:solidFill>
            <a:round/>
            <a:headEnd/>
            <a:tailEnd type="triangle" w="lg" len="med"/>
          </a:ln>
        </p:spPr>
      </p:cxnSp>
      <p:sp>
        <p:nvSpPr>
          <p:cNvPr id="30" name="TextBox 29">
            <a:extLst>
              <a:ext uri="{FF2B5EF4-FFF2-40B4-BE49-F238E27FC236}">
                <a16:creationId xmlns:a16="http://schemas.microsoft.com/office/drawing/2014/main" id="{F10EF8D7-DB3C-FA44-988F-E7C457352110}"/>
              </a:ext>
            </a:extLst>
          </p:cNvPr>
          <p:cNvSpPr txBox="1">
            <a:spLocks noChangeArrowheads="1"/>
          </p:cNvSpPr>
          <p:nvPr/>
        </p:nvSpPr>
        <p:spPr bwMode="auto">
          <a:xfrm>
            <a:off x="1105197" y="462785"/>
            <a:ext cx="20986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SE" altLang="en-SE" sz="3200" b="1" dirty="0">
                <a:solidFill>
                  <a:srgbClr val="00B050"/>
                </a:solidFill>
              </a:rPr>
              <a:t>Sekventiell</a:t>
            </a:r>
          </a:p>
        </p:txBody>
      </p:sp>
      <p:sp>
        <p:nvSpPr>
          <p:cNvPr id="31" name="TextBox 30">
            <a:extLst>
              <a:ext uri="{FF2B5EF4-FFF2-40B4-BE49-F238E27FC236}">
                <a16:creationId xmlns:a16="http://schemas.microsoft.com/office/drawing/2014/main" id="{4DB66EC0-49A7-FB46-9504-A328CFE8B26E}"/>
              </a:ext>
            </a:extLst>
          </p:cNvPr>
          <p:cNvSpPr txBox="1">
            <a:spLocks noChangeArrowheads="1"/>
          </p:cNvSpPr>
          <p:nvPr/>
        </p:nvSpPr>
        <p:spPr bwMode="auto">
          <a:xfrm>
            <a:off x="5299155" y="448457"/>
            <a:ext cx="19143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SE" altLang="en-SE" sz="3200" b="1" dirty="0">
                <a:solidFill>
                  <a:srgbClr val="FF0000"/>
                </a:solidFill>
              </a:rPr>
              <a:t>Simultant</a:t>
            </a:r>
            <a:endParaRPr kumimoji="0" lang="en-SE" altLang="en-SE" sz="3200" b="1" i="0" u="none" strike="noStrike" kern="1200" cap="none" spc="0" normalizeH="0" baseline="0" noProof="0" dirty="0">
              <a:ln>
                <a:noFill/>
              </a:ln>
              <a:solidFill>
                <a:srgbClr val="FF0000"/>
              </a:solidFill>
              <a:effectLst/>
              <a:uLnTx/>
              <a:uFillTx/>
              <a:latin typeface="Times" pitchFamily="2" charset="0"/>
              <a:ea typeface="ＭＳ Ｐゴシック" panose="020B0600070205080204" pitchFamily="34" charset="-128"/>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0CC3F-A0E5-83F3-1B01-FCAB0736B808}"/>
            </a:ext>
          </a:extLst>
        </p:cNvPr>
        <p:cNvGrpSpPr/>
        <p:nvPr/>
      </p:nvGrpSpPr>
      <p:grpSpPr>
        <a:xfrm>
          <a:off x="0" y="0"/>
          <a:ext cx="0" cy="0"/>
          <a:chOff x="0" y="0"/>
          <a:chExt cx="0" cy="0"/>
        </a:xfrm>
      </p:grpSpPr>
      <p:sp>
        <p:nvSpPr>
          <p:cNvPr id="13" name="Frame 12">
            <a:extLst>
              <a:ext uri="{FF2B5EF4-FFF2-40B4-BE49-F238E27FC236}">
                <a16:creationId xmlns:a16="http://schemas.microsoft.com/office/drawing/2014/main" id="{F4FBBBDB-4EE9-09CB-75D0-0F6AF9CC28A0}"/>
              </a:ext>
            </a:extLst>
          </p:cNvPr>
          <p:cNvSpPr/>
          <p:nvPr/>
        </p:nvSpPr>
        <p:spPr bwMode="auto">
          <a:xfrm>
            <a:off x="0" y="0"/>
            <a:ext cx="9144000" cy="6858000"/>
          </a:xfrm>
          <a:prstGeom prst="frame">
            <a:avLst>
              <a:gd name="adj1" fmla="val 3117"/>
            </a:avLst>
          </a:prstGeom>
          <a:solidFill>
            <a:srgbClr val="FFD579"/>
          </a:solidFill>
          <a:ln w="9525" cap="flat" cmpd="sng" algn="ctr">
            <a:solidFill>
              <a:schemeClr val="tx1"/>
            </a:solidFill>
            <a:prstDash val="solid"/>
            <a:round/>
            <a:headEnd type="none" w="med" len="med"/>
            <a:tailEnd type="none" w="med" len="med"/>
          </a:ln>
          <a:effectLst/>
        </p:spPr>
        <p:txBody>
          <a:bodyPr/>
          <a:lstStyle/>
          <a:p>
            <a:pPr>
              <a:defRPr/>
            </a:pPr>
            <a:endParaRPr lang="en-SE">
              <a:solidFill>
                <a:srgbClr val="000000"/>
              </a:solidFill>
              <a:latin typeface="Times" charset="0"/>
              <a:ea typeface="ＭＳ Ｐゴシック" charset="0"/>
            </a:endParaRPr>
          </a:p>
        </p:txBody>
      </p:sp>
      <p:sp>
        <p:nvSpPr>
          <p:cNvPr id="67594" name="Oval 10">
            <a:hlinkClick r:id="rId3" action="ppaction://hlinksldjump"/>
            <a:extLst>
              <a:ext uri="{FF2B5EF4-FFF2-40B4-BE49-F238E27FC236}">
                <a16:creationId xmlns:a16="http://schemas.microsoft.com/office/drawing/2014/main" id="{01F3AFBC-B929-E2E3-FA1E-3A60B39ECF3C}"/>
              </a:ext>
            </a:extLst>
          </p:cNvPr>
          <p:cNvSpPr>
            <a:spLocks noChangeAspect="1"/>
          </p:cNvSpPr>
          <p:nvPr/>
        </p:nvSpPr>
        <p:spPr bwMode="auto">
          <a:xfrm>
            <a:off x="6362148" y="3807530"/>
            <a:ext cx="468312" cy="466725"/>
          </a:xfrm>
          <a:prstGeom prst="ellipse">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5" name="TextBox 4">
            <a:extLst>
              <a:ext uri="{FF2B5EF4-FFF2-40B4-BE49-F238E27FC236}">
                <a16:creationId xmlns:a16="http://schemas.microsoft.com/office/drawing/2014/main" id="{B7A02B41-214B-A397-9393-1D845A94011E}"/>
              </a:ext>
            </a:extLst>
          </p:cNvPr>
          <p:cNvSpPr txBox="1"/>
          <p:nvPr/>
        </p:nvSpPr>
        <p:spPr>
          <a:xfrm>
            <a:off x="2966484" y="898195"/>
            <a:ext cx="2735263" cy="576262"/>
          </a:xfrm>
          <a:prstGeom prst="rect">
            <a:avLst/>
          </a:prstGeom>
          <a:solidFill>
            <a:schemeClr val="bg1">
              <a:lumMod val="65000"/>
            </a:schemeClr>
          </a:solidFill>
        </p:spPr>
        <p:txBody>
          <a:bodyPr>
            <a:spAutoFit/>
          </a:bodyPr>
          <a:lstStyle/>
          <a:p>
            <a:pPr>
              <a:defRPr/>
            </a:pPr>
            <a:endParaRPr lang="en-SE" dirty="0"/>
          </a:p>
        </p:txBody>
      </p:sp>
      <p:sp>
        <p:nvSpPr>
          <p:cNvPr id="67597" name="Oval 13">
            <a:hlinkClick r:id="rId4" action="ppaction://hlinksldjump"/>
            <a:extLst>
              <a:ext uri="{FF2B5EF4-FFF2-40B4-BE49-F238E27FC236}">
                <a16:creationId xmlns:a16="http://schemas.microsoft.com/office/drawing/2014/main" id="{91762D9A-329F-2523-A8FC-B1AB9BA1A176}"/>
              </a:ext>
            </a:extLst>
          </p:cNvPr>
          <p:cNvSpPr>
            <a:spLocks noChangeAspect="1"/>
          </p:cNvSpPr>
          <p:nvPr/>
        </p:nvSpPr>
        <p:spPr bwMode="auto">
          <a:xfrm>
            <a:off x="1713305" y="3063736"/>
            <a:ext cx="468313" cy="466725"/>
          </a:xfrm>
          <a:prstGeom prst="ellipse">
            <a:avLst/>
          </a:prstGeom>
          <a:solidFill>
            <a:schemeClr val="tx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p>
        </p:txBody>
      </p:sp>
      <p:sp>
        <p:nvSpPr>
          <p:cNvPr id="67598" name="Oval 14">
            <a:hlinkClick r:id="rId5" action="ppaction://hlinksldjump"/>
            <a:extLst>
              <a:ext uri="{FF2B5EF4-FFF2-40B4-BE49-F238E27FC236}">
                <a16:creationId xmlns:a16="http://schemas.microsoft.com/office/drawing/2014/main" id="{C3B9D9D8-1C43-393F-3F7E-36A03CFE3103}"/>
              </a:ext>
            </a:extLst>
          </p:cNvPr>
          <p:cNvSpPr>
            <a:spLocks noChangeAspect="1"/>
          </p:cNvSpPr>
          <p:nvPr/>
        </p:nvSpPr>
        <p:spPr bwMode="auto">
          <a:xfrm>
            <a:off x="3186119" y="316880"/>
            <a:ext cx="468313" cy="466725"/>
          </a:xfrm>
          <a:prstGeom prst="ellipse">
            <a:avLst/>
          </a:prstGeom>
          <a:solidFill>
            <a:schemeClr val="accent3"/>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599" name="Oval 15">
            <a:hlinkClick r:id="rId6" action="ppaction://hlinksldjump"/>
            <a:extLst>
              <a:ext uri="{FF2B5EF4-FFF2-40B4-BE49-F238E27FC236}">
                <a16:creationId xmlns:a16="http://schemas.microsoft.com/office/drawing/2014/main" id="{7076529E-CE46-456C-F162-1C42D3AC2969}"/>
              </a:ext>
            </a:extLst>
          </p:cNvPr>
          <p:cNvSpPr>
            <a:spLocks noChangeAspect="1"/>
          </p:cNvSpPr>
          <p:nvPr/>
        </p:nvSpPr>
        <p:spPr bwMode="auto">
          <a:xfrm>
            <a:off x="4247704" y="2564904"/>
            <a:ext cx="468312" cy="468313"/>
          </a:xfrm>
          <a:prstGeom prst="ellipse">
            <a:avLst/>
          </a:prstGeom>
          <a:solidFill>
            <a:srgbClr val="FF93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603" name="Rectangle 24">
            <a:extLst>
              <a:ext uri="{FF2B5EF4-FFF2-40B4-BE49-F238E27FC236}">
                <a16:creationId xmlns:a16="http://schemas.microsoft.com/office/drawing/2014/main" id="{7EF0FAF4-4271-EF67-6E83-98D02B505360}"/>
              </a:ext>
            </a:extLst>
          </p:cNvPr>
          <p:cNvSpPr>
            <a:spLocks noChangeArrowheads="1"/>
          </p:cNvSpPr>
          <p:nvPr/>
        </p:nvSpPr>
        <p:spPr bwMode="auto">
          <a:xfrm>
            <a:off x="7534150" y="4681976"/>
            <a:ext cx="1206821" cy="900000"/>
          </a:xfrm>
          <a:prstGeom prst="rect">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Airway cart</a:t>
            </a:r>
          </a:p>
        </p:txBody>
      </p:sp>
      <p:sp>
        <p:nvSpPr>
          <p:cNvPr id="6" name="Rectangle 26">
            <a:extLst>
              <a:ext uri="{FF2B5EF4-FFF2-40B4-BE49-F238E27FC236}">
                <a16:creationId xmlns:a16="http://schemas.microsoft.com/office/drawing/2014/main" id="{0A9CCA8E-E752-CB24-E2A4-85E40EA571C1}"/>
              </a:ext>
            </a:extLst>
          </p:cNvPr>
          <p:cNvSpPr>
            <a:spLocks noChangeArrowheads="1"/>
          </p:cNvSpPr>
          <p:nvPr/>
        </p:nvSpPr>
        <p:spPr bwMode="auto">
          <a:xfrm>
            <a:off x="4881371" y="1739136"/>
            <a:ext cx="1097454" cy="9000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Ultra-</a:t>
            </a:r>
          </a:p>
          <a:p>
            <a:r>
              <a:rPr lang="en-SE" altLang="en-SE" dirty="0">
                <a:solidFill>
                  <a:srgbClr val="000000"/>
                </a:solidFill>
              </a:rPr>
              <a:t>sound</a:t>
            </a:r>
          </a:p>
        </p:txBody>
      </p:sp>
      <p:sp>
        <p:nvSpPr>
          <p:cNvPr id="7" name="Rectangle 28">
            <a:extLst>
              <a:ext uri="{FF2B5EF4-FFF2-40B4-BE49-F238E27FC236}">
                <a16:creationId xmlns:a16="http://schemas.microsoft.com/office/drawing/2014/main" id="{0089029E-DCC4-E240-D7D1-8D4AF608336B}"/>
              </a:ext>
            </a:extLst>
          </p:cNvPr>
          <p:cNvSpPr>
            <a:spLocks noChangeArrowheads="1"/>
          </p:cNvSpPr>
          <p:nvPr/>
        </p:nvSpPr>
        <p:spPr bwMode="auto">
          <a:xfrm>
            <a:off x="1861381" y="5538458"/>
            <a:ext cx="1118640" cy="900000"/>
          </a:xfrm>
          <a:prstGeom prst="rect">
            <a:avLst/>
          </a:prstGeom>
          <a:solidFill>
            <a:srgbClr val="FFFF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CPR cart</a:t>
            </a:r>
          </a:p>
        </p:txBody>
      </p:sp>
      <p:sp>
        <p:nvSpPr>
          <p:cNvPr id="8" name="Rectangle 6">
            <a:extLst>
              <a:ext uri="{FF2B5EF4-FFF2-40B4-BE49-F238E27FC236}">
                <a16:creationId xmlns:a16="http://schemas.microsoft.com/office/drawing/2014/main" id="{30F1773C-D5C7-D1D0-B8EB-6E095DCEE6A4}"/>
              </a:ext>
            </a:extLst>
          </p:cNvPr>
          <p:cNvSpPr>
            <a:spLocks noChangeArrowheads="1"/>
          </p:cNvSpPr>
          <p:nvPr/>
        </p:nvSpPr>
        <p:spPr bwMode="auto">
          <a:xfrm>
            <a:off x="5558079" y="5988458"/>
            <a:ext cx="1109599" cy="461665"/>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Infuser</a:t>
            </a:r>
          </a:p>
        </p:txBody>
      </p:sp>
      <p:sp>
        <p:nvSpPr>
          <p:cNvPr id="9" name="Rectangle 23">
            <a:extLst>
              <a:ext uri="{FF2B5EF4-FFF2-40B4-BE49-F238E27FC236}">
                <a16:creationId xmlns:a16="http://schemas.microsoft.com/office/drawing/2014/main" id="{378EEA92-DA56-77F6-8792-2EA8CCAD7562}"/>
              </a:ext>
            </a:extLst>
          </p:cNvPr>
          <p:cNvSpPr>
            <a:spLocks noChangeArrowheads="1"/>
          </p:cNvSpPr>
          <p:nvPr/>
        </p:nvSpPr>
        <p:spPr bwMode="auto">
          <a:xfrm>
            <a:off x="3665639" y="5534946"/>
            <a:ext cx="1206821" cy="900000"/>
          </a:xfrm>
          <a:prstGeom prst="rect">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PVC cart</a:t>
            </a:r>
          </a:p>
        </p:txBody>
      </p:sp>
      <p:sp>
        <p:nvSpPr>
          <p:cNvPr id="15" name="Rectangle 6">
            <a:extLst>
              <a:ext uri="{FF2B5EF4-FFF2-40B4-BE49-F238E27FC236}">
                <a16:creationId xmlns:a16="http://schemas.microsoft.com/office/drawing/2014/main" id="{CF4BBB19-267A-6A8A-3E6A-CAB160F535BB}"/>
              </a:ext>
            </a:extLst>
          </p:cNvPr>
          <p:cNvSpPr>
            <a:spLocks noChangeArrowheads="1"/>
          </p:cNvSpPr>
          <p:nvPr/>
        </p:nvSpPr>
        <p:spPr bwMode="auto">
          <a:xfrm rot="7690127">
            <a:off x="6673665" y="5065936"/>
            <a:ext cx="719961" cy="447824"/>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Def</a:t>
            </a:r>
          </a:p>
        </p:txBody>
      </p:sp>
      <p:sp>
        <p:nvSpPr>
          <p:cNvPr id="17" name="Rectangle 24">
            <a:extLst>
              <a:ext uri="{FF2B5EF4-FFF2-40B4-BE49-F238E27FC236}">
                <a16:creationId xmlns:a16="http://schemas.microsoft.com/office/drawing/2014/main" id="{C643B91C-31A5-6BF1-2204-ACF6D2027C00}"/>
              </a:ext>
            </a:extLst>
          </p:cNvPr>
          <p:cNvSpPr>
            <a:spLocks noChangeArrowheads="1"/>
          </p:cNvSpPr>
          <p:nvPr/>
        </p:nvSpPr>
        <p:spPr bwMode="auto">
          <a:xfrm rot="14014011" flipV="1">
            <a:off x="6941606" y="2414816"/>
            <a:ext cx="824873" cy="8273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Mon-itor</a:t>
            </a:r>
          </a:p>
        </p:txBody>
      </p:sp>
      <p:grpSp>
        <p:nvGrpSpPr>
          <p:cNvPr id="30" name="Group 29">
            <a:extLst>
              <a:ext uri="{FF2B5EF4-FFF2-40B4-BE49-F238E27FC236}">
                <a16:creationId xmlns:a16="http://schemas.microsoft.com/office/drawing/2014/main" id="{33B99B27-4AE0-8522-7B3B-7BEE010D936D}"/>
              </a:ext>
            </a:extLst>
          </p:cNvPr>
          <p:cNvGrpSpPr/>
          <p:nvPr/>
        </p:nvGrpSpPr>
        <p:grpSpPr>
          <a:xfrm flipH="1">
            <a:off x="2822816" y="3284136"/>
            <a:ext cx="3455988" cy="1584325"/>
            <a:chOff x="2771775" y="2565400"/>
            <a:chExt cx="3455988" cy="1584325"/>
          </a:xfrm>
        </p:grpSpPr>
        <p:sp>
          <p:nvSpPr>
            <p:cNvPr id="2" name="Rectangle 1">
              <a:extLst>
                <a:ext uri="{FF2B5EF4-FFF2-40B4-BE49-F238E27FC236}">
                  <a16:creationId xmlns:a16="http://schemas.microsoft.com/office/drawing/2014/main" id="{DC35F371-6C4C-B4EA-99B3-FD774EB56898}"/>
                </a:ext>
              </a:extLst>
            </p:cNvPr>
            <p:cNvSpPr/>
            <p:nvPr/>
          </p:nvSpPr>
          <p:spPr bwMode="auto">
            <a:xfrm>
              <a:off x="2771775" y="2565400"/>
              <a:ext cx="3455988" cy="1584325"/>
            </a:xfrm>
            <a:prstGeom prst="rec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SE" dirty="0">
                <a:solidFill>
                  <a:srgbClr val="000000"/>
                </a:solidFill>
                <a:latin typeface="Times" charset="0"/>
                <a:ea typeface="ＭＳ Ｐゴシック" charset="0"/>
              </a:endParaRPr>
            </a:p>
          </p:txBody>
        </p:sp>
        <p:sp>
          <p:nvSpPr>
            <p:cNvPr id="67588" name="Oval 2">
              <a:extLst>
                <a:ext uri="{FF2B5EF4-FFF2-40B4-BE49-F238E27FC236}">
                  <a16:creationId xmlns:a16="http://schemas.microsoft.com/office/drawing/2014/main" id="{1BE8C081-16D4-DA2A-8D20-94D012BFEDD3}"/>
                </a:ext>
              </a:extLst>
            </p:cNvPr>
            <p:cNvSpPr>
              <a:spLocks/>
            </p:cNvSpPr>
            <p:nvPr/>
          </p:nvSpPr>
          <p:spPr bwMode="auto">
            <a:xfrm>
              <a:off x="3009900" y="3068638"/>
              <a:ext cx="482600" cy="411162"/>
            </a:xfrm>
            <a:prstGeom prst="ellipse">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89" name="Rectangle 3">
              <a:extLst>
                <a:ext uri="{FF2B5EF4-FFF2-40B4-BE49-F238E27FC236}">
                  <a16:creationId xmlns:a16="http://schemas.microsoft.com/office/drawing/2014/main" id="{23F31394-6961-8E18-B4E8-01362C7590FB}"/>
                </a:ext>
              </a:extLst>
            </p:cNvPr>
            <p:cNvSpPr>
              <a:spLocks noChangeArrowheads="1"/>
            </p:cNvSpPr>
            <p:nvPr/>
          </p:nvSpPr>
          <p:spPr bwMode="auto">
            <a:xfrm>
              <a:off x="4716463" y="335756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0" name="Rectangle 5">
              <a:extLst>
                <a:ext uri="{FF2B5EF4-FFF2-40B4-BE49-F238E27FC236}">
                  <a16:creationId xmlns:a16="http://schemas.microsoft.com/office/drawing/2014/main" id="{F9083F2C-D60C-11DD-CCFB-8D2EF611A717}"/>
                </a:ext>
              </a:extLst>
            </p:cNvPr>
            <p:cNvSpPr>
              <a:spLocks noChangeArrowheads="1"/>
            </p:cNvSpPr>
            <p:nvPr/>
          </p:nvSpPr>
          <p:spPr bwMode="auto">
            <a:xfrm rot="2132212">
              <a:off x="3521075" y="3746500"/>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1" name="Rounded Rectangle 7">
              <a:extLst>
                <a:ext uri="{FF2B5EF4-FFF2-40B4-BE49-F238E27FC236}">
                  <a16:creationId xmlns:a16="http://schemas.microsoft.com/office/drawing/2014/main" id="{B4B677A5-8113-1934-0CF8-44E1D7528C6C}"/>
                </a:ext>
              </a:extLst>
            </p:cNvPr>
            <p:cNvSpPr>
              <a:spLocks noChangeArrowheads="1"/>
            </p:cNvSpPr>
            <p:nvPr/>
          </p:nvSpPr>
          <p:spPr bwMode="auto">
            <a:xfrm>
              <a:off x="3598863" y="2952750"/>
              <a:ext cx="1044575" cy="692150"/>
            </a:xfrm>
            <a:prstGeom prst="roundRect">
              <a:avLst>
                <a:gd name="adj" fmla="val 16667"/>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2" name="Rectangle 8">
              <a:extLst>
                <a:ext uri="{FF2B5EF4-FFF2-40B4-BE49-F238E27FC236}">
                  <a16:creationId xmlns:a16="http://schemas.microsoft.com/office/drawing/2014/main" id="{9F21A3CA-7D62-4E40-95BE-2DF548EA30E3}"/>
                </a:ext>
              </a:extLst>
            </p:cNvPr>
            <p:cNvSpPr>
              <a:spLocks noChangeArrowheads="1"/>
            </p:cNvSpPr>
            <p:nvPr/>
          </p:nvSpPr>
          <p:spPr bwMode="auto">
            <a:xfrm>
              <a:off x="4716463" y="307181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3" name="Rectangle 9">
              <a:extLst>
                <a:ext uri="{FF2B5EF4-FFF2-40B4-BE49-F238E27FC236}">
                  <a16:creationId xmlns:a16="http://schemas.microsoft.com/office/drawing/2014/main" id="{A88CCF7D-BC62-401D-F02C-DE177B04B2DB}"/>
                </a:ext>
              </a:extLst>
            </p:cNvPr>
            <p:cNvSpPr>
              <a:spLocks noChangeArrowheads="1"/>
            </p:cNvSpPr>
            <p:nvPr/>
          </p:nvSpPr>
          <p:spPr bwMode="auto">
            <a:xfrm rot="-1683292">
              <a:off x="3578225" y="2720975"/>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3" name="Rounded Rectangle 2">
              <a:extLst>
                <a:ext uri="{FF2B5EF4-FFF2-40B4-BE49-F238E27FC236}">
                  <a16:creationId xmlns:a16="http://schemas.microsoft.com/office/drawing/2014/main" id="{6D046C0D-4E9B-FBB7-DEE2-D107F7911673}"/>
                </a:ext>
              </a:extLst>
            </p:cNvPr>
            <p:cNvSpPr/>
            <p:nvPr/>
          </p:nvSpPr>
          <p:spPr bwMode="auto">
            <a:xfrm>
              <a:off x="3763489" y="3017677"/>
              <a:ext cx="448471" cy="561415"/>
            </a:xfrm>
            <a:prstGeom prst="roundRect">
              <a:avLst/>
            </a:prstGeom>
            <a:solidFill>
              <a:srgbClr val="92D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grpSp>
      <p:sp>
        <p:nvSpPr>
          <p:cNvPr id="16" name="Oval 14">
            <a:hlinkClick r:id="rId7" action="ppaction://hlinksldjump"/>
            <a:extLst>
              <a:ext uri="{FF2B5EF4-FFF2-40B4-BE49-F238E27FC236}">
                <a16:creationId xmlns:a16="http://schemas.microsoft.com/office/drawing/2014/main" id="{792793F5-6EF2-C360-AA69-4A4667B9CA34}"/>
              </a:ext>
            </a:extLst>
          </p:cNvPr>
          <p:cNvSpPr>
            <a:spLocks noChangeAspect="1"/>
          </p:cNvSpPr>
          <p:nvPr/>
        </p:nvSpPr>
        <p:spPr bwMode="auto">
          <a:xfrm>
            <a:off x="3443764" y="4991618"/>
            <a:ext cx="468313" cy="466725"/>
          </a:xfrm>
          <a:prstGeom prst="ellipse">
            <a:avLst/>
          </a:prstGeom>
          <a:solidFill>
            <a:srgbClr val="00B05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24" name="Oval 17">
            <a:hlinkClick r:id="rId8" action="ppaction://hlinksldjump"/>
            <a:extLst>
              <a:ext uri="{FF2B5EF4-FFF2-40B4-BE49-F238E27FC236}">
                <a16:creationId xmlns:a16="http://schemas.microsoft.com/office/drawing/2014/main" id="{D75DE958-06FF-46E5-8B9D-3EA781D919C6}"/>
              </a:ext>
            </a:extLst>
          </p:cNvPr>
          <p:cNvSpPr>
            <a:spLocks noChangeAspect="1"/>
          </p:cNvSpPr>
          <p:nvPr/>
        </p:nvSpPr>
        <p:spPr bwMode="auto">
          <a:xfrm>
            <a:off x="5091354" y="4995982"/>
            <a:ext cx="466725" cy="468312"/>
          </a:xfrm>
          <a:prstGeom prst="ellipse">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4" name="Right Arrow 3">
            <a:hlinkClick r:id="rId9" action="ppaction://hlinksldjump"/>
            <a:extLst>
              <a:ext uri="{FF2B5EF4-FFF2-40B4-BE49-F238E27FC236}">
                <a16:creationId xmlns:a16="http://schemas.microsoft.com/office/drawing/2014/main" id="{07466C7B-5BB8-C79C-F97E-AB1701FF7E72}"/>
              </a:ext>
            </a:extLst>
          </p:cNvPr>
          <p:cNvSpPr>
            <a:spLocks noChangeAspect="1"/>
          </p:cNvSpPr>
          <p:nvPr/>
        </p:nvSpPr>
        <p:spPr bwMode="auto">
          <a:xfrm>
            <a:off x="8388424" y="6301438"/>
            <a:ext cx="452036" cy="223906"/>
          </a:xfrm>
          <a:prstGeom prst="rightArrow">
            <a:avLst>
              <a:gd name="adj1" fmla="val 30812"/>
              <a:gd name="adj2" fmla="val 50000"/>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
        <p:nvSpPr>
          <p:cNvPr id="10" name="TextBox 9">
            <a:extLst>
              <a:ext uri="{FF2B5EF4-FFF2-40B4-BE49-F238E27FC236}">
                <a16:creationId xmlns:a16="http://schemas.microsoft.com/office/drawing/2014/main" id="{FFC64469-9181-4405-D632-224852C2207C}"/>
              </a:ext>
            </a:extLst>
          </p:cNvPr>
          <p:cNvSpPr txBox="1"/>
          <p:nvPr/>
        </p:nvSpPr>
        <p:spPr>
          <a:xfrm>
            <a:off x="1979712" y="260648"/>
            <a:ext cx="1160895" cy="523220"/>
          </a:xfrm>
          <a:prstGeom prst="rect">
            <a:avLst/>
          </a:prstGeom>
          <a:noFill/>
        </p:spPr>
        <p:txBody>
          <a:bodyPr wrap="none" rtlCol="0">
            <a:spAutoFit/>
          </a:bodyPr>
          <a:lstStyle/>
          <a:p>
            <a:r>
              <a:rPr lang="en-SE" sz="2800" b="1" dirty="0">
                <a:solidFill>
                  <a:schemeClr val="accent3"/>
                </a:solidFill>
              </a:rPr>
              <a:t>Scribe</a:t>
            </a:r>
          </a:p>
        </p:txBody>
      </p:sp>
      <p:sp>
        <p:nvSpPr>
          <p:cNvPr id="11" name="TextBox 10">
            <a:extLst>
              <a:ext uri="{FF2B5EF4-FFF2-40B4-BE49-F238E27FC236}">
                <a16:creationId xmlns:a16="http://schemas.microsoft.com/office/drawing/2014/main" id="{D2C5D44A-D150-8DB8-3303-3E85CA514DE2}"/>
              </a:ext>
            </a:extLst>
          </p:cNvPr>
          <p:cNvSpPr txBox="1"/>
          <p:nvPr/>
        </p:nvSpPr>
        <p:spPr>
          <a:xfrm>
            <a:off x="2987824" y="2545740"/>
            <a:ext cx="1234569" cy="523220"/>
          </a:xfrm>
          <a:prstGeom prst="rect">
            <a:avLst/>
          </a:prstGeom>
          <a:noFill/>
        </p:spPr>
        <p:txBody>
          <a:bodyPr wrap="none" rtlCol="0">
            <a:spAutoFit/>
          </a:bodyPr>
          <a:lstStyle/>
          <a:p>
            <a:r>
              <a:rPr lang="en-SE" sz="2800" b="1" dirty="0">
                <a:solidFill>
                  <a:srgbClr val="FF9300"/>
                </a:solidFill>
              </a:rPr>
              <a:t>Procus</a:t>
            </a:r>
          </a:p>
        </p:txBody>
      </p:sp>
      <p:sp>
        <p:nvSpPr>
          <p:cNvPr id="12" name="TextBox 11">
            <a:extLst>
              <a:ext uri="{FF2B5EF4-FFF2-40B4-BE49-F238E27FC236}">
                <a16:creationId xmlns:a16="http://schemas.microsoft.com/office/drawing/2014/main" id="{224DF19B-F8A0-D170-0137-2DA0ABA0CC1E}"/>
              </a:ext>
            </a:extLst>
          </p:cNvPr>
          <p:cNvSpPr txBox="1"/>
          <p:nvPr/>
        </p:nvSpPr>
        <p:spPr>
          <a:xfrm>
            <a:off x="395536" y="2996952"/>
            <a:ext cx="1279517" cy="523220"/>
          </a:xfrm>
          <a:prstGeom prst="rect">
            <a:avLst/>
          </a:prstGeom>
          <a:noFill/>
        </p:spPr>
        <p:txBody>
          <a:bodyPr wrap="none" rtlCol="0">
            <a:spAutoFit/>
          </a:bodyPr>
          <a:lstStyle/>
          <a:p>
            <a:r>
              <a:rPr lang="en-SE" sz="2800" b="1" dirty="0"/>
              <a:t>Leader</a:t>
            </a:r>
          </a:p>
        </p:txBody>
      </p:sp>
      <p:sp>
        <p:nvSpPr>
          <p:cNvPr id="14" name="TextBox 13">
            <a:extLst>
              <a:ext uri="{FF2B5EF4-FFF2-40B4-BE49-F238E27FC236}">
                <a16:creationId xmlns:a16="http://schemas.microsoft.com/office/drawing/2014/main" id="{BDB69AEA-A264-6E28-8851-0F5CB7306FD6}"/>
              </a:ext>
            </a:extLst>
          </p:cNvPr>
          <p:cNvSpPr txBox="1"/>
          <p:nvPr/>
        </p:nvSpPr>
        <p:spPr>
          <a:xfrm>
            <a:off x="2350861" y="4922004"/>
            <a:ext cx="1069011" cy="523220"/>
          </a:xfrm>
          <a:prstGeom prst="rect">
            <a:avLst/>
          </a:prstGeom>
          <a:noFill/>
        </p:spPr>
        <p:txBody>
          <a:bodyPr wrap="none" rtlCol="0">
            <a:spAutoFit/>
          </a:bodyPr>
          <a:lstStyle/>
          <a:p>
            <a:r>
              <a:rPr lang="en-SE" sz="2800" b="1" dirty="0">
                <a:solidFill>
                  <a:srgbClr val="00B050"/>
                </a:solidFill>
              </a:rPr>
              <a:t>Vitals</a:t>
            </a:r>
          </a:p>
        </p:txBody>
      </p:sp>
      <p:sp>
        <p:nvSpPr>
          <p:cNvPr id="18" name="TextBox 17">
            <a:extLst>
              <a:ext uri="{FF2B5EF4-FFF2-40B4-BE49-F238E27FC236}">
                <a16:creationId xmlns:a16="http://schemas.microsoft.com/office/drawing/2014/main" id="{4579E718-3907-0874-4F9A-EE0DA6E197E9}"/>
              </a:ext>
            </a:extLst>
          </p:cNvPr>
          <p:cNvSpPr txBox="1"/>
          <p:nvPr/>
        </p:nvSpPr>
        <p:spPr>
          <a:xfrm>
            <a:off x="5580112" y="4941168"/>
            <a:ext cx="1143262" cy="523220"/>
          </a:xfrm>
          <a:prstGeom prst="rect">
            <a:avLst/>
          </a:prstGeom>
          <a:noFill/>
        </p:spPr>
        <p:txBody>
          <a:bodyPr wrap="none" rtlCol="0">
            <a:spAutoFit/>
          </a:bodyPr>
          <a:lstStyle/>
          <a:p>
            <a:r>
              <a:rPr lang="en-SE" sz="2800" b="1" dirty="0">
                <a:solidFill>
                  <a:srgbClr val="FF0000"/>
                </a:solidFill>
              </a:rPr>
              <a:t>Fluids</a:t>
            </a:r>
          </a:p>
        </p:txBody>
      </p:sp>
      <p:sp>
        <p:nvSpPr>
          <p:cNvPr id="19" name="TextBox 18">
            <a:extLst>
              <a:ext uri="{FF2B5EF4-FFF2-40B4-BE49-F238E27FC236}">
                <a16:creationId xmlns:a16="http://schemas.microsoft.com/office/drawing/2014/main" id="{C3ED42F9-53C7-A46F-3E8E-8B4A1503B58D}"/>
              </a:ext>
            </a:extLst>
          </p:cNvPr>
          <p:cNvSpPr txBox="1"/>
          <p:nvPr/>
        </p:nvSpPr>
        <p:spPr>
          <a:xfrm>
            <a:off x="6876256" y="3769876"/>
            <a:ext cx="1321196" cy="523220"/>
          </a:xfrm>
          <a:prstGeom prst="rect">
            <a:avLst/>
          </a:prstGeom>
          <a:noFill/>
        </p:spPr>
        <p:txBody>
          <a:bodyPr wrap="none" rtlCol="0">
            <a:spAutoFit/>
          </a:bodyPr>
          <a:lstStyle/>
          <a:p>
            <a:r>
              <a:rPr lang="en-SE" sz="2800" b="1" dirty="0">
                <a:solidFill>
                  <a:srgbClr val="0070C0"/>
                </a:solidFill>
              </a:rPr>
              <a:t>Airway</a:t>
            </a:r>
          </a:p>
        </p:txBody>
      </p:sp>
    </p:spTree>
    <p:extLst>
      <p:ext uri="{BB962C8B-B14F-4D97-AF65-F5344CB8AC3E}">
        <p14:creationId xmlns:p14="http://schemas.microsoft.com/office/powerpoint/2010/main" val="1369398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5373-6CFC-7FB8-CABA-D5CAEB5EB8B7}"/>
              </a:ext>
            </a:extLst>
          </p:cNvPr>
          <p:cNvSpPr>
            <a:spLocks noGrp="1"/>
          </p:cNvSpPr>
          <p:nvPr>
            <p:ph type="title"/>
          </p:nvPr>
        </p:nvSpPr>
        <p:spPr/>
        <p:txBody>
          <a:bodyPr/>
          <a:lstStyle/>
          <a:p>
            <a:r>
              <a:rPr lang="en-SE" dirty="0"/>
              <a:t>The Fall</a:t>
            </a:r>
          </a:p>
        </p:txBody>
      </p:sp>
      <p:sp>
        <p:nvSpPr>
          <p:cNvPr id="4" name="Content Placeholder 3">
            <a:extLst>
              <a:ext uri="{FF2B5EF4-FFF2-40B4-BE49-F238E27FC236}">
                <a16:creationId xmlns:a16="http://schemas.microsoft.com/office/drawing/2014/main" id="{5FB5C580-254A-6738-1634-3DCB38F82DB9}"/>
              </a:ext>
            </a:extLst>
          </p:cNvPr>
          <p:cNvSpPr>
            <a:spLocks noGrp="1"/>
          </p:cNvSpPr>
          <p:nvPr>
            <p:ph idx="1"/>
          </p:nvPr>
        </p:nvSpPr>
        <p:spPr>
          <a:xfrm>
            <a:off x="2627784" y="1981200"/>
            <a:ext cx="6264696" cy="3608040"/>
          </a:xfrm>
        </p:spPr>
        <p:txBody>
          <a:bodyPr/>
          <a:lstStyle/>
          <a:p>
            <a:pPr marL="0" indent="0">
              <a:buNone/>
              <a:tabLst>
                <a:tab pos="3421063" algn="l"/>
              </a:tabLst>
            </a:pPr>
            <a:r>
              <a:rPr lang="en-SE" b="1" dirty="0">
                <a:solidFill>
                  <a:srgbClr val="0070C0"/>
                </a:solidFill>
              </a:rPr>
              <a:t>Airway	Fran</a:t>
            </a:r>
          </a:p>
          <a:p>
            <a:pPr marL="0" indent="0">
              <a:buNone/>
              <a:tabLst>
                <a:tab pos="3421063" algn="l"/>
              </a:tabLst>
            </a:pPr>
            <a:r>
              <a:rPr lang="en-SE" b="1" dirty="0">
                <a:solidFill>
                  <a:srgbClr val="FF9300"/>
                </a:solidFill>
              </a:rPr>
              <a:t>C	Daryl</a:t>
            </a:r>
          </a:p>
          <a:p>
            <a:pPr marL="0" indent="0">
              <a:buNone/>
              <a:tabLst>
                <a:tab pos="3421063" algn="l"/>
              </a:tabLst>
            </a:pPr>
            <a:r>
              <a:rPr lang="en-SE" b="1" dirty="0">
                <a:solidFill>
                  <a:srgbClr val="00B050"/>
                </a:solidFill>
              </a:rPr>
              <a:t>Anesthetic buddy	Nurse Bronagh</a:t>
            </a:r>
          </a:p>
          <a:p>
            <a:pPr marL="0" indent="0">
              <a:buNone/>
              <a:tabLst>
                <a:tab pos="3421063" algn="l"/>
              </a:tabLst>
            </a:pPr>
            <a:r>
              <a:rPr lang="en-SE" b="1" dirty="0">
                <a:solidFill>
                  <a:srgbClr val="FF0000"/>
                </a:solidFill>
              </a:rPr>
              <a:t>Runner	Nurse Ursula</a:t>
            </a:r>
          </a:p>
          <a:p>
            <a:pPr marL="0" indent="0">
              <a:buNone/>
              <a:tabLst>
                <a:tab pos="3421063" algn="l"/>
              </a:tabLst>
            </a:pPr>
            <a:r>
              <a:rPr lang="en-SE" b="1" dirty="0">
                <a:solidFill>
                  <a:schemeClr val="accent3"/>
                </a:solidFill>
              </a:rPr>
              <a:t>Scribe	Andrew</a:t>
            </a:r>
          </a:p>
          <a:p>
            <a:pPr marL="0" indent="0">
              <a:buNone/>
              <a:tabLst>
                <a:tab pos="3421063" algn="l"/>
              </a:tabLst>
            </a:pPr>
            <a:r>
              <a:rPr lang="en-SE" b="1" dirty="0"/>
              <a:t>Tsar</a:t>
            </a:r>
          </a:p>
        </p:txBody>
      </p:sp>
      <p:sp>
        <p:nvSpPr>
          <p:cNvPr id="3" name="Oval 10">
            <a:extLst>
              <a:ext uri="{FF2B5EF4-FFF2-40B4-BE49-F238E27FC236}">
                <a16:creationId xmlns:a16="http://schemas.microsoft.com/office/drawing/2014/main" id="{F0EDE309-C704-0D2F-B60F-D145FE862B82}"/>
              </a:ext>
            </a:extLst>
          </p:cNvPr>
          <p:cNvSpPr>
            <a:spLocks noChangeAspect="1"/>
          </p:cNvSpPr>
          <p:nvPr/>
        </p:nvSpPr>
        <p:spPr bwMode="auto">
          <a:xfrm>
            <a:off x="1979712" y="4365104"/>
            <a:ext cx="468312" cy="466725"/>
          </a:xfrm>
          <a:prstGeom prst="ellipse">
            <a:avLst/>
          </a:prstGeom>
          <a:solidFill>
            <a:schemeClr val="accent3"/>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5" name="Oval 16">
            <a:extLst>
              <a:ext uri="{FF2B5EF4-FFF2-40B4-BE49-F238E27FC236}">
                <a16:creationId xmlns:a16="http://schemas.microsoft.com/office/drawing/2014/main" id="{25C331DF-9FB7-5A52-FF8C-2746B4C21B2B}"/>
              </a:ext>
            </a:extLst>
          </p:cNvPr>
          <p:cNvSpPr>
            <a:spLocks noChangeAspect="1"/>
          </p:cNvSpPr>
          <p:nvPr/>
        </p:nvSpPr>
        <p:spPr bwMode="auto">
          <a:xfrm>
            <a:off x="1979712" y="3212976"/>
            <a:ext cx="468312" cy="468313"/>
          </a:xfrm>
          <a:prstGeom prst="ellipse">
            <a:avLst/>
          </a:prstGeom>
          <a:solidFill>
            <a:srgbClr val="00B05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8" name="Oval 15">
            <a:extLst>
              <a:ext uri="{FF2B5EF4-FFF2-40B4-BE49-F238E27FC236}">
                <a16:creationId xmlns:a16="http://schemas.microsoft.com/office/drawing/2014/main" id="{35A6F1AF-66CC-A16B-9560-E800582B6971}"/>
              </a:ext>
            </a:extLst>
          </p:cNvPr>
          <p:cNvSpPr>
            <a:spLocks noChangeAspect="1"/>
          </p:cNvSpPr>
          <p:nvPr/>
        </p:nvSpPr>
        <p:spPr bwMode="auto">
          <a:xfrm>
            <a:off x="1979712" y="4941168"/>
            <a:ext cx="468312" cy="468313"/>
          </a:xfrm>
          <a:prstGeom prst="ellipse">
            <a:avLst/>
          </a:prstGeom>
          <a:solidFill>
            <a:schemeClr val="tx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9" name="Oval 17">
            <a:extLst>
              <a:ext uri="{FF2B5EF4-FFF2-40B4-BE49-F238E27FC236}">
                <a16:creationId xmlns:a16="http://schemas.microsoft.com/office/drawing/2014/main" id="{CC12DBB1-23BD-D9EE-9195-6B8566BB1209}"/>
              </a:ext>
            </a:extLst>
          </p:cNvPr>
          <p:cNvSpPr>
            <a:spLocks noChangeAspect="1"/>
          </p:cNvSpPr>
          <p:nvPr/>
        </p:nvSpPr>
        <p:spPr bwMode="auto">
          <a:xfrm>
            <a:off x="1979712" y="2564904"/>
            <a:ext cx="466725" cy="468312"/>
          </a:xfrm>
          <a:prstGeom prst="ellipse">
            <a:avLst/>
          </a:prstGeom>
          <a:solidFill>
            <a:srgbClr val="FF93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10" name="Oval 13">
            <a:extLst>
              <a:ext uri="{FF2B5EF4-FFF2-40B4-BE49-F238E27FC236}">
                <a16:creationId xmlns:a16="http://schemas.microsoft.com/office/drawing/2014/main" id="{815429AA-037B-3B73-D7D3-2A921843AD78}"/>
              </a:ext>
            </a:extLst>
          </p:cNvPr>
          <p:cNvSpPr>
            <a:spLocks noChangeAspect="1"/>
          </p:cNvSpPr>
          <p:nvPr/>
        </p:nvSpPr>
        <p:spPr bwMode="auto">
          <a:xfrm>
            <a:off x="1979712" y="3789040"/>
            <a:ext cx="468313" cy="466725"/>
          </a:xfrm>
          <a:prstGeom prst="ellipse">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11" name="Oval 14">
            <a:extLst>
              <a:ext uri="{FF2B5EF4-FFF2-40B4-BE49-F238E27FC236}">
                <a16:creationId xmlns:a16="http://schemas.microsoft.com/office/drawing/2014/main" id="{AA5240D5-C6EE-7A1A-42AE-37904865CF14}"/>
              </a:ext>
            </a:extLst>
          </p:cNvPr>
          <p:cNvSpPr>
            <a:spLocks noChangeAspect="1"/>
          </p:cNvSpPr>
          <p:nvPr/>
        </p:nvSpPr>
        <p:spPr bwMode="auto">
          <a:xfrm>
            <a:off x="1979712" y="1988840"/>
            <a:ext cx="468313" cy="466725"/>
          </a:xfrm>
          <a:prstGeom prst="ellipse">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 name="TextBox 5">
            <a:extLst>
              <a:ext uri="{FF2B5EF4-FFF2-40B4-BE49-F238E27FC236}">
                <a16:creationId xmlns:a16="http://schemas.microsoft.com/office/drawing/2014/main" id="{95DDCEFD-DFA9-ED04-9B2B-7AFBD863FBF4}"/>
              </a:ext>
            </a:extLst>
          </p:cNvPr>
          <p:cNvSpPr txBox="1"/>
          <p:nvPr/>
        </p:nvSpPr>
        <p:spPr>
          <a:xfrm>
            <a:off x="1296712" y="5696991"/>
            <a:ext cx="6550576" cy="461665"/>
          </a:xfrm>
          <a:prstGeom prst="rect">
            <a:avLst/>
          </a:prstGeom>
          <a:noFill/>
        </p:spPr>
        <p:txBody>
          <a:bodyPr wrap="none" rtlCol="0">
            <a:spAutoFit/>
          </a:bodyPr>
          <a:lstStyle/>
          <a:p>
            <a:r>
              <a:rPr lang="en-GB" dirty="0"/>
              <a:t>https://</a:t>
            </a:r>
            <a:r>
              <a:rPr lang="en-GB" dirty="0" err="1"/>
              <a:t>www.youtube.com</a:t>
            </a:r>
            <a:r>
              <a:rPr lang="en-GB" dirty="0"/>
              <a:t>/</a:t>
            </a:r>
            <a:r>
              <a:rPr lang="en-GB" dirty="0" err="1"/>
              <a:t>watch?v</a:t>
            </a:r>
            <a:r>
              <a:rPr lang="en-GB" dirty="0"/>
              <a:t>=rUFRVEpvcA0</a:t>
            </a:r>
            <a:endParaRPr lang="en-SE" dirty="0"/>
          </a:p>
        </p:txBody>
      </p:sp>
      <p:sp>
        <p:nvSpPr>
          <p:cNvPr id="12" name="TextBox 11">
            <a:extLst>
              <a:ext uri="{FF2B5EF4-FFF2-40B4-BE49-F238E27FC236}">
                <a16:creationId xmlns:a16="http://schemas.microsoft.com/office/drawing/2014/main" id="{C05D93E4-A53C-7420-A078-A256CC1BEDAC}"/>
              </a:ext>
            </a:extLst>
          </p:cNvPr>
          <p:cNvSpPr txBox="1"/>
          <p:nvPr/>
        </p:nvSpPr>
        <p:spPr>
          <a:xfrm>
            <a:off x="3507461" y="6162158"/>
            <a:ext cx="4985660" cy="461665"/>
          </a:xfrm>
          <a:prstGeom prst="rect">
            <a:avLst/>
          </a:prstGeom>
          <a:noFill/>
        </p:spPr>
        <p:txBody>
          <a:bodyPr wrap="none" rtlCol="0">
            <a:spAutoFit/>
          </a:bodyPr>
          <a:lstStyle/>
          <a:p>
            <a:r>
              <a:rPr lang="en-SE" dirty="0"/>
              <a:t>02:37 – 04:59 (sign-in/primary survey)</a:t>
            </a:r>
          </a:p>
        </p:txBody>
      </p:sp>
      <p:sp>
        <p:nvSpPr>
          <p:cNvPr id="14" name="TextBox 13">
            <a:extLst>
              <a:ext uri="{FF2B5EF4-FFF2-40B4-BE49-F238E27FC236}">
                <a16:creationId xmlns:a16="http://schemas.microsoft.com/office/drawing/2014/main" id="{9C43A629-A92D-87D1-ECAB-B625E6E70268}"/>
              </a:ext>
            </a:extLst>
          </p:cNvPr>
          <p:cNvSpPr txBox="1"/>
          <p:nvPr/>
        </p:nvSpPr>
        <p:spPr>
          <a:xfrm>
            <a:off x="395536" y="6151643"/>
            <a:ext cx="2860078" cy="461665"/>
          </a:xfrm>
          <a:prstGeom prst="rect">
            <a:avLst/>
          </a:prstGeom>
          <a:noFill/>
        </p:spPr>
        <p:txBody>
          <a:bodyPr wrap="none" rtlCol="0">
            <a:spAutoFit/>
          </a:bodyPr>
          <a:lstStyle/>
          <a:p>
            <a:r>
              <a:rPr lang="en-SE" dirty="0"/>
              <a:t>00:00 – 01:17 (drugs)</a:t>
            </a:r>
          </a:p>
        </p:txBody>
      </p:sp>
    </p:spTree>
    <p:extLst>
      <p:ext uri="{BB962C8B-B14F-4D97-AF65-F5344CB8AC3E}">
        <p14:creationId xmlns:p14="http://schemas.microsoft.com/office/powerpoint/2010/main" val="3527258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FD617-CF88-DC3E-1A08-7DADDB2B8109}"/>
            </a:ext>
          </a:extLst>
        </p:cNvPr>
        <p:cNvGrpSpPr/>
        <p:nvPr/>
      </p:nvGrpSpPr>
      <p:grpSpPr>
        <a:xfrm>
          <a:off x="0" y="0"/>
          <a:ext cx="0" cy="0"/>
          <a:chOff x="0" y="0"/>
          <a:chExt cx="0" cy="0"/>
        </a:xfrm>
      </p:grpSpPr>
      <p:sp>
        <p:nvSpPr>
          <p:cNvPr id="13" name="Frame 12">
            <a:extLst>
              <a:ext uri="{FF2B5EF4-FFF2-40B4-BE49-F238E27FC236}">
                <a16:creationId xmlns:a16="http://schemas.microsoft.com/office/drawing/2014/main" id="{104FB100-F7C9-27C0-FE3A-96A29BC7BA2A}"/>
              </a:ext>
            </a:extLst>
          </p:cNvPr>
          <p:cNvSpPr/>
          <p:nvPr/>
        </p:nvSpPr>
        <p:spPr bwMode="auto">
          <a:xfrm>
            <a:off x="0" y="0"/>
            <a:ext cx="9144000" cy="6858000"/>
          </a:xfrm>
          <a:prstGeom prst="frame">
            <a:avLst>
              <a:gd name="adj1" fmla="val 3117"/>
            </a:avLst>
          </a:prstGeom>
          <a:solidFill>
            <a:srgbClr val="FFD579"/>
          </a:solidFill>
          <a:ln w="9525" cap="flat" cmpd="sng" algn="ctr">
            <a:solidFill>
              <a:schemeClr val="tx1"/>
            </a:solidFill>
            <a:prstDash val="solid"/>
            <a:round/>
            <a:headEnd type="none" w="med" len="med"/>
            <a:tailEnd type="none" w="med" len="med"/>
          </a:ln>
          <a:effectLst/>
        </p:spPr>
        <p:txBody>
          <a:bodyPr/>
          <a:lstStyle/>
          <a:p>
            <a:pPr>
              <a:defRPr/>
            </a:pPr>
            <a:endParaRPr lang="en-SE">
              <a:solidFill>
                <a:srgbClr val="000000"/>
              </a:solidFill>
              <a:latin typeface="Times" charset="0"/>
              <a:ea typeface="ＭＳ Ｐゴシック" charset="0"/>
            </a:endParaRPr>
          </a:p>
        </p:txBody>
      </p:sp>
      <p:sp>
        <p:nvSpPr>
          <p:cNvPr id="67594" name="Oval 10">
            <a:hlinkClick r:id="rId3" action="ppaction://hlinksldjump"/>
            <a:extLst>
              <a:ext uri="{FF2B5EF4-FFF2-40B4-BE49-F238E27FC236}">
                <a16:creationId xmlns:a16="http://schemas.microsoft.com/office/drawing/2014/main" id="{6DF8B8DB-69C3-EAE2-C00E-DEBBB97641AD}"/>
              </a:ext>
            </a:extLst>
          </p:cNvPr>
          <p:cNvSpPr>
            <a:spLocks noChangeAspect="1"/>
          </p:cNvSpPr>
          <p:nvPr/>
        </p:nvSpPr>
        <p:spPr bwMode="auto">
          <a:xfrm>
            <a:off x="6362148" y="3807530"/>
            <a:ext cx="468312" cy="466725"/>
          </a:xfrm>
          <a:prstGeom prst="ellipse">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5" name="TextBox 4">
            <a:extLst>
              <a:ext uri="{FF2B5EF4-FFF2-40B4-BE49-F238E27FC236}">
                <a16:creationId xmlns:a16="http://schemas.microsoft.com/office/drawing/2014/main" id="{AD88D497-80B7-404D-4077-082128259159}"/>
              </a:ext>
            </a:extLst>
          </p:cNvPr>
          <p:cNvSpPr txBox="1"/>
          <p:nvPr/>
        </p:nvSpPr>
        <p:spPr>
          <a:xfrm>
            <a:off x="2966484" y="898195"/>
            <a:ext cx="2735263" cy="576262"/>
          </a:xfrm>
          <a:prstGeom prst="rect">
            <a:avLst/>
          </a:prstGeom>
          <a:solidFill>
            <a:schemeClr val="bg1">
              <a:lumMod val="65000"/>
            </a:schemeClr>
          </a:solidFill>
        </p:spPr>
        <p:txBody>
          <a:bodyPr>
            <a:spAutoFit/>
          </a:bodyPr>
          <a:lstStyle/>
          <a:p>
            <a:pPr>
              <a:defRPr/>
            </a:pPr>
            <a:endParaRPr lang="en-SE" dirty="0"/>
          </a:p>
        </p:txBody>
      </p:sp>
      <p:sp>
        <p:nvSpPr>
          <p:cNvPr id="67597" name="Oval 13">
            <a:hlinkClick r:id="rId4" action="ppaction://hlinksldjump"/>
            <a:extLst>
              <a:ext uri="{FF2B5EF4-FFF2-40B4-BE49-F238E27FC236}">
                <a16:creationId xmlns:a16="http://schemas.microsoft.com/office/drawing/2014/main" id="{F1748EB3-746F-98EE-1C57-F34D2A4079A5}"/>
              </a:ext>
            </a:extLst>
          </p:cNvPr>
          <p:cNvSpPr>
            <a:spLocks noChangeAspect="1"/>
          </p:cNvSpPr>
          <p:nvPr/>
        </p:nvSpPr>
        <p:spPr bwMode="auto">
          <a:xfrm>
            <a:off x="1713305" y="3063736"/>
            <a:ext cx="468313" cy="466725"/>
          </a:xfrm>
          <a:prstGeom prst="ellipse">
            <a:avLst/>
          </a:prstGeom>
          <a:solidFill>
            <a:schemeClr val="tx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p>
        </p:txBody>
      </p:sp>
      <p:sp>
        <p:nvSpPr>
          <p:cNvPr id="67598" name="Oval 14">
            <a:hlinkClick r:id="rId5" action="ppaction://hlinksldjump"/>
            <a:extLst>
              <a:ext uri="{FF2B5EF4-FFF2-40B4-BE49-F238E27FC236}">
                <a16:creationId xmlns:a16="http://schemas.microsoft.com/office/drawing/2014/main" id="{26AF5FD8-568C-D496-C79C-24CD603F7750}"/>
              </a:ext>
            </a:extLst>
          </p:cNvPr>
          <p:cNvSpPr>
            <a:spLocks noChangeAspect="1"/>
          </p:cNvSpPr>
          <p:nvPr/>
        </p:nvSpPr>
        <p:spPr bwMode="auto">
          <a:xfrm>
            <a:off x="3186119" y="316880"/>
            <a:ext cx="468313" cy="466725"/>
          </a:xfrm>
          <a:prstGeom prst="ellipse">
            <a:avLst/>
          </a:prstGeom>
          <a:solidFill>
            <a:schemeClr val="accent3"/>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599" name="Oval 15">
            <a:hlinkClick r:id="rId6" action="ppaction://hlinksldjump"/>
            <a:extLst>
              <a:ext uri="{FF2B5EF4-FFF2-40B4-BE49-F238E27FC236}">
                <a16:creationId xmlns:a16="http://schemas.microsoft.com/office/drawing/2014/main" id="{3158FA07-C69C-9C9E-4277-1F5531ECB6FA}"/>
              </a:ext>
            </a:extLst>
          </p:cNvPr>
          <p:cNvSpPr>
            <a:spLocks noChangeAspect="1"/>
          </p:cNvSpPr>
          <p:nvPr/>
        </p:nvSpPr>
        <p:spPr bwMode="auto">
          <a:xfrm>
            <a:off x="3779912" y="2672655"/>
            <a:ext cx="468312" cy="468313"/>
          </a:xfrm>
          <a:prstGeom prst="ellipse">
            <a:avLst/>
          </a:prstGeom>
          <a:solidFill>
            <a:srgbClr val="FF93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603" name="Rectangle 24">
            <a:extLst>
              <a:ext uri="{FF2B5EF4-FFF2-40B4-BE49-F238E27FC236}">
                <a16:creationId xmlns:a16="http://schemas.microsoft.com/office/drawing/2014/main" id="{472064C1-FD37-0D82-1055-D37385DDFA11}"/>
              </a:ext>
            </a:extLst>
          </p:cNvPr>
          <p:cNvSpPr>
            <a:spLocks noChangeArrowheads="1"/>
          </p:cNvSpPr>
          <p:nvPr/>
        </p:nvSpPr>
        <p:spPr bwMode="auto">
          <a:xfrm>
            <a:off x="7534150" y="4681976"/>
            <a:ext cx="1206821" cy="900000"/>
          </a:xfrm>
          <a:prstGeom prst="rect">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ICU cart</a:t>
            </a:r>
          </a:p>
        </p:txBody>
      </p:sp>
      <p:sp>
        <p:nvSpPr>
          <p:cNvPr id="6" name="Rectangle 26">
            <a:extLst>
              <a:ext uri="{FF2B5EF4-FFF2-40B4-BE49-F238E27FC236}">
                <a16:creationId xmlns:a16="http://schemas.microsoft.com/office/drawing/2014/main" id="{5A5B11CF-ACDF-B9AA-2228-86A21F30BBE1}"/>
              </a:ext>
            </a:extLst>
          </p:cNvPr>
          <p:cNvSpPr>
            <a:spLocks noChangeArrowheads="1"/>
          </p:cNvSpPr>
          <p:nvPr/>
        </p:nvSpPr>
        <p:spPr bwMode="auto">
          <a:xfrm>
            <a:off x="4398766" y="1708084"/>
            <a:ext cx="1097454" cy="9000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Ultra-</a:t>
            </a:r>
          </a:p>
          <a:p>
            <a:r>
              <a:rPr lang="en-SE" altLang="en-SE" dirty="0">
                <a:solidFill>
                  <a:srgbClr val="000000"/>
                </a:solidFill>
              </a:rPr>
              <a:t>sound</a:t>
            </a:r>
          </a:p>
        </p:txBody>
      </p:sp>
      <p:sp>
        <p:nvSpPr>
          <p:cNvPr id="7" name="Rectangle 28">
            <a:extLst>
              <a:ext uri="{FF2B5EF4-FFF2-40B4-BE49-F238E27FC236}">
                <a16:creationId xmlns:a16="http://schemas.microsoft.com/office/drawing/2014/main" id="{DDB14A59-0060-FA41-0814-E11540795526}"/>
              </a:ext>
            </a:extLst>
          </p:cNvPr>
          <p:cNvSpPr>
            <a:spLocks noChangeArrowheads="1"/>
          </p:cNvSpPr>
          <p:nvPr/>
        </p:nvSpPr>
        <p:spPr bwMode="auto">
          <a:xfrm>
            <a:off x="1861381" y="5538458"/>
            <a:ext cx="1118640" cy="900000"/>
          </a:xfrm>
          <a:prstGeom prst="rect">
            <a:avLst/>
          </a:prstGeom>
          <a:solidFill>
            <a:srgbClr val="FFFF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CPR cart</a:t>
            </a:r>
          </a:p>
        </p:txBody>
      </p:sp>
      <p:sp>
        <p:nvSpPr>
          <p:cNvPr id="8" name="Rectangle 6">
            <a:extLst>
              <a:ext uri="{FF2B5EF4-FFF2-40B4-BE49-F238E27FC236}">
                <a16:creationId xmlns:a16="http://schemas.microsoft.com/office/drawing/2014/main" id="{EB6AC9BE-F2F0-A05A-14CF-ECB93046607A}"/>
              </a:ext>
            </a:extLst>
          </p:cNvPr>
          <p:cNvSpPr>
            <a:spLocks noChangeArrowheads="1"/>
          </p:cNvSpPr>
          <p:nvPr/>
        </p:nvSpPr>
        <p:spPr bwMode="auto">
          <a:xfrm>
            <a:off x="5558079" y="5988458"/>
            <a:ext cx="1109599" cy="461665"/>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Infuser</a:t>
            </a:r>
          </a:p>
        </p:txBody>
      </p:sp>
      <p:sp>
        <p:nvSpPr>
          <p:cNvPr id="9" name="Rectangle 23">
            <a:extLst>
              <a:ext uri="{FF2B5EF4-FFF2-40B4-BE49-F238E27FC236}">
                <a16:creationId xmlns:a16="http://schemas.microsoft.com/office/drawing/2014/main" id="{E98C3728-4BD7-B335-FFFB-663DC4B018EE}"/>
              </a:ext>
            </a:extLst>
          </p:cNvPr>
          <p:cNvSpPr>
            <a:spLocks noChangeArrowheads="1"/>
          </p:cNvSpPr>
          <p:nvPr/>
        </p:nvSpPr>
        <p:spPr bwMode="auto">
          <a:xfrm>
            <a:off x="3665639" y="5534946"/>
            <a:ext cx="1206821" cy="900000"/>
          </a:xfrm>
          <a:prstGeom prst="rect">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PVC cart</a:t>
            </a:r>
          </a:p>
        </p:txBody>
      </p:sp>
      <p:sp>
        <p:nvSpPr>
          <p:cNvPr id="15" name="Rectangle 6">
            <a:extLst>
              <a:ext uri="{FF2B5EF4-FFF2-40B4-BE49-F238E27FC236}">
                <a16:creationId xmlns:a16="http://schemas.microsoft.com/office/drawing/2014/main" id="{F64881D0-16EC-338E-43F7-C07EE6F67BD1}"/>
              </a:ext>
            </a:extLst>
          </p:cNvPr>
          <p:cNvSpPr>
            <a:spLocks noChangeArrowheads="1"/>
          </p:cNvSpPr>
          <p:nvPr/>
        </p:nvSpPr>
        <p:spPr bwMode="auto">
          <a:xfrm rot="7690127">
            <a:off x="6673665" y="5065936"/>
            <a:ext cx="719961" cy="447824"/>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Def</a:t>
            </a:r>
          </a:p>
        </p:txBody>
      </p:sp>
      <p:sp>
        <p:nvSpPr>
          <p:cNvPr id="17" name="Rectangle 24">
            <a:extLst>
              <a:ext uri="{FF2B5EF4-FFF2-40B4-BE49-F238E27FC236}">
                <a16:creationId xmlns:a16="http://schemas.microsoft.com/office/drawing/2014/main" id="{303EFC1E-79B6-75A0-77BF-03919869F0EB}"/>
              </a:ext>
            </a:extLst>
          </p:cNvPr>
          <p:cNvSpPr>
            <a:spLocks noChangeArrowheads="1"/>
          </p:cNvSpPr>
          <p:nvPr/>
        </p:nvSpPr>
        <p:spPr bwMode="auto">
          <a:xfrm rot="14014011" flipV="1">
            <a:off x="6941606" y="2414816"/>
            <a:ext cx="824873" cy="8273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Mon-itor</a:t>
            </a:r>
          </a:p>
        </p:txBody>
      </p:sp>
      <p:grpSp>
        <p:nvGrpSpPr>
          <p:cNvPr id="30" name="Group 29">
            <a:extLst>
              <a:ext uri="{FF2B5EF4-FFF2-40B4-BE49-F238E27FC236}">
                <a16:creationId xmlns:a16="http://schemas.microsoft.com/office/drawing/2014/main" id="{E94B2E5B-46B2-14CD-93FB-21608C570551}"/>
              </a:ext>
            </a:extLst>
          </p:cNvPr>
          <p:cNvGrpSpPr/>
          <p:nvPr/>
        </p:nvGrpSpPr>
        <p:grpSpPr>
          <a:xfrm flipH="1">
            <a:off x="2822816" y="3284136"/>
            <a:ext cx="3455988" cy="1584325"/>
            <a:chOff x="2771775" y="2565400"/>
            <a:chExt cx="3455988" cy="1584325"/>
          </a:xfrm>
        </p:grpSpPr>
        <p:sp>
          <p:nvSpPr>
            <p:cNvPr id="2" name="Rectangle 1">
              <a:extLst>
                <a:ext uri="{FF2B5EF4-FFF2-40B4-BE49-F238E27FC236}">
                  <a16:creationId xmlns:a16="http://schemas.microsoft.com/office/drawing/2014/main" id="{E3A663D0-FEB2-5BC6-7AEC-433A6EE60369}"/>
                </a:ext>
              </a:extLst>
            </p:cNvPr>
            <p:cNvSpPr/>
            <p:nvPr/>
          </p:nvSpPr>
          <p:spPr bwMode="auto">
            <a:xfrm>
              <a:off x="2771775" y="2565400"/>
              <a:ext cx="3455988" cy="1584325"/>
            </a:xfrm>
            <a:prstGeom prst="rec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SE" dirty="0">
                <a:solidFill>
                  <a:srgbClr val="000000"/>
                </a:solidFill>
                <a:latin typeface="Times" charset="0"/>
                <a:ea typeface="ＭＳ Ｐゴシック" charset="0"/>
              </a:endParaRPr>
            </a:p>
          </p:txBody>
        </p:sp>
        <p:sp>
          <p:nvSpPr>
            <p:cNvPr id="67588" name="Oval 2">
              <a:extLst>
                <a:ext uri="{FF2B5EF4-FFF2-40B4-BE49-F238E27FC236}">
                  <a16:creationId xmlns:a16="http://schemas.microsoft.com/office/drawing/2014/main" id="{5A86CB11-55BD-6A90-55A1-23D17D643EFA}"/>
                </a:ext>
              </a:extLst>
            </p:cNvPr>
            <p:cNvSpPr>
              <a:spLocks/>
            </p:cNvSpPr>
            <p:nvPr/>
          </p:nvSpPr>
          <p:spPr bwMode="auto">
            <a:xfrm>
              <a:off x="3009900" y="3068638"/>
              <a:ext cx="482600" cy="411162"/>
            </a:xfrm>
            <a:prstGeom prst="ellipse">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89" name="Rectangle 3">
              <a:extLst>
                <a:ext uri="{FF2B5EF4-FFF2-40B4-BE49-F238E27FC236}">
                  <a16:creationId xmlns:a16="http://schemas.microsoft.com/office/drawing/2014/main" id="{12770A4B-47E1-AE0A-0593-A4A7FF654FB3}"/>
                </a:ext>
              </a:extLst>
            </p:cNvPr>
            <p:cNvSpPr>
              <a:spLocks noChangeArrowheads="1"/>
            </p:cNvSpPr>
            <p:nvPr/>
          </p:nvSpPr>
          <p:spPr bwMode="auto">
            <a:xfrm>
              <a:off x="4716463" y="335756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0" name="Rectangle 5">
              <a:extLst>
                <a:ext uri="{FF2B5EF4-FFF2-40B4-BE49-F238E27FC236}">
                  <a16:creationId xmlns:a16="http://schemas.microsoft.com/office/drawing/2014/main" id="{6C18F765-878B-ECC8-26C7-84649C498C0C}"/>
                </a:ext>
              </a:extLst>
            </p:cNvPr>
            <p:cNvSpPr>
              <a:spLocks noChangeArrowheads="1"/>
            </p:cNvSpPr>
            <p:nvPr/>
          </p:nvSpPr>
          <p:spPr bwMode="auto">
            <a:xfrm rot="2132212">
              <a:off x="3521075" y="3746500"/>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1" name="Rounded Rectangle 7">
              <a:extLst>
                <a:ext uri="{FF2B5EF4-FFF2-40B4-BE49-F238E27FC236}">
                  <a16:creationId xmlns:a16="http://schemas.microsoft.com/office/drawing/2014/main" id="{369E7676-96A8-B971-83A8-C5AF43F95F7D}"/>
                </a:ext>
              </a:extLst>
            </p:cNvPr>
            <p:cNvSpPr>
              <a:spLocks noChangeArrowheads="1"/>
            </p:cNvSpPr>
            <p:nvPr/>
          </p:nvSpPr>
          <p:spPr bwMode="auto">
            <a:xfrm>
              <a:off x="3598863" y="2952750"/>
              <a:ext cx="1044575" cy="692150"/>
            </a:xfrm>
            <a:prstGeom prst="roundRect">
              <a:avLst>
                <a:gd name="adj" fmla="val 16667"/>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2" name="Rectangle 8">
              <a:extLst>
                <a:ext uri="{FF2B5EF4-FFF2-40B4-BE49-F238E27FC236}">
                  <a16:creationId xmlns:a16="http://schemas.microsoft.com/office/drawing/2014/main" id="{702FCC39-F2D2-CC69-A2DB-ECFB256E6092}"/>
                </a:ext>
              </a:extLst>
            </p:cNvPr>
            <p:cNvSpPr>
              <a:spLocks noChangeArrowheads="1"/>
            </p:cNvSpPr>
            <p:nvPr/>
          </p:nvSpPr>
          <p:spPr bwMode="auto">
            <a:xfrm>
              <a:off x="4716463" y="307181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3" name="Rectangle 9">
              <a:extLst>
                <a:ext uri="{FF2B5EF4-FFF2-40B4-BE49-F238E27FC236}">
                  <a16:creationId xmlns:a16="http://schemas.microsoft.com/office/drawing/2014/main" id="{5AC16B22-3029-58AE-FE5D-1C5AA0D13212}"/>
                </a:ext>
              </a:extLst>
            </p:cNvPr>
            <p:cNvSpPr>
              <a:spLocks noChangeArrowheads="1"/>
            </p:cNvSpPr>
            <p:nvPr/>
          </p:nvSpPr>
          <p:spPr bwMode="auto">
            <a:xfrm rot="-1683292">
              <a:off x="3578225" y="2720975"/>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3" name="Rounded Rectangle 2">
              <a:extLst>
                <a:ext uri="{FF2B5EF4-FFF2-40B4-BE49-F238E27FC236}">
                  <a16:creationId xmlns:a16="http://schemas.microsoft.com/office/drawing/2014/main" id="{7E991FC7-9462-11F2-45C5-D245FDA0A14B}"/>
                </a:ext>
              </a:extLst>
            </p:cNvPr>
            <p:cNvSpPr/>
            <p:nvPr/>
          </p:nvSpPr>
          <p:spPr bwMode="auto">
            <a:xfrm>
              <a:off x="3763489" y="3017677"/>
              <a:ext cx="448471" cy="561415"/>
            </a:xfrm>
            <a:prstGeom prst="roundRect">
              <a:avLst/>
            </a:prstGeom>
            <a:solidFill>
              <a:srgbClr val="92D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grpSp>
      <p:sp>
        <p:nvSpPr>
          <p:cNvPr id="16" name="Oval 14">
            <a:hlinkClick r:id="rId7" action="ppaction://hlinksldjump"/>
            <a:extLst>
              <a:ext uri="{FF2B5EF4-FFF2-40B4-BE49-F238E27FC236}">
                <a16:creationId xmlns:a16="http://schemas.microsoft.com/office/drawing/2014/main" id="{1320476E-A69A-1B64-D511-67C94B4803F6}"/>
              </a:ext>
            </a:extLst>
          </p:cNvPr>
          <p:cNvSpPr>
            <a:spLocks noChangeAspect="1"/>
          </p:cNvSpPr>
          <p:nvPr/>
        </p:nvSpPr>
        <p:spPr bwMode="auto">
          <a:xfrm>
            <a:off x="3443764" y="4991618"/>
            <a:ext cx="468313" cy="466725"/>
          </a:xfrm>
          <a:prstGeom prst="ellipse">
            <a:avLst/>
          </a:prstGeom>
          <a:solidFill>
            <a:srgbClr val="00B05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24" name="Oval 17">
            <a:hlinkClick r:id="rId8" action="ppaction://hlinksldjump"/>
            <a:extLst>
              <a:ext uri="{FF2B5EF4-FFF2-40B4-BE49-F238E27FC236}">
                <a16:creationId xmlns:a16="http://schemas.microsoft.com/office/drawing/2014/main" id="{EEE303D9-745D-2762-DE52-25179BA77D82}"/>
              </a:ext>
            </a:extLst>
          </p:cNvPr>
          <p:cNvSpPr>
            <a:spLocks noChangeAspect="1"/>
          </p:cNvSpPr>
          <p:nvPr/>
        </p:nvSpPr>
        <p:spPr bwMode="auto">
          <a:xfrm>
            <a:off x="5091354" y="4995982"/>
            <a:ext cx="466725" cy="468312"/>
          </a:xfrm>
          <a:prstGeom prst="ellipse">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11" name="Rectangle 10">
            <a:extLst>
              <a:ext uri="{FF2B5EF4-FFF2-40B4-BE49-F238E27FC236}">
                <a16:creationId xmlns:a16="http://schemas.microsoft.com/office/drawing/2014/main" id="{A947BCF3-2D3E-BEDD-FF66-D543824E4551}"/>
              </a:ext>
            </a:extLst>
          </p:cNvPr>
          <p:cNvSpPr/>
          <p:nvPr/>
        </p:nvSpPr>
        <p:spPr bwMode="auto">
          <a:xfrm>
            <a:off x="7767" y="-23047"/>
            <a:ext cx="9144000" cy="6858000"/>
          </a:xfrm>
          <a:prstGeom prst="rect">
            <a:avLst/>
          </a:prstGeom>
          <a:solidFill>
            <a:schemeClr val="tx1">
              <a:alpha val="49558"/>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
        <p:nvSpPr>
          <p:cNvPr id="4" name="AB Tasks">
            <a:extLst>
              <a:ext uri="{FF2B5EF4-FFF2-40B4-BE49-F238E27FC236}">
                <a16:creationId xmlns:a16="http://schemas.microsoft.com/office/drawing/2014/main" id="{71055432-2DB2-7A6B-D2CF-8315B526FC7A}"/>
              </a:ext>
            </a:extLst>
          </p:cNvPr>
          <p:cNvSpPr/>
          <p:nvPr/>
        </p:nvSpPr>
        <p:spPr bwMode="auto">
          <a:xfrm>
            <a:off x="242365" y="262216"/>
            <a:ext cx="5049715" cy="2590720"/>
          </a:xfrm>
          <a:prstGeom prst="round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SE" b="1" dirty="0">
                <a:solidFill>
                  <a:srgbClr val="0070C0"/>
                </a:solidFill>
                <a:ea typeface="ＭＳ Ｐゴシック" charset="0"/>
              </a:rPr>
              <a:t>Airway</a:t>
            </a:r>
            <a:endParaRPr kumimoji="0" lang="en-SE" sz="2400" b="1" i="0" u="none" strike="noStrike" cap="none" normalizeH="0" baseline="0" dirty="0">
              <a:ln>
                <a:noFill/>
              </a:ln>
              <a:solidFill>
                <a:srgbClr val="0070C0"/>
              </a:solidFill>
              <a:effectLst/>
              <a:latin typeface="Times" charset="0"/>
              <a:ea typeface="ＭＳ Ｐゴシック" charset="0"/>
            </a:endParaRP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Restricts C-spine motion in trauma</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Inspects oral cavity + head</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sv-SE" dirty="0" err="1">
                <a:ea typeface="ＭＳ Ｐゴシック" charset="0"/>
              </a:rPr>
              <a:t>Ventilates</a:t>
            </a:r>
            <a:endParaRPr lang="en-SE" dirty="0">
              <a:ea typeface="ＭＳ Ｐゴシック" charset="0"/>
            </a:endParaRP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sv-SE" dirty="0">
                <a:ea typeface="ＭＳ Ｐゴシック" charset="0"/>
              </a:rPr>
              <a:t>EtCO</a:t>
            </a:r>
            <a:r>
              <a:rPr lang="sv-SE" baseline="-25000" dirty="0">
                <a:ea typeface="ＭＳ Ｐゴシック" charset="0"/>
              </a:rPr>
              <a:t>2</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sv-SE" dirty="0" err="1">
                <a:ea typeface="ＭＳ Ｐゴシック" charset="0"/>
              </a:rPr>
              <a:t>Intubates</a:t>
            </a:r>
            <a:endParaRPr lang="en-SE" dirty="0">
              <a:ea typeface="ＭＳ Ｐゴシック" charset="0"/>
            </a:endParaRPr>
          </a:p>
        </p:txBody>
      </p:sp>
      <p:sp>
        <p:nvSpPr>
          <p:cNvPr id="10" name="Multiply 9">
            <a:hlinkClick r:id="rId8" action="ppaction://hlinksldjump"/>
            <a:extLst>
              <a:ext uri="{FF2B5EF4-FFF2-40B4-BE49-F238E27FC236}">
                <a16:creationId xmlns:a16="http://schemas.microsoft.com/office/drawing/2014/main" id="{1B1F9D29-243C-6C63-DF78-1B25BAED3FD4}"/>
              </a:ext>
            </a:extLst>
          </p:cNvPr>
          <p:cNvSpPr/>
          <p:nvPr/>
        </p:nvSpPr>
        <p:spPr bwMode="auto">
          <a:xfrm>
            <a:off x="4536891" y="344767"/>
            <a:ext cx="559025" cy="576262"/>
          </a:xfrm>
          <a:prstGeom prst="mathMultiply">
            <a:avLst>
              <a:gd name="adj1" fmla="val 9179"/>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376966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9A497-8C96-68CC-737D-C912F58EDDAD}"/>
            </a:ext>
          </a:extLst>
        </p:cNvPr>
        <p:cNvGrpSpPr/>
        <p:nvPr/>
      </p:nvGrpSpPr>
      <p:grpSpPr>
        <a:xfrm>
          <a:off x="0" y="0"/>
          <a:ext cx="0" cy="0"/>
          <a:chOff x="0" y="0"/>
          <a:chExt cx="0" cy="0"/>
        </a:xfrm>
      </p:grpSpPr>
      <p:sp>
        <p:nvSpPr>
          <p:cNvPr id="13" name="Frame 12">
            <a:extLst>
              <a:ext uri="{FF2B5EF4-FFF2-40B4-BE49-F238E27FC236}">
                <a16:creationId xmlns:a16="http://schemas.microsoft.com/office/drawing/2014/main" id="{06AA67C3-F799-89B5-58DA-CBB4640715CD}"/>
              </a:ext>
            </a:extLst>
          </p:cNvPr>
          <p:cNvSpPr/>
          <p:nvPr/>
        </p:nvSpPr>
        <p:spPr bwMode="auto">
          <a:xfrm>
            <a:off x="0" y="0"/>
            <a:ext cx="9144000" cy="6858000"/>
          </a:xfrm>
          <a:prstGeom prst="frame">
            <a:avLst>
              <a:gd name="adj1" fmla="val 3117"/>
            </a:avLst>
          </a:prstGeom>
          <a:solidFill>
            <a:srgbClr val="FFD579"/>
          </a:solidFill>
          <a:ln w="9525" cap="flat" cmpd="sng" algn="ctr">
            <a:solidFill>
              <a:schemeClr val="tx1"/>
            </a:solidFill>
            <a:prstDash val="solid"/>
            <a:round/>
            <a:headEnd type="none" w="med" len="med"/>
            <a:tailEnd type="none" w="med" len="med"/>
          </a:ln>
          <a:effectLst/>
        </p:spPr>
        <p:txBody>
          <a:bodyPr/>
          <a:lstStyle/>
          <a:p>
            <a:pPr>
              <a:defRPr/>
            </a:pPr>
            <a:endParaRPr lang="en-SE">
              <a:solidFill>
                <a:srgbClr val="000000"/>
              </a:solidFill>
              <a:latin typeface="Times" charset="0"/>
              <a:ea typeface="ＭＳ Ｐゴシック" charset="0"/>
            </a:endParaRPr>
          </a:p>
        </p:txBody>
      </p:sp>
      <p:sp>
        <p:nvSpPr>
          <p:cNvPr id="67594" name="Oval 10">
            <a:hlinkClick r:id="rId3" action="ppaction://hlinksldjump"/>
            <a:extLst>
              <a:ext uri="{FF2B5EF4-FFF2-40B4-BE49-F238E27FC236}">
                <a16:creationId xmlns:a16="http://schemas.microsoft.com/office/drawing/2014/main" id="{C44649F0-78D7-B47E-C93B-936D98D0F954}"/>
              </a:ext>
            </a:extLst>
          </p:cNvPr>
          <p:cNvSpPr>
            <a:spLocks noChangeAspect="1"/>
          </p:cNvSpPr>
          <p:nvPr/>
        </p:nvSpPr>
        <p:spPr bwMode="auto">
          <a:xfrm>
            <a:off x="6362148" y="3807530"/>
            <a:ext cx="468312" cy="466725"/>
          </a:xfrm>
          <a:prstGeom prst="ellipse">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5" name="TextBox 4">
            <a:extLst>
              <a:ext uri="{FF2B5EF4-FFF2-40B4-BE49-F238E27FC236}">
                <a16:creationId xmlns:a16="http://schemas.microsoft.com/office/drawing/2014/main" id="{70F79C6F-71C3-C01A-78EA-86E65E4B5CF3}"/>
              </a:ext>
            </a:extLst>
          </p:cNvPr>
          <p:cNvSpPr txBox="1"/>
          <p:nvPr/>
        </p:nvSpPr>
        <p:spPr>
          <a:xfrm>
            <a:off x="2966484" y="898195"/>
            <a:ext cx="2735263" cy="576262"/>
          </a:xfrm>
          <a:prstGeom prst="rect">
            <a:avLst/>
          </a:prstGeom>
          <a:solidFill>
            <a:schemeClr val="bg1">
              <a:lumMod val="65000"/>
            </a:schemeClr>
          </a:solidFill>
        </p:spPr>
        <p:txBody>
          <a:bodyPr>
            <a:spAutoFit/>
          </a:bodyPr>
          <a:lstStyle/>
          <a:p>
            <a:pPr>
              <a:defRPr/>
            </a:pPr>
            <a:endParaRPr lang="en-SE" dirty="0"/>
          </a:p>
        </p:txBody>
      </p:sp>
      <p:sp>
        <p:nvSpPr>
          <p:cNvPr id="67597" name="Oval 13">
            <a:hlinkClick r:id="rId4" action="ppaction://hlinksldjump"/>
            <a:extLst>
              <a:ext uri="{FF2B5EF4-FFF2-40B4-BE49-F238E27FC236}">
                <a16:creationId xmlns:a16="http://schemas.microsoft.com/office/drawing/2014/main" id="{D35ACB45-BBC1-DAA9-E510-63860662797E}"/>
              </a:ext>
            </a:extLst>
          </p:cNvPr>
          <p:cNvSpPr>
            <a:spLocks noChangeAspect="1"/>
          </p:cNvSpPr>
          <p:nvPr/>
        </p:nvSpPr>
        <p:spPr bwMode="auto">
          <a:xfrm>
            <a:off x="1713305" y="3063736"/>
            <a:ext cx="468313" cy="466725"/>
          </a:xfrm>
          <a:prstGeom prst="ellipse">
            <a:avLst/>
          </a:prstGeom>
          <a:solidFill>
            <a:schemeClr val="tx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p>
        </p:txBody>
      </p:sp>
      <p:sp>
        <p:nvSpPr>
          <p:cNvPr id="67598" name="Oval 14">
            <a:hlinkClick r:id="rId5" action="ppaction://hlinksldjump"/>
            <a:extLst>
              <a:ext uri="{FF2B5EF4-FFF2-40B4-BE49-F238E27FC236}">
                <a16:creationId xmlns:a16="http://schemas.microsoft.com/office/drawing/2014/main" id="{D542CCAA-4A94-D3A3-383E-8D7CC8BAF5AA}"/>
              </a:ext>
            </a:extLst>
          </p:cNvPr>
          <p:cNvSpPr>
            <a:spLocks noChangeAspect="1"/>
          </p:cNvSpPr>
          <p:nvPr/>
        </p:nvSpPr>
        <p:spPr bwMode="auto">
          <a:xfrm>
            <a:off x="3186119" y="316880"/>
            <a:ext cx="468313" cy="466725"/>
          </a:xfrm>
          <a:prstGeom prst="ellipse">
            <a:avLst/>
          </a:prstGeom>
          <a:solidFill>
            <a:schemeClr val="accent3"/>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599" name="Oval 15">
            <a:hlinkClick r:id="rId5" action="ppaction://hlinksldjump"/>
            <a:extLst>
              <a:ext uri="{FF2B5EF4-FFF2-40B4-BE49-F238E27FC236}">
                <a16:creationId xmlns:a16="http://schemas.microsoft.com/office/drawing/2014/main" id="{4F2BE4F7-D7FD-D615-A319-1B414BB2CF53}"/>
              </a:ext>
            </a:extLst>
          </p:cNvPr>
          <p:cNvSpPr>
            <a:spLocks noChangeAspect="1"/>
          </p:cNvSpPr>
          <p:nvPr/>
        </p:nvSpPr>
        <p:spPr bwMode="auto">
          <a:xfrm>
            <a:off x="3779912" y="2672655"/>
            <a:ext cx="468312" cy="468313"/>
          </a:xfrm>
          <a:prstGeom prst="ellipse">
            <a:avLst/>
          </a:prstGeom>
          <a:solidFill>
            <a:srgbClr val="FF93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67603" name="Rectangle 24">
            <a:extLst>
              <a:ext uri="{FF2B5EF4-FFF2-40B4-BE49-F238E27FC236}">
                <a16:creationId xmlns:a16="http://schemas.microsoft.com/office/drawing/2014/main" id="{896DF082-397D-6BE5-618D-A0B4E729F949}"/>
              </a:ext>
            </a:extLst>
          </p:cNvPr>
          <p:cNvSpPr>
            <a:spLocks noChangeArrowheads="1"/>
          </p:cNvSpPr>
          <p:nvPr/>
        </p:nvSpPr>
        <p:spPr bwMode="auto">
          <a:xfrm>
            <a:off x="7534150" y="4681976"/>
            <a:ext cx="1206821" cy="900000"/>
          </a:xfrm>
          <a:prstGeom prst="rect">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ICU cart</a:t>
            </a:r>
          </a:p>
        </p:txBody>
      </p:sp>
      <p:sp>
        <p:nvSpPr>
          <p:cNvPr id="6" name="Rectangle 26">
            <a:extLst>
              <a:ext uri="{FF2B5EF4-FFF2-40B4-BE49-F238E27FC236}">
                <a16:creationId xmlns:a16="http://schemas.microsoft.com/office/drawing/2014/main" id="{1524F904-FDF9-717F-E9FF-67014F71ECDE}"/>
              </a:ext>
            </a:extLst>
          </p:cNvPr>
          <p:cNvSpPr>
            <a:spLocks noChangeArrowheads="1"/>
          </p:cNvSpPr>
          <p:nvPr/>
        </p:nvSpPr>
        <p:spPr bwMode="auto">
          <a:xfrm>
            <a:off x="4398766" y="1708084"/>
            <a:ext cx="1097454" cy="9000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Ultra-</a:t>
            </a:r>
          </a:p>
          <a:p>
            <a:r>
              <a:rPr lang="en-SE" altLang="en-SE" dirty="0">
                <a:solidFill>
                  <a:srgbClr val="000000"/>
                </a:solidFill>
              </a:rPr>
              <a:t>sound</a:t>
            </a:r>
          </a:p>
        </p:txBody>
      </p:sp>
      <p:sp>
        <p:nvSpPr>
          <p:cNvPr id="7" name="Rectangle 28">
            <a:extLst>
              <a:ext uri="{FF2B5EF4-FFF2-40B4-BE49-F238E27FC236}">
                <a16:creationId xmlns:a16="http://schemas.microsoft.com/office/drawing/2014/main" id="{4A64A29E-ABC1-0653-D084-AEE5E53DA06E}"/>
              </a:ext>
            </a:extLst>
          </p:cNvPr>
          <p:cNvSpPr>
            <a:spLocks noChangeArrowheads="1"/>
          </p:cNvSpPr>
          <p:nvPr/>
        </p:nvSpPr>
        <p:spPr bwMode="auto">
          <a:xfrm>
            <a:off x="1861381" y="5538458"/>
            <a:ext cx="1118640" cy="900000"/>
          </a:xfrm>
          <a:prstGeom prst="rect">
            <a:avLst/>
          </a:prstGeom>
          <a:solidFill>
            <a:srgbClr val="FFFF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CPR cart</a:t>
            </a:r>
          </a:p>
        </p:txBody>
      </p:sp>
      <p:sp>
        <p:nvSpPr>
          <p:cNvPr id="8" name="Rectangle 6">
            <a:extLst>
              <a:ext uri="{FF2B5EF4-FFF2-40B4-BE49-F238E27FC236}">
                <a16:creationId xmlns:a16="http://schemas.microsoft.com/office/drawing/2014/main" id="{7E6A1626-DBAE-4802-5D4E-EBDFA5FFE0DA}"/>
              </a:ext>
            </a:extLst>
          </p:cNvPr>
          <p:cNvSpPr>
            <a:spLocks noChangeArrowheads="1"/>
          </p:cNvSpPr>
          <p:nvPr/>
        </p:nvSpPr>
        <p:spPr bwMode="auto">
          <a:xfrm>
            <a:off x="5558079" y="5988458"/>
            <a:ext cx="1109599" cy="461665"/>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Infuser</a:t>
            </a:r>
          </a:p>
        </p:txBody>
      </p:sp>
      <p:sp>
        <p:nvSpPr>
          <p:cNvPr id="9" name="Rectangle 23">
            <a:extLst>
              <a:ext uri="{FF2B5EF4-FFF2-40B4-BE49-F238E27FC236}">
                <a16:creationId xmlns:a16="http://schemas.microsoft.com/office/drawing/2014/main" id="{06980BB0-549C-C525-3031-0D698850107F}"/>
              </a:ext>
            </a:extLst>
          </p:cNvPr>
          <p:cNvSpPr>
            <a:spLocks noChangeArrowheads="1"/>
          </p:cNvSpPr>
          <p:nvPr/>
        </p:nvSpPr>
        <p:spPr bwMode="auto">
          <a:xfrm>
            <a:off x="3665639" y="5534946"/>
            <a:ext cx="1206821" cy="900000"/>
          </a:xfrm>
          <a:prstGeom prst="rect">
            <a:avLst/>
          </a:prstGeom>
          <a:solidFill>
            <a:srgbClr val="0070C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PVC cart</a:t>
            </a:r>
          </a:p>
        </p:txBody>
      </p:sp>
      <p:sp>
        <p:nvSpPr>
          <p:cNvPr id="15" name="Rectangle 6">
            <a:extLst>
              <a:ext uri="{FF2B5EF4-FFF2-40B4-BE49-F238E27FC236}">
                <a16:creationId xmlns:a16="http://schemas.microsoft.com/office/drawing/2014/main" id="{7DBA0C34-3008-9575-1EB8-72C78E33A8BC}"/>
              </a:ext>
            </a:extLst>
          </p:cNvPr>
          <p:cNvSpPr>
            <a:spLocks noChangeArrowheads="1"/>
          </p:cNvSpPr>
          <p:nvPr/>
        </p:nvSpPr>
        <p:spPr bwMode="auto">
          <a:xfrm rot="7690127">
            <a:off x="6673665" y="5065936"/>
            <a:ext cx="719961" cy="447824"/>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solidFill>
                  <a:srgbClr val="000000"/>
                </a:solidFill>
              </a:rPr>
              <a:t>Def</a:t>
            </a:r>
          </a:p>
        </p:txBody>
      </p:sp>
      <p:sp>
        <p:nvSpPr>
          <p:cNvPr id="17" name="Rectangle 24">
            <a:extLst>
              <a:ext uri="{FF2B5EF4-FFF2-40B4-BE49-F238E27FC236}">
                <a16:creationId xmlns:a16="http://schemas.microsoft.com/office/drawing/2014/main" id="{81E7EDD4-BE55-BB0F-5F38-411CE7AC0DA8}"/>
              </a:ext>
            </a:extLst>
          </p:cNvPr>
          <p:cNvSpPr>
            <a:spLocks noChangeArrowheads="1"/>
          </p:cNvSpPr>
          <p:nvPr/>
        </p:nvSpPr>
        <p:spPr bwMode="auto">
          <a:xfrm rot="14014011" flipV="1">
            <a:off x="6941606" y="2414816"/>
            <a:ext cx="824873" cy="8273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SE" altLang="en-SE" dirty="0">
                <a:solidFill>
                  <a:srgbClr val="000000"/>
                </a:solidFill>
              </a:rPr>
              <a:t>Mon-itor</a:t>
            </a:r>
          </a:p>
        </p:txBody>
      </p:sp>
      <p:grpSp>
        <p:nvGrpSpPr>
          <p:cNvPr id="30" name="Group 29">
            <a:extLst>
              <a:ext uri="{FF2B5EF4-FFF2-40B4-BE49-F238E27FC236}">
                <a16:creationId xmlns:a16="http://schemas.microsoft.com/office/drawing/2014/main" id="{23C9A8E9-0780-A548-CB28-43C33D42736A}"/>
              </a:ext>
            </a:extLst>
          </p:cNvPr>
          <p:cNvGrpSpPr/>
          <p:nvPr/>
        </p:nvGrpSpPr>
        <p:grpSpPr>
          <a:xfrm flipH="1">
            <a:off x="2822816" y="3284136"/>
            <a:ext cx="3455988" cy="1584325"/>
            <a:chOff x="2771775" y="2565400"/>
            <a:chExt cx="3455988" cy="1584325"/>
          </a:xfrm>
        </p:grpSpPr>
        <p:sp>
          <p:nvSpPr>
            <p:cNvPr id="2" name="Rectangle 1">
              <a:extLst>
                <a:ext uri="{FF2B5EF4-FFF2-40B4-BE49-F238E27FC236}">
                  <a16:creationId xmlns:a16="http://schemas.microsoft.com/office/drawing/2014/main" id="{C348AB26-237A-AC3F-47AF-1624AA3B890A}"/>
                </a:ext>
              </a:extLst>
            </p:cNvPr>
            <p:cNvSpPr/>
            <p:nvPr/>
          </p:nvSpPr>
          <p:spPr bwMode="auto">
            <a:xfrm>
              <a:off x="2771775" y="2565400"/>
              <a:ext cx="3455988" cy="1584325"/>
            </a:xfrm>
            <a:prstGeom prst="rec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SE" dirty="0">
                <a:solidFill>
                  <a:srgbClr val="000000"/>
                </a:solidFill>
                <a:latin typeface="Times" charset="0"/>
                <a:ea typeface="ＭＳ Ｐゴシック" charset="0"/>
              </a:endParaRPr>
            </a:p>
          </p:txBody>
        </p:sp>
        <p:sp>
          <p:nvSpPr>
            <p:cNvPr id="67588" name="Oval 2">
              <a:extLst>
                <a:ext uri="{FF2B5EF4-FFF2-40B4-BE49-F238E27FC236}">
                  <a16:creationId xmlns:a16="http://schemas.microsoft.com/office/drawing/2014/main" id="{56B191C3-0B10-E500-071E-A0AB5441C85B}"/>
                </a:ext>
              </a:extLst>
            </p:cNvPr>
            <p:cNvSpPr>
              <a:spLocks/>
            </p:cNvSpPr>
            <p:nvPr/>
          </p:nvSpPr>
          <p:spPr bwMode="auto">
            <a:xfrm>
              <a:off x="3009900" y="3068638"/>
              <a:ext cx="482600" cy="411162"/>
            </a:xfrm>
            <a:prstGeom prst="ellipse">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89" name="Rectangle 3">
              <a:extLst>
                <a:ext uri="{FF2B5EF4-FFF2-40B4-BE49-F238E27FC236}">
                  <a16:creationId xmlns:a16="http://schemas.microsoft.com/office/drawing/2014/main" id="{09C2BDBB-AA13-AF8D-2742-8708157E7115}"/>
                </a:ext>
              </a:extLst>
            </p:cNvPr>
            <p:cNvSpPr>
              <a:spLocks noChangeArrowheads="1"/>
            </p:cNvSpPr>
            <p:nvPr/>
          </p:nvSpPr>
          <p:spPr bwMode="auto">
            <a:xfrm>
              <a:off x="4716463" y="335756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0" name="Rectangle 5">
              <a:extLst>
                <a:ext uri="{FF2B5EF4-FFF2-40B4-BE49-F238E27FC236}">
                  <a16:creationId xmlns:a16="http://schemas.microsoft.com/office/drawing/2014/main" id="{6DDBA037-F80B-9017-EC97-2E6411C4DCED}"/>
                </a:ext>
              </a:extLst>
            </p:cNvPr>
            <p:cNvSpPr>
              <a:spLocks noChangeArrowheads="1"/>
            </p:cNvSpPr>
            <p:nvPr/>
          </p:nvSpPr>
          <p:spPr bwMode="auto">
            <a:xfrm rot="2132212">
              <a:off x="3521075" y="3746500"/>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1" name="Rounded Rectangle 7">
              <a:extLst>
                <a:ext uri="{FF2B5EF4-FFF2-40B4-BE49-F238E27FC236}">
                  <a16:creationId xmlns:a16="http://schemas.microsoft.com/office/drawing/2014/main" id="{AB1CDA37-A76B-562A-A0A4-D65174FA0474}"/>
                </a:ext>
              </a:extLst>
            </p:cNvPr>
            <p:cNvSpPr>
              <a:spLocks noChangeArrowheads="1"/>
            </p:cNvSpPr>
            <p:nvPr/>
          </p:nvSpPr>
          <p:spPr bwMode="auto">
            <a:xfrm>
              <a:off x="3598863" y="2952750"/>
              <a:ext cx="1044575" cy="692150"/>
            </a:xfrm>
            <a:prstGeom prst="roundRect">
              <a:avLst>
                <a:gd name="adj" fmla="val 16667"/>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2" name="Rectangle 8">
              <a:extLst>
                <a:ext uri="{FF2B5EF4-FFF2-40B4-BE49-F238E27FC236}">
                  <a16:creationId xmlns:a16="http://schemas.microsoft.com/office/drawing/2014/main" id="{9D514658-CB47-F8CF-E445-29237DDADDBD}"/>
                </a:ext>
              </a:extLst>
            </p:cNvPr>
            <p:cNvSpPr>
              <a:spLocks noChangeArrowheads="1"/>
            </p:cNvSpPr>
            <p:nvPr/>
          </p:nvSpPr>
          <p:spPr bwMode="auto">
            <a:xfrm>
              <a:off x="4716463" y="3071813"/>
              <a:ext cx="1193800" cy="212725"/>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67593" name="Rectangle 9">
              <a:extLst>
                <a:ext uri="{FF2B5EF4-FFF2-40B4-BE49-F238E27FC236}">
                  <a16:creationId xmlns:a16="http://schemas.microsoft.com/office/drawing/2014/main" id="{34F118D2-5D19-ED18-FF78-6F8A8AD4F54F}"/>
                </a:ext>
              </a:extLst>
            </p:cNvPr>
            <p:cNvSpPr>
              <a:spLocks noChangeArrowheads="1"/>
            </p:cNvSpPr>
            <p:nvPr/>
          </p:nvSpPr>
          <p:spPr bwMode="auto">
            <a:xfrm rot="-1683292">
              <a:off x="3578225" y="2720975"/>
              <a:ext cx="639763" cy="133350"/>
            </a:xfrm>
            <a:prstGeom prst="rect">
              <a:avLst/>
            </a:prstGeom>
            <a:solidFill>
              <a:srgbClr val="FF0000"/>
            </a:solidFill>
            <a:ln w="38100"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3" name="Rounded Rectangle 2">
              <a:extLst>
                <a:ext uri="{FF2B5EF4-FFF2-40B4-BE49-F238E27FC236}">
                  <a16:creationId xmlns:a16="http://schemas.microsoft.com/office/drawing/2014/main" id="{DB1E07E9-C06A-F26C-6781-EF0F524143E5}"/>
                </a:ext>
              </a:extLst>
            </p:cNvPr>
            <p:cNvSpPr/>
            <p:nvPr/>
          </p:nvSpPr>
          <p:spPr bwMode="auto">
            <a:xfrm>
              <a:off x="3763489" y="3017677"/>
              <a:ext cx="448471" cy="561415"/>
            </a:xfrm>
            <a:prstGeom prst="roundRect">
              <a:avLst/>
            </a:prstGeom>
            <a:solidFill>
              <a:srgbClr val="92D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grpSp>
      <p:sp>
        <p:nvSpPr>
          <p:cNvPr id="16" name="Oval 14">
            <a:hlinkClick r:id="rId6" action="ppaction://hlinksldjump"/>
            <a:extLst>
              <a:ext uri="{FF2B5EF4-FFF2-40B4-BE49-F238E27FC236}">
                <a16:creationId xmlns:a16="http://schemas.microsoft.com/office/drawing/2014/main" id="{538055C4-2D30-208C-8501-A176662ADBE0}"/>
              </a:ext>
            </a:extLst>
          </p:cNvPr>
          <p:cNvSpPr>
            <a:spLocks noChangeAspect="1"/>
          </p:cNvSpPr>
          <p:nvPr/>
        </p:nvSpPr>
        <p:spPr bwMode="auto">
          <a:xfrm>
            <a:off x="3443764" y="4991618"/>
            <a:ext cx="468313" cy="466725"/>
          </a:xfrm>
          <a:prstGeom prst="ellipse">
            <a:avLst/>
          </a:prstGeom>
          <a:solidFill>
            <a:srgbClr val="00B05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dirty="0">
              <a:solidFill>
                <a:srgbClr val="000000"/>
              </a:solidFill>
            </a:endParaRPr>
          </a:p>
        </p:txBody>
      </p:sp>
      <p:sp>
        <p:nvSpPr>
          <p:cNvPr id="24" name="Oval 17">
            <a:hlinkClick r:id="rId7" action="ppaction://hlinksldjump"/>
            <a:extLst>
              <a:ext uri="{FF2B5EF4-FFF2-40B4-BE49-F238E27FC236}">
                <a16:creationId xmlns:a16="http://schemas.microsoft.com/office/drawing/2014/main" id="{1B4C8CFF-A1AB-94BC-2BD8-2527DE065097}"/>
              </a:ext>
            </a:extLst>
          </p:cNvPr>
          <p:cNvSpPr>
            <a:spLocks noChangeAspect="1"/>
          </p:cNvSpPr>
          <p:nvPr/>
        </p:nvSpPr>
        <p:spPr bwMode="auto">
          <a:xfrm>
            <a:off x="5091354" y="4995982"/>
            <a:ext cx="466725" cy="468312"/>
          </a:xfrm>
          <a:prstGeom prst="ellipse">
            <a:avLst/>
          </a:prstGeom>
          <a:solidFill>
            <a:srgbClr val="FF0000"/>
          </a:solidFill>
          <a:ln w="9525" algn="ctr">
            <a:solidFill>
              <a:schemeClr val="tx1"/>
            </a:solidFill>
            <a:round/>
            <a:headEnd/>
            <a:tailEnd/>
          </a:ln>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SE" altLang="en-SE">
              <a:solidFill>
                <a:srgbClr val="000000"/>
              </a:solidFill>
            </a:endParaRPr>
          </a:p>
        </p:txBody>
      </p:sp>
      <p:sp>
        <p:nvSpPr>
          <p:cNvPr id="4" name="Rectangle 3">
            <a:extLst>
              <a:ext uri="{FF2B5EF4-FFF2-40B4-BE49-F238E27FC236}">
                <a16:creationId xmlns:a16="http://schemas.microsoft.com/office/drawing/2014/main" id="{1AD056B2-7966-82CF-0939-D5BE32006EED}"/>
              </a:ext>
            </a:extLst>
          </p:cNvPr>
          <p:cNvSpPr/>
          <p:nvPr/>
        </p:nvSpPr>
        <p:spPr bwMode="auto">
          <a:xfrm>
            <a:off x="7767" y="-23047"/>
            <a:ext cx="9144000" cy="6858000"/>
          </a:xfrm>
          <a:prstGeom prst="rect">
            <a:avLst/>
          </a:prstGeom>
          <a:solidFill>
            <a:schemeClr val="tx1">
              <a:alpha val="49558"/>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
        <p:nvSpPr>
          <p:cNvPr id="10" name="Documentation Tasks">
            <a:extLst>
              <a:ext uri="{FF2B5EF4-FFF2-40B4-BE49-F238E27FC236}">
                <a16:creationId xmlns:a16="http://schemas.microsoft.com/office/drawing/2014/main" id="{E2503A6D-9899-43B8-D697-101397C01EDE}"/>
              </a:ext>
            </a:extLst>
          </p:cNvPr>
          <p:cNvSpPr/>
          <p:nvPr/>
        </p:nvSpPr>
        <p:spPr bwMode="auto">
          <a:xfrm>
            <a:off x="244791" y="4078640"/>
            <a:ext cx="5049715" cy="2590720"/>
          </a:xfrm>
          <a:prstGeom prst="round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SE" b="1" dirty="0">
                <a:solidFill>
                  <a:schemeClr val="accent6"/>
                </a:solidFill>
                <a:ea typeface="ＭＳ Ｐゴシック" charset="0"/>
              </a:rPr>
              <a:t>Scribe</a:t>
            </a:r>
            <a:endParaRPr kumimoji="0" lang="en-SE" sz="2400" b="1" i="0" u="none" strike="noStrike" cap="none" normalizeH="0" baseline="0" dirty="0">
              <a:ln>
                <a:noFill/>
              </a:ln>
              <a:solidFill>
                <a:schemeClr val="accent6"/>
              </a:solidFill>
              <a:effectLst/>
              <a:latin typeface="Times" charset="0"/>
              <a:ea typeface="ＭＳ Ｐゴシック" charset="0"/>
            </a:endParaRP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Crowd-control</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en-SE" dirty="0">
                <a:ea typeface="ＭＳ Ｐゴシック" charset="0"/>
              </a:rPr>
              <a:t>Ambulance report</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sv-SE" dirty="0" err="1">
                <a:ea typeface="ＭＳ Ｐゴシック" charset="0"/>
              </a:rPr>
              <a:t>Time</a:t>
            </a:r>
            <a:r>
              <a:rPr lang="sv-SE" dirty="0">
                <a:ea typeface="ＭＳ Ｐゴシック" charset="0"/>
              </a:rPr>
              <a:t>-keeper for rhythm-</a:t>
            </a:r>
            <a:r>
              <a:rPr lang="sv-SE" dirty="0" err="1">
                <a:ea typeface="ＭＳ Ｐゴシック" charset="0"/>
              </a:rPr>
              <a:t>analysis</a:t>
            </a:r>
            <a:endParaRPr lang="sv-SE" dirty="0">
              <a:ea typeface="ＭＳ Ｐゴシック" charset="0"/>
            </a:endParaRP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sv-SE" dirty="0" err="1">
                <a:ea typeface="ＭＳ Ｐゴシック" charset="0"/>
              </a:rPr>
              <a:t>Phone</a:t>
            </a:r>
            <a:r>
              <a:rPr lang="sv-SE" dirty="0">
                <a:ea typeface="ＭＳ Ｐゴシック" charset="0"/>
              </a:rPr>
              <a:t> calls</a:t>
            </a:r>
          </a:p>
          <a:p>
            <a:pPr marL="342900" marR="0" indent="-342900" defTabSz="914400" rtl="0" eaLnBrk="0" fontAlgn="base" latinLnBrk="0" hangingPunct="0">
              <a:lnSpc>
                <a:spcPct val="100000"/>
              </a:lnSpc>
              <a:spcBef>
                <a:spcPct val="0"/>
              </a:spcBef>
              <a:spcAft>
                <a:spcPct val="0"/>
              </a:spcAft>
              <a:buClrTx/>
              <a:buSzTx/>
              <a:buFont typeface="Wingdings" pitchFamily="2" charset="2"/>
              <a:buChar char="q"/>
              <a:tabLst/>
            </a:pPr>
            <a:r>
              <a:rPr lang="sv-SE" dirty="0" err="1">
                <a:ea typeface="ＭＳ Ｐゴシック" charset="0"/>
              </a:rPr>
              <a:t>Checklists</a:t>
            </a:r>
            <a:r>
              <a:rPr lang="sv-SE" dirty="0">
                <a:ea typeface="ＭＳ Ｐゴシック" charset="0"/>
              </a:rPr>
              <a:t>?</a:t>
            </a:r>
            <a:endParaRPr lang="en-SE" dirty="0">
              <a:ea typeface="ＭＳ Ｐゴシック" charset="0"/>
            </a:endParaRPr>
          </a:p>
        </p:txBody>
      </p:sp>
      <p:sp>
        <p:nvSpPr>
          <p:cNvPr id="11" name="Multiply 10">
            <a:hlinkClick r:id="rId6" action="ppaction://hlinksldjump"/>
            <a:extLst>
              <a:ext uri="{FF2B5EF4-FFF2-40B4-BE49-F238E27FC236}">
                <a16:creationId xmlns:a16="http://schemas.microsoft.com/office/drawing/2014/main" id="{C192C929-08A9-8E4A-96C5-0D21CAB9D4A9}"/>
              </a:ext>
            </a:extLst>
          </p:cNvPr>
          <p:cNvSpPr/>
          <p:nvPr/>
        </p:nvSpPr>
        <p:spPr bwMode="auto">
          <a:xfrm>
            <a:off x="4502124" y="4150347"/>
            <a:ext cx="559025" cy="576262"/>
          </a:xfrm>
          <a:prstGeom prst="mathMultiply">
            <a:avLst>
              <a:gd name="adj1" fmla="val 9179"/>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415428079"/>
      </p:ext>
    </p:extLst>
  </p:cSld>
  <p:clrMapOvr>
    <a:masterClrMapping/>
  </p:clrMapOvr>
</p:sld>
</file>

<file path=ppt/theme/theme1.xml><?xml version="1.0" encoding="utf-8"?>
<a:theme xmlns:a="http://schemas.openxmlformats.org/drawingml/2006/main" name="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9849</TotalTime>
  <Words>1207</Words>
  <Application>Microsoft Macintosh PowerPoint</Application>
  <PresentationFormat>On-screen Show (4:3)</PresentationFormat>
  <Paragraphs>302</Paragraphs>
  <Slides>32</Slides>
  <Notes>17</Notes>
  <HiddenSlides>5</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ＭＳ Ｐゴシック</vt:lpstr>
      <vt:lpstr>Arial</vt:lpstr>
      <vt:lpstr>Calisto MT</vt:lpstr>
      <vt:lpstr>Times</vt:lpstr>
      <vt:lpstr>Wingdings</vt:lpstr>
      <vt:lpstr>Tom presentation</vt:lpstr>
      <vt:lpstr>1_Tom presentation</vt:lpstr>
      <vt:lpstr>Initialt omhändertagande vid omedelbar livshot</vt:lpstr>
      <vt:lpstr>Omedelbar livshot</vt:lpstr>
      <vt:lpstr>PowerPoint Presentation</vt:lpstr>
      <vt:lpstr>PowerPoint Presentation</vt:lpstr>
      <vt:lpstr>PowerPoint Presentation</vt:lpstr>
      <vt:lpstr>PowerPoint Presentation</vt:lpstr>
      <vt:lpstr>The Fall</vt:lpstr>
      <vt:lpstr>PowerPoint Presentation</vt:lpstr>
      <vt:lpstr>PowerPoint Presentation</vt:lpstr>
      <vt:lpstr>PowerPoint Presentation</vt:lpstr>
      <vt:lpstr>PowerPoint Presentation</vt:lpstr>
      <vt:lpstr>PowerPoint Presentation</vt:lpstr>
      <vt:lpstr>PowerPoint Presentation</vt:lpstr>
      <vt:lpstr>Call-Response</vt:lpstr>
      <vt:lpstr>PowerPoint Presentation</vt:lpstr>
      <vt:lpstr>PowerPoint Presentation</vt:lpstr>
      <vt:lpstr>Riktade åtgärder</vt:lpstr>
      <vt:lpstr>Hjärtstopp reversibla orsaker</vt:lpstr>
      <vt:lpstr>Cardiac Arrest</vt:lpstr>
      <vt:lpstr>LUCAS</vt:lpstr>
      <vt:lpstr>Ultraljud vena femoralis</vt:lpstr>
      <vt:lpstr>Vad bör hända vid rytmanalys?</vt:lpstr>
      <vt:lpstr>Dubbel-Def</vt:lpstr>
      <vt:lpstr>Torakostomi</vt:lpstr>
      <vt:lpstr>Torakotomi</vt:lpstr>
      <vt:lpstr>Extern kompression av bukaorta</vt:lpstr>
      <vt:lpstr>REBOA</vt:lpstr>
      <vt:lpstr>Perikardiocentes</vt:lpstr>
      <vt:lpstr>Perimortem sectio: för modern</vt:lpstr>
      <vt:lpstr>Perimortem sectio: för barnet</vt:lpstr>
      <vt:lpstr>Perimortem sectio</vt:lpstr>
      <vt:lpstr>Hypothermia</vt:lpstr>
    </vt:vector>
  </TitlesOfParts>
  <Company>뿿_</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 av intoxikation</dc:title>
  <dc:creator>helena jernström</dc:creator>
  <cp:lastModifiedBy>eric Dryver</cp:lastModifiedBy>
  <cp:revision>1495</cp:revision>
  <dcterms:created xsi:type="dcterms:W3CDTF">2004-05-02T18:25:10Z</dcterms:created>
  <dcterms:modified xsi:type="dcterms:W3CDTF">2025-09-04T11:52:11Z</dcterms:modified>
</cp:coreProperties>
</file>