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95"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05613" cy="9939338"/>
  <p:embeddedFontLst>
    <p:embeddedFont>
      <p:font typeface="Lustria" panose="02000603060000020004" pitchFamily="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10">
          <p15:clr>
            <a:srgbClr val="A4A3A4"/>
          </p15:clr>
        </p15:guide>
        <p15:guide id="2" pos="5467">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qH6vMabC984WJRFX2xvptLHyG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BF17B0-4529-4E65-B575-E997CB56D256}">
  <a:tblStyle styleId="{18BF17B0-4529-4E65-B575-E997CB56D256}" styleName="Table_0">
    <a:wholeTbl>
      <a:tcTxStyle b="off" i="off">
        <a:font>
          <a:latin typeface="Times"/>
          <a:ea typeface="Times"/>
          <a:cs typeface="Times"/>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BAEF2EF-92FF-4C35-9DA9-47A3BBC215C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C791D1-6FB4-4A26-BBC2-225190E8095C}" styleName="Table_2">
    <a:wholeTbl>
      <a:tcTxStyle b="off" i="off">
        <a:font>
          <a:latin typeface="Times"/>
          <a:ea typeface="Times"/>
          <a:cs typeface="Times"/>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8"/>
    <p:restoredTop sz="94635"/>
  </p:normalViewPr>
  <p:slideViewPr>
    <p:cSldViewPr snapToGrid="0">
      <p:cViewPr varScale="1">
        <p:scale>
          <a:sx n="100" d="100"/>
          <a:sy n="100" d="100"/>
        </p:scale>
        <p:origin x="328" y="176"/>
      </p:cViewPr>
      <p:guideLst>
        <p:guide orient="horz" pos="3810"/>
        <p:guide pos="54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575"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856038" y="0"/>
            <a:ext cx="2949575"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450"/>
            <a:ext cx="2949575"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1</a:t>
            </a:fld>
            <a:endParaRPr sz="1200" b="0" i="0" u="none" strike="noStrike" cap="none">
              <a:solidFill>
                <a:schemeClr val="dk1"/>
              </a:solidFill>
              <a:latin typeface="Times"/>
              <a:ea typeface="Times"/>
              <a:cs typeface="Times"/>
              <a:sym typeface="Times"/>
            </a:endParaRPr>
          </a:p>
        </p:txBody>
      </p:sp>
      <p:sp>
        <p:nvSpPr>
          <p:cNvPr id="186" name="Google Shape;186;p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1: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10</a:t>
            </a:fld>
            <a:endParaRPr sz="1200" b="0" i="0" u="none" strike="noStrike" cap="none">
              <a:solidFill>
                <a:schemeClr val="dk1"/>
              </a:solidFill>
              <a:latin typeface="Times"/>
              <a:ea typeface="Times"/>
              <a:cs typeface="Times"/>
              <a:sym typeface="Times"/>
            </a:endParaRPr>
          </a:p>
        </p:txBody>
      </p:sp>
      <p:sp>
        <p:nvSpPr>
          <p:cNvPr id="251" name="Google Shape;251;p1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10: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8" name="Google Shape;258;p1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12</a:t>
            </a:fld>
            <a:endParaRPr sz="1200" b="0" i="0" u="none" strike="noStrike" cap="none">
              <a:solidFill>
                <a:schemeClr val="dk1"/>
              </a:solidFill>
              <a:latin typeface="Times"/>
              <a:ea typeface="Times"/>
              <a:cs typeface="Times"/>
              <a:sym typeface="Times"/>
            </a:endParaRPr>
          </a:p>
        </p:txBody>
      </p:sp>
      <p:sp>
        <p:nvSpPr>
          <p:cNvPr id="264" name="Google Shape;264;p1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5" name="Google Shape;265;p12:notes"/>
          <p:cNvSpPr txBox="1">
            <a:spLocks noGrp="1"/>
          </p:cNvSpPr>
          <p:nvPr>
            <p:ph type="body" idx="1"/>
          </p:nvPr>
        </p:nvSpPr>
        <p:spPr>
          <a:xfrm>
            <a:off x="908050" y="4721225"/>
            <a:ext cx="4989513" cy="44719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13</a:t>
            </a:fld>
            <a:endParaRPr sz="1200" b="0" i="0" u="none" strike="noStrike" cap="none">
              <a:solidFill>
                <a:schemeClr val="dk1"/>
              </a:solidFill>
              <a:latin typeface="Times"/>
              <a:ea typeface="Times"/>
              <a:cs typeface="Times"/>
              <a:sym typeface="Times"/>
            </a:endParaRPr>
          </a:p>
        </p:txBody>
      </p:sp>
      <p:sp>
        <p:nvSpPr>
          <p:cNvPr id="272" name="Google Shape;272;p13:notes"/>
          <p:cNvSpPr>
            <a:spLocks noGrp="1" noRot="1" noChangeAspect="1"/>
          </p:cNvSpPr>
          <p:nvPr>
            <p:ph type="sldImg" idx="2"/>
          </p:nvPr>
        </p:nvSpPr>
        <p:spPr>
          <a:xfrm>
            <a:off x="901700" y="773113"/>
            <a:ext cx="5003800" cy="375443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3" name="Google Shape;273;p13:notes"/>
          <p:cNvSpPr txBox="1">
            <a:spLocks noGrp="1"/>
          </p:cNvSpPr>
          <p:nvPr>
            <p:ph type="body" idx="1"/>
          </p:nvPr>
        </p:nvSpPr>
        <p:spPr>
          <a:xfrm>
            <a:off x="908050" y="4721225"/>
            <a:ext cx="4989513" cy="44719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14</a:t>
            </a:fld>
            <a:endParaRPr sz="1200" b="0" i="0" u="none" strike="noStrike" cap="none">
              <a:solidFill>
                <a:schemeClr val="dk1"/>
              </a:solidFill>
              <a:latin typeface="Times"/>
              <a:ea typeface="Times"/>
              <a:cs typeface="Times"/>
              <a:sym typeface="Times"/>
            </a:endParaRPr>
          </a:p>
        </p:txBody>
      </p:sp>
      <p:sp>
        <p:nvSpPr>
          <p:cNvPr id="280" name="Google Shape;280;p14: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1" name="Google Shape;281;p14:notes"/>
          <p:cNvSpPr txBox="1">
            <a:spLocks noGrp="1"/>
          </p:cNvSpPr>
          <p:nvPr>
            <p:ph type="body" idx="1"/>
          </p:nvPr>
        </p:nvSpPr>
        <p:spPr>
          <a:xfrm>
            <a:off x="908050" y="4721225"/>
            <a:ext cx="4989513" cy="44719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8" name="Google Shape;288;p1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16</a:t>
            </a:fld>
            <a:endParaRPr sz="1200" b="0" i="0" u="none" strike="noStrike" cap="none">
              <a:solidFill>
                <a:schemeClr val="dk1"/>
              </a:solidFill>
              <a:latin typeface="Times"/>
              <a:ea typeface="Times"/>
              <a:cs typeface="Times"/>
              <a:sym typeface="Times"/>
            </a:endParaRPr>
          </a:p>
        </p:txBody>
      </p:sp>
      <p:sp>
        <p:nvSpPr>
          <p:cNvPr id="295" name="Google Shape;295;p16:notes"/>
          <p:cNvSpPr txBox="1">
            <a:spLocks noGrp="1"/>
          </p:cNvSpPr>
          <p:nvPr>
            <p:ph type="body" idx="1"/>
          </p:nvPr>
        </p:nvSpPr>
        <p:spPr>
          <a:xfrm>
            <a:off x="550863" y="390525"/>
            <a:ext cx="5835650" cy="8294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sv-SE" sz="1400"/>
              <a:t>So let’s now go through a proposed generic ABCDE.</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There is a step before A.  This is the O step on this slide, where O stands for Overview.  The purpose of O is to prevent an escalation of acuity.</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During the Overview step, there are three assessments:</a:t>
            </a:r>
            <a:endParaRPr/>
          </a:p>
          <a:p>
            <a:pPr marL="171450" lvl="0" indent="-171450" algn="l" rtl="0">
              <a:spcBef>
                <a:spcPts val="420"/>
              </a:spcBef>
              <a:spcAft>
                <a:spcPts val="0"/>
              </a:spcAft>
              <a:buClr>
                <a:schemeClr val="dk1"/>
              </a:buClr>
              <a:buSzPts val="1400"/>
              <a:buFont typeface="Arial"/>
              <a:buChar char="•"/>
            </a:pPr>
            <a:r>
              <a:rPr lang="sv-SE" sz="1400"/>
              <a:t>First assessment:  Safety?  The potential interventions to consider are what PPE to done and whether the working environment is safe for patient and personnel</a:t>
            </a:r>
            <a:endParaRPr sz="1400"/>
          </a:p>
          <a:p>
            <a:pPr marL="171450" lvl="0" indent="-171450" algn="l" rtl="0">
              <a:spcBef>
                <a:spcPts val="420"/>
              </a:spcBef>
              <a:spcAft>
                <a:spcPts val="0"/>
              </a:spcAft>
              <a:buClr>
                <a:schemeClr val="dk1"/>
              </a:buClr>
              <a:buSzPts val="1400"/>
              <a:buFont typeface="Arial"/>
              <a:buChar char="•"/>
            </a:pPr>
            <a:r>
              <a:rPr lang="sv-SE" sz="1400"/>
              <a:t>Second assessemnt:  Support?  The potential interventions to consider are requesting additional personnel and requesting additional equipment</a:t>
            </a:r>
            <a:endParaRPr sz="1400"/>
          </a:p>
          <a:p>
            <a:pPr marL="171450" lvl="0" indent="-171450" algn="l" rtl="0">
              <a:spcBef>
                <a:spcPts val="420"/>
              </a:spcBef>
              <a:spcAft>
                <a:spcPts val="0"/>
              </a:spcAft>
              <a:buClr>
                <a:schemeClr val="dk1"/>
              </a:buClr>
              <a:buSzPts val="1400"/>
              <a:buFont typeface="Arial"/>
              <a:buChar char="•"/>
            </a:pPr>
            <a:r>
              <a:rPr lang="sv-SE" sz="1400"/>
              <a:t>Third assessment:  Special Situation?  Cardiac arrest should be identified during the overview, and advanced cardiopulmonary resuscitation initiated.  Catastrophic bleeding should be stopped using pressure or tourniquet before proceeding to the next step.</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The next step is A for Airway.  The purpose of A is to stabilize the cervical spine if it is potentially unstable, and to ensure patency between the pharynx and carina.</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During A, there are three assessments:</a:t>
            </a:r>
            <a:endParaRPr/>
          </a:p>
          <a:p>
            <a:pPr marL="171450" lvl="0" indent="-171450" algn="l" rtl="0">
              <a:spcBef>
                <a:spcPts val="420"/>
              </a:spcBef>
              <a:spcAft>
                <a:spcPts val="0"/>
              </a:spcAft>
              <a:buClr>
                <a:schemeClr val="dk1"/>
              </a:buClr>
              <a:buSzPts val="1400"/>
              <a:buFont typeface="Arial"/>
              <a:buChar char="•"/>
            </a:pPr>
            <a:r>
              <a:rPr lang="sv-SE" sz="1400"/>
              <a:t>First assessment:  Head trauma?  The potential intervention to consider is manual stabilization of the cervical spine.</a:t>
            </a:r>
            <a:endParaRPr/>
          </a:p>
          <a:p>
            <a:pPr marL="171450" lvl="0" indent="-171450" algn="l" rtl="0">
              <a:spcBef>
                <a:spcPts val="420"/>
              </a:spcBef>
              <a:spcAft>
                <a:spcPts val="0"/>
              </a:spcAft>
              <a:buClr>
                <a:schemeClr val="dk1"/>
              </a:buClr>
              <a:buSzPts val="1400"/>
              <a:buFont typeface="Arial"/>
              <a:buChar char="•"/>
            </a:pPr>
            <a:r>
              <a:rPr lang="sv-SE" sz="1400"/>
              <a:t>Second assessment:  listen to the airway sounds.  The potential interventions to consider are airway interventions which are covered in the next slide.</a:t>
            </a:r>
            <a:endParaRPr/>
          </a:p>
          <a:p>
            <a:pPr marL="171450" lvl="0" indent="-171450" algn="l" rtl="0">
              <a:spcBef>
                <a:spcPts val="420"/>
              </a:spcBef>
              <a:spcAft>
                <a:spcPts val="0"/>
              </a:spcAft>
              <a:buClr>
                <a:schemeClr val="dk1"/>
              </a:buClr>
              <a:buSzPts val="1400"/>
              <a:buFont typeface="Arial"/>
              <a:buChar char="•"/>
            </a:pPr>
            <a:r>
              <a:rPr lang="sv-SE" sz="1400"/>
              <a:t>Third assessment:  inspect the oral cavity.  The potential interventions are suction, lateral decubitus and the use of forceps to remove liquids or loose solids from the oral cavity</a:t>
            </a:r>
            <a:endParaRPr sz="1400"/>
          </a:p>
          <a:p>
            <a:pPr marL="0" lvl="0" indent="0" algn="l" rtl="0">
              <a:spcBef>
                <a:spcPts val="420"/>
              </a:spcBef>
              <a:spcAft>
                <a:spcPts val="0"/>
              </a:spcAft>
              <a:buNone/>
            </a:pPr>
            <a:endParaRPr sz="1400"/>
          </a:p>
          <a:p>
            <a:pPr marL="0" lvl="0" indent="0" algn="l" rtl="0">
              <a:spcBef>
                <a:spcPts val="420"/>
              </a:spcBef>
              <a:spcAft>
                <a:spcPts val="0"/>
              </a:spcAft>
              <a:buNone/>
            </a:pPr>
            <a:r>
              <a:rPr lang="sv-SE" sz="1400"/>
              <a:t>If the patient is already intubated, there are still three assessments during A:</a:t>
            </a:r>
            <a:endParaRPr/>
          </a:p>
          <a:p>
            <a:pPr marL="171450" lvl="0" indent="-171450" algn="l" rtl="0">
              <a:spcBef>
                <a:spcPts val="420"/>
              </a:spcBef>
              <a:spcAft>
                <a:spcPts val="0"/>
              </a:spcAft>
              <a:buClr>
                <a:schemeClr val="dk1"/>
              </a:buClr>
              <a:buSzPts val="1400"/>
              <a:buFont typeface="Arial"/>
              <a:buChar char="•"/>
            </a:pPr>
            <a:r>
              <a:rPr lang="sv-SE" sz="1400"/>
              <a:t>First assessment:  Head trauma?  The potential intervention to consider is manual stabilization of the cervical spine.</a:t>
            </a:r>
            <a:endParaRPr/>
          </a:p>
          <a:p>
            <a:pPr marL="171450" lvl="0" indent="-171450" algn="l" rtl="0">
              <a:spcBef>
                <a:spcPts val="420"/>
              </a:spcBef>
              <a:spcAft>
                <a:spcPts val="0"/>
              </a:spcAft>
              <a:buClr>
                <a:schemeClr val="dk1"/>
              </a:buClr>
              <a:buSzPts val="1400"/>
              <a:buFont typeface="Arial"/>
              <a:buChar char="•"/>
            </a:pPr>
            <a:r>
              <a:rPr lang="sv-SE" sz="1400"/>
              <a:t>Second assessment:  Measuring the End-tidal CO2.  If there is no end-tidal CO2, the assumption should be that the tube is not in the right place and the patient should be extubated.</a:t>
            </a:r>
            <a:endParaRPr/>
          </a:p>
          <a:p>
            <a:pPr marL="171450" lvl="0" indent="-171450" algn="l" rtl="0">
              <a:spcBef>
                <a:spcPts val="420"/>
              </a:spcBef>
              <a:spcAft>
                <a:spcPts val="0"/>
              </a:spcAft>
              <a:buClr>
                <a:schemeClr val="dk1"/>
              </a:buClr>
              <a:buSzPts val="1400"/>
              <a:buFont typeface="Arial"/>
              <a:buChar char="•"/>
            </a:pPr>
            <a:r>
              <a:rPr lang="sv-SE" sz="1400"/>
              <a:t>Third assessment:  Inspecting the tube.  If it contains liquid, the tube should be suctioned</a:t>
            </a:r>
            <a:endParaRPr sz="1400"/>
          </a:p>
          <a:p>
            <a:pPr marL="0" lvl="0" indent="0" algn="l" rtl="0">
              <a:spcBef>
                <a:spcPts val="360"/>
              </a:spcBef>
              <a:spcAft>
                <a:spcPts val="0"/>
              </a:spcAft>
              <a:buNone/>
            </a:pPr>
            <a:endParaRPr/>
          </a:p>
        </p:txBody>
      </p:sp>
      <p:sp>
        <p:nvSpPr>
          <p:cNvPr id="296" name="Google Shape;296;p16: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17</a:t>
            </a:fld>
            <a:endParaRPr sz="1200" b="0" i="0" u="none" strike="noStrike" cap="none">
              <a:solidFill>
                <a:schemeClr val="dk1"/>
              </a:solidFill>
              <a:latin typeface="Times"/>
              <a:ea typeface="Times"/>
              <a:cs typeface="Times"/>
              <a:sym typeface="Times"/>
            </a:endParaRPr>
          </a:p>
        </p:txBody>
      </p:sp>
      <p:sp>
        <p:nvSpPr>
          <p:cNvPr id="302" name="Google Shape;302;p17:notes"/>
          <p:cNvSpPr txBox="1">
            <a:spLocks noGrp="1"/>
          </p:cNvSpPr>
          <p:nvPr>
            <p:ph type="body" idx="1"/>
          </p:nvPr>
        </p:nvSpPr>
        <p:spPr>
          <a:xfrm>
            <a:off x="658813" y="360363"/>
            <a:ext cx="5618162" cy="84296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sv-SE" sz="1400"/>
              <a:t>The next step is B which stands for Breathing.  The purpose of B is to ensure oxygen delivery to the blood and removal of CO2 from the blood.</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During B, there are four assessments:</a:t>
            </a:r>
            <a:endParaRPr/>
          </a:p>
          <a:p>
            <a:pPr marL="171450" lvl="0" indent="-171450" algn="l" rtl="0">
              <a:spcBef>
                <a:spcPts val="420"/>
              </a:spcBef>
              <a:spcAft>
                <a:spcPts val="0"/>
              </a:spcAft>
              <a:buClr>
                <a:schemeClr val="dk1"/>
              </a:buClr>
              <a:buSzPts val="1400"/>
              <a:buFont typeface="Arial"/>
              <a:buChar char="•"/>
            </a:pPr>
            <a:r>
              <a:rPr lang="sv-SE" sz="1400"/>
              <a:t>First assessment:  what is the SpO2?  The potential intervention to consider is the administration of supplemental oxygen via mask</a:t>
            </a:r>
            <a:endParaRPr/>
          </a:p>
          <a:p>
            <a:pPr marL="171450" lvl="0" indent="-171450" algn="l" rtl="0">
              <a:spcBef>
                <a:spcPts val="420"/>
              </a:spcBef>
              <a:spcAft>
                <a:spcPts val="0"/>
              </a:spcAft>
              <a:buClr>
                <a:schemeClr val="dk1"/>
              </a:buClr>
              <a:buSzPts val="1400"/>
              <a:buFont typeface="Arial"/>
              <a:buChar char="•"/>
            </a:pPr>
            <a:r>
              <a:rPr lang="sv-SE" sz="1400"/>
              <a:t>Second assessment:  what is the respiratory rate?  The potential intervention to consider is ventilating the patient via mask, either with a one-person or two-person technique</a:t>
            </a:r>
            <a:endParaRPr sz="1400"/>
          </a:p>
          <a:p>
            <a:pPr marL="171450" lvl="0" indent="-171450" algn="l" rtl="0">
              <a:spcBef>
                <a:spcPts val="420"/>
              </a:spcBef>
              <a:spcAft>
                <a:spcPts val="0"/>
              </a:spcAft>
              <a:buClr>
                <a:schemeClr val="dk1"/>
              </a:buClr>
              <a:buSzPts val="1400"/>
              <a:buFont typeface="Arial"/>
              <a:buChar char="•"/>
            </a:pPr>
            <a:r>
              <a:rPr lang="sv-SE" sz="1400"/>
              <a:t>Third assessment:  lung auscultation.  There is no directly linked potential intervention.  Wheezing can be caused by an asthma or COPD exacerbation, but also by heart failure.  The information acquired during auscultation provides data to recognize certain poisoned arrow patterns.</a:t>
            </a:r>
            <a:endParaRPr/>
          </a:p>
          <a:p>
            <a:pPr marL="171450" lvl="0" indent="-171450" algn="l" rtl="0">
              <a:spcBef>
                <a:spcPts val="420"/>
              </a:spcBef>
              <a:spcAft>
                <a:spcPts val="0"/>
              </a:spcAft>
              <a:buClr>
                <a:schemeClr val="dk1"/>
              </a:buClr>
              <a:buSzPts val="1400"/>
              <a:buFont typeface="Arial"/>
              <a:buChar char="•"/>
            </a:pPr>
            <a:r>
              <a:rPr lang="sv-SE" sz="1400"/>
              <a:t>Fourth assessment:  chest wall inspection.  If there is a hole in the chest wall, the intervention is to seal the hole</a:t>
            </a:r>
            <a:endParaRPr sz="1400"/>
          </a:p>
          <a:p>
            <a:pPr marL="0" lvl="0" indent="0" algn="l" rtl="0">
              <a:spcBef>
                <a:spcPts val="420"/>
              </a:spcBef>
              <a:spcAft>
                <a:spcPts val="0"/>
              </a:spcAft>
              <a:buNone/>
            </a:pPr>
            <a:endParaRPr sz="1400"/>
          </a:p>
          <a:p>
            <a:pPr marL="0" lvl="0" indent="0" algn="l" rtl="0">
              <a:spcBef>
                <a:spcPts val="420"/>
              </a:spcBef>
              <a:spcAft>
                <a:spcPts val="0"/>
              </a:spcAft>
              <a:buNone/>
            </a:pPr>
            <a:r>
              <a:rPr lang="sv-SE" sz="1400"/>
              <a:t>The next step is C for Circulation.  The purpose of C is to ensure brain perfusion so that oxygen and glucose can be delivered to the neurons.</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During C, there are three assessments</a:t>
            </a:r>
            <a:endParaRPr sz="1400"/>
          </a:p>
          <a:p>
            <a:pPr marL="171450" lvl="0" indent="-171450" algn="l" rtl="0">
              <a:spcBef>
                <a:spcPts val="420"/>
              </a:spcBef>
              <a:spcAft>
                <a:spcPts val="0"/>
              </a:spcAft>
              <a:buClr>
                <a:schemeClr val="dk1"/>
              </a:buClr>
              <a:buSzPts val="1400"/>
              <a:buFont typeface="Arial"/>
              <a:buChar char="•"/>
            </a:pPr>
            <a:r>
              <a:rPr lang="sv-SE" sz="1400"/>
              <a:t>First assessment:  presence of the radial or femoral pulse and ideally obtaining a blood pressure.  If the pulse is thready or absent or the blood pressure is low, the intervention consists in obtaining intravenous or intraosseous access and administering a bolus of crystalloid, 500 ml for an adult and 10 ml/kg for a child.  Once more information is obtained, it will be clearer whether the patient in is shock, and what the cause of the shock is.  Then interventions targeted to the cause can be implemented, e.g. giving blood for hemorrhagic shock, given thrombolysis for massive pulmonary embolism.  But giving an initial bolus of fluid can be justified.</a:t>
            </a:r>
            <a:endParaRPr/>
          </a:p>
          <a:p>
            <a:pPr marL="171450" lvl="0" indent="-171450" algn="l" rtl="0">
              <a:spcBef>
                <a:spcPts val="420"/>
              </a:spcBef>
              <a:spcAft>
                <a:spcPts val="0"/>
              </a:spcAft>
              <a:buClr>
                <a:schemeClr val="dk1"/>
              </a:buClr>
              <a:buSzPts val="1400"/>
              <a:buFont typeface="Arial"/>
              <a:buChar char="•"/>
            </a:pPr>
            <a:r>
              <a:rPr lang="sv-SE" sz="1400"/>
              <a:t>Second assessment:  measuring the heart rate.  If the heart rate is really low, it is reasonable to give adrenalin intramuscular instead of atropine, and if the heart rate is really-really low, then the acute initial intervention is external pacing.</a:t>
            </a:r>
            <a:endParaRPr/>
          </a:p>
          <a:p>
            <a:pPr marL="171450" lvl="0" indent="-171450" algn="l" rtl="0">
              <a:spcBef>
                <a:spcPts val="420"/>
              </a:spcBef>
              <a:spcAft>
                <a:spcPts val="0"/>
              </a:spcAft>
              <a:buClr>
                <a:schemeClr val="dk1"/>
              </a:buClr>
              <a:buSzPts val="1400"/>
              <a:buFont typeface="Arial"/>
              <a:buChar char="•"/>
            </a:pPr>
            <a:r>
              <a:rPr lang="sv-SE" sz="1400"/>
              <a:t>Third assessment:  heart rhythm.  Here, all you need is a two-lead EKG to determine whether the heart rate is regular or not, and whether the QRS complexes are wide or narrow.  This information allows you to categorize tachycardias.</a:t>
            </a:r>
            <a:endParaRPr/>
          </a:p>
        </p:txBody>
      </p:sp>
      <p:sp>
        <p:nvSpPr>
          <p:cNvPr id="303" name="Google Shape;303;p17: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18</a:t>
            </a:fld>
            <a:endParaRPr sz="1200" b="0" i="0" u="none" strike="noStrike" cap="none">
              <a:solidFill>
                <a:schemeClr val="dk1"/>
              </a:solidFill>
              <a:latin typeface="Times"/>
              <a:ea typeface="Times"/>
              <a:cs typeface="Times"/>
              <a:sym typeface="Times"/>
            </a:endParaRPr>
          </a:p>
        </p:txBody>
      </p:sp>
      <p:sp>
        <p:nvSpPr>
          <p:cNvPr id="308" name="Google Shape;308;p18:notes"/>
          <p:cNvSpPr txBox="1">
            <a:spLocks noGrp="1"/>
          </p:cNvSpPr>
          <p:nvPr>
            <p:ph type="body" idx="1"/>
          </p:nvPr>
        </p:nvSpPr>
        <p:spPr>
          <a:xfrm>
            <a:off x="641350" y="374650"/>
            <a:ext cx="5654675" cy="8543925"/>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sv-SE" sz="1400"/>
              <a:t>The next step is D which stands for Disability.  The purpose of D is to rule out hypoglycemia and detect focal neurological deficits.</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During D, there are four assessments:</a:t>
            </a:r>
            <a:endParaRPr/>
          </a:p>
          <a:p>
            <a:pPr marL="171450" lvl="0" indent="-171450" algn="l" rtl="0">
              <a:spcBef>
                <a:spcPts val="420"/>
              </a:spcBef>
              <a:spcAft>
                <a:spcPts val="0"/>
              </a:spcAft>
              <a:buClr>
                <a:schemeClr val="dk1"/>
              </a:buClr>
              <a:buSzPts val="1400"/>
              <a:buFont typeface="Arial"/>
              <a:buChar char="•"/>
            </a:pPr>
            <a:r>
              <a:rPr lang="sv-SE" sz="1400"/>
              <a:t>First assessment:  degree of alertness according to AVPU.  AVPU stands for Alert-Verbal-Pain-Unconscious.</a:t>
            </a:r>
            <a:endParaRPr/>
          </a:p>
          <a:p>
            <a:pPr marL="171450" lvl="0" indent="-171450" algn="l" rtl="0">
              <a:spcBef>
                <a:spcPts val="420"/>
              </a:spcBef>
              <a:spcAft>
                <a:spcPts val="0"/>
              </a:spcAft>
              <a:buClr>
                <a:schemeClr val="dk1"/>
              </a:buClr>
              <a:buSzPts val="1400"/>
              <a:buFont typeface="Arial"/>
              <a:buChar char="•"/>
            </a:pPr>
            <a:r>
              <a:rPr lang="sv-SE" sz="1400"/>
              <a:t>Second assessment:  looking at the eyes for pupillary size and asymmetry, conjugated eye deviation, abnormal movements such as nystagmus or roving eye movements.</a:t>
            </a:r>
            <a:endParaRPr/>
          </a:p>
          <a:p>
            <a:pPr marL="171450" lvl="0" indent="-171450" algn="l" rtl="0">
              <a:spcBef>
                <a:spcPts val="420"/>
              </a:spcBef>
              <a:spcAft>
                <a:spcPts val="0"/>
              </a:spcAft>
              <a:buClr>
                <a:schemeClr val="dk1"/>
              </a:buClr>
              <a:buSzPts val="1400"/>
              <a:buFont typeface="Arial"/>
              <a:buChar char="•"/>
            </a:pPr>
            <a:r>
              <a:rPr lang="sv-SE" sz="1400"/>
              <a:t>Third assessment:  examining the gross motor function in the hands and feet.  If the patient is not moving these spontaneously, ask the patient to move them.  If the patient is unconscious, apply a painful stimulus to the nailbeds and observe the response.  This allows for the detection of focal neurological deficits.</a:t>
            </a:r>
            <a:endParaRPr/>
          </a:p>
          <a:p>
            <a:pPr marL="171450" lvl="0" indent="-171450" algn="l" rtl="0">
              <a:spcBef>
                <a:spcPts val="420"/>
              </a:spcBef>
              <a:spcAft>
                <a:spcPts val="0"/>
              </a:spcAft>
              <a:buClr>
                <a:schemeClr val="dk1"/>
              </a:buClr>
              <a:buSzPts val="1400"/>
              <a:buFont typeface="Arial"/>
              <a:buChar char="•"/>
            </a:pPr>
            <a:r>
              <a:rPr lang="sv-SE" sz="1400"/>
              <a:t>Fourth assessment:  measuring capillary or plasma glucose.</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In terms of interventions during D, they mainly boil down to giving benzodiazepines in the presence of seizure or severe agitation that hampers assessment and treatment, and given glucose or glucagon in the setting of hypoglycemia.</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The final step of the ABCE is E for Exposure.  The purpose of E is to detect infection/trauma and to detect or prevent hypo and hyperthermia.</a:t>
            </a:r>
            <a:endParaRPr/>
          </a:p>
          <a:p>
            <a:pPr marL="0" lvl="0" indent="0" algn="l" rtl="0">
              <a:spcBef>
                <a:spcPts val="420"/>
              </a:spcBef>
              <a:spcAft>
                <a:spcPts val="0"/>
              </a:spcAft>
              <a:buNone/>
            </a:pPr>
            <a:endParaRPr sz="1400"/>
          </a:p>
          <a:p>
            <a:pPr marL="0" lvl="0" indent="0" algn="l" rtl="0">
              <a:spcBef>
                <a:spcPts val="420"/>
              </a:spcBef>
              <a:spcAft>
                <a:spcPts val="0"/>
              </a:spcAft>
              <a:buNone/>
            </a:pPr>
            <a:r>
              <a:rPr lang="sv-SE" sz="1400"/>
              <a:t>During E, there are three assessments</a:t>
            </a:r>
            <a:endParaRPr sz="1400"/>
          </a:p>
          <a:p>
            <a:pPr marL="171450" lvl="0" indent="-171450" algn="l" rtl="0">
              <a:spcBef>
                <a:spcPts val="0"/>
              </a:spcBef>
              <a:spcAft>
                <a:spcPts val="0"/>
              </a:spcAft>
              <a:buClr>
                <a:schemeClr val="dk1"/>
              </a:buClr>
              <a:buSzPts val="1400"/>
              <a:buFont typeface="Arial"/>
              <a:buChar char="•"/>
            </a:pPr>
            <a:r>
              <a:rPr lang="sv-SE" sz="1400"/>
              <a:t>First assessment: inspecting the body’s front side, looking at the skin, looking for signs of trauma or inflammation.  What is appropriate under E will depend on the circumstances. For example, it is appropriate to look for petechiae and sources of infection in the setting of suspected sepsis; it is appropriate to assess pelvic ring stability and the femurs in trauma, to perform a peripheral neurovascular examination in limb trauma. Assessing the stability of the pelvic ring in an elderly patient presenting with dyspnea in the absence of known trauma is of dubious value.</a:t>
            </a:r>
            <a:endParaRPr/>
          </a:p>
          <a:p>
            <a:pPr marL="171450" lvl="0" indent="-171450" algn="l" rtl="0">
              <a:spcBef>
                <a:spcPts val="0"/>
              </a:spcBef>
              <a:spcAft>
                <a:spcPts val="0"/>
              </a:spcAft>
              <a:buClr>
                <a:schemeClr val="dk1"/>
              </a:buClr>
              <a:buSzPts val="1400"/>
              <a:buFont typeface="Arial"/>
              <a:buChar char="•"/>
            </a:pPr>
            <a:r>
              <a:rPr lang="sv-SE" sz="1400"/>
              <a:t>Second assessment:  inspecting the body’s back side.  If spinal injury is suspected, this is done by log-rolling the patient.  Palpating the spine is of dubious value in unconscious patients.</a:t>
            </a:r>
            <a:endParaRPr/>
          </a:p>
          <a:p>
            <a:pPr marL="171450" lvl="0" indent="-171450" algn="l" rtl="0">
              <a:spcBef>
                <a:spcPts val="0"/>
              </a:spcBef>
              <a:spcAft>
                <a:spcPts val="0"/>
              </a:spcAft>
              <a:buClr>
                <a:schemeClr val="dk1"/>
              </a:buClr>
              <a:buSzPts val="1400"/>
              <a:buFont typeface="Arial"/>
              <a:buChar char="•"/>
            </a:pPr>
            <a:r>
              <a:rPr lang="sv-SE" sz="1400"/>
              <a:t>Third assessment:  checking the patient’s temperature.</a:t>
            </a:r>
            <a:endParaRPr/>
          </a:p>
          <a:p>
            <a:pPr marL="0" lvl="0" indent="0" algn="l" rtl="0">
              <a:spcBef>
                <a:spcPts val="0"/>
              </a:spcBef>
              <a:spcAft>
                <a:spcPts val="0"/>
              </a:spcAft>
              <a:buNone/>
            </a:pPr>
            <a:endParaRPr sz="1400"/>
          </a:p>
          <a:p>
            <a:pPr marL="0" lvl="0" indent="0" algn="l" rtl="0">
              <a:spcBef>
                <a:spcPts val="0"/>
              </a:spcBef>
              <a:spcAft>
                <a:spcPts val="0"/>
              </a:spcAft>
              <a:buNone/>
            </a:pPr>
            <a:r>
              <a:rPr lang="sv-SE" sz="1400"/>
              <a:t>The associated interventions will depend on the findings.</a:t>
            </a:r>
            <a:endParaRPr/>
          </a:p>
        </p:txBody>
      </p:sp>
      <p:sp>
        <p:nvSpPr>
          <p:cNvPr id="309" name="Google Shape;309;p18: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5" name="Google Shape;315;p19: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2: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193" name="Google Shape;193;p2: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20</a:t>
            </a:fld>
            <a:endParaRPr sz="1200" b="0" i="0" u="none" strike="noStrike" cap="none">
              <a:solidFill>
                <a:schemeClr val="dk1"/>
              </a:solidFill>
              <a:latin typeface="Times"/>
              <a:ea typeface="Times"/>
              <a:cs typeface="Times"/>
              <a:sym typeface="Times"/>
            </a:endParaRPr>
          </a:p>
        </p:txBody>
      </p:sp>
      <p:sp>
        <p:nvSpPr>
          <p:cNvPr id="321" name="Google Shape;321;p20:notes"/>
          <p:cNvSpPr>
            <a:spLocks noGrp="1" noRot="1" noChangeAspect="1"/>
          </p:cNvSpPr>
          <p:nvPr>
            <p:ph type="sldImg" idx="2"/>
          </p:nvPr>
        </p:nvSpPr>
        <p:spPr>
          <a:xfrm>
            <a:off x="1127125" y="711200"/>
            <a:ext cx="4605338" cy="34544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22" name="Google Shape;322;p20:notes"/>
          <p:cNvSpPr txBox="1">
            <a:spLocks noGrp="1"/>
          </p:cNvSpPr>
          <p:nvPr>
            <p:ph type="body" idx="1"/>
          </p:nvPr>
        </p:nvSpPr>
        <p:spPr>
          <a:xfrm>
            <a:off x="908050" y="4721225"/>
            <a:ext cx="4989513" cy="44719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1: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21</a:t>
            </a:fld>
            <a:endParaRPr sz="1200" b="0" i="0" u="none" strike="noStrike" cap="none">
              <a:solidFill>
                <a:schemeClr val="dk1"/>
              </a:solidFill>
              <a:latin typeface="Times"/>
              <a:ea typeface="Times"/>
              <a:cs typeface="Times"/>
              <a:sym typeface="Times"/>
            </a:endParaRPr>
          </a:p>
        </p:txBody>
      </p:sp>
      <p:sp>
        <p:nvSpPr>
          <p:cNvPr id="330" name="Google Shape;330;p21:notes"/>
          <p:cNvSpPr>
            <a:spLocks noGrp="1" noRot="1" noChangeAspect="1"/>
          </p:cNvSpPr>
          <p:nvPr>
            <p:ph type="sldImg" idx="2"/>
          </p:nvPr>
        </p:nvSpPr>
        <p:spPr>
          <a:xfrm>
            <a:off x="1127125" y="711200"/>
            <a:ext cx="4605338" cy="34544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31" name="Google Shape;331;p21:notes"/>
          <p:cNvSpPr txBox="1">
            <a:spLocks noGrp="1"/>
          </p:cNvSpPr>
          <p:nvPr>
            <p:ph type="body" idx="1"/>
          </p:nvPr>
        </p:nvSpPr>
        <p:spPr>
          <a:xfrm>
            <a:off x="908050" y="4721225"/>
            <a:ext cx="4989513" cy="44719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6" name="Google Shape;346;p2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4EE387E-54DA-5B80-3D6D-9FEE25D0C552}"/>
            </a:ext>
          </a:extLst>
        </p:cNvPr>
        <p:cNvGrpSpPr/>
        <p:nvPr/>
      </p:nvGrpSpPr>
      <p:grpSpPr>
        <a:xfrm>
          <a:off x="0" y="0"/>
          <a:ext cx="0" cy="0"/>
          <a:chOff x="0" y="0"/>
          <a:chExt cx="0" cy="0"/>
        </a:xfrm>
      </p:grpSpPr>
      <p:sp>
        <p:nvSpPr>
          <p:cNvPr id="345" name="Google Shape;345;p23:notes">
            <a:extLst>
              <a:ext uri="{FF2B5EF4-FFF2-40B4-BE49-F238E27FC236}">
                <a16:creationId xmlns:a16="http://schemas.microsoft.com/office/drawing/2014/main" id="{A1CFDF96-93C2-962E-7901-4245EFA9EFC3}"/>
              </a:ext>
            </a:extLst>
          </p:cNvPr>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6" name="Google Shape;346;p23:notes">
            <a:extLst>
              <a:ext uri="{FF2B5EF4-FFF2-40B4-BE49-F238E27FC236}">
                <a16:creationId xmlns:a16="http://schemas.microsoft.com/office/drawing/2014/main" id="{C00BCCD0-C76B-A9C9-F67D-B58881A84614}"/>
              </a:ext>
            </a:extLst>
          </p:cNvPr>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8818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4: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3" name="Google Shape;353;p2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5: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25</a:t>
            </a:fld>
            <a:endParaRPr sz="1200" b="0" i="0" u="none" strike="noStrike" cap="none">
              <a:solidFill>
                <a:schemeClr val="dk1"/>
              </a:solidFill>
              <a:latin typeface="Times"/>
              <a:ea typeface="Times"/>
              <a:cs typeface="Times"/>
              <a:sym typeface="Times"/>
            </a:endParaRPr>
          </a:p>
        </p:txBody>
      </p:sp>
      <p:sp>
        <p:nvSpPr>
          <p:cNvPr id="360" name="Google Shape;360;p2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1" name="Google Shape;361;p25: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6: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26</a:t>
            </a:fld>
            <a:endParaRPr sz="1200" b="0" i="0" u="none" strike="noStrike" cap="none">
              <a:solidFill>
                <a:schemeClr val="dk1"/>
              </a:solidFill>
              <a:latin typeface="Times"/>
              <a:ea typeface="Times"/>
              <a:cs typeface="Times"/>
              <a:sym typeface="Times"/>
            </a:endParaRPr>
          </a:p>
        </p:txBody>
      </p:sp>
      <p:sp>
        <p:nvSpPr>
          <p:cNvPr id="369" name="Google Shape;369;p26: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0" name="Google Shape;370;p26: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27</a:t>
            </a:fld>
            <a:endParaRPr sz="1200" b="0" i="0" u="none" strike="noStrike" cap="none">
              <a:solidFill>
                <a:schemeClr val="dk1"/>
              </a:solidFill>
              <a:latin typeface="Times"/>
              <a:ea typeface="Times"/>
              <a:cs typeface="Times"/>
              <a:sym typeface="Times"/>
            </a:endParaRPr>
          </a:p>
        </p:txBody>
      </p:sp>
      <p:sp>
        <p:nvSpPr>
          <p:cNvPr id="376" name="Google Shape;376;p27: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7" name="Google Shape;377;p27: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3" name="Google Shape;383;p28: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9: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0" name="Google Shape;410;p29: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9: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9" name="Google Shape;199;p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30: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422" name="Google Shape;422;p30: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rgbClr val="000000"/>
                </a:solidFill>
                <a:latin typeface="Times"/>
                <a:ea typeface="Times"/>
                <a:cs typeface="Times"/>
                <a:sym typeface="Times"/>
              </a:rPr>
              <a:t>30</a:t>
            </a:fld>
            <a:endParaRPr sz="1200" b="0" i="0" u="none" strike="noStrike" cap="none">
              <a:solidFill>
                <a:srgbClr val="000000"/>
              </a:solidFill>
              <a:latin typeface="Times"/>
              <a:ea typeface="Times"/>
              <a:cs typeface="Times"/>
              <a:sym typeface="Time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1: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6" name="Google Shape;446;p31: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447" name="Google Shape;447;p31: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rgbClr val="000000"/>
                </a:solidFill>
                <a:latin typeface="Times"/>
                <a:ea typeface="Times"/>
                <a:cs typeface="Times"/>
                <a:sym typeface="Times"/>
              </a:rPr>
              <a:t>31</a:t>
            </a:fld>
            <a:endParaRPr sz="1200" b="0" i="0" u="none" strike="noStrike" cap="none">
              <a:solidFill>
                <a:srgbClr val="000000"/>
              </a:solidFill>
              <a:latin typeface="Times"/>
              <a:ea typeface="Times"/>
              <a:cs typeface="Times"/>
              <a:sym typeface="Time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2: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2" name="Google Shape;472;p32: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473" name="Google Shape;473;p32: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32</a:t>
            </a:fld>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3: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7" name="Google Shape;497;p33: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498" name="Google Shape;498;p33: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rgbClr val="000000"/>
                </a:solidFill>
                <a:latin typeface="Times"/>
                <a:ea typeface="Times"/>
                <a:cs typeface="Times"/>
                <a:sym typeface="Times"/>
              </a:rPr>
              <a:t>33</a:t>
            </a:fld>
            <a:endParaRPr sz="1200" b="0" i="0" u="none" strike="noStrike" cap="none">
              <a:solidFill>
                <a:srgbClr val="000000"/>
              </a:solidFill>
              <a:latin typeface="Times"/>
              <a:ea typeface="Times"/>
              <a:cs typeface="Times"/>
              <a:sym typeface="Time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2" name="Google Shape;522;p34: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523" name="Google Shape;523;p34: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rgbClr val="000000"/>
                </a:solidFill>
                <a:latin typeface="Times"/>
                <a:ea typeface="Times"/>
                <a:cs typeface="Times"/>
                <a:sym typeface="Times"/>
              </a:rPr>
              <a:t>34</a:t>
            </a:fld>
            <a:endParaRPr sz="1200" b="0" i="0" u="none" strike="noStrike" cap="none">
              <a:solidFill>
                <a:srgbClr val="000000"/>
              </a:solidFill>
              <a:latin typeface="Times"/>
              <a:ea typeface="Times"/>
              <a:cs typeface="Times"/>
              <a:sym typeface="Time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5: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6" name="Google Shape;556;p3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6: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36</a:t>
            </a:fld>
            <a:endParaRPr sz="1200" b="0" i="0" u="none" strike="noStrike" cap="none">
              <a:solidFill>
                <a:schemeClr val="dk1"/>
              </a:solidFill>
              <a:latin typeface="Times"/>
              <a:ea typeface="Times"/>
              <a:cs typeface="Times"/>
              <a:sym typeface="Times"/>
            </a:endParaRPr>
          </a:p>
        </p:txBody>
      </p:sp>
      <p:sp>
        <p:nvSpPr>
          <p:cNvPr id="563" name="Google Shape;563;p36: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4" name="Google Shape;564;p36: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7: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0" name="Google Shape;570;p37: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8: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38</a:t>
            </a:fld>
            <a:endParaRPr sz="1200" b="0" i="0" u="none" strike="noStrike" cap="none">
              <a:solidFill>
                <a:schemeClr val="dk1"/>
              </a:solidFill>
              <a:latin typeface="Times"/>
              <a:ea typeface="Times"/>
              <a:cs typeface="Times"/>
              <a:sym typeface="Times"/>
            </a:endParaRPr>
          </a:p>
        </p:txBody>
      </p:sp>
      <p:sp>
        <p:nvSpPr>
          <p:cNvPr id="575" name="Google Shape;575;p38: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76" name="Google Shape;576;p38:notes"/>
          <p:cNvSpPr txBox="1">
            <a:spLocks noGrp="1"/>
          </p:cNvSpPr>
          <p:nvPr>
            <p:ph type="body" idx="1"/>
          </p:nvPr>
        </p:nvSpPr>
        <p:spPr>
          <a:xfrm>
            <a:off x="908050" y="4721225"/>
            <a:ext cx="4989513" cy="44719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9: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39</a:t>
            </a:fld>
            <a:endParaRPr sz="1200" b="0" i="0" u="none" strike="noStrike" cap="none">
              <a:solidFill>
                <a:schemeClr val="dk1"/>
              </a:solidFill>
              <a:latin typeface="Times"/>
              <a:ea typeface="Times"/>
              <a:cs typeface="Times"/>
              <a:sym typeface="Times"/>
            </a:endParaRPr>
          </a:p>
        </p:txBody>
      </p:sp>
      <p:sp>
        <p:nvSpPr>
          <p:cNvPr id="582" name="Google Shape;582;p39: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3" name="Google Shape;583;p39: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6" name="Google Shape;206;p4: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3" name="Google Shape;213;p5: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6: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221" name="Google Shape;221;p6: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908050" y="4721225"/>
            <a:ext cx="4989513" cy="44719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8" name="Google Shape;228;p7: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8: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
        <p:nvSpPr>
          <p:cNvPr id="236" name="Google Shape;236;p8: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sldNum" idx="12"/>
          </p:nvPr>
        </p:nvSpPr>
        <p:spPr>
          <a:xfrm>
            <a:off x="3856038" y="9442450"/>
            <a:ext cx="2949575"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b="0" i="0" u="none" strike="noStrike" cap="none">
                <a:solidFill>
                  <a:schemeClr val="dk1"/>
                </a:solidFill>
                <a:latin typeface="Times"/>
                <a:ea typeface="Times"/>
                <a:cs typeface="Times"/>
                <a:sym typeface="Times"/>
              </a:rPr>
              <a:t>9</a:t>
            </a:fld>
            <a:endParaRPr sz="1200" b="0" i="0" u="none" strike="noStrike" cap="none">
              <a:solidFill>
                <a:schemeClr val="dk1"/>
              </a:solidFill>
              <a:latin typeface="Times"/>
              <a:ea typeface="Times"/>
              <a:cs typeface="Times"/>
              <a:sym typeface="Times"/>
            </a:endParaRPr>
          </a:p>
        </p:txBody>
      </p:sp>
      <p:sp>
        <p:nvSpPr>
          <p:cNvPr id="243" name="Google Shape;243;p9:notes"/>
          <p:cNvSpPr>
            <a:spLocks noGrp="1" noRot="1" noChangeAspect="1"/>
          </p:cNvSpPr>
          <p:nvPr>
            <p:ph type="sldImg" idx="2"/>
          </p:nvPr>
        </p:nvSpPr>
        <p:spPr>
          <a:xfrm>
            <a:off x="920750" y="746125"/>
            <a:ext cx="4965700" cy="3725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9:notes"/>
          <p:cNvSpPr txBox="1">
            <a:spLocks noGrp="1"/>
          </p:cNvSpPr>
          <p:nvPr>
            <p:ph type="body" idx="1"/>
          </p:nvPr>
        </p:nvSpPr>
        <p:spPr>
          <a:xfrm>
            <a:off x="908050" y="4721225"/>
            <a:ext cx="4989513" cy="4471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6"/>
        <p:cNvGrpSpPr/>
        <p:nvPr/>
      </p:nvGrpSpPr>
      <p:grpSpPr>
        <a:xfrm>
          <a:off x="0" y="0"/>
          <a:ext cx="0" cy="0"/>
          <a:chOff x="0" y="0"/>
          <a:chExt cx="0" cy="0"/>
        </a:xfrm>
      </p:grpSpPr>
      <p:sp>
        <p:nvSpPr>
          <p:cNvPr id="17" name="Google Shape;17;p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a:buNone/>
              <a:defRPr/>
            </a:lvl1pPr>
            <a:lvl2pPr lvl="1" algn="ctr">
              <a:spcBef>
                <a:spcPts val="560"/>
              </a:spcBef>
              <a:spcAft>
                <a:spcPts val="0"/>
              </a:spcAft>
              <a:buClr>
                <a:schemeClr val="dk1"/>
              </a:buClr>
              <a:buSzPts val="2800"/>
              <a:buFont typeface="Times"/>
              <a:buNone/>
              <a:defRPr/>
            </a:lvl2pPr>
            <a:lvl3pPr lvl="2" algn="ctr">
              <a:spcBef>
                <a:spcPts val="480"/>
              </a:spcBef>
              <a:spcAft>
                <a:spcPts val="0"/>
              </a:spcAft>
              <a:buClr>
                <a:schemeClr val="dk1"/>
              </a:buClr>
              <a:buSzPts val="2400"/>
              <a:buFont typeface="Times"/>
              <a:buNone/>
              <a:defRPr/>
            </a:lvl3pPr>
            <a:lvl4pPr lvl="3" algn="ctr">
              <a:spcBef>
                <a:spcPts val="400"/>
              </a:spcBef>
              <a:spcAft>
                <a:spcPts val="0"/>
              </a:spcAft>
              <a:buClr>
                <a:schemeClr val="dk1"/>
              </a:buClr>
              <a:buSzPts val="2000"/>
              <a:buFont typeface="Times"/>
              <a:buNone/>
              <a:defRPr/>
            </a:lvl4pPr>
            <a:lvl5pPr lvl="4" algn="ctr">
              <a:spcBef>
                <a:spcPts val="400"/>
              </a:spcBef>
              <a:spcAft>
                <a:spcPts val="0"/>
              </a:spcAft>
              <a:buClr>
                <a:schemeClr val="dk1"/>
              </a:buClr>
              <a:buSzPts val="2000"/>
              <a:buFont typeface="Times"/>
              <a:buNone/>
              <a:defRPr/>
            </a:lvl5pPr>
            <a:lvl6pPr lvl="5" algn="ctr">
              <a:spcBef>
                <a:spcPts val="400"/>
              </a:spcBef>
              <a:spcAft>
                <a:spcPts val="0"/>
              </a:spcAft>
              <a:buClr>
                <a:schemeClr val="dk1"/>
              </a:buClr>
              <a:buSzPts val="2000"/>
              <a:buFont typeface="Times"/>
              <a:buNone/>
              <a:defRPr/>
            </a:lvl6pPr>
            <a:lvl7pPr lvl="6" algn="ctr">
              <a:spcBef>
                <a:spcPts val="400"/>
              </a:spcBef>
              <a:spcAft>
                <a:spcPts val="0"/>
              </a:spcAft>
              <a:buClr>
                <a:schemeClr val="dk1"/>
              </a:buClr>
              <a:buSzPts val="2000"/>
              <a:buFont typeface="Times"/>
              <a:buNone/>
              <a:defRPr/>
            </a:lvl7pPr>
            <a:lvl8pPr lvl="7" algn="ctr">
              <a:spcBef>
                <a:spcPts val="400"/>
              </a:spcBef>
              <a:spcAft>
                <a:spcPts val="0"/>
              </a:spcAft>
              <a:buClr>
                <a:schemeClr val="dk1"/>
              </a:buClr>
              <a:buSzPts val="2000"/>
              <a:buFont typeface="Times"/>
              <a:buNone/>
              <a:defRPr/>
            </a:lvl8pPr>
            <a:lvl9pPr lvl="8" algn="ctr">
              <a:spcBef>
                <a:spcPts val="400"/>
              </a:spcBef>
              <a:spcAft>
                <a:spcPts val="0"/>
              </a:spcAft>
              <a:buClr>
                <a:schemeClr val="dk1"/>
              </a:buClr>
              <a:buSzPts val="2000"/>
              <a:buFont typeface="Times"/>
              <a:buNone/>
              <a:defRPr/>
            </a:lvl9pPr>
          </a:lstStyle>
          <a:p>
            <a:endParaRPr/>
          </a:p>
        </p:txBody>
      </p:sp>
      <p:sp>
        <p:nvSpPr>
          <p:cNvPr id="19" name="Google Shape;19;p4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1"/>
        <p:cNvGrpSpPr/>
        <p:nvPr/>
      </p:nvGrpSpPr>
      <p:grpSpPr>
        <a:xfrm>
          <a:off x="0" y="0"/>
          <a:ext cx="0" cy="0"/>
          <a:chOff x="0" y="0"/>
          <a:chExt cx="0" cy="0"/>
        </a:xfrm>
      </p:grpSpPr>
      <p:sp>
        <p:nvSpPr>
          <p:cNvPr id="72" name="Google Shape;72;p5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55"/>
          <p:cNvSpPr>
            <a:spLocks noGrp="1"/>
          </p:cNvSpPr>
          <p:nvPr>
            <p:ph type="pic" idx="2"/>
          </p:nvPr>
        </p:nvSpPr>
        <p:spPr>
          <a:xfrm>
            <a:off x="1792288" y="612775"/>
            <a:ext cx="5486400" cy="4114800"/>
          </a:xfrm>
          <a:prstGeom prst="rect">
            <a:avLst/>
          </a:prstGeom>
          <a:noFill/>
          <a:ln>
            <a:noFill/>
          </a:ln>
        </p:spPr>
      </p:sp>
      <p:sp>
        <p:nvSpPr>
          <p:cNvPr id="74" name="Google Shape;74;p5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a:buNone/>
              <a:defRPr sz="1400"/>
            </a:lvl1pPr>
            <a:lvl2pPr marL="914400" lvl="1" indent="-228600" algn="l">
              <a:spcBef>
                <a:spcPts val="240"/>
              </a:spcBef>
              <a:spcAft>
                <a:spcPts val="0"/>
              </a:spcAft>
              <a:buClr>
                <a:schemeClr val="dk1"/>
              </a:buClr>
              <a:buSzPts val="1200"/>
              <a:buFont typeface="Times"/>
              <a:buNone/>
              <a:defRPr sz="1200"/>
            </a:lvl2pPr>
            <a:lvl3pPr marL="1371600" lvl="2" indent="-228600" algn="l">
              <a:spcBef>
                <a:spcPts val="200"/>
              </a:spcBef>
              <a:spcAft>
                <a:spcPts val="0"/>
              </a:spcAft>
              <a:buClr>
                <a:schemeClr val="dk1"/>
              </a:buClr>
              <a:buSzPts val="1000"/>
              <a:buFont typeface="Times"/>
              <a:buNone/>
              <a:defRPr sz="1000"/>
            </a:lvl3pPr>
            <a:lvl4pPr marL="1828800" lvl="3" indent="-228600" algn="l">
              <a:spcBef>
                <a:spcPts val="180"/>
              </a:spcBef>
              <a:spcAft>
                <a:spcPts val="0"/>
              </a:spcAft>
              <a:buClr>
                <a:schemeClr val="dk1"/>
              </a:buClr>
              <a:buSzPts val="900"/>
              <a:buFont typeface="Times"/>
              <a:buNone/>
              <a:defRPr sz="900"/>
            </a:lvl4pPr>
            <a:lvl5pPr marL="2286000" lvl="4" indent="-228600" algn="l">
              <a:spcBef>
                <a:spcPts val="180"/>
              </a:spcBef>
              <a:spcAft>
                <a:spcPts val="0"/>
              </a:spcAft>
              <a:buClr>
                <a:schemeClr val="dk1"/>
              </a:buClr>
              <a:buSzPts val="900"/>
              <a:buFont typeface="Times"/>
              <a:buNone/>
              <a:defRPr sz="900"/>
            </a:lvl5pPr>
            <a:lvl6pPr marL="2743200" lvl="5" indent="-228600" algn="l">
              <a:spcBef>
                <a:spcPts val="180"/>
              </a:spcBef>
              <a:spcAft>
                <a:spcPts val="0"/>
              </a:spcAft>
              <a:buClr>
                <a:schemeClr val="dk1"/>
              </a:buClr>
              <a:buSzPts val="900"/>
              <a:buFont typeface="Times"/>
              <a:buNone/>
              <a:defRPr sz="900"/>
            </a:lvl6pPr>
            <a:lvl7pPr marL="3200400" lvl="6" indent="-228600" algn="l">
              <a:spcBef>
                <a:spcPts val="180"/>
              </a:spcBef>
              <a:spcAft>
                <a:spcPts val="0"/>
              </a:spcAft>
              <a:buClr>
                <a:schemeClr val="dk1"/>
              </a:buClr>
              <a:buSzPts val="900"/>
              <a:buFont typeface="Times"/>
              <a:buNone/>
              <a:defRPr sz="900"/>
            </a:lvl7pPr>
            <a:lvl8pPr marL="3657600" lvl="7" indent="-228600" algn="l">
              <a:spcBef>
                <a:spcPts val="180"/>
              </a:spcBef>
              <a:spcAft>
                <a:spcPts val="0"/>
              </a:spcAft>
              <a:buClr>
                <a:schemeClr val="dk1"/>
              </a:buClr>
              <a:buSzPts val="900"/>
              <a:buFont typeface="Times"/>
              <a:buNone/>
              <a:defRPr sz="900"/>
            </a:lvl8pPr>
            <a:lvl9pPr marL="4114800" lvl="8" indent="-228600" algn="l">
              <a:spcBef>
                <a:spcPts val="180"/>
              </a:spcBef>
              <a:spcAft>
                <a:spcPts val="0"/>
              </a:spcAft>
              <a:buClr>
                <a:schemeClr val="dk1"/>
              </a:buClr>
              <a:buSzPts val="900"/>
              <a:buFont typeface="Times"/>
              <a:buNone/>
              <a:defRPr sz="900"/>
            </a:lvl9pPr>
          </a:lstStyle>
          <a:p>
            <a:endParaRPr/>
          </a:p>
        </p:txBody>
      </p:sp>
      <p:sp>
        <p:nvSpPr>
          <p:cNvPr id="75" name="Google Shape;75;p5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8"/>
        <p:cNvGrpSpPr/>
        <p:nvPr/>
      </p:nvGrpSpPr>
      <p:grpSpPr>
        <a:xfrm>
          <a:off x="0" y="0"/>
          <a:ext cx="0" cy="0"/>
          <a:chOff x="0" y="0"/>
          <a:chExt cx="0" cy="0"/>
        </a:xfrm>
      </p:grpSpPr>
      <p:sp>
        <p:nvSpPr>
          <p:cNvPr id="79" name="Google Shape;79;p5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56"/>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4"/>
        <p:cNvGrpSpPr/>
        <p:nvPr/>
      </p:nvGrpSpPr>
      <p:grpSpPr>
        <a:xfrm>
          <a:off x="0" y="0"/>
          <a:ext cx="0" cy="0"/>
          <a:chOff x="0" y="0"/>
          <a:chExt cx="0" cy="0"/>
        </a:xfrm>
      </p:grpSpPr>
      <p:sp>
        <p:nvSpPr>
          <p:cNvPr id="85" name="Google Shape;85;p57"/>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57"/>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5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innehåll och text" type="objAndTx">
  <p:cSld name="OBJECT_AND_TEXT">
    <p:spTree>
      <p:nvGrpSpPr>
        <p:cNvPr id="1" name="Shape 90"/>
        <p:cNvGrpSpPr/>
        <p:nvPr/>
      </p:nvGrpSpPr>
      <p:grpSpPr>
        <a:xfrm>
          <a:off x="0" y="0"/>
          <a:ext cx="0" cy="0"/>
          <a:chOff x="0" y="0"/>
          <a:chExt cx="0" cy="0"/>
        </a:xfrm>
      </p:grpSpPr>
      <p:sp>
        <p:nvSpPr>
          <p:cNvPr id="91" name="Google Shape;91;p5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58"/>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58"/>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5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ubrik och tabell" type="tbl">
  <p:cSld name="TABLE">
    <p:spTree>
      <p:nvGrpSpPr>
        <p:cNvPr id="1" name="Shape 103"/>
        <p:cNvGrpSpPr/>
        <p:nvPr/>
      </p:nvGrpSpPr>
      <p:grpSpPr>
        <a:xfrm>
          <a:off x="0" y="0"/>
          <a:ext cx="0" cy="0"/>
          <a:chOff x="0" y="0"/>
          <a:chExt cx="0" cy="0"/>
        </a:xfrm>
      </p:grpSpPr>
      <p:sp>
        <p:nvSpPr>
          <p:cNvPr id="104" name="Google Shape;104;p4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5" name="Google Shape;105;p4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4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12"/>
        <p:cNvGrpSpPr/>
        <p:nvPr/>
      </p:nvGrpSpPr>
      <p:grpSpPr>
        <a:xfrm>
          <a:off x="0" y="0"/>
          <a:ext cx="0" cy="0"/>
          <a:chOff x="0" y="0"/>
          <a:chExt cx="0" cy="0"/>
        </a:xfrm>
      </p:grpSpPr>
      <p:sp>
        <p:nvSpPr>
          <p:cNvPr id="113" name="Google Shape;113;p4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4" name="Google Shape;114;p49"/>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4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118"/>
        <p:cNvGrpSpPr/>
        <p:nvPr/>
      </p:nvGrpSpPr>
      <p:grpSpPr>
        <a:xfrm>
          <a:off x="0" y="0"/>
          <a:ext cx="0" cy="0"/>
          <a:chOff x="0" y="0"/>
          <a:chExt cx="0" cy="0"/>
        </a:xfrm>
      </p:grpSpPr>
      <p:sp>
        <p:nvSpPr>
          <p:cNvPr id="119" name="Google Shape;119;p5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0" name="Google Shape;120;p5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a:buChar char="•"/>
              <a:defRPr sz="2800"/>
            </a:lvl1pPr>
            <a:lvl2pPr marL="914400" lvl="1" indent="-381000" algn="l">
              <a:spcBef>
                <a:spcPts val="480"/>
              </a:spcBef>
              <a:spcAft>
                <a:spcPts val="0"/>
              </a:spcAft>
              <a:buClr>
                <a:schemeClr val="dk1"/>
              </a:buClr>
              <a:buSzPts val="2400"/>
              <a:buFont typeface="Times"/>
              <a:buChar char="–"/>
              <a:defRPr sz="2400"/>
            </a:lvl2pPr>
            <a:lvl3pPr marL="1371600" lvl="2" indent="-355600" algn="l">
              <a:spcBef>
                <a:spcPts val="400"/>
              </a:spcBef>
              <a:spcAft>
                <a:spcPts val="0"/>
              </a:spcAft>
              <a:buClr>
                <a:schemeClr val="dk1"/>
              </a:buClr>
              <a:buSzPts val="2000"/>
              <a:buFont typeface="Times"/>
              <a:buChar char="•"/>
              <a:defRPr sz="2000"/>
            </a:lvl3pPr>
            <a:lvl4pPr marL="1828800" lvl="3" indent="-342900" algn="l">
              <a:spcBef>
                <a:spcPts val="360"/>
              </a:spcBef>
              <a:spcAft>
                <a:spcPts val="0"/>
              </a:spcAft>
              <a:buClr>
                <a:schemeClr val="dk1"/>
              </a:buClr>
              <a:buSzPts val="1800"/>
              <a:buFont typeface="Times"/>
              <a:buChar char="–"/>
              <a:defRPr sz="1800"/>
            </a:lvl4pPr>
            <a:lvl5pPr marL="2286000" lvl="4" indent="-342900" algn="l">
              <a:spcBef>
                <a:spcPts val="360"/>
              </a:spcBef>
              <a:spcAft>
                <a:spcPts val="0"/>
              </a:spcAft>
              <a:buClr>
                <a:schemeClr val="dk1"/>
              </a:buClr>
              <a:buSzPts val="1800"/>
              <a:buFont typeface="Times"/>
              <a:buChar char="»"/>
              <a:defRPr sz="1800"/>
            </a:lvl5pPr>
            <a:lvl6pPr marL="2743200" lvl="5" indent="-342900" algn="l">
              <a:spcBef>
                <a:spcPts val="360"/>
              </a:spcBef>
              <a:spcAft>
                <a:spcPts val="0"/>
              </a:spcAft>
              <a:buClr>
                <a:schemeClr val="dk1"/>
              </a:buClr>
              <a:buSzPts val="1800"/>
              <a:buFont typeface="Times"/>
              <a:buChar char="»"/>
              <a:defRPr sz="1800"/>
            </a:lvl6pPr>
            <a:lvl7pPr marL="3200400" lvl="6" indent="-342900" algn="l">
              <a:spcBef>
                <a:spcPts val="360"/>
              </a:spcBef>
              <a:spcAft>
                <a:spcPts val="0"/>
              </a:spcAft>
              <a:buClr>
                <a:schemeClr val="dk1"/>
              </a:buClr>
              <a:buSzPts val="1800"/>
              <a:buFont typeface="Times"/>
              <a:buChar char="»"/>
              <a:defRPr sz="1800"/>
            </a:lvl7pPr>
            <a:lvl8pPr marL="3657600" lvl="7" indent="-342900" algn="l">
              <a:spcBef>
                <a:spcPts val="360"/>
              </a:spcBef>
              <a:spcAft>
                <a:spcPts val="0"/>
              </a:spcAft>
              <a:buClr>
                <a:schemeClr val="dk1"/>
              </a:buClr>
              <a:buSzPts val="1800"/>
              <a:buFont typeface="Times"/>
              <a:buChar char="»"/>
              <a:defRPr sz="1800"/>
            </a:lvl8pPr>
            <a:lvl9pPr marL="4114800" lvl="8" indent="-342900" algn="l">
              <a:spcBef>
                <a:spcPts val="360"/>
              </a:spcBef>
              <a:spcAft>
                <a:spcPts val="0"/>
              </a:spcAft>
              <a:buClr>
                <a:schemeClr val="dk1"/>
              </a:buClr>
              <a:buSzPts val="1800"/>
              <a:buFont typeface="Times"/>
              <a:buChar char="»"/>
              <a:defRPr sz="1800"/>
            </a:lvl9pPr>
          </a:lstStyle>
          <a:p>
            <a:endParaRPr/>
          </a:p>
        </p:txBody>
      </p:sp>
      <p:sp>
        <p:nvSpPr>
          <p:cNvPr id="121" name="Google Shape;121;p51"/>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a:buChar char="•"/>
              <a:defRPr sz="2800"/>
            </a:lvl1pPr>
            <a:lvl2pPr marL="914400" lvl="1" indent="-381000" algn="l">
              <a:spcBef>
                <a:spcPts val="480"/>
              </a:spcBef>
              <a:spcAft>
                <a:spcPts val="0"/>
              </a:spcAft>
              <a:buClr>
                <a:schemeClr val="dk1"/>
              </a:buClr>
              <a:buSzPts val="2400"/>
              <a:buFont typeface="Times"/>
              <a:buChar char="–"/>
              <a:defRPr sz="2400"/>
            </a:lvl2pPr>
            <a:lvl3pPr marL="1371600" lvl="2" indent="-355600" algn="l">
              <a:spcBef>
                <a:spcPts val="400"/>
              </a:spcBef>
              <a:spcAft>
                <a:spcPts val="0"/>
              </a:spcAft>
              <a:buClr>
                <a:schemeClr val="dk1"/>
              </a:buClr>
              <a:buSzPts val="2000"/>
              <a:buFont typeface="Times"/>
              <a:buChar char="•"/>
              <a:defRPr sz="2000"/>
            </a:lvl3pPr>
            <a:lvl4pPr marL="1828800" lvl="3" indent="-342900" algn="l">
              <a:spcBef>
                <a:spcPts val="360"/>
              </a:spcBef>
              <a:spcAft>
                <a:spcPts val="0"/>
              </a:spcAft>
              <a:buClr>
                <a:schemeClr val="dk1"/>
              </a:buClr>
              <a:buSzPts val="1800"/>
              <a:buFont typeface="Times"/>
              <a:buChar char="–"/>
              <a:defRPr sz="1800"/>
            </a:lvl4pPr>
            <a:lvl5pPr marL="2286000" lvl="4" indent="-342900" algn="l">
              <a:spcBef>
                <a:spcPts val="360"/>
              </a:spcBef>
              <a:spcAft>
                <a:spcPts val="0"/>
              </a:spcAft>
              <a:buClr>
                <a:schemeClr val="dk1"/>
              </a:buClr>
              <a:buSzPts val="1800"/>
              <a:buFont typeface="Times"/>
              <a:buChar char="»"/>
              <a:defRPr sz="1800"/>
            </a:lvl5pPr>
            <a:lvl6pPr marL="2743200" lvl="5" indent="-342900" algn="l">
              <a:spcBef>
                <a:spcPts val="360"/>
              </a:spcBef>
              <a:spcAft>
                <a:spcPts val="0"/>
              </a:spcAft>
              <a:buClr>
                <a:schemeClr val="dk1"/>
              </a:buClr>
              <a:buSzPts val="1800"/>
              <a:buFont typeface="Times"/>
              <a:buChar char="»"/>
              <a:defRPr sz="1800"/>
            </a:lvl6pPr>
            <a:lvl7pPr marL="3200400" lvl="6" indent="-342900" algn="l">
              <a:spcBef>
                <a:spcPts val="360"/>
              </a:spcBef>
              <a:spcAft>
                <a:spcPts val="0"/>
              </a:spcAft>
              <a:buClr>
                <a:schemeClr val="dk1"/>
              </a:buClr>
              <a:buSzPts val="1800"/>
              <a:buFont typeface="Times"/>
              <a:buChar char="»"/>
              <a:defRPr sz="1800"/>
            </a:lvl7pPr>
            <a:lvl8pPr marL="3657600" lvl="7" indent="-342900" algn="l">
              <a:spcBef>
                <a:spcPts val="360"/>
              </a:spcBef>
              <a:spcAft>
                <a:spcPts val="0"/>
              </a:spcAft>
              <a:buClr>
                <a:schemeClr val="dk1"/>
              </a:buClr>
              <a:buSzPts val="1800"/>
              <a:buFont typeface="Times"/>
              <a:buChar char="»"/>
              <a:defRPr sz="1800"/>
            </a:lvl8pPr>
            <a:lvl9pPr marL="4114800" lvl="8" indent="-342900" algn="l">
              <a:spcBef>
                <a:spcPts val="360"/>
              </a:spcBef>
              <a:spcAft>
                <a:spcPts val="0"/>
              </a:spcAft>
              <a:buClr>
                <a:schemeClr val="dk1"/>
              </a:buClr>
              <a:buSzPts val="1800"/>
              <a:buFont typeface="Times"/>
              <a:buChar char="»"/>
              <a:defRPr sz="1800"/>
            </a:lvl9pPr>
          </a:lstStyle>
          <a:p>
            <a:endParaRPr/>
          </a:p>
        </p:txBody>
      </p:sp>
      <p:sp>
        <p:nvSpPr>
          <p:cNvPr id="122" name="Google Shape;122;p5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25"/>
        <p:cNvGrpSpPr/>
        <p:nvPr/>
      </p:nvGrpSpPr>
      <p:grpSpPr>
        <a:xfrm>
          <a:off x="0" y="0"/>
          <a:ext cx="0" cy="0"/>
          <a:chOff x="0" y="0"/>
          <a:chExt cx="0" cy="0"/>
        </a:xfrm>
      </p:grpSpPr>
      <p:sp>
        <p:nvSpPr>
          <p:cNvPr id="126" name="Google Shape;126;p5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7" name="Google Shape;127;p5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a:buNone/>
              <a:defRPr/>
            </a:lvl1pPr>
            <a:lvl2pPr lvl="1" algn="ctr">
              <a:spcBef>
                <a:spcPts val="560"/>
              </a:spcBef>
              <a:spcAft>
                <a:spcPts val="0"/>
              </a:spcAft>
              <a:buClr>
                <a:schemeClr val="dk1"/>
              </a:buClr>
              <a:buSzPts val="2800"/>
              <a:buFont typeface="Times"/>
              <a:buNone/>
              <a:defRPr/>
            </a:lvl2pPr>
            <a:lvl3pPr lvl="2" algn="ctr">
              <a:spcBef>
                <a:spcPts val="480"/>
              </a:spcBef>
              <a:spcAft>
                <a:spcPts val="0"/>
              </a:spcAft>
              <a:buClr>
                <a:schemeClr val="dk1"/>
              </a:buClr>
              <a:buSzPts val="2400"/>
              <a:buFont typeface="Times"/>
              <a:buNone/>
              <a:defRPr/>
            </a:lvl3pPr>
            <a:lvl4pPr lvl="3" algn="ctr">
              <a:spcBef>
                <a:spcPts val="400"/>
              </a:spcBef>
              <a:spcAft>
                <a:spcPts val="0"/>
              </a:spcAft>
              <a:buClr>
                <a:schemeClr val="dk1"/>
              </a:buClr>
              <a:buSzPts val="2000"/>
              <a:buFont typeface="Times"/>
              <a:buNone/>
              <a:defRPr/>
            </a:lvl4pPr>
            <a:lvl5pPr lvl="4" algn="ctr">
              <a:spcBef>
                <a:spcPts val="400"/>
              </a:spcBef>
              <a:spcAft>
                <a:spcPts val="0"/>
              </a:spcAft>
              <a:buClr>
                <a:schemeClr val="dk1"/>
              </a:buClr>
              <a:buSzPts val="2000"/>
              <a:buFont typeface="Times"/>
              <a:buNone/>
              <a:defRPr/>
            </a:lvl5pPr>
            <a:lvl6pPr lvl="5" algn="ctr">
              <a:spcBef>
                <a:spcPts val="400"/>
              </a:spcBef>
              <a:spcAft>
                <a:spcPts val="0"/>
              </a:spcAft>
              <a:buClr>
                <a:schemeClr val="dk1"/>
              </a:buClr>
              <a:buSzPts val="2000"/>
              <a:buFont typeface="Times"/>
              <a:buNone/>
              <a:defRPr/>
            </a:lvl6pPr>
            <a:lvl7pPr lvl="6" algn="ctr">
              <a:spcBef>
                <a:spcPts val="400"/>
              </a:spcBef>
              <a:spcAft>
                <a:spcPts val="0"/>
              </a:spcAft>
              <a:buClr>
                <a:schemeClr val="dk1"/>
              </a:buClr>
              <a:buSzPts val="2000"/>
              <a:buFont typeface="Times"/>
              <a:buNone/>
              <a:defRPr/>
            </a:lvl7pPr>
            <a:lvl8pPr lvl="7" algn="ctr">
              <a:spcBef>
                <a:spcPts val="400"/>
              </a:spcBef>
              <a:spcAft>
                <a:spcPts val="0"/>
              </a:spcAft>
              <a:buClr>
                <a:schemeClr val="dk1"/>
              </a:buClr>
              <a:buSzPts val="2000"/>
              <a:buFont typeface="Times"/>
              <a:buNone/>
              <a:defRPr/>
            </a:lvl8pPr>
            <a:lvl9pPr lvl="8" algn="ctr">
              <a:spcBef>
                <a:spcPts val="400"/>
              </a:spcBef>
              <a:spcAft>
                <a:spcPts val="0"/>
              </a:spcAft>
              <a:buClr>
                <a:schemeClr val="dk1"/>
              </a:buClr>
              <a:buSzPts val="2000"/>
              <a:buFont typeface="Times"/>
              <a:buNone/>
              <a:defRPr/>
            </a:lvl9pPr>
          </a:lstStyle>
          <a:p>
            <a:endParaRPr/>
          </a:p>
        </p:txBody>
      </p:sp>
      <p:sp>
        <p:nvSpPr>
          <p:cNvPr id="128" name="Google Shape;128;p5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5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5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131"/>
        <p:cNvGrpSpPr/>
        <p:nvPr/>
      </p:nvGrpSpPr>
      <p:grpSpPr>
        <a:xfrm>
          <a:off x="0" y="0"/>
          <a:ext cx="0" cy="0"/>
          <a:chOff x="0" y="0"/>
          <a:chExt cx="0" cy="0"/>
        </a:xfrm>
      </p:grpSpPr>
      <p:sp>
        <p:nvSpPr>
          <p:cNvPr id="132" name="Google Shape;132;p6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3" name="Google Shape;133;p6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a:buNone/>
              <a:defRPr sz="2000"/>
            </a:lvl1pPr>
            <a:lvl2pPr marL="914400" lvl="1" indent="-228600" algn="l">
              <a:spcBef>
                <a:spcPts val="360"/>
              </a:spcBef>
              <a:spcAft>
                <a:spcPts val="0"/>
              </a:spcAft>
              <a:buClr>
                <a:schemeClr val="dk1"/>
              </a:buClr>
              <a:buSzPts val="1800"/>
              <a:buFont typeface="Times"/>
              <a:buNone/>
              <a:defRPr sz="1800"/>
            </a:lvl2pPr>
            <a:lvl3pPr marL="1371600" lvl="2" indent="-228600" algn="l">
              <a:spcBef>
                <a:spcPts val="320"/>
              </a:spcBef>
              <a:spcAft>
                <a:spcPts val="0"/>
              </a:spcAft>
              <a:buClr>
                <a:schemeClr val="dk1"/>
              </a:buClr>
              <a:buSzPts val="1600"/>
              <a:buFont typeface="Times"/>
              <a:buNone/>
              <a:defRPr sz="1600"/>
            </a:lvl3pPr>
            <a:lvl4pPr marL="1828800" lvl="3" indent="-228600" algn="l">
              <a:spcBef>
                <a:spcPts val="280"/>
              </a:spcBef>
              <a:spcAft>
                <a:spcPts val="0"/>
              </a:spcAft>
              <a:buClr>
                <a:schemeClr val="dk1"/>
              </a:buClr>
              <a:buSzPts val="1400"/>
              <a:buFont typeface="Times"/>
              <a:buNone/>
              <a:defRPr sz="1400"/>
            </a:lvl4pPr>
            <a:lvl5pPr marL="2286000" lvl="4" indent="-228600" algn="l">
              <a:spcBef>
                <a:spcPts val="280"/>
              </a:spcBef>
              <a:spcAft>
                <a:spcPts val="0"/>
              </a:spcAft>
              <a:buClr>
                <a:schemeClr val="dk1"/>
              </a:buClr>
              <a:buSzPts val="1400"/>
              <a:buFont typeface="Times"/>
              <a:buNone/>
              <a:defRPr sz="1400"/>
            </a:lvl5pPr>
            <a:lvl6pPr marL="2743200" lvl="5" indent="-228600" algn="l">
              <a:spcBef>
                <a:spcPts val="280"/>
              </a:spcBef>
              <a:spcAft>
                <a:spcPts val="0"/>
              </a:spcAft>
              <a:buClr>
                <a:schemeClr val="dk1"/>
              </a:buClr>
              <a:buSzPts val="1400"/>
              <a:buFont typeface="Times"/>
              <a:buNone/>
              <a:defRPr sz="1400"/>
            </a:lvl6pPr>
            <a:lvl7pPr marL="3200400" lvl="6" indent="-228600" algn="l">
              <a:spcBef>
                <a:spcPts val="280"/>
              </a:spcBef>
              <a:spcAft>
                <a:spcPts val="0"/>
              </a:spcAft>
              <a:buClr>
                <a:schemeClr val="dk1"/>
              </a:buClr>
              <a:buSzPts val="1400"/>
              <a:buFont typeface="Times"/>
              <a:buNone/>
              <a:defRPr sz="1400"/>
            </a:lvl7pPr>
            <a:lvl8pPr marL="3657600" lvl="7" indent="-228600" algn="l">
              <a:spcBef>
                <a:spcPts val="280"/>
              </a:spcBef>
              <a:spcAft>
                <a:spcPts val="0"/>
              </a:spcAft>
              <a:buClr>
                <a:schemeClr val="dk1"/>
              </a:buClr>
              <a:buSzPts val="1400"/>
              <a:buFont typeface="Times"/>
              <a:buNone/>
              <a:defRPr sz="1400"/>
            </a:lvl8pPr>
            <a:lvl9pPr marL="4114800" lvl="8" indent="-228600" algn="l">
              <a:spcBef>
                <a:spcPts val="280"/>
              </a:spcBef>
              <a:spcAft>
                <a:spcPts val="0"/>
              </a:spcAft>
              <a:buClr>
                <a:schemeClr val="dk1"/>
              </a:buClr>
              <a:buSzPts val="1400"/>
              <a:buFont typeface="Times"/>
              <a:buNone/>
              <a:defRPr sz="1400"/>
            </a:lvl9pPr>
          </a:lstStyle>
          <a:p>
            <a:endParaRPr/>
          </a:p>
        </p:txBody>
      </p:sp>
      <p:sp>
        <p:nvSpPr>
          <p:cNvPr id="134" name="Google Shape;134;p6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6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2"/>
        <p:cNvGrpSpPr/>
        <p:nvPr/>
      </p:nvGrpSpPr>
      <p:grpSpPr>
        <a:xfrm>
          <a:off x="0" y="0"/>
          <a:ext cx="0" cy="0"/>
          <a:chOff x="0" y="0"/>
          <a:chExt cx="0" cy="0"/>
        </a:xfrm>
      </p:grpSpPr>
      <p:sp>
        <p:nvSpPr>
          <p:cNvPr id="23" name="Google Shape;23;p4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4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137"/>
        <p:cNvGrpSpPr/>
        <p:nvPr/>
      </p:nvGrpSpPr>
      <p:grpSpPr>
        <a:xfrm>
          <a:off x="0" y="0"/>
          <a:ext cx="0" cy="0"/>
          <a:chOff x="0" y="0"/>
          <a:chExt cx="0" cy="0"/>
        </a:xfrm>
      </p:grpSpPr>
      <p:sp>
        <p:nvSpPr>
          <p:cNvPr id="138" name="Google Shape;138;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9" name="Google Shape;139;p6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a:buNone/>
              <a:defRPr sz="2400" b="1"/>
            </a:lvl1pPr>
            <a:lvl2pPr marL="914400" lvl="1" indent="-228600" algn="l">
              <a:spcBef>
                <a:spcPts val="400"/>
              </a:spcBef>
              <a:spcAft>
                <a:spcPts val="0"/>
              </a:spcAft>
              <a:buClr>
                <a:schemeClr val="dk1"/>
              </a:buClr>
              <a:buSzPts val="2000"/>
              <a:buFont typeface="Times"/>
              <a:buNone/>
              <a:defRPr sz="2000" b="1"/>
            </a:lvl2pPr>
            <a:lvl3pPr marL="1371600" lvl="2" indent="-228600" algn="l">
              <a:spcBef>
                <a:spcPts val="360"/>
              </a:spcBef>
              <a:spcAft>
                <a:spcPts val="0"/>
              </a:spcAft>
              <a:buClr>
                <a:schemeClr val="dk1"/>
              </a:buClr>
              <a:buSzPts val="1800"/>
              <a:buFont typeface="Times"/>
              <a:buNone/>
              <a:defRPr sz="1800" b="1"/>
            </a:lvl3pPr>
            <a:lvl4pPr marL="1828800" lvl="3" indent="-228600" algn="l">
              <a:spcBef>
                <a:spcPts val="320"/>
              </a:spcBef>
              <a:spcAft>
                <a:spcPts val="0"/>
              </a:spcAft>
              <a:buClr>
                <a:schemeClr val="dk1"/>
              </a:buClr>
              <a:buSzPts val="1600"/>
              <a:buFont typeface="Times"/>
              <a:buNone/>
              <a:defRPr sz="1600" b="1"/>
            </a:lvl4pPr>
            <a:lvl5pPr marL="2286000" lvl="4" indent="-228600" algn="l">
              <a:spcBef>
                <a:spcPts val="320"/>
              </a:spcBef>
              <a:spcAft>
                <a:spcPts val="0"/>
              </a:spcAft>
              <a:buClr>
                <a:schemeClr val="dk1"/>
              </a:buClr>
              <a:buSzPts val="1600"/>
              <a:buFont typeface="Times"/>
              <a:buNone/>
              <a:defRPr sz="1600" b="1"/>
            </a:lvl5pPr>
            <a:lvl6pPr marL="2743200" lvl="5" indent="-228600" algn="l">
              <a:spcBef>
                <a:spcPts val="320"/>
              </a:spcBef>
              <a:spcAft>
                <a:spcPts val="0"/>
              </a:spcAft>
              <a:buClr>
                <a:schemeClr val="dk1"/>
              </a:buClr>
              <a:buSzPts val="1600"/>
              <a:buFont typeface="Times"/>
              <a:buNone/>
              <a:defRPr sz="1600" b="1"/>
            </a:lvl6pPr>
            <a:lvl7pPr marL="3200400" lvl="6" indent="-228600" algn="l">
              <a:spcBef>
                <a:spcPts val="320"/>
              </a:spcBef>
              <a:spcAft>
                <a:spcPts val="0"/>
              </a:spcAft>
              <a:buClr>
                <a:schemeClr val="dk1"/>
              </a:buClr>
              <a:buSzPts val="1600"/>
              <a:buFont typeface="Times"/>
              <a:buNone/>
              <a:defRPr sz="1600" b="1"/>
            </a:lvl7pPr>
            <a:lvl8pPr marL="3657600" lvl="7" indent="-228600" algn="l">
              <a:spcBef>
                <a:spcPts val="320"/>
              </a:spcBef>
              <a:spcAft>
                <a:spcPts val="0"/>
              </a:spcAft>
              <a:buClr>
                <a:schemeClr val="dk1"/>
              </a:buClr>
              <a:buSzPts val="1600"/>
              <a:buFont typeface="Times"/>
              <a:buNone/>
              <a:defRPr sz="1600" b="1"/>
            </a:lvl8pPr>
            <a:lvl9pPr marL="4114800" lvl="8" indent="-228600" algn="l">
              <a:spcBef>
                <a:spcPts val="320"/>
              </a:spcBef>
              <a:spcAft>
                <a:spcPts val="0"/>
              </a:spcAft>
              <a:buClr>
                <a:schemeClr val="dk1"/>
              </a:buClr>
              <a:buSzPts val="1600"/>
              <a:buFont typeface="Times"/>
              <a:buNone/>
              <a:defRPr sz="1600" b="1"/>
            </a:lvl9pPr>
          </a:lstStyle>
          <a:p>
            <a:endParaRPr/>
          </a:p>
        </p:txBody>
      </p:sp>
      <p:sp>
        <p:nvSpPr>
          <p:cNvPr id="140" name="Google Shape;140;p6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a:buChar char="•"/>
              <a:defRPr sz="2400"/>
            </a:lvl1pPr>
            <a:lvl2pPr marL="914400" lvl="1" indent="-355600" algn="l">
              <a:spcBef>
                <a:spcPts val="400"/>
              </a:spcBef>
              <a:spcAft>
                <a:spcPts val="0"/>
              </a:spcAft>
              <a:buClr>
                <a:schemeClr val="dk1"/>
              </a:buClr>
              <a:buSzPts val="2000"/>
              <a:buFont typeface="Times"/>
              <a:buChar char="–"/>
              <a:defRPr sz="2000"/>
            </a:lvl2pPr>
            <a:lvl3pPr marL="1371600" lvl="2" indent="-342900" algn="l">
              <a:spcBef>
                <a:spcPts val="360"/>
              </a:spcBef>
              <a:spcAft>
                <a:spcPts val="0"/>
              </a:spcAft>
              <a:buClr>
                <a:schemeClr val="dk1"/>
              </a:buClr>
              <a:buSzPts val="1800"/>
              <a:buFont typeface="Times"/>
              <a:buChar char="•"/>
              <a:defRPr sz="1800"/>
            </a:lvl3pPr>
            <a:lvl4pPr marL="1828800" lvl="3" indent="-330200" algn="l">
              <a:spcBef>
                <a:spcPts val="320"/>
              </a:spcBef>
              <a:spcAft>
                <a:spcPts val="0"/>
              </a:spcAft>
              <a:buClr>
                <a:schemeClr val="dk1"/>
              </a:buClr>
              <a:buSzPts val="1600"/>
              <a:buFont typeface="Times"/>
              <a:buChar char="–"/>
              <a:defRPr sz="1600"/>
            </a:lvl4pPr>
            <a:lvl5pPr marL="2286000" lvl="4" indent="-330200" algn="l">
              <a:spcBef>
                <a:spcPts val="320"/>
              </a:spcBef>
              <a:spcAft>
                <a:spcPts val="0"/>
              </a:spcAft>
              <a:buClr>
                <a:schemeClr val="dk1"/>
              </a:buClr>
              <a:buSzPts val="1600"/>
              <a:buFont typeface="Times"/>
              <a:buChar char="»"/>
              <a:defRPr sz="1600"/>
            </a:lvl5pPr>
            <a:lvl6pPr marL="2743200" lvl="5" indent="-330200" algn="l">
              <a:spcBef>
                <a:spcPts val="320"/>
              </a:spcBef>
              <a:spcAft>
                <a:spcPts val="0"/>
              </a:spcAft>
              <a:buClr>
                <a:schemeClr val="dk1"/>
              </a:buClr>
              <a:buSzPts val="1600"/>
              <a:buFont typeface="Times"/>
              <a:buChar char="»"/>
              <a:defRPr sz="1600"/>
            </a:lvl6pPr>
            <a:lvl7pPr marL="3200400" lvl="6" indent="-330200" algn="l">
              <a:spcBef>
                <a:spcPts val="320"/>
              </a:spcBef>
              <a:spcAft>
                <a:spcPts val="0"/>
              </a:spcAft>
              <a:buClr>
                <a:schemeClr val="dk1"/>
              </a:buClr>
              <a:buSzPts val="1600"/>
              <a:buFont typeface="Times"/>
              <a:buChar char="»"/>
              <a:defRPr sz="1600"/>
            </a:lvl7pPr>
            <a:lvl8pPr marL="3657600" lvl="7" indent="-330200" algn="l">
              <a:spcBef>
                <a:spcPts val="320"/>
              </a:spcBef>
              <a:spcAft>
                <a:spcPts val="0"/>
              </a:spcAft>
              <a:buClr>
                <a:schemeClr val="dk1"/>
              </a:buClr>
              <a:buSzPts val="1600"/>
              <a:buFont typeface="Times"/>
              <a:buChar char="»"/>
              <a:defRPr sz="1600"/>
            </a:lvl8pPr>
            <a:lvl9pPr marL="4114800" lvl="8" indent="-330200" algn="l">
              <a:spcBef>
                <a:spcPts val="320"/>
              </a:spcBef>
              <a:spcAft>
                <a:spcPts val="0"/>
              </a:spcAft>
              <a:buClr>
                <a:schemeClr val="dk1"/>
              </a:buClr>
              <a:buSzPts val="1600"/>
              <a:buFont typeface="Times"/>
              <a:buChar char="»"/>
              <a:defRPr sz="1600"/>
            </a:lvl9pPr>
          </a:lstStyle>
          <a:p>
            <a:endParaRPr/>
          </a:p>
        </p:txBody>
      </p:sp>
      <p:sp>
        <p:nvSpPr>
          <p:cNvPr id="141" name="Google Shape;141;p6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a:buNone/>
              <a:defRPr sz="2400" b="1"/>
            </a:lvl1pPr>
            <a:lvl2pPr marL="914400" lvl="1" indent="-228600" algn="l">
              <a:spcBef>
                <a:spcPts val="400"/>
              </a:spcBef>
              <a:spcAft>
                <a:spcPts val="0"/>
              </a:spcAft>
              <a:buClr>
                <a:schemeClr val="dk1"/>
              </a:buClr>
              <a:buSzPts val="2000"/>
              <a:buFont typeface="Times"/>
              <a:buNone/>
              <a:defRPr sz="2000" b="1"/>
            </a:lvl2pPr>
            <a:lvl3pPr marL="1371600" lvl="2" indent="-228600" algn="l">
              <a:spcBef>
                <a:spcPts val="360"/>
              </a:spcBef>
              <a:spcAft>
                <a:spcPts val="0"/>
              </a:spcAft>
              <a:buClr>
                <a:schemeClr val="dk1"/>
              </a:buClr>
              <a:buSzPts val="1800"/>
              <a:buFont typeface="Times"/>
              <a:buNone/>
              <a:defRPr sz="1800" b="1"/>
            </a:lvl3pPr>
            <a:lvl4pPr marL="1828800" lvl="3" indent="-228600" algn="l">
              <a:spcBef>
                <a:spcPts val="320"/>
              </a:spcBef>
              <a:spcAft>
                <a:spcPts val="0"/>
              </a:spcAft>
              <a:buClr>
                <a:schemeClr val="dk1"/>
              </a:buClr>
              <a:buSzPts val="1600"/>
              <a:buFont typeface="Times"/>
              <a:buNone/>
              <a:defRPr sz="1600" b="1"/>
            </a:lvl4pPr>
            <a:lvl5pPr marL="2286000" lvl="4" indent="-228600" algn="l">
              <a:spcBef>
                <a:spcPts val="320"/>
              </a:spcBef>
              <a:spcAft>
                <a:spcPts val="0"/>
              </a:spcAft>
              <a:buClr>
                <a:schemeClr val="dk1"/>
              </a:buClr>
              <a:buSzPts val="1600"/>
              <a:buFont typeface="Times"/>
              <a:buNone/>
              <a:defRPr sz="1600" b="1"/>
            </a:lvl5pPr>
            <a:lvl6pPr marL="2743200" lvl="5" indent="-228600" algn="l">
              <a:spcBef>
                <a:spcPts val="320"/>
              </a:spcBef>
              <a:spcAft>
                <a:spcPts val="0"/>
              </a:spcAft>
              <a:buClr>
                <a:schemeClr val="dk1"/>
              </a:buClr>
              <a:buSzPts val="1600"/>
              <a:buFont typeface="Times"/>
              <a:buNone/>
              <a:defRPr sz="1600" b="1"/>
            </a:lvl6pPr>
            <a:lvl7pPr marL="3200400" lvl="6" indent="-228600" algn="l">
              <a:spcBef>
                <a:spcPts val="320"/>
              </a:spcBef>
              <a:spcAft>
                <a:spcPts val="0"/>
              </a:spcAft>
              <a:buClr>
                <a:schemeClr val="dk1"/>
              </a:buClr>
              <a:buSzPts val="1600"/>
              <a:buFont typeface="Times"/>
              <a:buNone/>
              <a:defRPr sz="1600" b="1"/>
            </a:lvl7pPr>
            <a:lvl8pPr marL="3657600" lvl="7" indent="-228600" algn="l">
              <a:spcBef>
                <a:spcPts val="320"/>
              </a:spcBef>
              <a:spcAft>
                <a:spcPts val="0"/>
              </a:spcAft>
              <a:buClr>
                <a:schemeClr val="dk1"/>
              </a:buClr>
              <a:buSzPts val="1600"/>
              <a:buFont typeface="Times"/>
              <a:buNone/>
              <a:defRPr sz="1600" b="1"/>
            </a:lvl8pPr>
            <a:lvl9pPr marL="4114800" lvl="8" indent="-228600" algn="l">
              <a:spcBef>
                <a:spcPts val="320"/>
              </a:spcBef>
              <a:spcAft>
                <a:spcPts val="0"/>
              </a:spcAft>
              <a:buClr>
                <a:schemeClr val="dk1"/>
              </a:buClr>
              <a:buSzPts val="1600"/>
              <a:buFont typeface="Times"/>
              <a:buNone/>
              <a:defRPr sz="1600" b="1"/>
            </a:lvl9pPr>
          </a:lstStyle>
          <a:p>
            <a:endParaRPr/>
          </a:p>
        </p:txBody>
      </p:sp>
      <p:sp>
        <p:nvSpPr>
          <p:cNvPr id="142" name="Google Shape;142;p6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a:buChar char="•"/>
              <a:defRPr sz="2400"/>
            </a:lvl1pPr>
            <a:lvl2pPr marL="914400" lvl="1" indent="-355600" algn="l">
              <a:spcBef>
                <a:spcPts val="400"/>
              </a:spcBef>
              <a:spcAft>
                <a:spcPts val="0"/>
              </a:spcAft>
              <a:buClr>
                <a:schemeClr val="dk1"/>
              </a:buClr>
              <a:buSzPts val="2000"/>
              <a:buFont typeface="Times"/>
              <a:buChar char="–"/>
              <a:defRPr sz="2000"/>
            </a:lvl2pPr>
            <a:lvl3pPr marL="1371600" lvl="2" indent="-342900" algn="l">
              <a:spcBef>
                <a:spcPts val="360"/>
              </a:spcBef>
              <a:spcAft>
                <a:spcPts val="0"/>
              </a:spcAft>
              <a:buClr>
                <a:schemeClr val="dk1"/>
              </a:buClr>
              <a:buSzPts val="1800"/>
              <a:buFont typeface="Times"/>
              <a:buChar char="•"/>
              <a:defRPr sz="1800"/>
            </a:lvl3pPr>
            <a:lvl4pPr marL="1828800" lvl="3" indent="-330200" algn="l">
              <a:spcBef>
                <a:spcPts val="320"/>
              </a:spcBef>
              <a:spcAft>
                <a:spcPts val="0"/>
              </a:spcAft>
              <a:buClr>
                <a:schemeClr val="dk1"/>
              </a:buClr>
              <a:buSzPts val="1600"/>
              <a:buFont typeface="Times"/>
              <a:buChar char="–"/>
              <a:defRPr sz="1600"/>
            </a:lvl4pPr>
            <a:lvl5pPr marL="2286000" lvl="4" indent="-330200" algn="l">
              <a:spcBef>
                <a:spcPts val="320"/>
              </a:spcBef>
              <a:spcAft>
                <a:spcPts val="0"/>
              </a:spcAft>
              <a:buClr>
                <a:schemeClr val="dk1"/>
              </a:buClr>
              <a:buSzPts val="1600"/>
              <a:buFont typeface="Times"/>
              <a:buChar char="»"/>
              <a:defRPr sz="1600"/>
            </a:lvl5pPr>
            <a:lvl6pPr marL="2743200" lvl="5" indent="-330200" algn="l">
              <a:spcBef>
                <a:spcPts val="320"/>
              </a:spcBef>
              <a:spcAft>
                <a:spcPts val="0"/>
              </a:spcAft>
              <a:buClr>
                <a:schemeClr val="dk1"/>
              </a:buClr>
              <a:buSzPts val="1600"/>
              <a:buFont typeface="Times"/>
              <a:buChar char="»"/>
              <a:defRPr sz="1600"/>
            </a:lvl6pPr>
            <a:lvl7pPr marL="3200400" lvl="6" indent="-330200" algn="l">
              <a:spcBef>
                <a:spcPts val="320"/>
              </a:spcBef>
              <a:spcAft>
                <a:spcPts val="0"/>
              </a:spcAft>
              <a:buClr>
                <a:schemeClr val="dk1"/>
              </a:buClr>
              <a:buSzPts val="1600"/>
              <a:buFont typeface="Times"/>
              <a:buChar char="»"/>
              <a:defRPr sz="1600"/>
            </a:lvl7pPr>
            <a:lvl8pPr marL="3657600" lvl="7" indent="-330200" algn="l">
              <a:spcBef>
                <a:spcPts val="320"/>
              </a:spcBef>
              <a:spcAft>
                <a:spcPts val="0"/>
              </a:spcAft>
              <a:buClr>
                <a:schemeClr val="dk1"/>
              </a:buClr>
              <a:buSzPts val="1600"/>
              <a:buFont typeface="Times"/>
              <a:buChar char="»"/>
              <a:defRPr sz="1600"/>
            </a:lvl8pPr>
            <a:lvl9pPr marL="4114800" lvl="8" indent="-330200" algn="l">
              <a:spcBef>
                <a:spcPts val="320"/>
              </a:spcBef>
              <a:spcAft>
                <a:spcPts val="0"/>
              </a:spcAft>
              <a:buClr>
                <a:schemeClr val="dk1"/>
              </a:buClr>
              <a:buSzPts val="1600"/>
              <a:buFont typeface="Times"/>
              <a:buChar char="»"/>
              <a:defRPr sz="1600"/>
            </a:lvl9pPr>
          </a:lstStyle>
          <a:p>
            <a:endParaRPr/>
          </a:p>
        </p:txBody>
      </p:sp>
      <p:sp>
        <p:nvSpPr>
          <p:cNvPr id="143" name="Google Shape;143;p6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146"/>
        <p:cNvGrpSpPr/>
        <p:nvPr/>
      </p:nvGrpSpPr>
      <p:grpSpPr>
        <a:xfrm>
          <a:off x="0" y="0"/>
          <a:ext cx="0" cy="0"/>
          <a:chOff x="0" y="0"/>
          <a:chExt cx="0" cy="0"/>
        </a:xfrm>
      </p:grpSpPr>
      <p:sp>
        <p:nvSpPr>
          <p:cNvPr id="147" name="Google Shape;147;p6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8" name="Google Shape;148;p6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6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151"/>
        <p:cNvGrpSpPr/>
        <p:nvPr/>
      </p:nvGrpSpPr>
      <p:grpSpPr>
        <a:xfrm>
          <a:off x="0" y="0"/>
          <a:ext cx="0" cy="0"/>
          <a:chOff x="0" y="0"/>
          <a:chExt cx="0" cy="0"/>
        </a:xfrm>
      </p:grpSpPr>
      <p:sp>
        <p:nvSpPr>
          <p:cNvPr id="152" name="Google Shape;152;p6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3" name="Google Shape;153;p6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a:buChar char="•"/>
              <a:defRPr sz="3200"/>
            </a:lvl1pPr>
            <a:lvl2pPr marL="914400" lvl="1" indent="-406400" algn="l">
              <a:spcBef>
                <a:spcPts val="560"/>
              </a:spcBef>
              <a:spcAft>
                <a:spcPts val="0"/>
              </a:spcAft>
              <a:buClr>
                <a:schemeClr val="dk1"/>
              </a:buClr>
              <a:buSzPts val="2800"/>
              <a:buFont typeface="Times"/>
              <a:buChar char="–"/>
              <a:defRPr sz="2800"/>
            </a:lvl2pPr>
            <a:lvl3pPr marL="1371600" lvl="2" indent="-381000" algn="l">
              <a:spcBef>
                <a:spcPts val="480"/>
              </a:spcBef>
              <a:spcAft>
                <a:spcPts val="0"/>
              </a:spcAft>
              <a:buClr>
                <a:schemeClr val="dk1"/>
              </a:buClr>
              <a:buSzPts val="2400"/>
              <a:buFont typeface="Times"/>
              <a:buChar char="•"/>
              <a:defRPr sz="2400"/>
            </a:lvl3pPr>
            <a:lvl4pPr marL="1828800" lvl="3" indent="-355600" algn="l">
              <a:spcBef>
                <a:spcPts val="400"/>
              </a:spcBef>
              <a:spcAft>
                <a:spcPts val="0"/>
              </a:spcAft>
              <a:buClr>
                <a:schemeClr val="dk1"/>
              </a:buClr>
              <a:buSzPts val="2000"/>
              <a:buFont typeface="Times"/>
              <a:buChar char="–"/>
              <a:defRPr sz="2000"/>
            </a:lvl4pPr>
            <a:lvl5pPr marL="2286000" lvl="4" indent="-355600" algn="l">
              <a:spcBef>
                <a:spcPts val="400"/>
              </a:spcBef>
              <a:spcAft>
                <a:spcPts val="0"/>
              </a:spcAft>
              <a:buClr>
                <a:schemeClr val="dk1"/>
              </a:buClr>
              <a:buSzPts val="2000"/>
              <a:buFont typeface="Times"/>
              <a:buChar char="»"/>
              <a:defRPr sz="2000"/>
            </a:lvl5pPr>
            <a:lvl6pPr marL="2743200" lvl="5" indent="-355600" algn="l">
              <a:spcBef>
                <a:spcPts val="400"/>
              </a:spcBef>
              <a:spcAft>
                <a:spcPts val="0"/>
              </a:spcAft>
              <a:buClr>
                <a:schemeClr val="dk1"/>
              </a:buClr>
              <a:buSzPts val="2000"/>
              <a:buFont typeface="Times"/>
              <a:buChar char="»"/>
              <a:defRPr sz="2000"/>
            </a:lvl6pPr>
            <a:lvl7pPr marL="3200400" lvl="6" indent="-355600" algn="l">
              <a:spcBef>
                <a:spcPts val="400"/>
              </a:spcBef>
              <a:spcAft>
                <a:spcPts val="0"/>
              </a:spcAft>
              <a:buClr>
                <a:schemeClr val="dk1"/>
              </a:buClr>
              <a:buSzPts val="2000"/>
              <a:buFont typeface="Times"/>
              <a:buChar char="»"/>
              <a:defRPr sz="2000"/>
            </a:lvl7pPr>
            <a:lvl8pPr marL="3657600" lvl="7" indent="-355600" algn="l">
              <a:spcBef>
                <a:spcPts val="400"/>
              </a:spcBef>
              <a:spcAft>
                <a:spcPts val="0"/>
              </a:spcAft>
              <a:buClr>
                <a:schemeClr val="dk1"/>
              </a:buClr>
              <a:buSzPts val="2000"/>
              <a:buFont typeface="Times"/>
              <a:buChar char="»"/>
              <a:defRPr sz="2000"/>
            </a:lvl8pPr>
            <a:lvl9pPr marL="4114800" lvl="8" indent="-355600" algn="l">
              <a:spcBef>
                <a:spcPts val="400"/>
              </a:spcBef>
              <a:spcAft>
                <a:spcPts val="0"/>
              </a:spcAft>
              <a:buClr>
                <a:schemeClr val="dk1"/>
              </a:buClr>
              <a:buSzPts val="2000"/>
              <a:buFont typeface="Times"/>
              <a:buChar char="»"/>
              <a:defRPr sz="2000"/>
            </a:lvl9pPr>
          </a:lstStyle>
          <a:p>
            <a:endParaRPr/>
          </a:p>
        </p:txBody>
      </p:sp>
      <p:sp>
        <p:nvSpPr>
          <p:cNvPr id="154" name="Google Shape;154;p6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a:buNone/>
              <a:defRPr sz="1400"/>
            </a:lvl1pPr>
            <a:lvl2pPr marL="914400" lvl="1" indent="-228600" algn="l">
              <a:spcBef>
                <a:spcPts val="240"/>
              </a:spcBef>
              <a:spcAft>
                <a:spcPts val="0"/>
              </a:spcAft>
              <a:buClr>
                <a:schemeClr val="dk1"/>
              </a:buClr>
              <a:buSzPts val="1200"/>
              <a:buFont typeface="Times"/>
              <a:buNone/>
              <a:defRPr sz="1200"/>
            </a:lvl2pPr>
            <a:lvl3pPr marL="1371600" lvl="2" indent="-228600" algn="l">
              <a:spcBef>
                <a:spcPts val="200"/>
              </a:spcBef>
              <a:spcAft>
                <a:spcPts val="0"/>
              </a:spcAft>
              <a:buClr>
                <a:schemeClr val="dk1"/>
              </a:buClr>
              <a:buSzPts val="1000"/>
              <a:buFont typeface="Times"/>
              <a:buNone/>
              <a:defRPr sz="1000"/>
            </a:lvl3pPr>
            <a:lvl4pPr marL="1828800" lvl="3" indent="-228600" algn="l">
              <a:spcBef>
                <a:spcPts val="180"/>
              </a:spcBef>
              <a:spcAft>
                <a:spcPts val="0"/>
              </a:spcAft>
              <a:buClr>
                <a:schemeClr val="dk1"/>
              </a:buClr>
              <a:buSzPts val="900"/>
              <a:buFont typeface="Times"/>
              <a:buNone/>
              <a:defRPr sz="900"/>
            </a:lvl4pPr>
            <a:lvl5pPr marL="2286000" lvl="4" indent="-228600" algn="l">
              <a:spcBef>
                <a:spcPts val="180"/>
              </a:spcBef>
              <a:spcAft>
                <a:spcPts val="0"/>
              </a:spcAft>
              <a:buClr>
                <a:schemeClr val="dk1"/>
              </a:buClr>
              <a:buSzPts val="900"/>
              <a:buFont typeface="Times"/>
              <a:buNone/>
              <a:defRPr sz="900"/>
            </a:lvl5pPr>
            <a:lvl6pPr marL="2743200" lvl="5" indent="-228600" algn="l">
              <a:spcBef>
                <a:spcPts val="180"/>
              </a:spcBef>
              <a:spcAft>
                <a:spcPts val="0"/>
              </a:spcAft>
              <a:buClr>
                <a:schemeClr val="dk1"/>
              </a:buClr>
              <a:buSzPts val="900"/>
              <a:buFont typeface="Times"/>
              <a:buNone/>
              <a:defRPr sz="900"/>
            </a:lvl6pPr>
            <a:lvl7pPr marL="3200400" lvl="6" indent="-228600" algn="l">
              <a:spcBef>
                <a:spcPts val="180"/>
              </a:spcBef>
              <a:spcAft>
                <a:spcPts val="0"/>
              </a:spcAft>
              <a:buClr>
                <a:schemeClr val="dk1"/>
              </a:buClr>
              <a:buSzPts val="900"/>
              <a:buFont typeface="Times"/>
              <a:buNone/>
              <a:defRPr sz="900"/>
            </a:lvl7pPr>
            <a:lvl8pPr marL="3657600" lvl="7" indent="-228600" algn="l">
              <a:spcBef>
                <a:spcPts val="180"/>
              </a:spcBef>
              <a:spcAft>
                <a:spcPts val="0"/>
              </a:spcAft>
              <a:buClr>
                <a:schemeClr val="dk1"/>
              </a:buClr>
              <a:buSzPts val="900"/>
              <a:buFont typeface="Times"/>
              <a:buNone/>
              <a:defRPr sz="900"/>
            </a:lvl8pPr>
            <a:lvl9pPr marL="4114800" lvl="8" indent="-228600" algn="l">
              <a:spcBef>
                <a:spcPts val="180"/>
              </a:spcBef>
              <a:spcAft>
                <a:spcPts val="0"/>
              </a:spcAft>
              <a:buClr>
                <a:schemeClr val="dk1"/>
              </a:buClr>
              <a:buSzPts val="900"/>
              <a:buFont typeface="Times"/>
              <a:buNone/>
              <a:defRPr sz="900"/>
            </a:lvl9pPr>
          </a:lstStyle>
          <a:p>
            <a:endParaRPr/>
          </a:p>
        </p:txBody>
      </p:sp>
      <p:sp>
        <p:nvSpPr>
          <p:cNvPr id="155" name="Google Shape;155;p6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158"/>
        <p:cNvGrpSpPr/>
        <p:nvPr/>
      </p:nvGrpSpPr>
      <p:grpSpPr>
        <a:xfrm>
          <a:off x="0" y="0"/>
          <a:ext cx="0" cy="0"/>
          <a:chOff x="0" y="0"/>
          <a:chExt cx="0" cy="0"/>
        </a:xfrm>
      </p:grpSpPr>
      <p:sp>
        <p:nvSpPr>
          <p:cNvPr id="159" name="Google Shape;159;p6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64"/>
          <p:cNvSpPr>
            <a:spLocks noGrp="1"/>
          </p:cNvSpPr>
          <p:nvPr>
            <p:ph type="pic" idx="2"/>
          </p:nvPr>
        </p:nvSpPr>
        <p:spPr>
          <a:xfrm>
            <a:off x="1792288" y="612775"/>
            <a:ext cx="5486400" cy="4114800"/>
          </a:xfrm>
          <a:prstGeom prst="rect">
            <a:avLst/>
          </a:prstGeom>
          <a:noFill/>
          <a:ln>
            <a:noFill/>
          </a:ln>
        </p:spPr>
      </p:sp>
      <p:sp>
        <p:nvSpPr>
          <p:cNvPr id="161" name="Google Shape;161;p6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a:buNone/>
              <a:defRPr sz="1400"/>
            </a:lvl1pPr>
            <a:lvl2pPr marL="914400" lvl="1" indent="-228600" algn="l">
              <a:spcBef>
                <a:spcPts val="240"/>
              </a:spcBef>
              <a:spcAft>
                <a:spcPts val="0"/>
              </a:spcAft>
              <a:buClr>
                <a:schemeClr val="dk1"/>
              </a:buClr>
              <a:buSzPts val="1200"/>
              <a:buFont typeface="Times"/>
              <a:buNone/>
              <a:defRPr sz="1200"/>
            </a:lvl2pPr>
            <a:lvl3pPr marL="1371600" lvl="2" indent="-228600" algn="l">
              <a:spcBef>
                <a:spcPts val="200"/>
              </a:spcBef>
              <a:spcAft>
                <a:spcPts val="0"/>
              </a:spcAft>
              <a:buClr>
                <a:schemeClr val="dk1"/>
              </a:buClr>
              <a:buSzPts val="1000"/>
              <a:buFont typeface="Times"/>
              <a:buNone/>
              <a:defRPr sz="1000"/>
            </a:lvl3pPr>
            <a:lvl4pPr marL="1828800" lvl="3" indent="-228600" algn="l">
              <a:spcBef>
                <a:spcPts val="180"/>
              </a:spcBef>
              <a:spcAft>
                <a:spcPts val="0"/>
              </a:spcAft>
              <a:buClr>
                <a:schemeClr val="dk1"/>
              </a:buClr>
              <a:buSzPts val="900"/>
              <a:buFont typeface="Times"/>
              <a:buNone/>
              <a:defRPr sz="900"/>
            </a:lvl4pPr>
            <a:lvl5pPr marL="2286000" lvl="4" indent="-228600" algn="l">
              <a:spcBef>
                <a:spcPts val="180"/>
              </a:spcBef>
              <a:spcAft>
                <a:spcPts val="0"/>
              </a:spcAft>
              <a:buClr>
                <a:schemeClr val="dk1"/>
              </a:buClr>
              <a:buSzPts val="900"/>
              <a:buFont typeface="Times"/>
              <a:buNone/>
              <a:defRPr sz="900"/>
            </a:lvl5pPr>
            <a:lvl6pPr marL="2743200" lvl="5" indent="-228600" algn="l">
              <a:spcBef>
                <a:spcPts val="180"/>
              </a:spcBef>
              <a:spcAft>
                <a:spcPts val="0"/>
              </a:spcAft>
              <a:buClr>
                <a:schemeClr val="dk1"/>
              </a:buClr>
              <a:buSzPts val="900"/>
              <a:buFont typeface="Times"/>
              <a:buNone/>
              <a:defRPr sz="900"/>
            </a:lvl6pPr>
            <a:lvl7pPr marL="3200400" lvl="6" indent="-228600" algn="l">
              <a:spcBef>
                <a:spcPts val="180"/>
              </a:spcBef>
              <a:spcAft>
                <a:spcPts val="0"/>
              </a:spcAft>
              <a:buClr>
                <a:schemeClr val="dk1"/>
              </a:buClr>
              <a:buSzPts val="900"/>
              <a:buFont typeface="Times"/>
              <a:buNone/>
              <a:defRPr sz="900"/>
            </a:lvl7pPr>
            <a:lvl8pPr marL="3657600" lvl="7" indent="-228600" algn="l">
              <a:spcBef>
                <a:spcPts val="180"/>
              </a:spcBef>
              <a:spcAft>
                <a:spcPts val="0"/>
              </a:spcAft>
              <a:buClr>
                <a:schemeClr val="dk1"/>
              </a:buClr>
              <a:buSzPts val="900"/>
              <a:buFont typeface="Times"/>
              <a:buNone/>
              <a:defRPr sz="900"/>
            </a:lvl8pPr>
            <a:lvl9pPr marL="4114800" lvl="8" indent="-228600" algn="l">
              <a:spcBef>
                <a:spcPts val="180"/>
              </a:spcBef>
              <a:spcAft>
                <a:spcPts val="0"/>
              </a:spcAft>
              <a:buClr>
                <a:schemeClr val="dk1"/>
              </a:buClr>
              <a:buSzPts val="900"/>
              <a:buFont typeface="Times"/>
              <a:buNone/>
              <a:defRPr sz="900"/>
            </a:lvl9pPr>
          </a:lstStyle>
          <a:p>
            <a:endParaRPr/>
          </a:p>
        </p:txBody>
      </p:sp>
      <p:sp>
        <p:nvSpPr>
          <p:cNvPr id="162" name="Google Shape;162;p6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165"/>
        <p:cNvGrpSpPr/>
        <p:nvPr/>
      </p:nvGrpSpPr>
      <p:grpSpPr>
        <a:xfrm>
          <a:off x="0" y="0"/>
          <a:ext cx="0" cy="0"/>
          <a:chOff x="0" y="0"/>
          <a:chExt cx="0" cy="0"/>
        </a:xfrm>
      </p:grpSpPr>
      <p:sp>
        <p:nvSpPr>
          <p:cNvPr id="166" name="Google Shape;166;p6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6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6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6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71"/>
        <p:cNvGrpSpPr/>
        <p:nvPr/>
      </p:nvGrpSpPr>
      <p:grpSpPr>
        <a:xfrm>
          <a:off x="0" y="0"/>
          <a:ext cx="0" cy="0"/>
          <a:chOff x="0" y="0"/>
          <a:chExt cx="0" cy="0"/>
        </a:xfrm>
      </p:grpSpPr>
      <p:sp>
        <p:nvSpPr>
          <p:cNvPr id="172" name="Google Shape;172;p66"/>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3" name="Google Shape;173;p66"/>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6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6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ubrik, innehåll och text" type="objAndTx">
  <p:cSld name="OBJECT_AND_TEXT">
    <p:spTree>
      <p:nvGrpSpPr>
        <p:cNvPr id="1" name="Shape 177"/>
        <p:cNvGrpSpPr/>
        <p:nvPr/>
      </p:nvGrpSpPr>
      <p:grpSpPr>
        <a:xfrm>
          <a:off x="0" y="0"/>
          <a:ext cx="0" cy="0"/>
          <a:chOff x="0" y="0"/>
          <a:chExt cx="0" cy="0"/>
        </a:xfrm>
      </p:grpSpPr>
      <p:sp>
        <p:nvSpPr>
          <p:cNvPr id="178" name="Google Shape;178;p6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9" name="Google Shape;179;p6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0" name="Google Shape;180;p6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1" name="Google Shape;181;p6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6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3"/>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a:buChar char="•"/>
              <a:defRPr sz="2800"/>
            </a:lvl1pPr>
            <a:lvl2pPr marL="914400" lvl="1" indent="-381000" algn="l">
              <a:spcBef>
                <a:spcPts val="480"/>
              </a:spcBef>
              <a:spcAft>
                <a:spcPts val="0"/>
              </a:spcAft>
              <a:buClr>
                <a:schemeClr val="dk1"/>
              </a:buClr>
              <a:buSzPts val="2400"/>
              <a:buFont typeface="Times"/>
              <a:buChar char="–"/>
              <a:defRPr sz="2400"/>
            </a:lvl2pPr>
            <a:lvl3pPr marL="1371600" lvl="2" indent="-355600" algn="l">
              <a:spcBef>
                <a:spcPts val="400"/>
              </a:spcBef>
              <a:spcAft>
                <a:spcPts val="0"/>
              </a:spcAft>
              <a:buClr>
                <a:schemeClr val="dk1"/>
              </a:buClr>
              <a:buSzPts val="2000"/>
              <a:buFont typeface="Times"/>
              <a:buChar char="•"/>
              <a:defRPr sz="2000"/>
            </a:lvl3pPr>
            <a:lvl4pPr marL="1828800" lvl="3" indent="-342900" algn="l">
              <a:spcBef>
                <a:spcPts val="360"/>
              </a:spcBef>
              <a:spcAft>
                <a:spcPts val="0"/>
              </a:spcAft>
              <a:buClr>
                <a:schemeClr val="dk1"/>
              </a:buClr>
              <a:buSzPts val="1800"/>
              <a:buFont typeface="Times"/>
              <a:buChar char="–"/>
              <a:defRPr sz="1800"/>
            </a:lvl4pPr>
            <a:lvl5pPr marL="2286000" lvl="4" indent="-342900" algn="l">
              <a:spcBef>
                <a:spcPts val="360"/>
              </a:spcBef>
              <a:spcAft>
                <a:spcPts val="0"/>
              </a:spcAft>
              <a:buClr>
                <a:schemeClr val="dk1"/>
              </a:buClr>
              <a:buSzPts val="1800"/>
              <a:buFont typeface="Times"/>
              <a:buChar char="»"/>
              <a:defRPr sz="1800"/>
            </a:lvl5pPr>
            <a:lvl6pPr marL="2743200" lvl="5" indent="-342900" algn="l">
              <a:spcBef>
                <a:spcPts val="360"/>
              </a:spcBef>
              <a:spcAft>
                <a:spcPts val="0"/>
              </a:spcAft>
              <a:buClr>
                <a:schemeClr val="dk1"/>
              </a:buClr>
              <a:buSzPts val="1800"/>
              <a:buFont typeface="Times"/>
              <a:buChar char="»"/>
              <a:defRPr sz="1800"/>
            </a:lvl6pPr>
            <a:lvl7pPr marL="3200400" lvl="6" indent="-342900" algn="l">
              <a:spcBef>
                <a:spcPts val="360"/>
              </a:spcBef>
              <a:spcAft>
                <a:spcPts val="0"/>
              </a:spcAft>
              <a:buClr>
                <a:schemeClr val="dk1"/>
              </a:buClr>
              <a:buSzPts val="1800"/>
              <a:buFont typeface="Times"/>
              <a:buChar char="»"/>
              <a:defRPr sz="1800"/>
            </a:lvl7pPr>
            <a:lvl8pPr marL="3657600" lvl="7" indent="-342900" algn="l">
              <a:spcBef>
                <a:spcPts val="360"/>
              </a:spcBef>
              <a:spcAft>
                <a:spcPts val="0"/>
              </a:spcAft>
              <a:buClr>
                <a:schemeClr val="dk1"/>
              </a:buClr>
              <a:buSzPts val="1800"/>
              <a:buFont typeface="Times"/>
              <a:buChar char="»"/>
              <a:defRPr sz="1800"/>
            </a:lvl8pPr>
            <a:lvl9pPr marL="4114800" lvl="8" indent="-342900" algn="l">
              <a:spcBef>
                <a:spcPts val="360"/>
              </a:spcBef>
              <a:spcAft>
                <a:spcPts val="0"/>
              </a:spcAft>
              <a:buClr>
                <a:schemeClr val="dk1"/>
              </a:buClr>
              <a:buSzPts val="1800"/>
              <a:buFont typeface="Times"/>
              <a:buChar char="»"/>
              <a:defRPr sz="1800"/>
            </a:lvl9pPr>
          </a:lstStyle>
          <a:p>
            <a:endParaRPr/>
          </a:p>
        </p:txBody>
      </p:sp>
      <p:sp>
        <p:nvSpPr>
          <p:cNvPr id="31" name="Google Shape;31;p43"/>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a:buChar char="•"/>
              <a:defRPr sz="2800"/>
            </a:lvl1pPr>
            <a:lvl2pPr marL="914400" lvl="1" indent="-381000" algn="l">
              <a:spcBef>
                <a:spcPts val="480"/>
              </a:spcBef>
              <a:spcAft>
                <a:spcPts val="0"/>
              </a:spcAft>
              <a:buClr>
                <a:schemeClr val="dk1"/>
              </a:buClr>
              <a:buSzPts val="2400"/>
              <a:buFont typeface="Times"/>
              <a:buChar char="–"/>
              <a:defRPr sz="2400"/>
            </a:lvl2pPr>
            <a:lvl3pPr marL="1371600" lvl="2" indent="-355600" algn="l">
              <a:spcBef>
                <a:spcPts val="400"/>
              </a:spcBef>
              <a:spcAft>
                <a:spcPts val="0"/>
              </a:spcAft>
              <a:buClr>
                <a:schemeClr val="dk1"/>
              </a:buClr>
              <a:buSzPts val="2000"/>
              <a:buFont typeface="Times"/>
              <a:buChar char="•"/>
              <a:defRPr sz="2000"/>
            </a:lvl3pPr>
            <a:lvl4pPr marL="1828800" lvl="3" indent="-342900" algn="l">
              <a:spcBef>
                <a:spcPts val="360"/>
              </a:spcBef>
              <a:spcAft>
                <a:spcPts val="0"/>
              </a:spcAft>
              <a:buClr>
                <a:schemeClr val="dk1"/>
              </a:buClr>
              <a:buSzPts val="1800"/>
              <a:buFont typeface="Times"/>
              <a:buChar char="–"/>
              <a:defRPr sz="1800"/>
            </a:lvl4pPr>
            <a:lvl5pPr marL="2286000" lvl="4" indent="-342900" algn="l">
              <a:spcBef>
                <a:spcPts val="360"/>
              </a:spcBef>
              <a:spcAft>
                <a:spcPts val="0"/>
              </a:spcAft>
              <a:buClr>
                <a:schemeClr val="dk1"/>
              </a:buClr>
              <a:buSzPts val="1800"/>
              <a:buFont typeface="Times"/>
              <a:buChar char="»"/>
              <a:defRPr sz="1800"/>
            </a:lvl5pPr>
            <a:lvl6pPr marL="2743200" lvl="5" indent="-342900" algn="l">
              <a:spcBef>
                <a:spcPts val="360"/>
              </a:spcBef>
              <a:spcAft>
                <a:spcPts val="0"/>
              </a:spcAft>
              <a:buClr>
                <a:schemeClr val="dk1"/>
              </a:buClr>
              <a:buSzPts val="1800"/>
              <a:buFont typeface="Times"/>
              <a:buChar char="»"/>
              <a:defRPr sz="1800"/>
            </a:lvl6pPr>
            <a:lvl7pPr marL="3200400" lvl="6" indent="-342900" algn="l">
              <a:spcBef>
                <a:spcPts val="360"/>
              </a:spcBef>
              <a:spcAft>
                <a:spcPts val="0"/>
              </a:spcAft>
              <a:buClr>
                <a:schemeClr val="dk1"/>
              </a:buClr>
              <a:buSzPts val="1800"/>
              <a:buFont typeface="Times"/>
              <a:buChar char="»"/>
              <a:defRPr sz="1800"/>
            </a:lvl7pPr>
            <a:lvl8pPr marL="3657600" lvl="7" indent="-342900" algn="l">
              <a:spcBef>
                <a:spcPts val="360"/>
              </a:spcBef>
              <a:spcAft>
                <a:spcPts val="0"/>
              </a:spcAft>
              <a:buClr>
                <a:schemeClr val="dk1"/>
              </a:buClr>
              <a:buSzPts val="1800"/>
              <a:buFont typeface="Times"/>
              <a:buChar char="»"/>
              <a:defRPr sz="1800"/>
            </a:lvl8pPr>
            <a:lvl9pPr marL="4114800" lvl="8" indent="-342900" algn="l">
              <a:spcBef>
                <a:spcPts val="360"/>
              </a:spcBef>
              <a:spcAft>
                <a:spcPts val="0"/>
              </a:spcAft>
              <a:buClr>
                <a:schemeClr val="dk1"/>
              </a:buClr>
              <a:buSzPts val="1800"/>
              <a:buFont typeface="Times"/>
              <a:buChar char="»"/>
              <a:defRPr sz="1800"/>
            </a:lvl9pPr>
          </a:lstStyle>
          <a:p>
            <a:endParaRPr/>
          </a:p>
        </p:txBody>
      </p:sp>
      <p:sp>
        <p:nvSpPr>
          <p:cNvPr id="32" name="Google Shape;32;p4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35"/>
        <p:cNvGrpSpPr/>
        <p:nvPr/>
      </p:nvGrpSpPr>
      <p:grpSpPr>
        <a:xfrm>
          <a:off x="0" y="0"/>
          <a:ext cx="0" cy="0"/>
          <a:chOff x="0" y="0"/>
          <a:chExt cx="0" cy="0"/>
        </a:xfrm>
      </p:grpSpPr>
      <p:sp>
        <p:nvSpPr>
          <p:cNvPr id="36" name="Google Shape;36;p4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4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ubrik och tabell" type="tbl">
  <p:cSld name="TABLE">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4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5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5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a:buNone/>
              <a:defRPr sz="2000"/>
            </a:lvl1pPr>
            <a:lvl2pPr marL="914400" lvl="1" indent="-228600" algn="l">
              <a:spcBef>
                <a:spcPts val="360"/>
              </a:spcBef>
              <a:spcAft>
                <a:spcPts val="0"/>
              </a:spcAft>
              <a:buClr>
                <a:schemeClr val="dk1"/>
              </a:buClr>
              <a:buSzPts val="1800"/>
              <a:buFont typeface="Times"/>
              <a:buNone/>
              <a:defRPr sz="1800"/>
            </a:lvl2pPr>
            <a:lvl3pPr marL="1371600" lvl="2" indent="-228600" algn="l">
              <a:spcBef>
                <a:spcPts val="320"/>
              </a:spcBef>
              <a:spcAft>
                <a:spcPts val="0"/>
              </a:spcAft>
              <a:buClr>
                <a:schemeClr val="dk1"/>
              </a:buClr>
              <a:buSzPts val="1600"/>
              <a:buFont typeface="Times"/>
              <a:buNone/>
              <a:defRPr sz="1600"/>
            </a:lvl3pPr>
            <a:lvl4pPr marL="1828800" lvl="3" indent="-228600" algn="l">
              <a:spcBef>
                <a:spcPts val="280"/>
              </a:spcBef>
              <a:spcAft>
                <a:spcPts val="0"/>
              </a:spcAft>
              <a:buClr>
                <a:schemeClr val="dk1"/>
              </a:buClr>
              <a:buSzPts val="1400"/>
              <a:buFont typeface="Times"/>
              <a:buNone/>
              <a:defRPr sz="1400"/>
            </a:lvl4pPr>
            <a:lvl5pPr marL="2286000" lvl="4" indent="-228600" algn="l">
              <a:spcBef>
                <a:spcPts val="280"/>
              </a:spcBef>
              <a:spcAft>
                <a:spcPts val="0"/>
              </a:spcAft>
              <a:buClr>
                <a:schemeClr val="dk1"/>
              </a:buClr>
              <a:buSzPts val="1400"/>
              <a:buFont typeface="Times"/>
              <a:buNone/>
              <a:defRPr sz="1400"/>
            </a:lvl5pPr>
            <a:lvl6pPr marL="2743200" lvl="5" indent="-228600" algn="l">
              <a:spcBef>
                <a:spcPts val="280"/>
              </a:spcBef>
              <a:spcAft>
                <a:spcPts val="0"/>
              </a:spcAft>
              <a:buClr>
                <a:schemeClr val="dk1"/>
              </a:buClr>
              <a:buSzPts val="1400"/>
              <a:buFont typeface="Times"/>
              <a:buNone/>
              <a:defRPr sz="1400"/>
            </a:lvl6pPr>
            <a:lvl7pPr marL="3200400" lvl="6" indent="-228600" algn="l">
              <a:spcBef>
                <a:spcPts val="280"/>
              </a:spcBef>
              <a:spcAft>
                <a:spcPts val="0"/>
              </a:spcAft>
              <a:buClr>
                <a:schemeClr val="dk1"/>
              </a:buClr>
              <a:buSzPts val="1400"/>
              <a:buFont typeface="Times"/>
              <a:buNone/>
              <a:defRPr sz="1400"/>
            </a:lvl7pPr>
            <a:lvl8pPr marL="3657600" lvl="7" indent="-228600" algn="l">
              <a:spcBef>
                <a:spcPts val="280"/>
              </a:spcBef>
              <a:spcAft>
                <a:spcPts val="0"/>
              </a:spcAft>
              <a:buClr>
                <a:schemeClr val="dk1"/>
              </a:buClr>
              <a:buSzPts val="1400"/>
              <a:buFont typeface="Times"/>
              <a:buNone/>
              <a:defRPr sz="1400"/>
            </a:lvl8pPr>
            <a:lvl9pPr marL="4114800" lvl="8" indent="-228600" algn="l">
              <a:spcBef>
                <a:spcPts val="280"/>
              </a:spcBef>
              <a:spcAft>
                <a:spcPts val="0"/>
              </a:spcAft>
              <a:buClr>
                <a:schemeClr val="dk1"/>
              </a:buClr>
              <a:buSzPts val="1400"/>
              <a:buFont typeface="Times"/>
              <a:buNone/>
              <a:defRPr sz="1400"/>
            </a:lvl9pPr>
          </a:lstStyle>
          <a:p>
            <a:endParaRPr/>
          </a:p>
        </p:txBody>
      </p:sp>
      <p:sp>
        <p:nvSpPr>
          <p:cNvPr id="52" name="Google Shape;52;p5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5"/>
        <p:cNvGrpSpPr/>
        <p:nvPr/>
      </p:nvGrpSpPr>
      <p:grpSpPr>
        <a:xfrm>
          <a:off x="0" y="0"/>
          <a:ext cx="0" cy="0"/>
          <a:chOff x="0" y="0"/>
          <a:chExt cx="0" cy="0"/>
        </a:xfrm>
      </p:grpSpPr>
      <p:sp>
        <p:nvSpPr>
          <p:cNvPr id="56" name="Google Shape;56;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5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a:buNone/>
              <a:defRPr sz="2400" b="1"/>
            </a:lvl1pPr>
            <a:lvl2pPr marL="914400" lvl="1" indent="-228600" algn="l">
              <a:spcBef>
                <a:spcPts val="400"/>
              </a:spcBef>
              <a:spcAft>
                <a:spcPts val="0"/>
              </a:spcAft>
              <a:buClr>
                <a:schemeClr val="dk1"/>
              </a:buClr>
              <a:buSzPts val="2000"/>
              <a:buFont typeface="Times"/>
              <a:buNone/>
              <a:defRPr sz="2000" b="1"/>
            </a:lvl2pPr>
            <a:lvl3pPr marL="1371600" lvl="2" indent="-228600" algn="l">
              <a:spcBef>
                <a:spcPts val="360"/>
              </a:spcBef>
              <a:spcAft>
                <a:spcPts val="0"/>
              </a:spcAft>
              <a:buClr>
                <a:schemeClr val="dk1"/>
              </a:buClr>
              <a:buSzPts val="1800"/>
              <a:buFont typeface="Times"/>
              <a:buNone/>
              <a:defRPr sz="1800" b="1"/>
            </a:lvl3pPr>
            <a:lvl4pPr marL="1828800" lvl="3" indent="-228600" algn="l">
              <a:spcBef>
                <a:spcPts val="320"/>
              </a:spcBef>
              <a:spcAft>
                <a:spcPts val="0"/>
              </a:spcAft>
              <a:buClr>
                <a:schemeClr val="dk1"/>
              </a:buClr>
              <a:buSzPts val="1600"/>
              <a:buFont typeface="Times"/>
              <a:buNone/>
              <a:defRPr sz="1600" b="1"/>
            </a:lvl4pPr>
            <a:lvl5pPr marL="2286000" lvl="4" indent="-228600" algn="l">
              <a:spcBef>
                <a:spcPts val="320"/>
              </a:spcBef>
              <a:spcAft>
                <a:spcPts val="0"/>
              </a:spcAft>
              <a:buClr>
                <a:schemeClr val="dk1"/>
              </a:buClr>
              <a:buSzPts val="1600"/>
              <a:buFont typeface="Times"/>
              <a:buNone/>
              <a:defRPr sz="1600" b="1"/>
            </a:lvl5pPr>
            <a:lvl6pPr marL="2743200" lvl="5" indent="-228600" algn="l">
              <a:spcBef>
                <a:spcPts val="320"/>
              </a:spcBef>
              <a:spcAft>
                <a:spcPts val="0"/>
              </a:spcAft>
              <a:buClr>
                <a:schemeClr val="dk1"/>
              </a:buClr>
              <a:buSzPts val="1600"/>
              <a:buFont typeface="Times"/>
              <a:buNone/>
              <a:defRPr sz="1600" b="1"/>
            </a:lvl6pPr>
            <a:lvl7pPr marL="3200400" lvl="6" indent="-228600" algn="l">
              <a:spcBef>
                <a:spcPts val="320"/>
              </a:spcBef>
              <a:spcAft>
                <a:spcPts val="0"/>
              </a:spcAft>
              <a:buClr>
                <a:schemeClr val="dk1"/>
              </a:buClr>
              <a:buSzPts val="1600"/>
              <a:buFont typeface="Times"/>
              <a:buNone/>
              <a:defRPr sz="1600" b="1"/>
            </a:lvl7pPr>
            <a:lvl8pPr marL="3657600" lvl="7" indent="-228600" algn="l">
              <a:spcBef>
                <a:spcPts val="320"/>
              </a:spcBef>
              <a:spcAft>
                <a:spcPts val="0"/>
              </a:spcAft>
              <a:buClr>
                <a:schemeClr val="dk1"/>
              </a:buClr>
              <a:buSzPts val="1600"/>
              <a:buFont typeface="Times"/>
              <a:buNone/>
              <a:defRPr sz="1600" b="1"/>
            </a:lvl8pPr>
            <a:lvl9pPr marL="4114800" lvl="8" indent="-228600" algn="l">
              <a:spcBef>
                <a:spcPts val="320"/>
              </a:spcBef>
              <a:spcAft>
                <a:spcPts val="0"/>
              </a:spcAft>
              <a:buClr>
                <a:schemeClr val="dk1"/>
              </a:buClr>
              <a:buSzPts val="1600"/>
              <a:buFont typeface="Times"/>
              <a:buNone/>
              <a:defRPr sz="1600" b="1"/>
            </a:lvl9pPr>
          </a:lstStyle>
          <a:p>
            <a:endParaRPr/>
          </a:p>
        </p:txBody>
      </p:sp>
      <p:sp>
        <p:nvSpPr>
          <p:cNvPr id="58" name="Google Shape;58;p5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a:buChar char="•"/>
              <a:defRPr sz="2400"/>
            </a:lvl1pPr>
            <a:lvl2pPr marL="914400" lvl="1" indent="-355600" algn="l">
              <a:spcBef>
                <a:spcPts val="400"/>
              </a:spcBef>
              <a:spcAft>
                <a:spcPts val="0"/>
              </a:spcAft>
              <a:buClr>
                <a:schemeClr val="dk1"/>
              </a:buClr>
              <a:buSzPts val="2000"/>
              <a:buFont typeface="Times"/>
              <a:buChar char="–"/>
              <a:defRPr sz="2000"/>
            </a:lvl2pPr>
            <a:lvl3pPr marL="1371600" lvl="2" indent="-342900" algn="l">
              <a:spcBef>
                <a:spcPts val="360"/>
              </a:spcBef>
              <a:spcAft>
                <a:spcPts val="0"/>
              </a:spcAft>
              <a:buClr>
                <a:schemeClr val="dk1"/>
              </a:buClr>
              <a:buSzPts val="1800"/>
              <a:buFont typeface="Times"/>
              <a:buChar char="•"/>
              <a:defRPr sz="1800"/>
            </a:lvl3pPr>
            <a:lvl4pPr marL="1828800" lvl="3" indent="-330200" algn="l">
              <a:spcBef>
                <a:spcPts val="320"/>
              </a:spcBef>
              <a:spcAft>
                <a:spcPts val="0"/>
              </a:spcAft>
              <a:buClr>
                <a:schemeClr val="dk1"/>
              </a:buClr>
              <a:buSzPts val="1600"/>
              <a:buFont typeface="Times"/>
              <a:buChar char="–"/>
              <a:defRPr sz="1600"/>
            </a:lvl4pPr>
            <a:lvl5pPr marL="2286000" lvl="4" indent="-330200" algn="l">
              <a:spcBef>
                <a:spcPts val="320"/>
              </a:spcBef>
              <a:spcAft>
                <a:spcPts val="0"/>
              </a:spcAft>
              <a:buClr>
                <a:schemeClr val="dk1"/>
              </a:buClr>
              <a:buSzPts val="1600"/>
              <a:buFont typeface="Times"/>
              <a:buChar char="»"/>
              <a:defRPr sz="1600"/>
            </a:lvl5pPr>
            <a:lvl6pPr marL="2743200" lvl="5" indent="-330200" algn="l">
              <a:spcBef>
                <a:spcPts val="320"/>
              </a:spcBef>
              <a:spcAft>
                <a:spcPts val="0"/>
              </a:spcAft>
              <a:buClr>
                <a:schemeClr val="dk1"/>
              </a:buClr>
              <a:buSzPts val="1600"/>
              <a:buFont typeface="Times"/>
              <a:buChar char="»"/>
              <a:defRPr sz="1600"/>
            </a:lvl6pPr>
            <a:lvl7pPr marL="3200400" lvl="6" indent="-330200" algn="l">
              <a:spcBef>
                <a:spcPts val="320"/>
              </a:spcBef>
              <a:spcAft>
                <a:spcPts val="0"/>
              </a:spcAft>
              <a:buClr>
                <a:schemeClr val="dk1"/>
              </a:buClr>
              <a:buSzPts val="1600"/>
              <a:buFont typeface="Times"/>
              <a:buChar char="»"/>
              <a:defRPr sz="1600"/>
            </a:lvl7pPr>
            <a:lvl8pPr marL="3657600" lvl="7" indent="-330200" algn="l">
              <a:spcBef>
                <a:spcPts val="320"/>
              </a:spcBef>
              <a:spcAft>
                <a:spcPts val="0"/>
              </a:spcAft>
              <a:buClr>
                <a:schemeClr val="dk1"/>
              </a:buClr>
              <a:buSzPts val="1600"/>
              <a:buFont typeface="Times"/>
              <a:buChar char="»"/>
              <a:defRPr sz="1600"/>
            </a:lvl8pPr>
            <a:lvl9pPr marL="4114800" lvl="8" indent="-330200" algn="l">
              <a:spcBef>
                <a:spcPts val="320"/>
              </a:spcBef>
              <a:spcAft>
                <a:spcPts val="0"/>
              </a:spcAft>
              <a:buClr>
                <a:schemeClr val="dk1"/>
              </a:buClr>
              <a:buSzPts val="1600"/>
              <a:buFont typeface="Times"/>
              <a:buChar char="»"/>
              <a:defRPr sz="1600"/>
            </a:lvl9pPr>
          </a:lstStyle>
          <a:p>
            <a:endParaRPr/>
          </a:p>
        </p:txBody>
      </p:sp>
      <p:sp>
        <p:nvSpPr>
          <p:cNvPr id="59" name="Google Shape;59;p5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a:buNone/>
              <a:defRPr sz="2400" b="1"/>
            </a:lvl1pPr>
            <a:lvl2pPr marL="914400" lvl="1" indent="-228600" algn="l">
              <a:spcBef>
                <a:spcPts val="400"/>
              </a:spcBef>
              <a:spcAft>
                <a:spcPts val="0"/>
              </a:spcAft>
              <a:buClr>
                <a:schemeClr val="dk1"/>
              </a:buClr>
              <a:buSzPts val="2000"/>
              <a:buFont typeface="Times"/>
              <a:buNone/>
              <a:defRPr sz="2000" b="1"/>
            </a:lvl2pPr>
            <a:lvl3pPr marL="1371600" lvl="2" indent="-228600" algn="l">
              <a:spcBef>
                <a:spcPts val="360"/>
              </a:spcBef>
              <a:spcAft>
                <a:spcPts val="0"/>
              </a:spcAft>
              <a:buClr>
                <a:schemeClr val="dk1"/>
              </a:buClr>
              <a:buSzPts val="1800"/>
              <a:buFont typeface="Times"/>
              <a:buNone/>
              <a:defRPr sz="1800" b="1"/>
            </a:lvl3pPr>
            <a:lvl4pPr marL="1828800" lvl="3" indent="-228600" algn="l">
              <a:spcBef>
                <a:spcPts val="320"/>
              </a:spcBef>
              <a:spcAft>
                <a:spcPts val="0"/>
              </a:spcAft>
              <a:buClr>
                <a:schemeClr val="dk1"/>
              </a:buClr>
              <a:buSzPts val="1600"/>
              <a:buFont typeface="Times"/>
              <a:buNone/>
              <a:defRPr sz="1600" b="1"/>
            </a:lvl4pPr>
            <a:lvl5pPr marL="2286000" lvl="4" indent="-228600" algn="l">
              <a:spcBef>
                <a:spcPts val="320"/>
              </a:spcBef>
              <a:spcAft>
                <a:spcPts val="0"/>
              </a:spcAft>
              <a:buClr>
                <a:schemeClr val="dk1"/>
              </a:buClr>
              <a:buSzPts val="1600"/>
              <a:buFont typeface="Times"/>
              <a:buNone/>
              <a:defRPr sz="1600" b="1"/>
            </a:lvl5pPr>
            <a:lvl6pPr marL="2743200" lvl="5" indent="-228600" algn="l">
              <a:spcBef>
                <a:spcPts val="320"/>
              </a:spcBef>
              <a:spcAft>
                <a:spcPts val="0"/>
              </a:spcAft>
              <a:buClr>
                <a:schemeClr val="dk1"/>
              </a:buClr>
              <a:buSzPts val="1600"/>
              <a:buFont typeface="Times"/>
              <a:buNone/>
              <a:defRPr sz="1600" b="1"/>
            </a:lvl6pPr>
            <a:lvl7pPr marL="3200400" lvl="6" indent="-228600" algn="l">
              <a:spcBef>
                <a:spcPts val="320"/>
              </a:spcBef>
              <a:spcAft>
                <a:spcPts val="0"/>
              </a:spcAft>
              <a:buClr>
                <a:schemeClr val="dk1"/>
              </a:buClr>
              <a:buSzPts val="1600"/>
              <a:buFont typeface="Times"/>
              <a:buNone/>
              <a:defRPr sz="1600" b="1"/>
            </a:lvl7pPr>
            <a:lvl8pPr marL="3657600" lvl="7" indent="-228600" algn="l">
              <a:spcBef>
                <a:spcPts val="320"/>
              </a:spcBef>
              <a:spcAft>
                <a:spcPts val="0"/>
              </a:spcAft>
              <a:buClr>
                <a:schemeClr val="dk1"/>
              </a:buClr>
              <a:buSzPts val="1600"/>
              <a:buFont typeface="Times"/>
              <a:buNone/>
              <a:defRPr sz="1600" b="1"/>
            </a:lvl8pPr>
            <a:lvl9pPr marL="4114800" lvl="8" indent="-228600" algn="l">
              <a:spcBef>
                <a:spcPts val="320"/>
              </a:spcBef>
              <a:spcAft>
                <a:spcPts val="0"/>
              </a:spcAft>
              <a:buClr>
                <a:schemeClr val="dk1"/>
              </a:buClr>
              <a:buSzPts val="1600"/>
              <a:buFont typeface="Times"/>
              <a:buNone/>
              <a:defRPr sz="1600" b="1"/>
            </a:lvl9pPr>
          </a:lstStyle>
          <a:p>
            <a:endParaRPr/>
          </a:p>
        </p:txBody>
      </p:sp>
      <p:sp>
        <p:nvSpPr>
          <p:cNvPr id="60" name="Google Shape;60;p5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a:buChar char="•"/>
              <a:defRPr sz="2400"/>
            </a:lvl1pPr>
            <a:lvl2pPr marL="914400" lvl="1" indent="-355600" algn="l">
              <a:spcBef>
                <a:spcPts val="400"/>
              </a:spcBef>
              <a:spcAft>
                <a:spcPts val="0"/>
              </a:spcAft>
              <a:buClr>
                <a:schemeClr val="dk1"/>
              </a:buClr>
              <a:buSzPts val="2000"/>
              <a:buFont typeface="Times"/>
              <a:buChar char="–"/>
              <a:defRPr sz="2000"/>
            </a:lvl2pPr>
            <a:lvl3pPr marL="1371600" lvl="2" indent="-342900" algn="l">
              <a:spcBef>
                <a:spcPts val="360"/>
              </a:spcBef>
              <a:spcAft>
                <a:spcPts val="0"/>
              </a:spcAft>
              <a:buClr>
                <a:schemeClr val="dk1"/>
              </a:buClr>
              <a:buSzPts val="1800"/>
              <a:buFont typeface="Times"/>
              <a:buChar char="•"/>
              <a:defRPr sz="1800"/>
            </a:lvl3pPr>
            <a:lvl4pPr marL="1828800" lvl="3" indent="-330200" algn="l">
              <a:spcBef>
                <a:spcPts val="320"/>
              </a:spcBef>
              <a:spcAft>
                <a:spcPts val="0"/>
              </a:spcAft>
              <a:buClr>
                <a:schemeClr val="dk1"/>
              </a:buClr>
              <a:buSzPts val="1600"/>
              <a:buFont typeface="Times"/>
              <a:buChar char="–"/>
              <a:defRPr sz="1600"/>
            </a:lvl4pPr>
            <a:lvl5pPr marL="2286000" lvl="4" indent="-330200" algn="l">
              <a:spcBef>
                <a:spcPts val="320"/>
              </a:spcBef>
              <a:spcAft>
                <a:spcPts val="0"/>
              </a:spcAft>
              <a:buClr>
                <a:schemeClr val="dk1"/>
              </a:buClr>
              <a:buSzPts val="1600"/>
              <a:buFont typeface="Times"/>
              <a:buChar char="»"/>
              <a:defRPr sz="1600"/>
            </a:lvl5pPr>
            <a:lvl6pPr marL="2743200" lvl="5" indent="-330200" algn="l">
              <a:spcBef>
                <a:spcPts val="320"/>
              </a:spcBef>
              <a:spcAft>
                <a:spcPts val="0"/>
              </a:spcAft>
              <a:buClr>
                <a:schemeClr val="dk1"/>
              </a:buClr>
              <a:buSzPts val="1600"/>
              <a:buFont typeface="Times"/>
              <a:buChar char="»"/>
              <a:defRPr sz="1600"/>
            </a:lvl6pPr>
            <a:lvl7pPr marL="3200400" lvl="6" indent="-330200" algn="l">
              <a:spcBef>
                <a:spcPts val="320"/>
              </a:spcBef>
              <a:spcAft>
                <a:spcPts val="0"/>
              </a:spcAft>
              <a:buClr>
                <a:schemeClr val="dk1"/>
              </a:buClr>
              <a:buSzPts val="1600"/>
              <a:buFont typeface="Times"/>
              <a:buChar char="»"/>
              <a:defRPr sz="1600"/>
            </a:lvl7pPr>
            <a:lvl8pPr marL="3657600" lvl="7" indent="-330200" algn="l">
              <a:spcBef>
                <a:spcPts val="320"/>
              </a:spcBef>
              <a:spcAft>
                <a:spcPts val="0"/>
              </a:spcAft>
              <a:buClr>
                <a:schemeClr val="dk1"/>
              </a:buClr>
              <a:buSzPts val="1600"/>
              <a:buFont typeface="Times"/>
              <a:buChar char="»"/>
              <a:defRPr sz="1600"/>
            </a:lvl8pPr>
            <a:lvl9pPr marL="4114800" lvl="8" indent="-330200" algn="l">
              <a:spcBef>
                <a:spcPts val="320"/>
              </a:spcBef>
              <a:spcAft>
                <a:spcPts val="0"/>
              </a:spcAft>
              <a:buClr>
                <a:schemeClr val="dk1"/>
              </a:buClr>
              <a:buSzPts val="1600"/>
              <a:buFont typeface="Times"/>
              <a:buChar char="»"/>
              <a:defRPr sz="1600"/>
            </a:lvl9pPr>
          </a:lstStyle>
          <a:p>
            <a:endParaRPr/>
          </a:p>
        </p:txBody>
      </p:sp>
      <p:sp>
        <p:nvSpPr>
          <p:cNvPr id="61" name="Google Shape;61;p5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64"/>
        <p:cNvGrpSpPr/>
        <p:nvPr/>
      </p:nvGrpSpPr>
      <p:grpSpPr>
        <a:xfrm>
          <a:off x="0" y="0"/>
          <a:ext cx="0" cy="0"/>
          <a:chOff x="0" y="0"/>
          <a:chExt cx="0" cy="0"/>
        </a:xfrm>
      </p:grpSpPr>
      <p:sp>
        <p:nvSpPr>
          <p:cNvPr id="65" name="Google Shape;65;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5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a:buChar char="•"/>
              <a:defRPr sz="3200"/>
            </a:lvl1pPr>
            <a:lvl2pPr marL="914400" lvl="1" indent="-406400" algn="l">
              <a:spcBef>
                <a:spcPts val="560"/>
              </a:spcBef>
              <a:spcAft>
                <a:spcPts val="0"/>
              </a:spcAft>
              <a:buClr>
                <a:schemeClr val="dk1"/>
              </a:buClr>
              <a:buSzPts val="2800"/>
              <a:buFont typeface="Times"/>
              <a:buChar char="–"/>
              <a:defRPr sz="2800"/>
            </a:lvl2pPr>
            <a:lvl3pPr marL="1371600" lvl="2" indent="-381000" algn="l">
              <a:spcBef>
                <a:spcPts val="480"/>
              </a:spcBef>
              <a:spcAft>
                <a:spcPts val="0"/>
              </a:spcAft>
              <a:buClr>
                <a:schemeClr val="dk1"/>
              </a:buClr>
              <a:buSzPts val="2400"/>
              <a:buFont typeface="Times"/>
              <a:buChar char="•"/>
              <a:defRPr sz="2400"/>
            </a:lvl3pPr>
            <a:lvl4pPr marL="1828800" lvl="3" indent="-355600" algn="l">
              <a:spcBef>
                <a:spcPts val="400"/>
              </a:spcBef>
              <a:spcAft>
                <a:spcPts val="0"/>
              </a:spcAft>
              <a:buClr>
                <a:schemeClr val="dk1"/>
              </a:buClr>
              <a:buSzPts val="2000"/>
              <a:buFont typeface="Times"/>
              <a:buChar char="–"/>
              <a:defRPr sz="2000"/>
            </a:lvl4pPr>
            <a:lvl5pPr marL="2286000" lvl="4" indent="-355600" algn="l">
              <a:spcBef>
                <a:spcPts val="400"/>
              </a:spcBef>
              <a:spcAft>
                <a:spcPts val="0"/>
              </a:spcAft>
              <a:buClr>
                <a:schemeClr val="dk1"/>
              </a:buClr>
              <a:buSzPts val="2000"/>
              <a:buFont typeface="Times"/>
              <a:buChar char="»"/>
              <a:defRPr sz="2000"/>
            </a:lvl5pPr>
            <a:lvl6pPr marL="2743200" lvl="5" indent="-355600" algn="l">
              <a:spcBef>
                <a:spcPts val="400"/>
              </a:spcBef>
              <a:spcAft>
                <a:spcPts val="0"/>
              </a:spcAft>
              <a:buClr>
                <a:schemeClr val="dk1"/>
              </a:buClr>
              <a:buSzPts val="2000"/>
              <a:buFont typeface="Times"/>
              <a:buChar char="»"/>
              <a:defRPr sz="2000"/>
            </a:lvl6pPr>
            <a:lvl7pPr marL="3200400" lvl="6" indent="-355600" algn="l">
              <a:spcBef>
                <a:spcPts val="400"/>
              </a:spcBef>
              <a:spcAft>
                <a:spcPts val="0"/>
              </a:spcAft>
              <a:buClr>
                <a:schemeClr val="dk1"/>
              </a:buClr>
              <a:buSzPts val="2000"/>
              <a:buFont typeface="Times"/>
              <a:buChar char="»"/>
              <a:defRPr sz="2000"/>
            </a:lvl7pPr>
            <a:lvl8pPr marL="3657600" lvl="7" indent="-355600" algn="l">
              <a:spcBef>
                <a:spcPts val="400"/>
              </a:spcBef>
              <a:spcAft>
                <a:spcPts val="0"/>
              </a:spcAft>
              <a:buClr>
                <a:schemeClr val="dk1"/>
              </a:buClr>
              <a:buSzPts val="2000"/>
              <a:buFont typeface="Times"/>
              <a:buChar char="»"/>
              <a:defRPr sz="2000"/>
            </a:lvl8pPr>
            <a:lvl9pPr marL="4114800" lvl="8" indent="-355600" algn="l">
              <a:spcBef>
                <a:spcPts val="400"/>
              </a:spcBef>
              <a:spcAft>
                <a:spcPts val="0"/>
              </a:spcAft>
              <a:buClr>
                <a:schemeClr val="dk1"/>
              </a:buClr>
              <a:buSzPts val="2000"/>
              <a:buFont typeface="Times"/>
              <a:buChar char="»"/>
              <a:defRPr sz="2000"/>
            </a:lvl9pPr>
          </a:lstStyle>
          <a:p>
            <a:endParaRPr/>
          </a:p>
        </p:txBody>
      </p:sp>
      <p:sp>
        <p:nvSpPr>
          <p:cNvPr id="67" name="Google Shape;67;p5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a:buNone/>
              <a:defRPr sz="1400"/>
            </a:lvl1pPr>
            <a:lvl2pPr marL="914400" lvl="1" indent="-228600" algn="l">
              <a:spcBef>
                <a:spcPts val="240"/>
              </a:spcBef>
              <a:spcAft>
                <a:spcPts val="0"/>
              </a:spcAft>
              <a:buClr>
                <a:schemeClr val="dk1"/>
              </a:buClr>
              <a:buSzPts val="1200"/>
              <a:buFont typeface="Times"/>
              <a:buNone/>
              <a:defRPr sz="1200"/>
            </a:lvl2pPr>
            <a:lvl3pPr marL="1371600" lvl="2" indent="-228600" algn="l">
              <a:spcBef>
                <a:spcPts val="200"/>
              </a:spcBef>
              <a:spcAft>
                <a:spcPts val="0"/>
              </a:spcAft>
              <a:buClr>
                <a:schemeClr val="dk1"/>
              </a:buClr>
              <a:buSzPts val="1000"/>
              <a:buFont typeface="Times"/>
              <a:buNone/>
              <a:defRPr sz="1000"/>
            </a:lvl3pPr>
            <a:lvl4pPr marL="1828800" lvl="3" indent="-228600" algn="l">
              <a:spcBef>
                <a:spcPts val="180"/>
              </a:spcBef>
              <a:spcAft>
                <a:spcPts val="0"/>
              </a:spcAft>
              <a:buClr>
                <a:schemeClr val="dk1"/>
              </a:buClr>
              <a:buSzPts val="900"/>
              <a:buFont typeface="Times"/>
              <a:buNone/>
              <a:defRPr sz="900"/>
            </a:lvl4pPr>
            <a:lvl5pPr marL="2286000" lvl="4" indent="-228600" algn="l">
              <a:spcBef>
                <a:spcPts val="180"/>
              </a:spcBef>
              <a:spcAft>
                <a:spcPts val="0"/>
              </a:spcAft>
              <a:buClr>
                <a:schemeClr val="dk1"/>
              </a:buClr>
              <a:buSzPts val="900"/>
              <a:buFont typeface="Times"/>
              <a:buNone/>
              <a:defRPr sz="900"/>
            </a:lvl5pPr>
            <a:lvl6pPr marL="2743200" lvl="5" indent="-228600" algn="l">
              <a:spcBef>
                <a:spcPts val="180"/>
              </a:spcBef>
              <a:spcAft>
                <a:spcPts val="0"/>
              </a:spcAft>
              <a:buClr>
                <a:schemeClr val="dk1"/>
              </a:buClr>
              <a:buSzPts val="900"/>
              <a:buFont typeface="Times"/>
              <a:buNone/>
              <a:defRPr sz="900"/>
            </a:lvl6pPr>
            <a:lvl7pPr marL="3200400" lvl="6" indent="-228600" algn="l">
              <a:spcBef>
                <a:spcPts val="180"/>
              </a:spcBef>
              <a:spcAft>
                <a:spcPts val="0"/>
              </a:spcAft>
              <a:buClr>
                <a:schemeClr val="dk1"/>
              </a:buClr>
              <a:buSzPts val="900"/>
              <a:buFont typeface="Times"/>
              <a:buNone/>
              <a:defRPr sz="900"/>
            </a:lvl7pPr>
            <a:lvl8pPr marL="3657600" lvl="7" indent="-228600" algn="l">
              <a:spcBef>
                <a:spcPts val="180"/>
              </a:spcBef>
              <a:spcAft>
                <a:spcPts val="0"/>
              </a:spcAft>
              <a:buClr>
                <a:schemeClr val="dk1"/>
              </a:buClr>
              <a:buSzPts val="900"/>
              <a:buFont typeface="Times"/>
              <a:buNone/>
              <a:defRPr sz="900"/>
            </a:lvl8pPr>
            <a:lvl9pPr marL="4114800" lvl="8" indent="-228600" algn="l">
              <a:spcBef>
                <a:spcPts val="180"/>
              </a:spcBef>
              <a:spcAft>
                <a:spcPts val="0"/>
              </a:spcAft>
              <a:buClr>
                <a:schemeClr val="dk1"/>
              </a:buClr>
              <a:buSzPts val="900"/>
              <a:buFont typeface="Times"/>
              <a:buNone/>
              <a:defRPr sz="900"/>
            </a:lvl9pPr>
          </a:lstStyle>
          <a:p>
            <a:endParaRPr/>
          </a:p>
        </p:txBody>
      </p:sp>
      <p:sp>
        <p:nvSpPr>
          <p:cNvPr id="68" name="Google Shape;68;p5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1" name="Google Shape;11;p40"/>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12" name="Google Shape;12;p4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13" name="Google Shape;13;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14" name="Google Shape;14;p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rtl="0">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rtl="0">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rtl="0">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rtl="0">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rtl="0">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rtl="0">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rtl="0">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rtl="0">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40"/>
          <p:cNvPicPr preferRelativeResize="0"/>
          <p:nvPr/>
        </p:nvPicPr>
        <p:blipFill rotWithShape="1">
          <a:blip r:embed="rId15">
            <a:alphaModFix/>
          </a:blip>
          <a:srcRect/>
          <a:stretch/>
        </p:blipFill>
        <p:spPr>
          <a:xfrm>
            <a:off x="8101013" y="-73025"/>
            <a:ext cx="1284287" cy="9080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4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99" name="Google Shape;99;p4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100" name="Google Shape;100;p4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101" name="Google Shape;101;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102" name="Google Shape;102;p4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rtl="0">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rtl="0">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rtl="0">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rtl="0">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rtl="0">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rtl="0">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rtl="0">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rtl="0">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
          <p:cNvSpPr txBox="1">
            <a:spLocks noGrp="1"/>
          </p:cNvSpPr>
          <p:nvPr>
            <p:ph type="ctrTitle"/>
          </p:nvPr>
        </p:nvSpPr>
        <p:spPr>
          <a:xfrm>
            <a:off x="352425" y="2857500"/>
            <a:ext cx="851058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Initialt omhändertagande</a:t>
            </a:r>
            <a:br>
              <a:rPr lang="sv-SE"/>
            </a:br>
            <a:r>
              <a:rPr lang="sv-SE"/>
              <a:t>av svårt sjuka patienter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Sign-In</a:t>
            </a:r>
            <a:endParaRPr/>
          </a:p>
        </p:txBody>
      </p:sp>
      <p:graphicFrame>
        <p:nvGraphicFramePr>
          <p:cNvPr id="255" name="Google Shape;255;p10"/>
          <p:cNvGraphicFramePr/>
          <p:nvPr/>
        </p:nvGraphicFramePr>
        <p:xfrm>
          <a:off x="179388" y="1981200"/>
          <a:ext cx="8785225" cy="4121150"/>
        </p:xfrm>
        <a:graphic>
          <a:graphicData uri="http://schemas.openxmlformats.org/drawingml/2006/table">
            <a:tbl>
              <a:tblPr>
                <a:noFill/>
                <a:tableStyleId>{9BAEF2EF-92FF-4C35-9DA9-47A3BBC215CA}</a:tableStyleId>
              </a:tblPr>
              <a:tblGrid>
                <a:gridCol w="2882675">
                  <a:extLst>
                    <a:ext uri="{9D8B030D-6E8A-4147-A177-3AD203B41FA5}">
                      <a16:colId xmlns:a16="http://schemas.microsoft.com/office/drawing/2014/main" val="20000"/>
                    </a:ext>
                  </a:extLst>
                </a:gridCol>
                <a:gridCol w="5902550">
                  <a:extLst>
                    <a:ext uri="{9D8B030D-6E8A-4147-A177-3AD203B41FA5}">
                      <a16:colId xmlns:a16="http://schemas.microsoft.com/office/drawing/2014/main" val="20001"/>
                    </a:ext>
                  </a:extLst>
                </a:gridCol>
              </a:tblGrid>
              <a:tr h="103030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S</a:t>
                      </a:r>
                      <a:r>
                        <a:rPr lang="sv-SE" sz="2800" b="0" i="0" u="none" strike="noStrike" cap="none">
                          <a:solidFill>
                            <a:schemeClr val="dk1"/>
                          </a:solidFill>
                          <a:latin typeface="Times"/>
                          <a:ea typeface="Times"/>
                          <a:cs typeface="Times"/>
                          <a:sym typeface="Times"/>
                        </a:rPr>
                        <a:t>ituation</a:t>
                      </a:r>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marR="0" lvl="0" indent="-457200" algn="l" rtl="0">
                        <a:lnSpc>
                          <a:spcPct val="100000"/>
                        </a:lnSpc>
                        <a:spcBef>
                          <a:spcPts val="0"/>
                        </a:spcBef>
                        <a:spcAft>
                          <a:spcPts val="0"/>
                        </a:spcAft>
                        <a:buClr>
                          <a:schemeClr val="dk1"/>
                        </a:buClr>
                        <a:buSzPts val="2800"/>
                        <a:buFont typeface="Noto Sans Symbols"/>
                        <a:buChar char="❑"/>
                      </a:pPr>
                      <a:r>
                        <a:rPr lang="sv-SE" sz="2800" b="0" i="0" u="none" strike="noStrike" cap="none">
                          <a:solidFill>
                            <a:schemeClr val="dk1"/>
                          </a:solidFill>
                          <a:latin typeface="Times"/>
                          <a:ea typeface="Times"/>
                          <a:cs typeface="Times"/>
                          <a:sym typeface="Times"/>
                        </a:rPr>
                        <a:t> Team</a:t>
                      </a:r>
                      <a:endParaRPr/>
                    </a:p>
                    <a:p>
                      <a:pPr marL="457200" marR="0" lvl="0" indent="-457200" algn="l" rtl="0">
                        <a:lnSpc>
                          <a:spcPct val="100000"/>
                        </a:lnSpc>
                        <a:spcBef>
                          <a:spcPts val="560"/>
                        </a:spcBef>
                        <a:spcAft>
                          <a:spcPts val="0"/>
                        </a:spcAft>
                        <a:buClr>
                          <a:schemeClr val="dk1"/>
                        </a:buClr>
                        <a:buSzPts val="2800"/>
                        <a:buFont typeface="Noto Sans Symbols"/>
                        <a:buChar char="❑"/>
                      </a:pPr>
                      <a:r>
                        <a:rPr lang="sv-SE" sz="2800" b="0" i="0" u="none" strike="noStrike" cap="none">
                          <a:solidFill>
                            <a:schemeClr val="dk1"/>
                          </a:solidFill>
                          <a:latin typeface="Times"/>
                          <a:ea typeface="Times"/>
                          <a:cs typeface="Times"/>
                          <a:sym typeface="Times"/>
                        </a:rPr>
                        <a:t> Patient</a:t>
                      </a:r>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3025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B</a:t>
                      </a:r>
                      <a:r>
                        <a:rPr lang="sv-SE" sz="2800" b="0" i="0" u="none" strike="noStrike" cap="none">
                          <a:solidFill>
                            <a:schemeClr val="dk1"/>
                          </a:solidFill>
                          <a:latin typeface="Times"/>
                          <a:ea typeface="Times"/>
                          <a:cs typeface="Times"/>
                          <a:sym typeface="Times"/>
                        </a:rPr>
                        <a:t>ackground</a:t>
                      </a:r>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marR="0" lvl="0" indent="-457200" algn="l" rtl="0">
                        <a:lnSpc>
                          <a:spcPct val="100000"/>
                        </a:lnSpc>
                        <a:spcBef>
                          <a:spcPts val="0"/>
                        </a:spcBef>
                        <a:spcAft>
                          <a:spcPts val="0"/>
                        </a:spcAft>
                        <a:buClr>
                          <a:schemeClr val="dk1"/>
                        </a:buClr>
                        <a:buSzPts val="2800"/>
                        <a:buFont typeface="Noto Sans Symbols"/>
                        <a:buChar char="❑"/>
                      </a:pPr>
                      <a:r>
                        <a:rPr lang="sv-SE" sz="2800" b="0" i="0" u="none" strike="noStrike" cap="none">
                          <a:solidFill>
                            <a:schemeClr val="dk1"/>
                          </a:solidFill>
                          <a:latin typeface="Times"/>
                          <a:ea typeface="Times"/>
                          <a:cs typeface="Times"/>
                          <a:sym typeface="Times"/>
                        </a:rPr>
                        <a:t> Bakgrund</a:t>
                      </a:r>
                      <a:endParaRPr sz="2800" b="0" i="0" u="none" strike="noStrike" cap="none">
                        <a:solidFill>
                          <a:schemeClr val="dk1"/>
                        </a:solidFill>
                        <a:latin typeface="Times"/>
                        <a:ea typeface="Times"/>
                        <a:cs typeface="Times"/>
                        <a:sym typeface="Times"/>
                      </a:endParaRPr>
                    </a:p>
                    <a:p>
                      <a:pPr marL="457200" marR="0" lvl="0" indent="-457200" algn="l" rtl="0">
                        <a:lnSpc>
                          <a:spcPct val="100000"/>
                        </a:lnSpc>
                        <a:spcBef>
                          <a:spcPts val="560"/>
                        </a:spcBef>
                        <a:spcAft>
                          <a:spcPts val="0"/>
                        </a:spcAft>
                        <a:buClr>
                          <a:schemeClr val="dk1"/>
                        </a:buClr>
                        <a:buSzPts val="2800"/>
                        <a:buFont typeface="Noto Sans Symbols"/>
                        <a:buChar char="❑"/>
                      </a:pPr>
                      <a:r>
                        <a:rPr lang="sv-SE" sz="2800" b="0" i="0" u="none" strike="noStrike" cap="none">
                          <a:solidFill>
                            <a:schemeClr val="dk1"/>
                          </a:solidFill>
                          <a:latin typeface="Times"/>
                          <a:ea typeface="Times"/>
                          <a:cs typeface="Times"/>
                          <a:sym typeface="Times"/>
                        </a:rPr>
                        <a:t> Aktuellt</a:t>
                      </a:r>
                      <a:endParaRPr sz="2800" b="0" i="0" u="none" strike="noStrike" cap="none">
                        <a:solidFill>
                          <a:schemeClr val="dk1"/>
                        </a:solidFill>
                        <a:latin typeface="Times"/>
                        <a:ea typeface="Times"/>
                        <a:cs typeface="Times"/>
                        <a:sym typeface="Times"/>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3030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A</a:t>
                      </a:r>
                      <a:r>
                        <a:rPr lang="sv-SE" sz="2800" b="0" i="0" u="none" strike="noStrike" cap="none">
                          <a:solidFill>
                            <a:schemeClr val="dk1"/>
                          </a:solidFill>
                          <a:latin typeface="Times"/>
                          <a:ea typeface="Times"/>
                          <a:cs typeface="Times"/>
                          <a:sym typeface="Times"/>
                        </a:rPr>
                        <a:t>ssessment</a:t>
                      </a:r>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457200" marR="0" lvl="0" indent="-457200" algn="l" rtl="0">
                        <a:lnSpc>
                          <a:spcPct val="100000"/>
                        </a:lnSpc>
                        <a:spcBef>
                          <a:spcPts val="0"/>
                        </a:spcBef>
                        <a:spcAft>
                          <a:spcPts val="0"/>
                        </a:spcAft>
                        <a:buClr>
                          <a:schemeClr val="dk1"/>
                        </a:buClr>
                        <a:buSzPts val="2800"/>
                        <a:buFont typeface="Noto Sans Symbols"/>
                        <a:buChar char="❑"/>
                      </a:pPr>
                      <a:r>
                        <a:rPr lang="sv-SE" sz="2800" b="0" i="0" u="none" strike="noStrike" cap="none">
                          <a:solidFill>
                            <a:schemeClr val="dk1"/>
                          </a:solidFill>
                          <a:latin typeface="Times"/>
                          <a:ea typeface="Times"/>
                          <a:cs typeface="Times"/>
                          <a:sym typeface="Times"/>
                        </a:rPr>
                        <a:t> Potentiella diagnoser?</a:t>
                      </a:r>
                      <a:endParaRPr/>
                    </a:p>
                    <a:p>
                      <a:pPr marL="457200" marR="0" lvl="0" indent="-457200" algn="l" rtl="0">
                        <a:lnSpc>
                          <a:spcPct val="100000"/>
                        </a:lnSpc>
                        <a:spcBef>
                          <a:spcPts val="560"/>
                        </a:spcBef>
                        <a:spcAft>
                          <a:spcPts val="0"/>
                        </a:spcAft>
                        <a:buClr>
                          <a:schemeClr val="dk1"/>
                        </a:buClr>
                        <a:buSzPts val="2800"/>
                        <a:buFont typeface="Noto Sans Symbols"/>
                        <a:buChar char="❑"/>
                      </a:pPr>
                      <a:r>
                        <a:rPr lang="sv-SE" sz="2800" b="0" i="0" u="none" strike="noStrike" cap="none">
                          <a:solidFill>
                            <a:schemeClr val="dk1"/>
                          </a:solidFill>
                          <a:latin typeface="Times"/>
                          <a:ea typeface="Times"/>
                          <a:cs typeface="Times"/>
                          <a:sym typeface="Times"/>
                        </a:rPr>
                        <a:t> Potentiella åtgärder?</a:t>
                      </a:r>
                      <a:endParaRPr sz="2400" b="0" i="0" u="none" strike="noStrike" cap="none">
                        <a:solidFill>
                          <a:schemeClr val="dk1"/>
                        </a:solidFill>
                        <a:latin typeface="Times"/>
                        <a:ea typeface="Times"/>
                        <a:cs typeface="Times"/>
                        <a:sym typeface="Times"/>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3030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R</a:t>
                      </a:r>
                      <a:r>
                        <a:rPr lang="sv-SE" sz="2800" b="0" i="0" u="none" strike="noStrike" cap="none">
                          <a:solidFill>
                            <a:schemeClr val="dk1"/>
                          </a:solidFill>
                          <a:latin typeface="Times"/>
                          <a:ea typeface="Times"/>
                          <a:cs typeface="Times"/>
                          <a:sym typeface="Times"/>
                        </a:rPr>
                        <a:t>ecommendation</a:t>
                      </a:r>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457200" marR="0" lvl="0" indent="-457200" algn="l" rtl="0">
                        <a:lnSpc>
                          <a:spcPct val="100000"/>
                        </a:lnSpc>
                        <a:spcBef>
                          <a:spcPts val="0"/>
                        </a:spcBef>
                        <a:spcAft>
                          <a:spcPts val="0"/>
                        </a:spcAft>
                        <a:buClr>
                          <a:schemeClr val="dk1"/>
                        </a:buClr>
                        <a:buSzPts val="2800"/>
                        <a:buFont typeface="Noto Sans Symbols"/>
                        <a:buChar char="❑"/>
                      </a:pPr>
                      <a:r>
                        <a:rPr lang="sv-SE" sz="2800" b="0" i="0" u="none" strike="noStrike" cap="none">
                          <a:solidFill>
                            <a:schemeClr val="dk1"/>
                          </a:solidFill>
                          <a:latin typeface="Times"/>
                          <a:ea typeface="Times"/>
                          <a:cs typeface="Times"/>
                          <a:sym typeface="Times"/>
                        </a:rPr>
                        <a:t> Roller—extra personal?</a:t>
                      </a:r>
                      <a:endParaRPr/>
                    </a:p>
                    <a:p>
                      <a:pPr marL="457200" marR="0" lvl="0" indent="-457200" algn="l" rtl="0">
                        <a:lnSpc>
                          <a:spcPct val="100000"/>
                        </a:lnSpc>
                        <a:spcBef>
                          <a:spcPts val="560"/>
                        </a:spcBef>
                        <a:spcAft>
                          <a:spcPts val="0"/>
                        </a:spcAft>
                        <a:buClr>
                          <a:schemeClr val="dk1"/>
                        </a:buClr>
                        <a:buSzPts val="2800"/>
                        <a:buFont typeface="Noto Sans Symbols"/>
                        <a:buChar char="❑"/>
                      </a:pPr>
                      <a:r>
                        <a:rPr lang="sv-SE" sz="2800" b="0" i="0" u="none" strike="noStrike" cap="none">
                          <a:solidFill>
                            <a:schemeClr val="dk1"/>
                          </a:solidFill>
                          <a:latin typeface="Times"/>
                          <a:ea typeface="Times"/>
                          <a:cs typeface="Times"/>
                          <a:sym typeface="Times"/>
                        </a:rPr>
                        <a:t> Åsikter-förslag?</a:t>
                      </a:r>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Vikt</a:t>
            </a:r>
            <a:endParaRPr/>
          </a:p>
        </p:txBody>
      </p:sp>
      <p:graphicFrame>
        <p:nvGraphicFramePr>
          <p:cNvPr id="261" name="Google Shape;261;p11"/>
          <p:cNvGraphicFramePr/>
          <p:nvPr/>
        </p:nvGraphicFramePr>
        <p:xfrm>
          <a:off x="2268860" y="2560320"/>
          <a:ext cx="4606275" cy="1737390"/>
        </p:xfrm>
        <a:graphic>
          <a:graphicData uri="http://schemas.openxmlformats.org/drawingml/2006/table">
            <a:tbl>
              <a:tblPr firstRow="1" bandRow="1">
                <a:noFill/>
                <a:tableStyleId>{07C791D1-6FB4-4A26-BBC2-225190E8095C}</a:tableStyleId>
              </a:tblPr>
              <a:tblGrid>
                <a:gridCol w="1869975">
                  <a:extLst>
                    <a:ext uri="{9D8B030D-6E8A-4147-A177-3AD203B41FA5}">
                      <a16:colId xmlns:a16="http://schemas.microsoft.com/office/drawing/2014/main" val="20000"/>
                    </a:ext>
                  </a:extLst>
                </a:gridCol>
                <a:gridCol w="27363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sv-SE" sz="3200" b="0"/>
                        <a:t>&lt; 1 år</a:t>
                      </a:r>
                      <a:endParaRPr/>
                    </a:p>
                  </a:txBody>
                  <a:tcPr marL="91450" marR="91450" marT="45725" marB="45725"/>
                </a:tc>
                <a:tc>
                  <a:txBody>
                    <a:bodyPr/>
                    <a:lstStyle/>
                    <a:p>
                      <a:pPr marL="0" marR="0" lvl="0" indent="0" algn="l" rtl="0">
                        <a:spcBef>
                          <a:spcPts val="0"/>
                        </a:spcBef>
                        <a:spcAft>
                          <a:spcPts val="0"/>
                        </a:spcAft>
                        <a:buNone/>
                      </a:pPr>
                      <a:r>
                        <a:rPr lang="sv-SE" sz="3200" b="0"/>
                        <a:t>(må / 2) + 4</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sv-SE" sz="3200" b="0"/>
                        <a:t>1-4 år</a:t>
                      </a:r>
                      <a:endParaRPr/>
                    </a:p>
                  </a:txBody>
                  <a:tcPr marL="91450" marR="91450" marT="45725" marB="45725"/>
                </a:tc>
                <a:tc>
                  <a:txBody>
                    <a:bodyPr/>
                    <a:lstStyle/>
                    <a:p>
                      <a:pPr marL="0" marR="0" lvl="0" indent="0" algn="l" rtl="0">
                        <a:spcBef>
                          <a:spcPts val="0"/>
                        </a:spcBef>
                        <a:spcAft>
                          <a:spcPts val="0"/>
                        </a:spcAft>
                        <a:buNone/>
                      </a:pPr>
                      <a:r>
                        <a:rPr lang="sv-SE" sz="3200" b="0"/>
                        <a:t>(år x 2) + 10</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sv-SE" sz="3200" b="0"/>
                        <a:t>5-14 år</a:t>
                      </a:r>
                      <a:endParaRPr/>
                    </a:p>
                  </a:txBody>
                  <a:tcPr marL="91450" marR="91450" marT="45725" marB="45725"/>
                </a:tc>
                <a:tc>
                  <a:txBody>
                    <a:bodyPr/>
                    <a:lstStyle/>
                    <a:p>
                      <a:pPr marL="0" marR="0" lvl="0" indent="0" algn="l" rtl="0">
                        <a:spcBef>
                          <a:spcPts val="0"/>
                        </a:spcBef>
                        <a:spcAft>
                          <a:spcPts val="0"/>
                        </a:spcAft>
                        <a:buNone/>
                      </a:pPr>
                      <a:r>
                        <a:rPr lang="sv-SE" sz="3200" b="0"/>
                        <a:t>år x 4</a:t>
                      </a:r>
                      <a:endParaRPr sz="3200" b="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2" descr="closed loop communication"/>
          <p:cNvPicPr preferRelativeResize="0"/>
          <p:nvPr/>
        </p:nvPicPr>
        <p:blipFill rotWithShape="1">
          <a:blip r:embed="rId3">
            <a:alphaModFix/>
          </a:blip>
          <a:srcRect b="10503"/>
          <a:stretch/>
        </p:blipFill>
        <p:spPr>
          <a:xfrm>
            <a:off x="1089025" y="1706563"/>
            <a:ext cx="6964363" cy="3162300"/>
          </a:xfrm>
          <a:prstGeom prst="rect">
            <a:avLst/>
          </a:prstGeom>
          <a:noFill/>
          <a:ln>
            <a:noFill/>
          </a:ln>
        </p:spPr>
      </p:pic>
      <p:sp>
        <p:nvSpPr>
          <p:cNvPr id="268" name="Google Shape;268;p1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Closed-loop</a:t>
            </a:r>
            <a:endParaRPr/>
          </a:p>
        </p:txBody>
      </p:sp>
      <p:sp>
        <p:nvSpPr>
          <p:cNvPr id="269" name="Google Shape;269;p12"/>
          <p:cNvSpPr txBox="1">
            <a:spLocks noGrp="1"/>
          </p:cNvSpPr>
          <p:nvPr>
            <p:ph type="body" idx="4294967295"/>
          </p:nvPr>
        </p:nvSpPr>
        <p:spPr>
          <a:xfrm>
            <a:off x="1462088" y="4937125"/>
            <a:ext cx="6219825" cy="14811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a:buNone/>
            </a:pPr>
            <a:r>
              <a:rPr lang="sv-SE" sz="2800"/>
              <a:t>A:  </a:t>
            </a:r>
            <a:r>
              <a:rPr lang="sv-SE" sz="2800">
                <a:latin typeface="Arial"/>
                <a:ea typeface="Arial"/>
                <a:cs typeface="Arial"/>
                <a:sym typeface="Arial"/>
              </a:rPr>
              <a:t>“</a:t>
            </a:r>
            <a:r>
              <a:rPr lang="sv-SE" sz="2800"/>
              <a:t>B, tacksam räkna andningfrekvens</a:t>
            </a:r>
            <a:r>
              <a:rPr lang="sv-SE" sz="2800">
                <a:latin typeface="Arial"/>
                <a:ea typeface="Arial"/>
                <a:cs typeface="Arial"/>
                <a:sym typeface="Arial"/>
              </a:rPr>
              <a:t>”</a:t>
            </a:r>
            <a:endParaRPr sz="2800"/>
          </a:p>
          <a:p>
            <a:pPr marL="342900" lvl="0" indent="-342900" algn="l" rtl="0">
              <a:spcBef>
                <a:spcPts val="560"/>
              </a:spcBef>
              <a:spcAft>
                <a:spcPts val="0"/>
              </a:spcAft>
              <a:buClr>
                <a:schemeClr val="dk1"/>
              </a:buClr>
              <a:buSzPts val="2800"/>
              <a:buFont typeface="Times"/>
              <a:buNone/>
            </a:pPr>
            <a:r>
              <a:rPr lang="sv-SE" sz="2800"/>
              <a:t>B:  </a:t>
            </a:r>
            <a:r>
              <a:rPr lang="sv-SE" sz="2800">
                <a:latin typeface="Arial"/>
                <a:ea typeface="Arial"/>
                <a:cs typeface="Arial"/>
                <a:sym typeface="Arial"/>
              </a:rPr>
              <a:t>“</a:t>
            </a:r>
            <a:r>
              <a:rPr lang="sv-SE" sz="2800"/>
              <a:t>Jag räknar andningsfrekvens</a:t>
            </a:r>
            <a:r>
              <a:rPr lang="sv-SE" sz="2800">
                <a:latin typeface="Arial"/>
                <a:ea typeface="Arial"/>
                <a:cs typeface="Arial"/>
                <a:sym typeface="Arial"/>
              </a:rPr>
              <a:t>”</a:t>
            </a:r>
            <a:endParaRPr sz="2800"/>
          </a:p>
          <a:p>
            <a:pPr marL="342900" lvl="0" indent="-342900" algn="l" rtl="0">
              <a:spcBef>
                <a:spcPts val="560"/>
              </a:spcBef>
              <a:spcAft>
                <a:spcPts val="0"/>
              </a:spcAft>
              <a:buClr>
                <a:schemeClr val="dk1"/>
              </a:buClr>
              <a:buSzPts val="2800"/>
              <a:buFont typeface="Times"/>
              <a:buNone/>
            </a:pPr>
            <a:r>
              <a:rPr lang="sv-SE" sz="2800"/>
              <a:t>A:  </a:t>
            </a:r>
            <a:r>
              <a:rPr lang="sv-SE" sz="2800">
                <a:latin typeface="Arial"/>
                <a:ea typeface="Arial"/>
                <a:cs typeface="Arial"/>
                <a:sym typeface="Arial"/>
              </a:rPr>
              <a:t>“</a:t>
            </a:r>
            <a:r>
              <a:rPr lang="sv-SE" sz="2800"/>
              <a:t>Tack</a:t>
            </a:r>
            <a:r>
              <a:rPr lang="sv-SE" sz="2800">
                <a:latin typeface="Arial"/>
                <a:ea typeface="Arial"/>
                <a:cs typeface="Arial"/>
                <a:sym typeface="Arial"/>
              </a:rPr>
              <a:t>”</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Stabilisering</a:t>
            </a:r>
            <a:endParaRPr/>
          </a:p>
        </p:txBody>
      </p:sp>
      <p:sp>
        <p:nvSpPr>
          <p:cNvPr id="276" name="Google Shape;276;p13"/>
          <p:cNvSpPr txBox="1">
            <a:spLocks noGrp="1"/>
          </p:cNvSpPr>
          <p:nvPr>
            <p:ph type="body" idx="1"/>
          </p:nvPr>
        </p:nvSpPr>
        <p:spPr>
          <a:xfrm>
            <a:off x="250825" y="1981200"/>
            <a:ext cx="4244975" cy="31242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2800"/>
              <a:buFont typeface="Times"/>
              <a:buNone/>
            </a:pPr>
            <a:r>
              <a:rPr lang="sv-SE" b="1"/>
              <a:t>Syfte</a:t>
            </a:r>
            <a:endParaRPr/>
          </a:p>
          <a:p>
            <a:pPr marL="342900" lvl="0" indent="-342900" algn="l" rtl="0">
              <a:spcBef>
                <a:spcPts val="560"/>
              </a:spcBef>
              <a:spcAft>
                <a:spcPts val="0"/>
              </a:spcAft>
              <a:buClr>
                <a:schemeClr val="dk1"/>
              </a:buClr>
              <a:buSzPts val="2800"/>
              <a:buFont typeface="Times"/>
              <a:buChar char="•"/>
            </a:pPr>
            <a:r>
              <a:rPr lang="sv-SE"/>
              <a:t>Minska morbiditet genom </a:t>
            </a:r>
            <a:r>
              <a:rPr lang="sv-SE" b="1">
                <a:solidFill>
                  <a:srgbClr val="FF1591"/>
                </a:solidFill>
              </a:rPr>
              <a:t>tidiga åtgärder</a:t>
            </a:r>
            <a:endParaRPr b="1">
              <a:solidFill>
                <a:srgbClr val="FF1591"/>
              </a:solidFill>
            </a:endParaRPr>
          </a:p>
          <a:p>
            <a:pPr marL="342900" lvl="0" indent="-165100" algn="l" rtl="0">
              <a:spcBef>
                <a:spcPts val="560"/>
              </a:spcBef>
              <a:spcAft>
                <a:spcPts val="0"/>
              </a:spcAft>
              <a:buClr>
                <a:schemeClr val="dk1"/>
              </a:buClr>
              <a:buSzPts val="2800"/>
              <a:buFont typeface="Times"/>
              <a:buNone/>
            </a:pPr>
            <a:endParaRPr b="1">
              <a:solidFill>
                <a:srgbClr val="FF1591"/>
              </a:solidFill>
            </a:endParaRPr>
          </a:p>
          <a:p>
            <a:pPr marL="342900" lvl="0" indent="-342900" algn="l" rtl="0">
              <a:spcBef>
                <a:spcPts val="560"/>
              </a:spcBef>
              <a:spcAft>
                <a:spcPts val="0"/>
              </a:spcAft>
              <a:buClr>
                <a:schemeClr val="dk1"/>
              </a:buClr>
              <a:buSzPts val="2800"/>
              <a:buFont typeface="Times"/>
              <a:buChar char="•"/>
            </a:pPr>
            <a:r>
              <a:rPr lang="sv-SE"/>
              <a:t>Hur behandar man när man inte känner Dx?</a:t>
            </a:r>
            <a:endParaRPr>
              <a:solidFill>
                <a:srgbClr val="FF33B9"/>
              </a:solidFill>
            </a:endParaRPr>
          </a:p>
          <a:p>
            <a:pPr marL="342900" lvl="0" indent="-342900" algn="l" rtl="0">
              <a:spcBef>
                <a:spcPts val="560"/>
              </a:spcBef>
              <a:spcAft>
                <a:spcPts val="0"/>
              </a:spcAft>
              <a:buClr>
                <a:schemeClr val="dk1"/>
              </a:buClr>
              <a:buSzPts val="2800"/>
              <a:buFont typeface="Times"/>
              <a:buNone/>
            </a:pPr>
            <a:endParaRPr>
              <a:solidFill>
                <a:srgbClr val="FF33B9"/>
              </a:solidFill>
            </a:endParaRPr>
          </a:p>
        </p:txBody>
      </p:sp>
      <p:sp>
        <p:nvSpPr>
          <p:cNvPr id="277" name="Google Shape;277;p13"/>
          <p:cNvSpPr txBox="1">
            <a:spLocks noGrp="1"/>
          </p:cNvSpPr>
          <p:nvPr>
            <p:ph type="body" idx="2"/>
          </p:nvPr>
        </p:nvSpPr>
        <p:spPr>
          <a:xfrm>
            <a:off x="4648200" y="1981200"/>
            <a:ext cx="4114800" cy="31242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2800"/>
              <a:buFont typeface="Times"/>
              <a:buNone/>
            </a:pPr>
            <a:r>
              <a:rPr lang="sv-SE" b="1"/>
              <a:t>Metod</a:t>
            </a:r>
            <a:endParaRPr/>
          </a:p>
          <a:p>
            <a:pPr marL="342900" lvl="0" indent="-342900" algn="l" rtl="0">
              <a:spcBef>
                <a:spcPts val="560"/>
              </a:spcBef>
              <a:spcAft>
                <a:spcPts val="0"/>
              </a:spcAft>
              <a:buClr>
                <a:schemeClr val="dk1"/>
              </a:buClr>
              <a:buSzPts val="2800"/>
              <a:buFont typeface="Times"/>
              <a:buChar char="•"/>
            </a:pPr>
            <a:r>
              <a:rPr lang="sv-SE"/>
              <a:t>Hitta </a:t>
            </a:r>
            <a:r>
              <a:rPr lang="sv-SE" b="1">
                <a:solidFill>
                  <a:srgbClr val="FF7305"/>
                </a:solidFill>
              </a:rPr>
              <a:t>problem</a:t>
            </a:r>
            <a:r>
              <a:rPr lang="sv-SE"/>
              <a:t> som kan  åtgärdas direkt</a:t>
            </a:r>
            <a:endParaRPr/>
          </a:p>
          <a:p>
            <a:pPr marL="342900" lvl="0" indent="-165100" algn="l" rtl="0">
              <a:spcBef>
                <a:spcPts val="560"/>
              </a:spcBef>
              <a:spcAft>
                <a:spcPts val="0"/>
              </a:spcAft>
              <a:buClr>
                <a:schemeClr val="dk1"/>
              </a:buClr>
              <a:buSzPts val="2800"/>
              <a:buFont typeface="Times"/>
              <a:buNone/>
            </a:pPr>
            <a:endParaRPr/>
          </a:p>
          <a:p>
            <a:pPr marL="342900" lvl="0" indent="-342900" algn="l" rtl="0">
              <a:spcBef>
                <a:spcPts val="560"/>
              </a:spcBef>
              <a:spcAft>
                <a:spcPts val="0"/>
              </a:spcAft>
              <a:buClr>
                <a:schemeClr val="dk1"/>
              </a:buClr>
              <a:buSzPts val="2800"/>
              <a:buFont typeface="Times"/>
              <a:buChar char="•"/>
            </a:pPr>
            <a:r>
              <a:rPr lang="sv-SE"/>
              <a:t>Känna igen </a:t>
            </a:r>
            <a:r>
              <a:rPr lang="sv-SE" b="1">
                <a:solidFill>
                  <a:srgbClr val="008000"/>
                </a:solidFill>
              </a:rPr>
              <a:t>syndrom</a:t>
            </a:r>
            <a:r>
              <a:rPr lang="sv-SE">
                <a:solidFill>
                  <a:srgbClr val="008000"/>
                </a:solidFill>
              </a:rPr>
              <a:t> </a:t>
            </a:r>
            <a:r>
              <a:rPr lang="sv-SE"/>
              <a:t>som kan åtgärdas tidigt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4" descr="Big Dipper"/>
          <p:cNvPicPr preferRelativeResize="0"/>
          <p:nvPr/>
        </p:nvPicPr>
        <p:blipFill rotWithShape="1">
          <a:blip r:embed="rId3">
            <a:alphaModFix/>
          </a:blip>
          <a:srcRect/>
          <a:stretch/>
        </p:blipFill>
        <p:spPr>
          <a:xfrm>
            <a:off x="-684584" y="0"/>
            <a:ext cx="10293699" cy="6858000"/>
          </a:xfrm>
          <a:prstGeom prst="rect">
            <a:avLst/>
          </a:prstGeom>
          <a:noFill/>
          <a:ln>
            <a:noFill/>
          </a:ln>
        </p:spPr>
      </p:pic>
      <p:sp>
        <p:nvSpPr>
          <p:cNvPr id="284" name="Google Shape;284;p14"/>
          <p:cNvSpPr txBox="1"/>
          <p:nvPr/>
        </p:nvSpPr>
        <p:spPr>
          <a:xfrm>
            <a:off x="4932040" y="2636912"/>
            <a:ext cx="4100513" cy="1872208"/>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rgbClr val="00B050"/>
              </a:buClr>
              <a:buSzPts val="3200"/>
              <a:buFont typeface="Arial"/>
              <a:buChar char="•"/>
            </a:pPr>
            <a:r>
              <a:rPr lang="sv-SE" sz="3200" b="0" i="0" u="none" strike="noStrike" cap="none">
                <a:solidFill>
                  <a:srgbClr val="00B050"/>
                </a:solidFill>
                <a:latin typeface="Times"/>
                <a:ea typeface="Times"/>
                <a:cs typeface="Times"/>
                <a:sym typeface="Times"/>
              </a:rPr>
              <a:t>Anafylaxi</a:t>
            </a:r>
            <a:endParaRPr/>
          </a:p>
          <a:p>
            <a:pPr marL="342900" marR="0" lvl="0" indent="-342900" algn="l" rtl="0">
              <a:spcBef>
                <a:spcPts val="640"/>
              </a:spcBef>
              <a:spcAft>
                <a:spcPts val="0"/>
              </a:spcAft>
              <a:buClr>
                <a:srgbClr val="00B050"/>
              </a:buClr>
              <a:buSzPts val="3200"/>
              <a:buFont typeface="Times"/>
              <a:buChar char="•"/>
            </a:pPr>
            <a:r>
              <a:rPr lang="sv-SE" sz="3200" b="0" i="0" u="none" strike="noStrike" cap="none">
                <a:solidFill>
                  <a:srgbClr val="00B050"/>
                </a:solidFill>
                <a:latin typeface="Times"/>
                <a:ea typeface="Times"/>
                <a:cs typeface="Times"/>
                <a:sym typeface="Times"/>
              </a:rPr>
              <a:t>Sepsis</a:t>
            </a:r>
            <a:endParaRPr/>
          </a:p>
          <a:p>
            <a:pPr marL="342900" marR="0" lvl="0" indent="-342900" algn="l" rtl="0">
              <a:spcBef>
                <a:spcPts val="640"/>
              </a:spcBef>
              <a:spcAft>
                <a:spcPts val="0"/>
              </a:spcAft>
              <a:buClr>
                <a:srgbClr val="00B050"/>
              </a:buClr>
              <a:buSzPts val="3200"/>
              <a:buFont typeface="Times"/>
              <a:buChar char="•"/>
            </a:pPr>
            <a:r>
              <a:rPr lang="sv-SE" sz="3200" b="0" i="0" u="none" strike="noStrike" cap="none">
                <a:solidFill>
                  <a:srgbClr val="00B050"/>
                </a:solidFill>
                <a:latin typeface="Times"/>
                <a:ea typeface="Times"/>
                <a:cs typeface="Times"/>
                <a:sym typeface="Times"/>
              </a:rPr>
              <a:t>Opioid toxidrom</a:t>
            </a:r>
            <a:endParaRPr/>
          </a:p>
        </p:txBody>
      </p:sp>
      <p:sp>
        <p:nvSpPr>
          <p:cNvPr id="285" name="Google Shape;285;p14"/>
          <p:cNvSpPr txBox="1">
            <a:spLocks noGrp="1"/>
          </p:cNvSpPr>
          <p:nvPr>
            <p:ph type="title"/>
          </p:nvPr>
        </p:nvSpPr>
        <p:spPr>
          <a:xfrm>
            <a:off x="685800" y="609600"/>
            <a:ext cx="309411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solidFill>
                  <a:srgbClr val="00B050"/>
                </a:solidFill>
              </a:rPr>
              <a:t>Syndrom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aphicFrame>
        <p:nvGraphicFramePr>
          <p:cNvPr id="290" name="Google Shape;290;p15"/>
          <p:cNvGraphicFramePr/>
          <p:nvPr/>
        </p:nvGraphicFramePr>
        <p:xfrm>
          <a:off x="539552" y="2246585"/>
          <a:ext cx="3757625" cy="3630670"/>
        </p:xfrm>
        <a:graphic>
          <a:graphicData uri="http://schemas.openxmlformats.org/drawingml/2006/table">
            <a:tbl>
              <a:tblPr>
                <a:noFill/>
                <a:tableStyleId>{9BAEF2EF-92FF-4C35-9DA9-47A3BBC215CA}</a:tableStyleId>
              </a:tblPr>
              <a:tblGrid>
                <a:gridCol w="487375">
                  <a:extLst>
                    <a:ext uri="{9D8B030D-6E8A-4147-A177-3AD203B41FA5}">
                      <a16:colId xmlns:a16="http://schemas.microsoft.com/office/drawing/2014/main" val="20000"/>
                    </a:ext>
                  </a:extLst>
                </a:gridCol>
                <a:gridCol w="3270250">
                  <a:extLst>
                    <a:ext uri="{9D8B030D-6E8A-4147-A177-3AD203B41FA5}">
                      <a16:colId xmlns:a16="http://schemas.microsoft.com/office/drawing/2014/main" val="20001"/>
                    </a:ext>
                  </a:extLst>
                </a:gridCol>
              </a:tblGrid>
              <a:tr h="518075">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Ö</a:t>
                      </a:r>
                      <a:endParaRPr sz="2800" b="0" i="0" u="none" strike="noStrike" cap="none">
                        <a:solidFill>
                          <a:schemeClr val="dk1"/>
                        </a:solidFill>
                        <a:latin typeface="Times"/>
                        <a:ea typeface="Times"/>
                        <a:cs typeface="Times"/>
                        <a:sym typeface="Times"/>
                      </a:endParaRPr>
                    </a:p>
                  </a:txBody>
                  <a:tcPr marL="84425" marR="84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Hjärtstopp?</a:t>
                      </a:r>
                      <a:endParaRPr/>
                    </a:p>
                  </a:txBody>
                  <a:tcPr marL="84425" marR="84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38025">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A</a:t>
                      </a:r>
                      <a:endParaRPr sz="2800" b="0" i="0" u="none" strike="noStrike" cap="none">
                        <a:solidFill>
                          <a:schemeClr val="dk1"/>
                        </a:solidFill>
                        <a:latin typeface="Times"/>
                        <a:ea typeface="Times"/>
                        <a:cs typeface="Times"/>
                        <a:sym typeface="Times"/>
                      </a:endParaRPr>
                    </a:p>
                  </a:txBody>
                  <a:tcPr marL="84425" marR="84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Trauma till huvudet?</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Luftvägsljud?</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Munhålan?</a:t>
                      </a:r>
                      <a:endParaRPr/>
                    </a:p>
                  </a:txBody>
                  <a:tcPr marL="84425" marR="84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774525">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B</a:t>
                      </a:r>
                      <a:endParaRPr sz="2800" b="0" i="0" u="none" strike="noStrike" cap="none">
                        <a:solidFill>
                          <a:schemeClr val="dk1"/>
                        </a:solidFill>
                        <a:latin typeface="Times"/>
                        <a:ea typeface="Times"/>
                        <a:cs typeface="Times"/>
                        <a:sym typeface="Times"/>
                      </a:endParaRPr>
                    </a:p>
                  </a:txBody>
                  <a:tcPr marL="84425" marR="84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Syresaturation?</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Andningsfrekvens?</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Lungauskultation?</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Bröstkorgen?</a:t>
                      </a:r>
                      <a:endParaRPr sz="2400" b="0" i="0" u="none" strike="noStrike" cap="none">
                        <a:solidFill>
                          <a:srgbClr val="000000"/>
                        </a:solidFill>
                        <a:latin typeface="Times"/>
                        <a:ea typeface="Times"/>
                        <a:cs typeface="Times"/>
                        <a:sym typeface="Times"/>
                      </a:endParaRPr>
                    </a:p>
                  </a:txBody>
                  <a:tcPr marL="84425" marR="84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91" name="Google Shape;291;p15"/>
          <p:cNvGraphicFramePr/>
          <p:nvPr/>
        </p:nvGraphicFramePr>
        <p:xfrm>
          <a:off x="4859338" y="1864638"/>
          <a:ext cx="3600450" cy="4516450"/>
        </p:xfrm>
        <a:graphic>
          <a:graphicData uri="http://schemas.openxmlformats.org/drawingml/2006/table">
            <a:tbl>
              <a:tblPr>
                <a:noFill/>
                <a:tableStyleId>{9BAEF2EF-92FF-4C35-9DA9-47A3BBC215CA}</a:tableStyleId>
              </a:tblPr>
              <a:tblGrid>
                <a:gridCol w="431800">
                  <a:extLst>
                    <a:ext uri="{9D8B030D-6E8A-4147-A177-3AD203B41FA5}">
                      <a16:colId xmlns:a16="http://schemas.microsoft.com/office/drawing/2014/main" val="20000"/>
                    </a:ext>
                  </a:extLst>
                </a:gridCol>
                <a:gridCol w="3168650">
                  <a:extLst>
                    <a:ext uri="{9D8B030D-6E8A-4147-A177-3AD203B41FA5}">
                      <a16:colId xmlns:a16="http://schemas.microsoft.com/office/drawing/2014/main" val="20001"/>
                    </a:ext>
                  </a:extLst>
                </a:gridCol>
              </a:tblGrid>
              <a:tr h="1371400">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C</a:t>
                      </a:r>
                      <a:endParaRPr sz="2800" b="0" i="0" u="none" strike="noStrike" cap="none">
                        <a:solidFill>
                          <a:schemeClr val="dk1"/>
                        </a:solidFill>
                        <a:latin typeface="Times"/>
                        <a:ea typeface="Times"/>
                        <a:cs typeface="Times"/>
                        <a:sym typeface="Times"/>
                      </a:endParaRPr>
                    </a:p>
                  </a:txBody>
                  <a:tcPr marL="84425" marR="84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Pulser, blodtryck?</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Hjärtfrekvens?</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Rytm? (3 avl EKG)</a:t>
                      </a:r>
                      <a:endParaRPr sz="2400" b="0" i="0" u="none" strike="noStrike" cap="none">
                        <a:solidFill>
                          <a:srgbClr val="000000"/>
                        </a:solidFill>
                        <a:latin typeface="Times"/>
                        <a:ea typeface="Times"/>
                        <a:cs typeface="Times"/>
                        <a:sym typeface="Times"/>
                      </a:endParaRPr>
                    </a:p>
                  </a:txBody>
                  <a:tcPr marL="84425" marR="84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73650">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D</a:t>
                      </a:r>
                      <a:endParaRPr sz="2800" b="0" i="0" u="none" strike="noStrike" cap="none">
                        <a:solidFill>
                          <a:schemeClr val="dk1"/>
                        </a:solidFill>
                        <a:latin typeface="Times"/>
                        <a:ea typeface="Times"/>
                        <a:cs typeface="Times"/>
                        <a:sym typeface="Times"/>
                      </a:endParaRPr>
                    </a:p>
                  </a:txBody>
                  <a:tcPr marL="84425" marR="84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AVPU </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Ögon</a:t>
                      </a:r>
                      <a:endParaRPr sz="2400" b="0" i="0" u="none" strike="noStrike" cap="none">
                        <a:solidFill>
                          <a:srgbClr val="000000"/>
                        </a:solidFill>
                        <a:latin typeface="Times"/>
                        <a:ea typeface="Times"/>
                        <a:cs typeface="Times"/>
                        <a:sym typeface="Times"/>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Hand/fot</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Glukos</a:t>
                      </a:r>
                      <a:endParaRPr/>
                    </a:p>
                  </a:txBody>
                  <a:tcPr marL="84425" marR="84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71400">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E</a:t>
                      </a:r>
                      <a:endParaRPr sz="2800" b="0" i="0" u="none" strike="noStrike" cap="none">
                        <a:solidFill>
                          <a:schemeClr val="dk1"/>
                        </a:solidFill>
                        <a:latin typeface="Times"/>
                        <a:ea typeface="Times"/>
                        <a:cs typeface="Times"/>
                        <a:sym typeface="Times"/>
                      </a:endParaRPr>
                    </a:p>
                  </a:txBody>
                  <a:tcPr marL="84425" marR="84425"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Framsida</a:t>
                      </a:r>
                      <a:endParaRPr sz="2400" b="0" i="0" u="none" strike="noStrike" cap="none">
                        <a:solidFill>
                          <a:srgbClr val="000000"/>
                        </a:solidFill>
                        <a:latin typeface="Times"/>
                        <a:ea typeface="Times"/>
                        <a:cs typeface="Times"/>
                        <a:sym typeface="Times"/>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Baksida</a:t>
                      </a:r>
                      <a:endParaRPr sz="2400" b="0" i="0" u="none" strike="noStrike" cap="none">
                        <a:solidFill>
                          <a:srgbClr val="000000"/>
                        </a:solidFill>
                        <a:latin typeface="Times"/>
                        <a:ea typeface="Times"/>
                        <a:cs typeface="Times"/>
                        <a:sym typeface="Times"/>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Temperatur?</a:t>
                      </a:r>
                      <a:endParaRPr sz="2400" b="0" i="0" u="none" strike="noStrike" cap="none">
                        <a:solidFill>
                          <a:srgbClr val="000000"/>
                        </a:solidFill>
                        <a:latin typeface="Times"/>
                        <a:ea typeface="Times"/>
                        <a:cs typeface="Times"/>
                        <a:sym typeface="Times"/>
                      </a:endParaRPr>
                    </a:p>
                  </a:txBody>
                  <a:tcPr marL="84425" marR="84425"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92" name="Google Shape;292;p1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Generisk ABCDE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graphicFrame>
        <p:nvGraphicFramePr>
          <p:cNvPr id="298" name="Google Shape;298;p16"/>
          <p:cNvGraphicFramePr/>
          <p:nvPr/>
        </p:nvGraphicFramePr>
        <p:xfrm>
          <a:off x="468313" y="1223963"/>
          <a:ext cx="8347050" cy="4432325"/>
        </p:xfrm>
        <a:graphic>
          <a:graphicData uri="http://schemas.openxmlformats.org/drawingml/2006/table">
            <a:tbl>
              <a:tblPr>
                <a:noFill/>
                <a:tableStyleId>{9BAEF2EF-92FF-4C35-9DA9-47A3BBC215CA}</a:tableStyleId>
              </a:tblPr>
              <a:tblGrid>
                <a:gridCol w="616250">
                  <a:extLst>
                    <a:ext uri="{9D8B030D-6E8A-4147-A177-3AD203B41FA5}">
                      <a16:colId xmlns:a16="http://schemas.microsoft.com/office/drawing/2014/main" val="20000"/>
                    </a:ext>
                  </a:extLst>
                </a:gridCol>
                <a:gridCol w="3095675">
                  <a:extLst>
                    <a:ext uri="{9D8B030D-6E8A-4147-A177-3AD203B41FA5}">
                      <a16:colId xmlns:a16="http://schemas.microsoft.com/office/drawing/2014/main" val="20001"/>
                    </a:ext>
                  </a:extLst>
                </a:gridCol>
                <a:gridCol w="4635125">
                  <a:extLst>
                    <a:ext uri="{9D8B030D-6E8A-4147-A177-3AD203B41FA5}">
                      <a16:colId xmlns:a16="http://schemas.microsoft.com/office/drawing/2014/main" val="20002"/>
                    </a:ext>
                  </a:extLst>
                </a:gridCol>
              </a:tblGrid>
              <a:tr h="495350">
                <a:tc>
                  <a:txBody>
                    <a:bodyPr/>
                    <a:lstStyle/>
                    <a:p>
                      <a:pPr marL="0" marR="0" lvl="0" indent="0" algn="ctr" rtl="0">
                        <a:lnSpc>
                          <a:spcPct val="100000"/>
                        </a:lnSpc>
                        <a:spcBef>
                          <a:spcPts val="0"/>
                        </a:spcBef>
                        <a:spcAft>
                          <a:spcPts val="0"/>
                        </a:spcAft>
                        <a:buClr>
                          <a:schemeClr val="dk1"/>
                        </a:buClr>
                        <a:buSzPts val="2800"/>
                        <a:buFont typeface="Times"/>
                        <a:buNone/>
                      </a:pPr>
                      <a:endParaRPr sz="2800" b="1"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Times"/>
                        <a:buNone/>
                      </a:pPr>
                      <a:r>
                        <a:rPr lang="sv-SE" sz="2400" b="1" i="0" u="none" strike="noStrike" cap="none">
                          <a:solidFill>
                            <a:srgbClr val="000000"/>
                          </a:solidFill>
                          <a:latin typeface="Times"/>
                          <a:ea typeface="Times"/>
                          <a:cs typeface="Times"/>
                          <a:sym typeface="Times"/>
                        </a:rPr>
                        <a:t>Bedömning</a:t>
                      </a:r>
                      <a:endParaRPr sz="2400" b="1"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Times"/>
                        <a:buNone/>
                      </a:pPr>
                      <a:r>
                        <a:rPr lang="sv-SE" sz="2400" b="1" i="0" u="none" strike="noStrike" cap="none">
                          <a:solidFill>
                            <a:srgbClr val="000000"/>
                          </a:solidFill>
                          <a:latin typeface="Times"/>
                          <a:ea typeface="Times"/>
                          <a:cs typeface="Times"/>
                          <a:sym typeface="Times"/>
                        </a:rPr>
                        <a:t>Åtgärd</a:t>
                      </a:r>
                      <a:endParaRPr sz="2400" b="1"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12325">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O</a:t>
                      </a:r>
                      <a:endParaRPr sz="2800" b="0"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Säkerhet?</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Support?</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Speciell situation?</a:t>
                      </a:r>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sv-SE" sz="2400" b="0" i="0" u="none" strike="noStrike" cap="none">
                          <a:solidFill>
                            <a:srgbClr val="000000"/>
                          </a:solidFill>
                          <a:latin typeface="Times"/>
                          <a:ea typeface="Times"/>
                          <a:cs typeface="Times"/>
                          <a:sym typeface="Times"/>
                        </a:rPr>
                        <a:t>Handskar, förkläder, flytta</a:t>
                      </a: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480"/>
                        </a:spcBef>
                        <a:spcAft>
                          <a:spcPts val="0"/>
                        </a:spcAft>
                        <a:buClr>
                          <a:srgbClr val="000000"/>
                        </a:buClr>
                        <a:buSzPts val="2400"/>
                        <a:buFont typeface="Arial"/>
                        <a:buNone/>
                      </a:pPr>
                      <a:r>
                        <a:rPr lang="sv-SE" sz="2400" b="0" i="0" u="none" strike="noStrike" cap="none">
                          <a:solidFill>
                            <a:srgbClr val="000000"/>
                          </a:solidFill>
                          <a:latin typeface="Times"/>
                          <a:ea typeface="Times"/>
                          <a:cs typeface="Times"/>
                          <a:sym typeface="Times"/>
                        </a:rPr>
                        <a:t>Begära personal/utrustning</a:t>
                      </a: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480"/>
                        </a:spcBef>
                        <a:spcAft>
                          <a:spcPts val="0"/>
                        </a:spcAft>
                        <a:buClr>
                          <a:srgbClr val="000000"/>
                        </a:buClr>
                        <a:buSzPts val="2400"/>
                        <a:buFont typeface="Arial"/>
                        <a:buNone/>
                      </a:pPr>
                      <a:r>
                        <a:rPr lang="sv-SE" sz="2400" b="0" i="0" u="none" strike="noStrike" cap="none">
                          <a:solidFill>
                            <a:srgbClr val="000000"/>
                          </a:solidFill>
                          <a:latin typeface="Times"/>
                          <a:ea typeface="Times"/>
                          <a:cs typeface="Times"/>
                          <a:sym typeface="Times"/>
                        </a:rPr>
                        <a:t>HLR, tryck mot katastrofal blödning</a:t>
                      </a:r>
                      <a:endParaRPr sz="2400" b="0"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12325">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A</a:t>
                      </a:r>
                      <a:endParaRPr sz="2800" b="0"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Trauma till huvudet?</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Luftvägsljud?</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Munhålan?</a:t>
                      </a:r>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Manuell immob. av halsryggen</a:t>
                      </a: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Övre luftvägsåtgärd</a:t>
                      </a: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Sug, sidoläge, MaGill tång</a:t>
                      </a:r>
                      <a:endParaRPr sz="2400" b="0"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312325">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A</a:t>
                      </a:r>
                      <a:r>
                        <a:rPr lang="sv-SE" sz="2800" b="0" i="0" u="none" strike="noStrike" cap="none" baseline="30000">
                          <a:solidFill>
                            <a:schemeClr val="dk2"/>
                          </a:solidFill>
                          <a:latin typeface="Times"/>
                          <a:ea typeface="Times"/>
                          <a:cs typeface="Times"/>
                          <a:sym typeface="Times"/>
                        </a:rPr>
                        <a:t>1</a:t>
                      </a:r>
                      <a:endParaRPr sz="2800" b="0"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Trauma till huvudet?</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EtCO2?</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Tub?</a:t>
                      </a:r>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Manuell immob. av halsryggen</a:t>
                      </a: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Extubera om ingen EtCO2</a:t>
                      </a:r>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Sug</a:t>
                      </a:r>
                      <a:endParaRPr sz="2400" b="0"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99" name="Google Shape;299;p16"/>
          <p:cNvSpPr txBox="1"/>
          <p:nvPr/>
        </p:nvSpPr>
        <p:spPr>
          <a:xfrm>
            <a:off x="865188" y="6021388"/>
            <a:ext cx="2198687"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imes"/>
              <a:buNone/>
            </a:pPr>
            <a:r>
              <a:rPr lang="sv-SE" sz="2000" b="0" i="0" u="none" strike="noStrike" cap="none">
                <a:solidFill>
                  <a:schemeClr val="dk1"/>
                </a:solidFill>
                <a:latin typeface="Times"/>
                <a:ea typeface="Times"/>
                <a:cs typeface="Times"/>
                <a:sym typeface="Times"/>
              </a:rPr>
              <a:t>1:  Redan intuberad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graphicFrame>
        <p:nvGraphicFramePr>
          <p:cNvPr id="305" name="Google Shape;305;p17"/>
          <p:cNvGraphicFramePr/>
          <p:nvPr/>
        </p:nvGraphicFramePr>
        <p:xfrm>
          <a:off x="685800" y="1412875"/>
          <a:ext cx="3000000" cy="3000000"/>
        </p:xfrm>
        <a:graphic>
          <a:graphicData uri="http://schemas.openxmlformats.org/drawingml/2006/table">
            <a:tbl>
              <a:tblPr>
                <a:noFill/>
                <a:tableStyleId>{9BAEF2EF-92FF-4C35-9DA9-47A3BBC215CA}</a:tableStyleId>
              </a:tblPr>
              <a:tblGrid>
                <a:gridCol w="460425">
                  <a:extLst>
                    <a:ext uri="{9D8B030D-6E8A-4147-A177-3AD203B41FA5}">
                      <a16:colId xmlns:a16="http://schemas.microsoft.com/office/drawing/2014/main" val="20000"/>
                    </a:ext>
                  </a:extLst>
                </a:gridCol>
                <a:gridCol w="3531650">
                  <a:extLst>
                    <a:ext uri="{9D8B030D-6E8A-4147-A177-3AD203B41FA5}">
                      <a16:colId xmlns:a16="http://schemas.microsoft.com/office/drawing/2014/main" val="20001"/>
                    </a:ext>
                  </a:extLst>
                </a:gridCol>
                <a:gridCol w="3780300">
                  <a:extLst>
                    <a:ext uri="{9D8B030D-6E8A-4147-A177-3AD203B41FA5}">
                      <a16:colId xmlns:a16="http://schemas.microsoft.com/office/drawing/2014/main" val="20002"/>
                    </a:ext>
                  </a:extLst>
                </a:gridCol>
              </a:tblGrid>
              <a:tr h="495375">
                <a:tc>
                  <a:txBody>
                    <a:bodyPr/>
                    <a:lstStyle/>
                    <a:p>
                      <a:pPr marL="0" marR="0" lvl="0" indent="0" algn="ctr" rtl="0">
                        <a:lnSpc>
                          <a:spcPct val="100000"/>
                        </a:lnSpc>
                        <a:spcBef>
                          <a:spcPts val="0"/>
                        </a:spcBef>
                        <a:spcAft>
                          <a:spcPts val="0"/>
                        </a:spcAft>
                        <a:buClr>
                          <a:schemeClr val="dk1"/>
                        </a:buClr>
                        <a:buSzPts val="2800"/>
                        <a:buFont typeface="Times"/>
                        <a:buNone/>
                      </a:pPr>
                      <a:endParaRPr sz="2800" b="1"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Times"/>
                        <a:buNone/>
                      </a:pPr>
                      <a:r>
                        <a:rPr lang="sv-SE" sz="2400" b="1" i="0" u="none" strike="noStrike" cap="none">
                          <a:solidFill>
                            <a:srgbClr val="000000"/>
                          </a:solidFill>
                          <a:latin typeface="Times"/>
                          <a:ea typeface="Times"/>
                          <a:cs typeface="Times"/>
                          <a:sym typeface="Times"/>
                        </a:rPr>
                        <a:t>Bedömning</a:t>
                      </a:r>
                      <a:endParaRPr sz="2400" b="1"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Times"/>
                        <a:buNone/>
                      </a:pPr>
                      <a:r>
                        <a:rPr lang="sv-SE" sz="2400" b="1" i="0" u="none" strike="noStrike" cap="none">
                          <a:solidFill>
                            <a:srgbClr val="000000"/>
                          </a:solidFill>
                          <a:latin typeface="Times"/>
                          <a:ea typeface="Times"/>
                          <a:cs typeface="Times"/>
                          <a:sym typeface="Times"/>
                        </a:rPr>
                        <a:t>Åtgärd</a:t>
                      </a:r>
                      <a:endParaRPr sz="2400" b="1"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51400">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B</a:t>
                      </a:r>
                      <a:endParaRPr sz="2800" b="0"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SpO2%?</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Andningsfrekvens?</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Lungauskultation?</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Bröstkorg?</a:t>
                      </a:r>
                      <a:endParaRPr sz="2400" b="0"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 10 L O</a:t>
                      </a:r>
                      <a:r>
                        <a:rPr lang="sv-SE" sz="2400" b="0" i="0" u="none" strike="noStrike" cap="none" baseline="-25000">
                          <a:solidFill>
                            <a:srgbClr val="000000"/>
                          </a:solidFill>
                          <a:latin typeface="Times"/>
                          <a:ea typeface="Times"/>
                          <a:cs typeface="Times"/>
                          <a:sym typeface="Times"/>
                        </a:rPr>
                        <a:t>2</a:t>
                      </a:r>
                      <a:r>
                        <a:rPr lang="sv-SE" sz="2400" b="0" i="0" u="none" strike="noStrike" cap="none">
                          <a:solidFill>
                            <a:srgbClr val="000000"/>
                          </a:solidFill>
                          <a:latin typeface="Times"/>
                          <a:ea typeface="Times"/>
                          <a:cs typeface="Times"/>
                          <a:sym typeface="Times"/>
                        </a:rPr>
                        <a:t> via mask</a:t>
                      </a:r>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Ventilera via mask</a:t>
                      </a: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480"/>
                        </a:spcBef>
                        <a:spcAft>
                          <a:spcPts val="0"/>
                        </a:spcAft>
                        <a:buClr>
                          <a:schemeClr val="dk1"/>
                        </a:buClr>
                        <a:buSzPts val="2400"/>
                        <a:buFont typeface="Times"/>
                        <a:buNone/>
                      </a:pP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Täck håll i bröstkorgen</a:t>
                      </a:r>
                      <a:endParaRPr sz="2800" b="0"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12400">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C</a:t>
                      </a:r>
                      <a:endParaRPr sz="2800" b="0"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Pulser, blodtryck?</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Hjärtfrekvens?</a:t>
                      </a:r>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Rytm? (2-avl EKG)</a:t>
                      </a:r>
                      <a:endParaRPr sz="2400" b="0"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Krystalloid 10 ml/kg IV/IO</a:t>
                      </a:r>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Adrenalin IM</a:t>
                      </a:r>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Externpacing</a:t>
                      </a:r>
                      <a:endParaRPr sz="2400" b="0"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10"/>
        <p:cNvGrpSpPr/>
        <p:nvPr/>
      </p:nvGrpSpPr>
      <p:grpSpPr>
        <a:xfrm>
          <a:off x="0" y="0"/>
          <a:ext cx="0" cy="0"/>
          <a:chOff x="0" y="0"/>
          <a:chExt cx="0" cy="0"/>
        </a:xfrm>
      </p:grpSpPr>
      <p:graphicFrame>
        <p:nvGraphicFramePr>
          <p:cNvPr id="311" name="Google Shape;311;p18"/>
          <p:cNvGraphicFramePr/>
          <p:nvPr/>
        </p:nvGraphicFramePr>
        <p:xfrm>
          <a:off x="685800" y="1412875"/>
          <a:ext cx="7772400" cy="3559200"/>
        </p:xfrm>
        <a:graphic>
          <a:graphicData uri="http://schemas.openxmlformats.org/drawingml/2006/table">
            <a:tbl>
              <a:tblPr>
                <a:noFill/>
                <a:tableStyleId>{9BAEF2EF-92FF-4C35-9DA9-47A3BBC215CA}</a:tableStyleId>
              </a:tblPr>
              <a:tblGrid>
                <a:gridCol w="459925">
                  <a:extLst>
                    <a:ext uri="{9D8B030D-6E8A-4147-A177-3AD203B41FA5}">
                      <a16:colId xmlns:a16="http://schemas.microsoft.com/office/drawing/2014/main" val="20000"/>
                    </a:ext>
                  </a:extLst>
                </a:gridCol>
                <a:gridCol w="3531900">
                  <a:extLst>
                    <a:ext uri="{9D8B030D-6E8A-4147-A177-3AD203B41FA5}">
                      <a16:colId xmlns:a16="http://schemas.microsoft.com/office/drawing/2014/main" val="20001"/>
                    </a:ext>
                  </a:extLst>
                </a:gridCol>
                <a:gridCol w="3780575">
                  <a:extLst>
                    <a:ext uri="{9D8B030D-6E8A-4147-A177-3AD203B41FA5}">
                      <a16:colId xmlns:a16="http://schemas.microsoft.com/office/drawing/2014/main" val="20002"/>
                    </a:ext>
                  </a:extLst>
                </a:gridCol>
              </a:tblGrid>
              <a:tr h="495400">
                <a:tc>
                  <a:txBody>
                    <a:bodyPr/>
                    <a:lstStyle/>
                    <a:p>
                      <a:pPr marL="0" marR="0" lvl="0" indent="0" algn="ctr" rtl="0">
                        <a:lnSpc>
                          <a:spcPct val="100000"/>
                        </a:lnSpc>
                        <a:spcBef>
                          <a:spcPts val="0"/>
                        </a:spcBef>
                        <a:spcAft>
                          <a:spcPts val="0"/>
                        </a:spcAft>
                        <a:buClr>
                          <a:schemeClr val="dk1"/>
                        </a:buClr>
                        <a:buSzPts val="2800"/>
                        <a:buFont typeface="Times"/>
                        <a:buNone/>
                      </a:pPr>
                      <a:endParaRPr sz="2800" b="1"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Times"/>
                        <a:buNone/>
                      </a:pPr>
                      <a:r>
                        <a:rPr lang="sv-SE" sz="2400" b="1" i="0" u="none" strike="noStrike" cap="none">
                          <a:solidFill>
                            <a:srgbClr val="000000"/>
                          </a:solidFill>
                          <a:latin typeface="Times"/>
                          <a:ea typeface="Times"/>
                          <a:cs typeface="Times"/>
                          <a:sym typeface="Times"/>
                        </a:rPr>
                        <a:t>Bedömning</a:t>
                      </a:r>
                      <a:endParaRPr sz="2400" b="1"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Times"/>
                        <a:buNone/>
                      </a:pPr>
                      <a:r>
                        <a:rPr lang="sv-SE" sz="2400" b="1" i="0" u="none" strike="noStrike" cap="none">
                          <a:solidFill>
                            <a:srgbClr val="000000"/>
                          </a:solidFill>
                          <a:latin typeface="Times"/>
                          <a:ea typeface="Times"/>
                          <a:cs typeface="Times"/>
                          <a:sym typeface="Times"/>
                        </a:rPr>
                        <a:t>Åtgärd</a:t>
                      </a:r>
                      <a:endParaRPr sz="2400" b="1"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51400">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D</a:t>
                      </a:r>
                      <a:endParaRPr sz="2800" b="0"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Ögonundersökning</a:t>
                      </a:r>
                      <a:endParaRPr sz="2400" b="0" i="0" u="none" strike="noStrike" cap="none">
                        <a:solidFill>
                          <a:srgbClr val="000000"/>
                        </a:solidFill>
                        <a:latin typeface="Times"/>
                        <a:ea typeface="Times"/>
                        <a:cs typeface="Times"/>
                        <a:sym typeface="Times"/>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AVPU, svår agitation</a:t>
                      </a:r>
                      <a:endParaRPr sz="2400" b="0" i="0" u="none" strike="noStrike" cap="none">
                        <a:solidFill>
                          <a:srgbClr val="000000"/>
                        </a:solidFill>
                        <a:latin typeface="Times"/>
                        <a:ea typeface="Times"/>
                        <a:cs typeface="Times"/>
                        <a:sym typeface="Times"/>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Motorik händer/fötter</a:t>
                      </a:r>
                      <a:endParaRPr sz="2400" b="0" i="0" u="none" strike="noStrike" cap="none">
                        <a:solidFill>
                          <a:srgbClr val="000000"/>
                        </a:solidFill>
                        <a:latin typeface="Times"/>
                        <a:ea typeface="Times"/>
                        <a:cs typeface="Times"/>
                        <a:sym typeface="Times"/>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Glukos</a:t>
                      </a:r>
                      <a:endParaRPr sz="2400" b="0"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Diazepam 5 mg IV</a:t>
                      </a:r>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Midazolam 5 mg IM</a:t>
                      </a:r>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Glukose 30 ml 300 mg/ml IV</a:t>
                      </a:r>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Glukagon IM 1 mg IM</a:t>
                      </a:r>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12400">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E</a:t>
                      </a:r>
                      <a:endParaRPr sz="2800" b="0" i="0" u="none" strike="noStrike" cap="none">
                        <a:solidFill>
                          <a:schemeClr val="dk1"/>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52400" algn="l" rtl="0">
                        <a:lnSpc>
                          <a:spcPct val="100000"/>
                        </a:lnSpc>
                        <a:spcBef>
                          <a:spcPts val="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Kroppens framsida</a:t>
                      </a:r>
                      <a:r>
                        <a:rPr lang="sv-SE" sz="2400" b="0" i="0" u="none" strike="noStrike" cap="none" baseline="30000">
                          <a:solidFill>
                            <a:srgbClr val="000000"/>
                          </a:solidFill>
                          <a:latin typeface="Times"/>
                          <a:ea typeface="Times"/>
                          <a:cs typeface="Times"/>
                          <a:sym typeface="Times"/>
                        </a:rPr>
                        <a:t>1</a:t>
                      </a:r>
                      <a:endParaRPr sz="2400" b="0" i="0" u="none" strike="noStrike" cap="none">
                        <a:solidFill>
                          <a:srgbClr val="000000"/>
                        </a:solidFill>
                        <a:latin typeface="Times"/>
                        <a:ea typeface="Times"/>
                        <a:cs typeface="Times"/>
                        <a:sym typeface="Times"/>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Kroppens baksida</a:t>
                      </a:r>
                      <a:r>
                        <a:rPr lang="sv-SE" sz="2400" b="0" i="0" u="none" strike="noStrike" cap="none" baseline="30000">
                          <a:solidFill>
                            <a:srgbClr val="000000"/>
                          </a:solidFill>
                          <a:latin typeface="Times"/>
                          <a:ea typeface="Times"/>
                          <a:cs typeface="Times"/>
                          <a:sym typeface="Times"/>
                        </a:rPr>
                        <a:t>1</a:t>
                      </a:r>
                      <a:endParaRPr sz="2400" b="0" i="0" u="none" strike="noStrike" cap="none">
                        <a:solidFill>
                          <a:srgbClr val="000000"/>
                        </a:solidFill>
                        <a:latin typeface="Times"/>
                        <a:ea typeface="Times"/>
                        <a:cs typeface="Times"/>
                        <a:sym typeface="Times"/>
                      </a:endParaRPr>
                    </a:p>
                    <a:p>
                      <a:pPr marL="0" marR="0" lvl="0" indent="-152400" algn="l" rtl="0">
                        <a:lnSpc>
                          <a:spcPct val="100000"/>
                        </a:lnSpc>
                        <a:spcBef>
                          <a:spcPts val="480"/>
                        </a:spcBef>
                        <a:spcAft>
                          <a:spcPts val="0"/>
                        </a:spcAft>
                        <a:buClr>
                          <a:srgbClr val="000000"/>
                        </a:buClr>
                        <a:buSzPts val="2400"/>
                        <a:buFont typeface="Noto Sans Symbols"/>
                        <a:buChar char="❑"/>
                      </a:pPr>
                      <a:r>
                        <a:rPr lang="sv-SE" sz="2400" b="0" i="0" u="none" strike="noStrike" cap="none">
                          <a:solidFill>
                            <a:srgbClr val="000000"/>
                          </a:solidFill>
                          <a:latin typeface="Times"/>
                          <a:ea typeface="Times"/>
                          <a:cs typeface="Times"/>
                          <a:sym typeface="Times"/>
                        </a:rPr>
                        <a:t> Temperatur?</a:t>
                      </a:r>
                      <a:endParaRPr sz="2400" b="0" i="0" u="none" strike="noStrike" cap="none">
                        <a:solidFill>
                          <a:srgbClr val="000000"/>
                        </a:solidFill>
                        <a:latin typeface="Times"/>
                        <a:ea typeface="Times"/>
                        <a:cs typeface="Times"/>
                        <a:sym typeface="Times"/>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Bäckengördel, skena</a:t>
                      </a: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Stockvänd, immob ryggrad</a:t>
                      </a:r>
                      <a:endParaRPr sz="2400" b="0" i="0" u="none" strike="noStrike" cap="none">
                        <a:solidFill>
                          <a:srgbClr val="000000"/>
                        </a:solidFill>
                        <a:latin typeface="Times"/>
                        <a:ea typeface="Times"/>
                        <a:cs typeface="Times"/>
                        <a:sym typeface="Times"/>
                      </a:endParaRPr>
                    </a:p>
                    <a:p>
                      <a:pPr marL="0" marR="0" lvl="0" indent="0" algn="l" rtl="0">
                        <a:lnSpc>
                          <a:spcPct val="100000"/>
                        </a:lnSpc>
                        <a:spcBef>
                          <a:spcPts val="480"/>
                        </a:spcBef>
                        <a:spcAft>
                          <a:spcPts val="0"/>
                        </a:spcAft>
                        <a:buClr>
                          <a:srgbClr val="000000"/>
                        </a:buClr>
                        <a:buSzPts val="2400"/>
                        <a:buFont typeface="Times"/>
                        <a:buNone/>
                      </a:pPr>
                      <a:r>
                        <a:rPr lang="sv-SE" sz="2400" b="0" i="0" u="none" strike="noStrike" cap="none">
                          <a:solidFill>
                            <a:srgbClr val="000000"/>
                          </a:solidFill>
                          <a:latin typeface="Times"/>
                          <a:ea typeface="Times"/>
                          <a:cs typeface="Times"/>
                          <a:sym typeface="Times"/>
                        </a:rPr>
                        <a:t>Beh/förebygga hypo/hyper</a:t>
                      </a:r>
                      <a:endParaRPr/>
                    </a:p>
                  </a:txBody>
                  <a:tcPr marL="63300" marR="633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12" name="Google Shape;312;p18"/>
          <p:cNvSpPr/>
          <p:nvPr/>
        </p:nvSpPr>
        <p:spPr>
          <a:xfrm>
            <a:off x="928688" y="5445125"/>
            <a:ext cx="3643312"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Times"/>
              <a:buNone/>
            </a:pPr>
            <a:r>
              <a:rPr lang="sv-SE" sz="2000" b="0" i="0" u="none" strike="noStrike" cap="none">
                <a:solidFill>
                  <a:schemeClr val="dk1"/>
                </a:solidFill>
                <a:latin typeface="Times"/>
                <a:ea typeface="Times"/>
                <a:cs typeface="Times"/>
                <a:sym typeface="Times"/>
              </a:rPr>
              <a:t>1-Beroende på omständigheterna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“ABCDE-34343”</a:t>
            </a:r>
            <a:endParaRPr/>
          </a:p>
        </p:txBody>
      </p:sp>
      <p:pic>
        <p:nvPicPr>
          <p:cNvPr id="318" name="Google Shape;318;p19" descr="checklist.jpg"/>
          <p:cNvPicPr preferRelativeResize="0"/>
          <p:nvPr/>
        </p:nvPicPr>
        <p:blipFill rotWithShape="1">
          <a:blip r:embed="rId3">
            <a:alphaModFix/>
          </a:blip>
          <a:srcRect/>
          <a:stretch/>
        </p:blipFill>
        <p:spPr>
          <a:xfrm>
            <a:off x="2305050" y="2060575"/>
            <a:ext cx="4533900" cy="38846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Generiskt förhållningssätt</a:t>
            </a:r>
            <a:endParaRPr/>
          </a:p>
        </p:txBody>
      </p:sp>
      <p:graphicFrame>
        <p:nvGraphicFramePr>
          <p:cNvPr id="196" name="Google Shape;196;p2"/>
          <p:cNvGraphicFramePr/>
          <p:nvPr/>
        </p:nvGraphicFramePr>
        <p:xfrm>
          <a:off x="539750" y="2711450"/>
          <a:ext cx="8062925" cy="2590825"/>
        </p:xfrm>
        <a:graphic>
          <a:graphicData uri="http://schemas.openxmlformats.org/drawingml/2006/table">
            <a:tbl>
              <a:tblPr firstRow="1" bandRow="1">
                <a:noFill/>
                <a:tableStyleId>{18BF17B0-4529-4E65-B575-E997CB56D256}</a:tableStyleId>
              </a:tblPr>
              <a:tblGrid>
                <a:gridCol w="2163975">
                  <a:extLst>
                    <a:ext uri="{9D8B030D-6E8A-4147-A177-3AD203B41FA5}">
                      <a16:colId xmlns:a16="http://schemas.microsoft.com/office/drawing/2014/main" val="20000"/>
                    </a:ext>
                  </a:extLst>
                </a:gridCol>
                <a:gridCol w="5898950">
                  <a:extLst>
                    <a:ext uri="{9D8B030D-6E8A-4147-A177-3AD203B41FA5}">
                      <a16:colId xmlns:a16="http://schemas.microsoft.com/office/drawing/2014/main" val="20001"/>
                    </a:ext>
                  </a:extLst>
                </a:gridCol>
              </a:tblGrid>
              <a:tr h="518150">
                <a:tc>
                  <a:txBody>
                    <a:bodyPr/>
                    <a:lstStyle/>
                    <a:p>
                      <a:pPr marL="0" marR="0" lvl="0" indent="0" algn="l" rtl="0">
                        <a:spcBef>
                          <a:spcPts val="0"/>
                        </a:spcBef>
                        <a:spcAft>
                          <a:spcPts val="0"/>
                        </a:spcAft>
                        <a:buNone/>
                      </a:pPr>
                      <a:r>
                        <a:rPr lang="sv-SE" sz="2800" u="none" strike="noStrike" cap="none">
                          <a:solidFill>
                            <a:srgbClr val="FF0000"/>
                          </a:solidFill>
                        </a:rPr>
                        <a:t>1-Danger?</a:t>
                      </a:r>
                      <a:endParaRPr/>
                    </a:p>
                  </a:txBody>
                  <a:tcPr marL="91450" marR="91450" marT="45650" marB="45650"/>
                </a:tc>
                <a:tc>
                  <a:txBody>
                    <a:bodyPr/>
                    <a:lstStyle/>
                    <a:p>
                      <a:pPr marL="0" marR="0" lvl="0" indent="0" algn="l" rtl="0">
                        <a:spcBef>
                          <a:spcPts val="0"/>
                        </a:spcBef>
                        <a:spcAft>
                          <a:spcPts val="0"/>
                        </a:spcAft>
                        <a:buNone/>
                      </a:pPr>
                      <a:r>
                        <a:rPr lang="sv-SE" sz="2800">
                          <a:solidFill>
                            <a:srgbClr val="FF0000"/>
                          </a:solidFill>
                        </a:rPr>
                        <a:t>Säkerhet?  Support?  Stabilisering?</a:t>
                      </a:r>
                      <a:endParaRPr sz="2800">
                        <a:solidFill>
                          <a:srgbClr val="FF0000"/>
                        </a:solidFill>
                      </a:endParaRPr>
                    </a:p>
                  </a:txBody>
                  <a:tcPr marL="91450" marR="91450" marT="45650" marB="45650"/>
                </a:tc>
                <a:extLst>
                  <a:ext uri="{0D108BD9-81ED-4DB2-BD59-A6C34878D82A}">
                    <a16:rowId xmlns:a16="http://schemas.microsoft.com/office/drawing/2014/main" val="10000"/>
                  </a:ext>
                </a:extLst>
              </a:tr>
              <a:tr h="518150">
                <a:tc>
                  <a:txBody>
                    <a:bodyPr/>
                    <a:lstStyle/>
                    <a:p>
                      <a:pPr marL="0" marR="0" lvl="0" indent="0" algn="l" rtl="0">
                        <a:spcBef>
                          <a:spcPts val="0"/>
                        </a:spcBef>
                        <a:spcAft>
                          <a:spcPts val="0"/>
                        </a:spcAft>
                        <a:buNone/>
                      </a:pPr>
                      <a:r>
                        <a:rPr lang="sv-SE" sz="2800">
                          <a:solidFill>
                            <a:srgbClr val="FF6600"/>
                          </a:solidFill>
                        </a:rPr>
                        <a:t>2-Data</a:t>
                      </a:r>
                      <a:endParaRPr/>
                    </a:p>
                  </a:txBody>
                  <a:tcPr marL="91450" marR="91450" marT="45650" marB="45650"/>
                </a:tc>
                <a:tc>
                  <a:txBody>
                    <a:bodyPr/>
                    <a:lstStyle/>
                    <a:p>
                      <a:pPr marL="0" marR="0" lvl="0" indent="0" algn="l" rtl="0">
                        <a:spcBef>
                          <a:spcPts val="0"/>
                        </a:spcBef>
                        <a:spcAft>
                          <a:spcPts val="0"/>
                        </a:spcAft>
                        <a:buNone/>
                      </a:pPr>
                      <a:r>
                        <a:rPr lang="sv-SE" sz="2800">
                          <a:solidFill>
                            <a:srgbClr val="FF6600"/>
                          </a:solidFill>
                        </a:rPr>
                        <a:t>Patientnära information</a:t>
                      </a:r>
                      <a:endParaRPr sz="2800">
                        <a:solidFill>
                          <a:srgbClr val="FF6600"/>
                        </a:solidFill>
                      </a:endParaRPr>
                    </a:p>
                  </a:txBody>
                  <a:tcPr marL="91450" marR="91450" marT="45650" marB="45650"/>
                </a:tc>
                <a:extLst>
                  <a:ext uri="{0D108BD9-81ED-4DB2-BD59-A6C34878D82A}">
                    <a16:rowId xmlns:a16="http://schemas.microsoft.com/office/drawing/2014/main" val="10001"/>
                  </a:ext>
                </a:extLst>
              </a:tr>
              <a:tr h="518150">
                <a:tc>
                  <a:txBody>
                    <a:bodyPr/>
                    <a:lstStyle/>
                    <a:p>
                      <a:pPr marL="0" marR="0" lvl="0" indent="0" algn="l" rtl="0">
                        <a:spcBef>
                          <a:spcPts val="0"/>
                        </a:spcBef>
                        <a:spcAft>
                          <a:spcPts val="0"/>
                        </a:spcAft>
                        <a:buNone/>
                      </a:pPr>
                      <a:r>
                        <a:rPr lang="sv-SE" sz="2800">
                          <a:solidFill>
                            <a:srgbClr val="008000"/>
                          </a:solidFill>
                        </a:rPr>
                        <a:t>3-Diagnosis?</a:t>
                      </a:r>
                      <a:endParaRPr/>
                    </a:p>
                  </a:txBody>
                  <a:tcPr marL="91450" marR="91450" marT="45650" marB="45650"/>
                </a:tc>
                <a:tc>
                  <a:txBody>
                    <a:bodyPr/>
                    <a:lstStyle/>
                    <a:p>
                      <a:pPr marL="0" marR="0" lvl="0" indent="0" algn="l" rtl="0">
                        <a:spcBef>
                          <a:spcPts val="0"/>
                        </a:spcBef>
                        <a:spcAft>
                          <a:spcPts val="0"/>
                        </a:spcAft>
                        <a:buNone/>
                      </a:pPr>
                      <a:r>
                        <a:rPr lang="sv-SE" sz="2800">
                          <a:solidFill>
                            <a:srgbClr val="008000"/>
                          </a:solidFill>
                        </a:rPr>
                        <a:t>Tidskänsliga diagnoser?</a:t>
                      </a:r>
                      <a:endParaRPr sz="2800">
                        <a:solidFill>
                          <a:srgbClr val="008000"/>
                        </a:solidFill>
                      </a:endParaRPr>
                    </a:p>
                  </a:txBody>
                  <a:tcPr marL="91450" marR="91450" marT="45650" marB="45650"/>
                </a:tc>
                <a:extLst>
                  <a:ext uri="{0D108BD9-81ED-4DB2-BD59-A6C34878D82A}">
                    <a16:rowId xmlns:a16="http://schemas.microsoft.com/office/drawing/2014/main" val="10002"/>
                  </a:ext>
                </a:extLst>
              </a:tr>
              <a:tr h="518150">
                <a:tc>
                  <a:txBody>
                    <a:bodyPr/>
                    <a:lstStyle/>
                    <a:p>
                      <a:pPr marL="0" marR="0" lvl="0" indent="0" algn="l" rtl="0">
                        <a:spcBef>
                          <a:spcPts val="0"/>
                        </a:spcBef>
                        <a:spcAft>
                          <a:spcPts val="0"/>
                        </a:spcAft>
                        <a:buNone/>
                      </a:pPr>
                      <a:r>
                        <a:rPr lang="sv-SE" sz="2800">
                          <a:solidFill>
                            <a:srgbClr val="3366FF"/>
                          </a:solidFill>
                        </a:rPr>
                        <a:t>4-Decisions</a:t>
                      </a:r>
                      <a:endParaRPr/>
                    </a:p>
                  </a:txBody>
                  <a:tcPr marL="91450" marR="91450" marT="45650" marB="45650"/>
                </a:tc>
                <a:tc>
                  <a:txBody>
                    <a:bodyPr/>
                    <a:lstStyle/>
                    <a:p>
                      <a:pPr marL="0" marR="0" lvl="0" indent="0" algn="l" rtl="0">
                        <a:spcBef>
                          <a:spcPts val="0"/>
                        </a:spcBef>
                        <a:spcAft>
                          <a:spcPts val="0"/>
                        </a:spcAft>
                        <a:buNone/>
                      </a:pPr>
                      <a:r>
                        <a:rPr lang="sv-SE" sz="2800">
                          <a:solidFill>
                            <a:srgbClr val="3366FF"/>
                          </a:solidFill>
                        </a:rPr>
                        <a:t>Utredningar/behandlingar?</a:t>
                      </a:r>
                      <a:endParaRPr sz="2800">
                        <a:solidFill>
                          <a:srgbClr val="3366FF"/>
                        </a:solidFill>
                      </a:endParaRPr>
                    </a:p>
                  </a:txBody>
                  <a:tcPr marL="91450" marR="91450" marT="45650" marB="45650"/>
                </a:tc>
                <a:extLst>
                  <a:ext uri="{0D108BD9-81ED-4DB2-BD59-A6C34878D82A}">
                    <a16:rowId xmlns:a16="http://schemas.microsoft.com/office/drawing/2014/main" val="10003"/>
                  </a:ext>
                </a:extLst>
              </a:tr>
              <a:tr h="518225">
                <a:tc>
                  <a:txBody>
                    <a:bodyPr/>
                    <a:lstStyle/>
                    <a:p>
                      <a:pPr marL="0" marR="0" lvl="0" indent="0" algn="l" rtl="0">
                        <a:spcBef>
                          <a:spcPts val="0"/>
                        </a:spcBef>
                        <a:spcAft>
                          <a:spcPts val="0"/>
                        </a:spcAft>
                        <a:buNone/>
                      </a:pPr>
                      <a:r>
                        <a:rPr lang="sv-SE" sz="2800">
                          <a:solidFill>
                            <a:srgbClr val="660066"/>
                          </a:solidFill>
                        </a:rPr>
                        <a:t>5-Disposition</a:t>
                      </a:r>
                      <a:endParaRPr/>
                    </a:p>
                  </a:txBody>
                  <a:tcPr marL="91450" marR="91450" marT="45700" marB="45700"/>
                </a:tc>
                <a:tc>
                  <a:txBody>
                    <a:bodyPr/>
                    <a:lstStyle/>
                    <a:p>
                      <a:pPr marL="0" marR="0" lvl="0" indent="0" algn="l" rtl="0">
                        <a:spcBef>
                          <a:spcPts val="0"/>
                        </a:spcBef>
                        <a:spcAft>
                          <a:spcPts val="0"/>
                        </a:spcAft>
                        <a:buNone/>
                      </a:pPr>
                      <a:r>
                        <a:rPr lang="sv-SE" sz="2800">
                          <a:solidFill>
                            <a:srgbClr val="660066"/>
                          </a:solidFill>
                        </a:rPr>
                        <a:t>Muntlig/skriftlig kommunikation</a:t>
                      </a:r>
                      <a:endParaRPr sz="2800">
                        <a:solidFill>
                          <a:srgbClr val="660066"/>
                        </a:solidFill>
                      </a:endParaRPr>
                    </a:p>
                  </a:txBody>
                  <a:tcPr marL="91450" marR="91450" marT="45700" marB="45700"/>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ABCDE</a:t>
            </a:r>
            <a:r>
              <a:rPr lang="sv-SE">
                <a:solidFill>
                  <a:srgbClr val="FF6600"/>
                </a:solidFill>
              </a:rPr>
              <a:t>+</a:t>
            </a:r>
            <a:endParaRPr/>
          </a:p>
        </p:txBody>
      </p:sp>
      <p:pic>
        <p:nvPicPr>
          <p:cNvPr id="325" name="Google Shape;325;p20" descr="EKG.jpg"/>
          <p:cNvPicPr preferRelativeResize="0"/>
          <p:nvPr/>
        </p:nvPicPr>
        <p:blipFill rotWithShape="1">
          <a:blip r:embed="rId3">
            <a:alphaModFix/>
          </a:blip>
          <a:srcRect/>
          <a:stretch/>
        </p:blipFill>
        <p:spPr>
          <a:xfrm>
            <a:off x="5364088" y="1744428"/>
            <a:ext cx="3241848" cy="2044611"/>
          </a:xfrm>
          <a:prstGeom prst="rect">
            <a:avLst/>
          </a:prstGeom>
          <a:noFill/>
          <a:ln>
            <a:noFill/>
          </a:ln>
        </p:spPr>
      </p:pic>
      <p:pic>
        <p:nvPicPr>
          <p:cNvPr id="326" name="Google Shape;326;p20" descr="ABL800_FLEX_FRONT_200px.jpg"/>
          <p:cNvPicPr preferRelativeResize="0"/>
          <p:nvPr/>
        </p:nvPicPr>
        <p:blipFill rotWithShape="1">
          <a:blip r:embed="rId4">
            <a:alphaModFix/>
          </a:blip>
          <a:srcRect/>
          <a:stretch/>
        </p:blipFill>
        <p:spPr>
          <a:xfrm>
            <a:off x="395536" y="1563809"/>
            <a:ext cx="2736304" cy="2225230"/>
          </a:xfrm>
          <a:prstGeom prst="rect">
            <a:avLst/>
          </a:prstGeom>
          <a:noFill/>
          <a:ln>
            <a:noFill/>
          </a:ln>
        </p:spPr>
      </p:pic>
      <p:pic>
        <p:nvPicPr>
          <p:cNvPr id="327" name="Google Shape;327;p20" descr="Ultrasound.png"/>
          <p:cNvPicPr preferRelativeResize="0"/>
          <p:nvPr/>
        </p:nvPicPr>
        <p:blipFill rotWithShape="1">
          <a:blip r:embed="rId5">
            <a:alphaModFix/>
          </a:blip>
          <a:srcRect/>
          <a:stretch/>
        </p:blipFill>
        <p:spPr>
          <a:xfrm>
            <a:off x="3131840" y="3990055"/>
            <a:ext cx="2736304" cy="26082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1"/>
          <p:cNvSpPr txBox="1">
            <a:spLocks noGrp="1"/>
          </p:cNvSpPr>
          <p:nvPr>
            <p:ph type="body" idx="2"/>
          </p:nvPr>
        </p:nvSpPr>
        <p:spPr>
          <a:xfrm>
            <a:off x="5638800" y="2554560"/>
            <a:ext cx="3422972"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a:buChar char="•"/>
            </a:pPr>
            <a:r>
              <a:rPr lang="sv-SE" sz="2400" dirty="0"/>
              <a:t>Läst högt genom </a:t>
            </a:r>
            <a:r>
              <a:rPr lang="sv-SE" sz="2400" dirty="0">
                <a:highlight>
                  <a:srgbClr val="00FF00"/>
                </a:highlight>
              </a:rPr>
              <a:t>de viktiga värdena</a:t>
            </a:r>
            <a:endParaRPr sz="2400" dirty="0"/>
          </a:p>
          <a:p>
            <a:pPr marL="342900" lvl="0" indent="-165100" algn="l" rtl="0">
              <a:spcBef>
                <a:spcPts val="560"/>
              </a:spcBef>
              <a:spcAft>
                <a:spcPts val="0"/>
              </a:spcAft>
              <a:buClr>
                <a:schemeClr val="dk1"/>
              </a:buClr>
              <a:buSzPts val="2800"/>
              <a:buFont typeface="Times"/>
              <a:buNone/>
            </a:pPr>
            <a:endParaRPr sz="2400" dirty="0"/>
          </a:p>
          <a:p>
            <a:pPr marL="342900" lvl="0" indent="-342900" algn="l" rtl="0">
              <a:spcBef>
                <a:spcPts val="560"/>
              </a:spcBef>
              <a:spcAft>
                <a:spcPts val="0"/>
              </a:spcAft>
              <a:buClr>
                <a:schemeClr val="dk1"/>
              </a:buClr>
              <a:buSzPts val="2800"/>
              <a:buFont typeface="Times"/>
              <a:buChar char="•"/>
            </a:pPr>
            <a:r>
              <a:rPr lang="sv-SE" sz="2400" dirty="0"/>
              <a:t>Ytlig syra-bastolkning:</a:t>
            </a:r>
            <a:endParaRPr sz="2400" dirty="0"/>
          </a:p>
          <a:p>
            <a:pPr marL="742950" lvl="1" indent="-285750" algn="l" rtl="0">
              <a:spcBef>
                <a:spcPts val="480"/>
              </a:spcBef>
              <a:spcAft>
                <a:spcPts val="0"/>
              </a:spcAft>
              <a:buClr>
                <a:schemeClr val="dk1"/>
              </a:buClr>
              <a:buSzPts val="2400"/>
              <a:buFont typeface="Times"/>
              <a:buChar char="–"/>
            </a:pPr>
            <a:r>
              <a:rPr lang="sv-SE" sz="2000" dirty="0"/>
              <a:t>Dominant rubbning?</a:t>
            </a:r>
            <a:endParaRPr sz="2000" dirty="0"/>
          </a:p>
          <a:p>
            <a:pPr marL="742950" lvl="1" indent="-285750" algn="l" rtl="0">
              <a:spcBef>
                <a:spcPts val="480"/>
              </a:spcBef>
              <a:spcAft>
                <a:spcPts val="0"/>
              </a:spcAft>
              <a:buClr>
                <a:schemeClr val="dk1"/>
              </a:buClr>
              <a:buSzPts val="2400"/>
              <a:buFont typeface="Times"/>
              <a:buChar char="–"/>
            </a:pPr>
            <a:r>
              <a:rPr lang="sv-SE" sz="2000" dirty="0"/>
              <a:t>Föreligger kompensation?</a:t>
            </a:r>
            <a:endParaRPr sz="2000" dirty="0"/>
          </a:p>
          <a:p>
            <a:pPr marL="742950" lvl="1" indent="-285750" algn="l" rtl="0">
              <a:spcBef>
                <a:spcPts val="480"/>
              </a:spcBef>
              <a:spcAft>
                <a:spcPts val="0"/>
              </a:spcAft>
              <a:buClr>
                <a:schemeClr val="dk1"/>
              </a:buClr>
              <a:buSzPts val="2400"/>
              <a:buFont typeface="Times"/>
              <a:buChar char="–"/>
            </a:pPr>
            <a:r>
              <a:rPr lang="sv-SE" sz="2000" dirty="0"/>
              <a:t>Är AG högt?</a:t>
            </a:r>
            <a:endParaRPr sz="2000" dirty="0"/>
          </a:p>
          <a:p>
            <a:pPr marL="742950" lvl="1" indent="-285750" algn="l" rtl="0">
              <a:spcBef>
                <a:spcPts val="480"/>
              </a:spcBef>
              <a:spcAft>
                <a:spcPts val="0"/>
              </a:spcAft>
              <a:buClr>
                <a:schemeClr val="dk1"/>
              </a:buClr>
              <a:buSzPts val="2400"/>
              <a:buFont typeface="Times"/>
              <a:buChar char="–"/>
            </a:pPr>
            <a:r>
              <a:rPr lang="sv-SE" sz="2000" dirty="0"/>
              <a:t>Ytlig differential</a:t>
            </a:r>
            <a:endParaRPr sz="2000" dirty="0"/>
          </a:p>
        </p:txBody>
      </p:sp>
      <p:pic>
        <p:nvPicPr>
          <p:cNvPr id="334" name="Google Shape;334;p21" descr="ABL800_FLEX_FRONT_200px.jpg"/>
          <p:cNvPicPr preferRelativeResize="0"/>
          <p:nvPr/>
        </p:nvPicPr>
        <p:blipFill rotWithShape="1">
          <a:blip r:embed="rId3">
            <a:alphaModFix/>
          </a:blip>
          <a:srcRect/>
          <a:stretch/>
        </p:blipFill>
        <p:spPr>
          <a:xfrm>
            <a:off x="5508104" y="243433"/>
            <a:ext cx="2736850" cy="2225675"/>
          </a:xfrm>
          <a:prstGeom prst="rect">
            <a:avLst/>
          </a:prstGeom>
          <a:noFill/>
          <a:ln>
            <a:noFill/>
          </a:ln>
        </p:spPr>
      </p:pic>
      <p:graphicFrame>
        <p:nvGraphicFramePr>
          <p:cNvPr id="335" name="Google Shape;335;p21"/>
          <p:cNvGraphicFramePr/>
          <p:nvPr>
            <p:extLst>
              <p:ext uri="{D42A27DB-BD31-4B8C-83A1-F6EECF244321}">
                <p14:modId xmlns:p14="http://schemas.microsoft.com/office/powerpoint/2010/main" val="4017405234"/>
              </p:ext>
            </p:extLst>
          </p:nvPr>
        </p:nvGraphicFramePr>
        <p:xfrm>
          <a:off x="376522" y="444500"/>
          <a:ext cx="4690778" cy="5979160"/>
        </p:xfrm>
        <a:graphic>
          <a:graphicData uri="http://schemas.openxmlformats.org/drawingml/2006/table">
            <a:tbl>
              <a:tblPr firstRow="1" firstCol="1" bandRow="1" bandCol="1">
                <a:noFill/>
                <a:tableStyleId>{18BF17B0-4529-4E65-B575-E997CB56D256}</a:tableStyleId>
              </a:tblPr>
              <a:tblGrid>
                <a:gridCol w="4690778">
                  <a:extLst>
                    <a:ext uri="{9D8B030D-6E8A-4147-A177-3AD203B41FA5}">
                      <a16:colId xmlns:a16="http://schemas.microsoft.com/office/drawing/2014/main" val="20000"/>
                    </a:ext>
                  </a:extLst>
                </a:gridCol>
              </a:tblGrid>
              <a:tr h="3255500">
                <a:tc>
                  <a:txBody>
                    <a:bodyPr/>
                    <a:lstStyle/>
                    <a:p>
                      <a:pPr marL="0" marR="0" lvl="0" indent="0" algn="l" rtl="0">
                        <a:spcBef>
                          <a:spcPts val="0"/>
                        </a:spcBef>
                        <a:spcAft>
                          <a:spcPts val="0"/>
                        </a:spcAft>
                        <a:buNone/>
                      </a:pPr>
                      <a:r>
                        <a:rPr lang="sv-SE" sz="1400" dirty="0" err="1"/>
                        <a:t>Blodgas</a:t>
                      </a:r>
                      <a:r>
                        <a:rPr lang="sv-SE" sz="1400" dirty="0"/>
                        <a:t> Värden</a:t>
                      </a:r>
                      <a:endParaRPr sz="1200" dirty="0"/>
                    </a:p>
                    <a:p>
                      <a:pPr marL="0" marR="0" lvl="0" indent="0" algn="l" rtl="0">
                        <a:spcBef>
                          <a:spcPts val="600"/>
                        </a:spcBef>
                        <a:spcAft>
                          <a:spcPts val="0"/>
                        </a:spcAft>
                        <a:buNone/>
                      </a:pPr>
                      <a:r>
                        <a:rPr lang="sv-SE" sz="1200" dirty="0"/>
                        <a:t>		</a:t>
                      </a:r>
                      <a:r>
                        <a:rPr lang="sv-SE" sz="1200" dirty="0">
                          <a:highlight>
                            <a:srgbClr val="00FF00"/>
                          </a:highlight>
                        </a:rPr>
                        <a:t>pH	7,40</a:t>
                      </a:r>
                      <a:endParaRPr dirty="0"/>
                    </a:p>
                    <a:p>
                      <a:pPr marL="0" marR="0" lvl="0" indent="0" algn="l" rtl="0">
                        <a:spcBef>
                          <a:spcPts val="600"/>
                        </a:spcBef>
                        <a:spcAft>
                          <a:spcPts val="0"/>
                        </a:spcAft>
                        <a:buNone/>
                      </a:pPr>
                      <a:r>
                        <a:rPr lang="sv-SE" sz="1200" dirty="0"/>
                        <a:t>		</a:t>
                      </a:r>
                      <a:r>
                        <a:rPr lang="sv-SE" sz="1200" dirty="0">
                          <a:highlight>
                            <a:srgbClr val="00FF00"/>
                          </a:highlight>
                        </a:rPr>
                        <a:t>pCO</a:t>
                      </a:r>
                      <a:r>
                        <a:rPr lang="sv-SE" sz="1200" baseline="-25000" dirty="0">
                          <a:highlight>
                            <a:srgbClr val="00FF00"/>
                          </a:highlight>
                        </a:rPr>
                        <a:t>2</a:t>
                      </a:r>
                      <a:r>
                        <a:rPr lang="sv-SE" sz="1200" dirty="0">
                          <a:highlight>
                            <a:srgbClr val="00FF00"/>
                          </a:highlight>
                        </a:rPr>
                        <a:t>	5,3</a:t>
                      </a:r>
                      <a:r>
                        <a:rPr lang="sv-SE" sz="1200" dirty="0"/>
                        <a:t>	</a:t>
                      </a:r>
                      <a:r>
                        <a:rPr lang="sv-SE" sz="1200" dirty="0" err="1"/>
                        <a:t>kPa</a:t>
                      </a:r>
                      <a:endParaRPr dirty="0"/>
                    </a:p>
                    <a:p>
                      <a:pPr marL="0" marR="0" lvl="0" indent="0" algn="l" rtl="0">
                        <a:spcBef>
                          <a:spcPts val="600"/>
                        </a:spcBef>
                        <a:spcAft>
                          <a:spcPts val="0"/>
                        </a:spcAft>
                        <a:buNone/>
                      </a:pPr>
                      <a:r>
                        <a:rPr lang="sv-SE" sz="1200" dirty="0"/>
                        <a:t>		pO</a:t>
                      </a:r>
                      <a:r>
                        <a:rPr lang="sv-SE" sz="1200" baseline="-25000" dirty="0"/>
                        <a:t>2	</a:t>
                      </a:r>
                      <a:r>
                        <a:rPr lang="sv-SE" sz="1200" dirty="0"/>
                        <a:t>12,3	</a:t>
                      </a:r>
                      <a:r>
                        <a:rPr lang="sv-SE" sz="1200" dirty="0" err="1"/>
                        <a:t>kPa</a:t>
                      </a:r>
                      <a:endParaRPr dirty="0"/>
                    </a:p>
                    <a:p>
                      <a:pPr marL="0" marR="0" lvl="0" indent="0" algn="l" rtl="0">
                        <a:spcBef>
                          <a:spcPts val="600"/>
                        </a:spcBef>
                        <a:spcAft>
                          <a:spcPts val="0"/>
                        </a:spcAft>
                        <a:buNone/>
                      </a:pPr>
                      <a:r>
                        <a:rPr lang="sv-SE" sz="1200" dirty="0"/>
                        <a:t>		</a:t>
                      </a:r>
                      <a:r>
                        <a:rPr lang="sv-SE" sz="1200" dirty="0" err="1">
                          <a:highlight>
                            <a:srgbClr val="00FF00"/>
                          </a:highlight>
                        </a:rPr>
                        <a:t>cBase</a:t>
                      </a:r>
                      <a:r>
                        <a:rPr lang="sv-SE" sz="1200" dirty="0">
                          <a:highlight>
                            <a:srgbClr val="00FF00"/>
                          </a:highlight>
                        </a:rPr>
                        <a:t>(</a:t>
                      </a:r>
                      <a:r>
                        <a:rPr lang="sv-SE" sz="1200" dirty="0" err="1">
                          <a:highlight>
                            <a:srgbClr val="00FF00"/>
                          </a:highlight>
                        </a:rPr>
                        <a:t>Ecf</a:t>
                      </a:r>
                      <a:r>
                        <a:rPr lang="sv-SE" sz="1200" dirty="0">
                          <a:highlight>
                            <a:srgbClr val="00FF00"/>
                          </a:highlight>
                        </a:rPr>
                        <a:t>)c	-1,2</a:t>
                      </a:r>
                      <a:r>
                        <a:rPr lang="sv-SE" sz="1200" dirty="0"/>
                        <a:t>	</a:t>
                      </a:r>
                      <a:r>
                        <a:rPr lang="sv-SE" sz="1200" dirty="0" err="1"/>
                        <a:t>mmol</a:t>
                      </a:r>
                      <a:r>
                        <a:rPr lang="sv-SE" sz="1200" dirty="0"/>
                        <a:t>/L</a:t>
                      </a:r>
                      <a:endParaRPr sz="1200" dirty="0"/>
                    </a:p>
                    <a:p>
                      <a:pPr marL="0" marR="0" lvl="0" indent="0" algn="l" rtl="0">
                        <a:spcBef>
                          <a:spcPts val="600"/>
                        </a:spcBef>
                        <a:spcAft>
                          <a:spcPts val="0"/>
                        </a:spcAft>
                        <a:buNone/>
                      </a:pPr>
                      <a:r>
                        <a:rPr lang="sv-SE" sz="1200" dirty="0"/>
                        <a:t>		cHCO3</a:t>
                      </a:r>
                      <a:r>
                        <a:rPr lang="sv-SE" sz="1200" baseline="30000" dirty="0"/>
                        <a:t>-</a:t>
                      </a:r>
                      <a:r>
                        <a:rPr lang="sv-SE" sz="1200" dirty="0"/>
                        <a:t>(</a:t>
                      </a:r>
                      <a:r>
                        <a:rPr lang="sv-SE" sz="1200" dirty="0" err="1"/>
                        <a:t>P,st</a:t>
                      </a:r>
                      <a:r>
                        <a:rPr lang="sv-SE" sz="1200" dirty="0"/>
                        <a:t>)c	25,1	</a:t>
                      </a:r>
                      <a:r>
                        <a:rPr lang="sv-SE" sz="1200" dirty="0" err="1"/>
                        <a:t>mmol</a:t>
                      </a:r>
                      <a:r>
                        <a:rPr lang="sv-SE" sz="1200" dirty="0"/>
                        <a:t>/L</a:t>
                      </a:r>
                      <a:endParaRPr sz="1200" dirty="0"/>
                    </a:p>
                    <a:p>
                      <a:pPr marL="0" marR="0" lvl="0" indent="0" algn="l" rtl="0">
                        <a:spcBef>
                          <a:spcPts val="1000"/>
                        </a:spcBef>
                        <a:spcAft>
                          <a:spcPts val="0"/>
                        </a:spcAft>
                        <a:buNone/>
                      </a:pPr>
                      <a:r>
                        <a:rPr lang="sv-SE" sz="1400" dirty="0" err="1"/>
                        <a:t>Oximeter</a:t>
                      </a:r>
                      <a:r>
                        <a:rPr lang="sv-SE" sz="1400" dirty="0"/>
                        <a:t> Värden</a:t>
                      </a:r>
                      <a:endParaRPr sz="1200" dirty="0"/>
                    </a:p>
                    <a:p>
                      <a:pPr marL="0" marR="0" lvl="0" indent="0" algn="l" rtl="0">
                        <a:spcBef>
                          <a:spcPts val="600"/>
                        </a:spcBef>
                        <a:spcAft>
                          <a:spcPts val="0"/>
                        </a:spcAft>
                        <a:buNone/>
                      </a:pPr>
                      <a:r>
                        <a:rPr lang="sv-SE" sz="1200" dirty="0"/>
                        <a:t>		sO</a:t>
                      </a:r>
                      <a:r>
                        <a:rPr lang="sv-SE" sz="1200" baseline="-25000" dirty="0"/>
                        <a:t>2	</a:t>
                      </a:r>
                      <a:r>
                        <a:rPr lang="sv-SE" sz="1200" dirty="0"/>
                        <a:t>98,0	%</a:t>
                      </a:r>
                      <a:endParaRPr dirty="0"/>
                    </a:p>
                    <a:p>
                      <a:pPr marL="0" marR="0" lvl="0" indent="0" algn="l" rtl="0">
                        <a:spcBef>
                          <a:spcPts val="600"/>
                        </a:spcBef>
                        <a:spcAft>
                          <a:spcPts val="0"/>
                        </a:spcAft>
                        <a:buNone/>
                      </a:pPr>
                      <a:r>
                        <a:rPr lang="sv-SE" sz="1200" dirty="0"/>
                        <a:t>		</a:t>
                      </a:r>
                      <a:r>
                        <a:rPr lang="sv-SE" sz="1200" dirty="0" err="1">
                          <a:highlight>
                            <a:srgbClr val="00FF00"/>
                          </a:highlight>
                        </a:rPr>
                        <a:t>cHb</a:t>
                      </a:r>
                      <a:r>
                        <a:rPr lang="sv-SE" sz="1200" dirty="0">
                          <a:highlight>
                            <a:srgbClr val="00FF00"/>
                          </a:highlight>
                        </a:rPr>
                        <a:t>	135</a:t>
                      </a:r>
                      <a:r>
                        <a:rPr lang="sv-SE" sz="1200" dirty="0"/>
                        <a:t>	g/L</a:t>
                      </a:r>
                      <a:endParaRPr dirty="0"/>
                    </a:p>
                    <a:p>
                      <a:pPr marL="0" marR="0" lvl="0" indent="0" algn="l" rtl="0">
                        <a:spcBef>
                          <a:spcPts val="600"/>
                        </a:spcBef>
                        <a:spcAft>
                          <a:spcPts val="0"/>
                        </a:spcAft>
                        <a:buNone/>
                      </a:pPr>
                      <a:r>
                        <a:rPr lang="sv-SE" sz="1200" dirty="0"/>
                        <a:t>		</a:t>
                      </a:r>
                      <a:r>
                        <a:rPr lang="sv-SE" sz="1200" dirty="0" err="1"/>
                        <a:t>FMetHb</a:t>
                      </a:r>
                      <a:r>
                        <a:rPr lang="sv-SE" sz="1200" baseline="-25000" dirty="0"/>
                        <a:t>	</a:t>
                      </a:r>
                      <a:r>
                        <a:rPr lang="sv-SE" sz="1200" dirty="0"/>
                        <a:t>1,7	%</a:t>
                      </a:r>
                      <a:endParaRPr sz="1200" dirty="0"/>
                    </a:p>
                    <a:p>
                      <a:pPr marL="0" marR="0" lvl="0" indent="0" algn="l" rtl="0">
                        <a:spcBef>
                          <a:spcPts val="600"/>
                        </a:spcBef>
                        <a:spcAft>
                          <a:spcPts val="0"/>
                        </a:spcAft>
                        <a:buNone/>
                      </a:pPr>
                      <a:r>
                        <a:rPr lang="sv-SE" sz="1200" dirty="0"/>
                        <a:t>		</a:t>
                      </a:r>
                      <a:r>
                        <a:rPr lang="sv-SE" sz="1200" dirty="0" err="1"/>
                        <a:t>FCOHb</a:t>
                      </a:r>
                      <a:r>
                        <a:rPr lang="sv-SE" sz="1200" dirty="0"/>
                        <a:t>	-0,7	%</a:t>
                      </a:r>
                      <a:endParaRPr sz="1200" dirty="0"/>
                    </a:p>
                    <a:p>
                      <a:pPr marL="0" marR="0" lvl="0" indent="0" algn="l" rtl="0">
                        <a:spcBef>
                          <a:spcPts val="1000"/>
                        </a:spcBef>
                        <a:spcAft>
                          <a:spcPts val="0"/>
                        </a:spcAft>
                        <a:buNone/>
                      </a:pPr>
                      <a:r>
                        <a:rPr lang="sv-SE" sz="1400" dirty="0"/>
                        <a:t>Elektrolyt Värden</a:t>
                      </a:r>
                      <a:endParaRPr sz="1200" dirty="0"/>
                    </a:p>
                    <a:p>
                      <a:pPr marL="0" marR="0" lvl="0" indent="0" algn="l" rtl="0">
                        <a:spcBef>
                          <a:spcPts val="600"/>
                        </a:spcBef>
                        <a:spcAft>
                          <a:spcPts val="0"/>
                        </a:spcAft>
                        <a:buNone/>
                      </a:pPr>
                      <a:r>
                        <a:rPr lang="sv-SE" sz="1200" dirty="0"/>
                        <a:t>		</a:t>
                      </a:r>
                      <a:r>
                        <a:rPr lang="sv-SE" sz="1200" dirty="0" err="1">
                          <a:highlight>
                            <a:srgbClr val="00FF00"/>
                          </a:highlight>
                        </a:rPr>
                        <a:t>cNa</a:t>
                      </a:r>
                      <a:r>
                        <a:rPr lang="sv-SE" sz="1200" baseline="30000" dirty="0">
                          <a:highlight>
                            <a:srgbClr val="00FF00"/>
                          </a:highlight>
                        </a:rPr>
                        <a:t>+</a:t>
                      </a:r>
                      <a:r>
                        <a:rPr lang="sv-SE" sz="1200" dirty="0">
                          <a:highlight>
                            <a:srgbClr val="00FF00"/>
                          </a:highlight>
                        </a:rPr>
                        <a:t>	142</a:t>
                      </a:r>
                      <a:r>
                        <a:rPr lang="sv-SE" sz="1200" dirty="0"/>
                        <a:t>	</a:t>
                      </a:r>
                      <a:r>
                        <a:rPr lang="sv-SE" sz="1200" dirty="0" err="1"/>
                        <a:t>mmol</a:t>
                      </a:r>
                      <a:r>
                        <a:rPr lang="sv-SE" sz="1200" dirty="0"/>
                        <a:t>/L</a:t>
                      </a:r>
                      <a:endParaRPr dirty="0"/>
                    </a:p>
                    <a:p>
                      <a:pPr marL="0" marR="0" lvl="0" indent="0" algn="l" rtl="0">
                        <a:spcBef>
                          <a:spcPts val="600"/>
                        </a:spcBef>
                        <a:spcAft>
                          <a:spcPts val="0"/>
                        </a:spcAft>
                        <a:buNone/>
                      </a:pPr>
                      <a:r>
                        <a:rPr lang="sv-SE" sz="1200" dirty="0"/>
                        <a:t>		</a:t>
                      </a:r>
                      <a:r>
                        <a:rPr lang="sv-SE" sz="1200" dirty="0" err="1">
                          <a:highlight>
                            <a:srgbClr val="00FF00"/>
                          </a:highlight>
                        </a:rPr>
                        <a:t>cK</a:t>
                      </a:r>
                      <a:r>
                        <a:rPr lang="sv-SE" sz="1200" baseline="30000" dirty="0">
                          <a:highlight>
                            <a:srgbClr val="00FF00"/>
                          </a:highlight>
                        </a:rPr>
                        <a:t>+</a:t>
                      </a:r>
                      <a:r>
                        <a:rPr lang="sv-SE" sz="1200" dirty="0">
                          <a:highlight>
                            <a:srgbClr val="00FF00"/>
                          </a:highlight>
                        </a:rPr>
                        <a:t>	4,0</a:t>
                      </a:r>
                      <a:r>
                        <a:rPr lang="sv-SE" sz="1200" dirty="0"/>
                        <a:t>	</a:t>
                      </a:r>
                      <a:r>
                        <a:rPr lang="sv-SE" sz="1200" dirty="0" err="1"/>
                        <a:t>mmol</a:t>
                      </a:r>
                      <a:r>
                        <a:rPr lang="sv-SE" sz="1200" dirty="0"/>
                        <a:t>/L</a:t>
                      </a:r>
                      <a:endParaRPr dirty="0"/>
                    </a:p>
                    <a:p>
                      <a:pPr marL="0" marR="0" lvl="0" indent="0" algn="l" rtl="0">
                        <a:spcBef>
                          <a:spcPts val="600"/>
                        </a:spcBef>
                        <a:spcAft>
                          <a:spcPts val="0"/>
                        </a:spcAft>
                        <a:buNone/>
                      </a:pPr>
                      <a:r>
                        <a:rPr lang="sv-SE" sz="1200" dirty="0"/>
                        <a:t>		cCa</a:t>
                      </a:r>
                      <a:r>
                        <a:rPr lang="sv-SE" sz="1200" baseline="30000" dirty="0"/>
                        <a:t>2+</a:t>
                      </a:r>
                      <a:r>
                        <a:rPr lang="sv-SE" sz="1200" baseline="-25000" dirty="0"/>
                        <a:t>	</a:t>
                      </a:r>
                      <a:r>
                        <a:rPr lang="sv-SE" sz="1200" dirty="0"/>
                        <a:t>1,2	</a:t>
                      </a:r>
                      <a:r>
                        <a:rPr lang="sv-SE" sz="1200" dirty="0" err="1"/>
                        <a:t>mmol</a:t>
                      </a:r>
                      <a:r>
                        <a:rPr lang="sv-SE" sz="1200" dirty="0"/>
                        <a:t>/L</a:t>
                      </a:r>
                      <a:endParaRPr sz="1200" dirty="0"/>
                    </a:p>
                    <a:p>
                      <a:pPr marL="0" marR="0" lvl="0" indent="0" algn="l" rtl="0">
                        <a:spcBef>
                          <a:spcPts val="600"/>
                        </a:spcBef>
                        <a:spcAft>
                          <a:spcPts val="0"/>
                        </a:spcAft>
                        <a:buNone/>
                      </a:pPr>
                      <a:r>
                        <a:rPr lang="sv-SE" sz="1200" dirty="0"/>
                        <a:t>		</a:t>
                      </a:r>
                      <a:r>
                        <a:rPr lang="sv-SE" sz="1200" dirty="0" err="1"/>
                        <a:t>cCl</a:t>
                      </a:r>
                      <a:r>
                        <a:rPr lang="sv-SE" sz="1200" baseline="30000" dirty="0"/>
                        <a:t>-</a:t>
                      </a:r>
                      <a:r>
                        <a:rPr lang="sv-SE" sz="1200" dirty="0"/>
                        <a:t>	105	</a:t>
                      </a:r>
                      <a:r>
                        <a:rPr lang="sv-SE" sz="1200" dirty="0" err="1"/>
                        <a:t>mmol</a:t>
                      </a:r>
                      <a:r>
                        <a:rPr lang="sv-SE" sz="1200" dirty="0"/>
                        <a:t>/L</a:t>
                      </a:r>
                      <a:endParaRPr dirty="0"/>
                    </a:p>
                    <a:p>
                      <a:pPr marL="0" marR="0" lvl="0" indent="0" algn="l" rtl="0">
                        <a:spcBef>
                          <a:spcPts val="1000"/>
                        </a:spcBef>
                        <a:spcAft>
                          <a:spcPts val="0"/>
                        </a:spcAft>
                        <a:buNone/>
                      </a:pPr>
                      <a:r>
                        <a:rPr lang="sv-SE" sz="1400" dirty="0"/>
                        <a:t>Metabolit Värden</a:t>
                      </a:r>
                      <a:endParaRPr sz="1200" dirty="0"/>
                    </a:p>
                    <a:p>
                      <a:pPr marL="0" marR="0" lvl="0" indent="0" algn="l" rtl="0">
                        <a:spcBef>
                          <a:spcPts val="600"/>
                        </a:spcBef>
                        <a:spcAft>
                          <a:spcPts val="0"/>
                        </a:spcAft>
                        <a:buNone/>
                      </a:pPr>
                      <a:r>
                        <a:rPr lang="sv-SE" sz="1200" dirty="0"/>
                        <a:t>		</a:t>
                      </a:r>
                      <a:r>
                        <a:rPr lang="sv-SE" sz="1200" dirty="0" err="1">
                          <a:highlight>
                            <a:srgbClr val="00FF00"/>
                          </a:highlight>
                        </a:rPr>
                        <a:t>cGlu</a:t>
                      </a:r>
                      <a:r>
                        <a:rPr lang="sv-SE" sz="1200" dirty="0">
                          <a:highlight>
                            <a:srgbClr val="00FF00"/>
                          </a:highlight>
                        </a:rPr>
                        <a:t>	5,0</a:t>
                      </a:r>
                      <a:r>
                        <a:rPr lang="sv-SE" sz="1200" dirty="0"/>
                        <a:t>	</a:t>
                      </a:r>
                      <a:r>
                        <a:rPr lang="sv-SE" sz="1200" dirty="0" err="1"/>
                        <a:t>mmol</a:t>
                      </a:r>
                      <a:r>
                        <a:rPr lang="sv-SE" sz="1200" dirty="0"/>
                        <a:t>/L</a:t>
                      </a:r>
                      <a:endParaRPr dirty="0"/>
                    </a:p>
                    <a:p>
                      <a:pPr marL="0" marR="0" lvl="0" indent="0" algn="l" rtl="0">
                        <a:spcBef>
                          <a:spcPts val="600"/>
                        </a:spcBef>
                        <a:spcAft>
                          <a:spcPts val="0"/>
                        </a:spcAft>
                        <a:buNone/>
                      </a:pPr>
                      <a:r>
                        <a:rPr lang="sv-SE" sz="1200" dirty="0"/>
                        <a:t>		</a:t>
                      </a:r>
                      <a:r>
                        <a:rPr lang="sv-SE" sz="1200" dirty="0" err="1">
                          <a:highlight>
                            <a:srgbClr val="00FF00"/>
                          </a:highlight>
                        </a:rPr>
                        <a:t>cLac</a:t>
                      </a:r>
                      <a:r>
                        <a:rPr lang="sv-SE" sz="1200" dirty="0">
                          <a:highlight>
                            <a:srgbClr val="00FF00"/>
                          </a:highlight>
                        </a:rPr>
                        <a:t>	1,0</a:t>
                      </a:r>
                      <a:r>
                        <a:rPr lang="sv-SE" sz="1200" dirty="0"/>
                        <a:t>	</a:t>
                      </a:r>
                      <a:r>
                        <a:rPr lang="sv-SE" sz="1200" dirty="0" err="1"/>
                        <a:t>mmol</a:t>
                      </a:r>
                      <a:r>
                        <a:rPr lang="sv-SE" sz="1200" dirty="0"/>
                        <a:t>/L</a:t>
                      </a:r>
                      <a:endParaRPr dirty="0"/>
                    </a:p>
                    <a:p>
                      <a:pPr marL="0" marR="0" lvl="0" indent="0" algn="l" rtl="0">
                        <a:spcBef>
                          <a:spcPts val="600"/>
                        </a:spcBef>
                        <a:spcAft>
                          <a:spcPts val="0"/>
                        </a:spcAft>
                        <a:buNone/>
                      </a:pPr>
                      <a:r>
                        <a:rPr lang="sv-SE" sz="1200" dirty="0"/>
                        <a:t>		</a:t>
                      </a:r>
                      <a:r>
                        <a:rPr lang="sv-SE" sz="1200" dirty="0" err="1">
                          <a:highlight>
                            <a:srgbClr val="00FF00"/>
                          </a:highlight>
                        </a:rPr>
                        <a:t>cCrea</a:t>
                      </a:r>
                      <a:r>
                        <a:rPr lang="sv-SE" sz="1200" baseline="-25000" dirty="0">
                          <a:highlight>
                            <a:srgbClr val="00FF00"/>
                          </a:highlight>
                        </a:rPr>
                        <a:t>	</a:t>
                      </a:r>
                      <a:r>
                        <a:rPr lang="sv-SE" sz="1200" dirty="0">
                          <a:highlight>
                            <a:srgbClr val="00FF00"/>
                          </a:highlight>
                        </a:rPr>
                        <a:t>85</a:t>
                      </a:r>
                      <a:r>
                        <a:rPr lang="sv-SE" sz="1200" dirty="0"/>
                        <a:t>	</a:t>
                      </a:r>
                      <a:r>
                        <a:rPr lang="sv-SE" sz="1200" dirty="0" err="1"/>
                        <a:t>μmol</a:t>
                      </a:r>
                      <a:r>
                        <a:rPr lang="sv-SE" sz="1200" dirty="0"/>
                        <a:t>/L</a:t>
                      </a:r>
                      <a:endParaRPr dirty="0"/>
                    </a:p>
                    <a:p>
                      <a:pPr marL="0" marR="0" lvl="0" indent="0" algn="l" rtl="0">
                        <a:spcBef>
                          <a:spcPts val="1000"/>
                        </a:spcBef>
                        <a:spcAft>
                          <a:spcPts val="0"/>
                        </a:spcAft>
                        <a:buNone/>
                      </a:pPr>
                      <a:r>
                        <a:rPr lang="sv-SE" sz="1400" dirty="0"/>
                        <a:t>Beräknade Värden</a:t>
                      </a:r>
                      <a:endParaRPr sz="1200" dirty="0"/>
                    </a:p>
                    <a:p>
                      <a:pPr marL="0" marR="0" lvl="0" indent="0" algn="l" rtl="0">
                        <a:spcBef>
                          <a:spcPts val="600"/>
                        </a:spcBef>
                        <a:spcAft>
                          <a:spcPts val="0"/>
                        </a:spcAft>
                        <a:buNone/>
                      </a:pPr>
                      <a:r>
                        <a:rPr lang="sv-SE" sz="1200" dirty="0"/>
                        <a:t>		</a:t>
                      </a:r>
                      <a:r>
                        <a:rPr lang="sv-SE" sz="1200" dirty="0">
                          <a:highlight>
                            <a:srgbClr val="00FF00"/>
                          </a:highlight>
                        </a:rPr>
                        <a:t>Anjongap</a:t>
                      </a:r>
                      <a:r>
                        <a:rPr lang="sv-SE" sz="1200" baseline="-25000" dirty="0">
                          <a:highlight>
                            <a:srgbClr val="00FF00"/>
                          </a:highlight>
                        </a:rPr>
                        <a:t>	</a:t>
                      </a:r>
                      <a:r>
                        <a:rPr lang="sv-SE" sz="1200" dirty="0">
                          <a:highlight>
                            <a:srgbClr val="00FF00"/>
                          </a:highlight>
                        </a:rPr>
                        <a:t>12</a:t>
                      </a:r>
                      <a:r>
                        <a:rPr lang="sv-SE" sz="1200" dirty="0"/>
                        <a:t>	</a:t>
                      </a:r>
                      <a:r>
                        <a:rPr lang="sv-SE" sz="1200" dirty="0" err="1"/>
                        <a:t>mmol</a:t>
                      </a:r>
                      <a:r>
                        <a:rPr lang="sv-SE" sz="1200" dirty="0"/>
                        <a:t>/L</a:t>
                      </a:r>
                      <a:endParaRPr sz="1200" dirty="0"/>
                    </a:p>
                  </a:txBody>
                  <a:tcPr marL="45525" marR="45525" marT="0" marB="0"/>
                </a:tc>
                <a:extLst>
                  <a:ext uri="{0D108BD9-81ED-4DB2-BD59-A6C34878D82A}">
                    <a16:rowId xmlns:a16="http://schemas.microsoft.com/office/drawing/2014/main" val="1000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23" descr="3-Chest pain 87-year-old EKG.jpg"/>
          <p:cNvPicPr preferRelativeResize="0"/>
          <p:nvPr/>
        </p:nvPicPr>
        <p:blipFill rotWithShape="1">
          <a:blip r:embed="rId3">
            <a:alphaModFix/>
          </a:blip>
          <a:srcRect/>
          <a:stretch/>
        </p:blipFill>
        <p:spPr>
          <a:xfrm>
            <a:off x="374650" y="765175"/>
            <a:ext cx="8445500" cy="5976938"/>
          </a:xfrm>
          <a:prstGeom prst="rect">
            <a:avLst/>
          </a:prstGeom>
          <a:noFill/>
          <a:ln>
            <a:noFill/>
          </a:ln>
        </p:spPr>
      </p:pic>
      <p:sp>
        <p:nvSpPr>
          <p:cNvPr id="349" name="Google Shape;349;p23"/>
          <p:cNvSpPr txBox="1">
            <a:spLocks noGrp="1"/>
          </p:cNvSpPr>
          <p:nvPr>
            <p:ph type="body" idx="2"/>
          </p:nvPr>
        </p:nvSpPr>
        <p:spPr>
          <a:xfrm>
            <a:off x="4211960" y="1981200"/>
            <a:ext cx="4680520" cy="304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imes"/>
              <a:buNone/>
            </a:pPr>
            <a:r>
              <a:rPr lang="sv-SE" dirty="0"/>
              <a:t>Ytlig EKG-tolkning:</a:t>
            </a:r>
            <a:endParaRPr dirty="0"/>
          </a:p>
          <a:p>
            <a:pPr marL="342900" lvl="0" indent="-342900" algn="l" rtl="0">
              <a:spcBef>
                <a:spcPts val="560"/>
              </a:spcBef>
              <a:spcAft>
                <a:spcPts val="0"/>
              </a:spcAft>
              <a:buClr>
                <a:schemeClr val="dk1"/>
              </a:buClr>
              <a:buSzPts val="2800"/>
              <a:buFont typeface="Times"/>
              <a:buChar char="•"/>
            </a:pPr>
            <a:r>
              <a:rPr lang="sv-SE" dirty="0"/>
              <a:t>Regelbundenhet?</a:t>
            </a:r>
            <a:endParaRPr dirty="0"/>
          </a:p>
          <a:p>
            <a:pPr marL="342900" lvl="0" indent="-342900" algn="l" rtl="0">
              <a:spcBef>
                <a:spcPts val="560"/>
              </a:spcBef>
              <a:spcAft>
                <a:spcPts val="0"/>
              </a:spcAft>
              <a:buClr>
                <a:schemeClr val="dk1"/>
              </a:buClr>
              <a:buSzPts val="2800"/>
              <a:buFont typeface="Times"/>
              <a:buChar char="•"/>
            </a:pPr>
            <a:r>
              <a:rPr lang="sv-SE" dirty="0"/>
              <a:t>QRS-komplex: smala/breda?</a:t>
            </a:r>
            <a:endParaRPr dirty="0"/>
          </a:p>
          <a:p>
            <a:pPr marL="342900" lvl="0" indent="-342900" algn="l" rtl="0">
              <a:spcBef>
                <a:spcPts val="560"/>
              </a:spcBef>
              <a:spcAft>
                <a:spcPts val="0"/>
              </a:spcAft>
              <a:buClr>
                <a:schemeClr val="dk1"/>
              </a:buClr>
              <a:buSzPts val="2800"/>
              <a:buFont typeface="Times"/>
              <a:buChar char="•"/>
            </a:pPr>
            <a:r>
              <a:rPr lang="sv-SE" dirty="0"/>
              <a:t>ST-sträckor: höjda/sänkta?</a:t>
            </a:r>
            <a:endParaRPr dirty="0"/>
          </a:p>
          <a:p>
            <a:pPr marL="342900" lvl="0" indent="-342900" algn="l" rtl="0">
              <a:spcBef>
                <a:spcPts val="560"/>
              </a:spcBef>
              <a:spcAft>
                <a:spcPts val="0"/>
              </a:spcAft>
              <a:buClr>
                <a:schemeClr val="dk1"/>
              </a:buClr>
              <a:buSzPts val="2800"/>
              <a:buFont typeface="Times"/>
              <a:buChar char="•"/>
            </a:pPr>
            <a:r>
              <a:rPr lang="sv-SE" dirty="0"/>
              <a:t>T-vågor: stora/inverterade?</a:t>
            </a:r>
          </a:p>
          <a:p>
            <a:pPr marL="342900" lvl="0" indent="-342900" algn="l" rtl="0">
              <a:spcBef>
                <a:spcPts val="560"/>
              </a:spcBef>
              <a:spcAft>
                <a:spcPts val="0"/>
              </a:spcAft>
              <a:buClr>
                <a:schemeClr val="dk1"/>
              </a:buClr>
              <a:buSzPts val="2800"/>
              <a:buFont typeface="Times"/>
              <a:buChar char="•"/>
            </a:pPr>
            <a:r>
              <a:rPr lang="sv-SE" dirty="0"/>
              <a:t>Tolkning: rytm +/- övrigt</a:t>
            </a:r>
            <a:endParaRPr dirty="0"/>
          </a:p>
        </p:txBody>
      </p:sp>
      <p:pic>
        <p:nvPicPr>
          <p:cNvPr id="350" name="Google Shape;350;p23" descr="EKG.jpg"/>
          <p:cNvPicPr preferRelativeResize="0"/>
          <p:nvPr/>
        </p:nvPicPr>
        <p:blipFill rotWithShape="1">
          <a:blip r:embed="rId4">
            <a:alphaModFix/>
          </a:blip>
          <a:srcRect/>
          <a:stretch/>
        </p:blipFill>
        <p:spPr>
          <a:xfrm>
            <a:off x="5724128" y="260648"/>
            <a:ext cx="2486000" cy="15679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a:extLst>
            <a:ext uri="{FF2B5EF4-FFF2-40B4-BE49-F238E27FC236}">
              <a16:creationId xmlns:a16="http://schemas.microsoft.com/office/drawing/2014/main" id="{E1787A25-35F0-5F85-5CD8-22EAAFDF892F}"/>
            </a:ext>
          </a:extLst>
        </p:cNvPr>
        <p:cNvGrpSpPr/>
        <p:nvPr/>
      </p:nvGrpSpPr>
      <p:grpSpPr>
        <a:xfrm>
          <a:off x="0" y="0"/>
          <a:ext cx="0" cy="0"/>
          <a:chOff x="0" y="0"/>
          <a:chExt cx="0" cy="0"/>
        </a:xfrm>
      </p:grpSpPr>
      <p:pic>
        <p:nvPicPr>
          <p:cNvPr id="348" name="Google Shape;348;p23" descr="3-Chest pain 87-year-old EKG.jpg">
            <a:extLst>
              <a:ext uri="{FF2B5EF4-FFF2-40B4-BE49-F238E27FC236}">
                <a16:creationId xmlns:a16="http://schemas.microsoft.com/office/drawing/2014/main" id="{0B2BD4E6-7313-9389-CC35-2F51EB14F648}"/>
              </a:ext>
            </a:extLst>
          </p:cNvPr>
          <p:cNvPicPr preferRelativeResize="0"/>
          <p:nvPr/>
        </p:nvPicPr>
        <p:blipFill rotWithShape="1">
          <a:blip r:embed="rId3">
            <a:alphaModFix/>
          </a:blip>
          <a:srcRect/>
          <a:stretch/>
        </p:blipFill>
        <p:spPr>
          <a:xfrm>
            <a:off x="374650" y="765175"/>
            <a:ext cx="8445500" cy="5976938"/>
          </a:xfrm>
          <a:prstGeom prst="rect">
            <a:avLst/>
          </a:prstGeom>
          <a:noFill/>
          <a:ln>
            <a:noFill/>
          </a:ln>
        </p:spPr>
      </p:pic>
      <p:sp>
        <p:nvSpPr>
          <p:cNvPr id="349" name="Google Shape;349;p23">
            <a:extLst>
              <a:ext uri="{FF2B5EF4-FFF2-40B4-BE49-F238E27FC236}">
                <a16:creationId xmlns:a16="http://schemas.microsoft.com/office/drawing/2014/main" id="{56E8C784-1144-C522-7E20-CAE4785E1614}"/>
              </a:ext>
            </a:extLst>
          </p:cNvPr>
          <p:cNvSpPr txBox="1">
            <a:spLocks noGrp="1"/>
          </p:cNvSpPr>
          <p:nvPr>
            <p:ph type="body" idx="2"/>
          </p:nvPr>
        </p:nvSpPr>
        <p:spPr>
          <a:xfrm>
            <a:off x="3835400" y="1981200"/>
            <a:ext cx="5057080" cy="3048000"/>
          </a:xfrm>
          <a:prstGeom prst="rect">
            <a:avLst/>
          </a:prstGeom>
          <a:noFill/>
          <a:ln>
            <a:noFill/>
          </a:ln>
        </p:spPr>
        <p:txBody>
          <a:bodyPr spcFirstLastPara="1" wrap="square" lIns="91425" tIns="45700" rIns="91425" bIns="45700" anchor="t" anchorCtr="0">
            <a:noAutofit/>
          </a:bodyPr>
          <a:lstStyle/>
          <a:p>
            <a:pPr marL="342900" lvl="0" indent="-342900" algn="l" rtl="0">
              <a:spcBef>
                <a:spcPts val="560"/>
              </a:spcBef>
              <a:spcAft>
                <a:spcPts val="0"/>
              </a:spcAft>
              <a:buClr>
                <a:schemeClr val="dk1"/>
              </a:buClr>
              <a:buSzPts val="2800"/>
              <a:buFont typeface="Times"/>
              <a:buChar char="•"/>
            </a:pPr>
            <a:r>
              <a:rPr lang="sv-SE" dirty="0"/>
              <a:t>Regelbunden</a:t>
            </a:r>
            <a:endParaRPr dirty="0"/>
          </a:p>
          <a:p>
            <a:pPr marL="342900" lvl="0" indent="-342900" algn="l" rtl="0">
              <a:spcBef>
                <a:spcPts val="560"/>
              </a:spcBef>
              <a:spcAft>
                <a:spcPts val="0"/>
              </a:spcAft>
              <a:buClr>
                <a:schemeClr val="dk1"/>
              </a:buClr>
              <a:buSzPts val="2800"/>
              <a:buFont typeface="Times"/>
              <a:buChar char="•"/>
            </a:pPr>
            <a:r>
              <a:rPr lang="sv-SE" dirty="0"/>
              <a:t>Smala QRS-komplex</a:t>
            </a:r>
            <a:endParaRPr dirty="0"/>
          </a:p>
          <a:p>
            <a:pPr marL="342900" lvl="0" indent="-342900" algn="l" rtl="0">
              <a:spcBef>
                <a:spcPts val="560"/>
              </a:spcBef>
              <a:spcAft>
                <a:spcPts val="0"/>
              </a:spcAft>
              <a:buClr>
                <a:schemeClr val="dk1"/>
              </a:buClr>
              <a:buSzPts val="2800"/>
              <a:buFont typeface="Times"/>
              <a:buChar char="•"/>
            </a:pPr>
            <a:r>
              <a:rPr lang="sv-SE" dirty="0"/>
              <a:t>ST↓ lateralt, ST↑ III + V1-3</a:t>
            </a:r>
            <a:endParaRPr dirty="0"/>
          </a:p>
          <a:p>
            <a:pPr marL="342900" lvl="0" indent="-342900" algn="l" rtl="0">
              <a:spcBef>
                <a:spcPts val="560"/>
              </a:spcBef>
              <a:spcAft>
                <a:spcPts val="0"/>
              </a:spcAft>
              <a:buClr>
                <a:schemeClr val="dk1"/>
              </a:buClr>
              <a:buSzPts val="2800"/>
              <a:buFont typeface="Times"/>
              <a:buChar char="•"/>
            </a:pPr>
            <a:r>
              <a:rPr lang="sv-SE" dirty="0"/>
              <a:t>Negativa T-vågor V1-V3 + III</a:t>
            </a:r>
          </a:p>
          <a:p>
            <a:pPr marL="342900" lvl="0" indent="-342900" algn="l" rtl="0">
              <a:spcBef>
                <a:spcPts val="560"/>
              </a:spcBef>
              <a:spcAft>
                <a:spcPts val="0"/>
              </a:spcAft>
              <a:buClr>
                <a:schemeClr val="dk1"/>
              </a:buClr>
              <a:buSzPts val="2800"/>
              <a:buFont typeface="Times"/>
              <a:buChar char="•"/>
            </a:pPr>
            <a:r>
              <a:rPr lang="sv-SE" dirty="0"/>
              <a:t>Sinus rytm + </a:t>
            </a:r>
            <a:r>
              <a:rPr lang="sv-SE" dirty="0" err="1"/>
              <a:t>ischemi</a:t>
            </a:r>
            <a:r>
              <a:rPr lang="sv-SE" dirty="0"/>
              <a:t> eller belastning</a:t>
            </a:r>
            <a:endParaRPr dirty="0"/>
          </a:p>
        </p:txBody>
      </p:sp>
      <p:pic>
        <p:nvPicPr>
          <p:cNvPr id="350" name="Google Shape;350;p23" descr="EKG.jpg">
            <a:extLst>
              <a:ext uri="{FF2B5EF4-FFF2-40B4-BE49-F238E27FC236}">
                <a16:creationId xmlns:a16="http://schemas.microsoft.com/office/drawing/2014/main" id="{EFC915A9-40C2-6CA6-AB5E-1C0F178BC572}"/>
              </a:ext>
            </a:extLst>
          </p:cNvPr>
          <p:cNvPicPr preferRelativeResize="0"/>
          <p:nvPr/>
        </p:nvPicPr>
        <p:blipFill rotWithShape="1">
          <a:blip r:embed="rId4">
            <a:alphaModFix/>
          </a:blip>
          <a:srcRect/>
          <a:stretch/>
        </p:blipFill>
        <p:spPr>
          <a:xfrm>
            <a:off x="5724128" y="260648"/>
            <a:ext cx="2486000" cy="1567903"/>
          </a:xfrm>
          <a:prstGeom prst="rect">
            <a:avLst/>
          </a:prstGeom>
          <a:noFill/>
          <a:ln>
            <a:noFill/>
          </a:ln>
        </p:spPr>
      </p:pic>
    </p:spTree>
    <p:extLst>
      <p:ext uri="{BB962C8B-B14F-4D97-AF65-F5344CB8AC3E}">
        <p14:creationId xmlns:p14="http://schemas.microsoft.com/office/powerpoint/2010/main" val="326413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body" idx="2"/>
          </p:nvPr>
        </p:nvSpPr>
        <p:spPr>
          <a:xfrm>
            <a:off x="4648200" y="3314699"/>
            <a:ext cx="4172272" cy="32797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a:buChar char="•"/>
            </a:pPr>
            <a:r>
              <a:rPr lang="sv-SE" dirty="0"/>
              <a:t>Riktade undersökningar</a:t>
            </a:r>
            <a:endParaRPr dirty="0"/>
          </a:p>
          <a:p>
            <a:pPr marL="342900" lvl="0" indent="-165100" algn="l" rtl="0">
              <a:spcBef>
                <a:spcPts val="560"/>
              </a:spcBef>
              <a:spcAft>
                <a:spcPts val="0"/>
              </a:spcAft>
              <a:buClr>
                <a:schemeClr val="dk1"/>
              </a:buClr>
              <a:buSzPts val="2800"/>
              <a:buFont typeface="Times"/>
              <a:buNone/>
            </a:pPr>
            <a:endParaRPr dirty="0"/>
          </a:p>
          <a:p>
            <a:pPr marL="342900" lvl="0" indent="-342900" algn="l" rtl="0">
              <a:spcBef>
                <a:spcPts val="560"/>
              </a:spcBef>
              <a:spcAft>
                <a:spcPts val="0"/>
              </a:spcAft>
              <a:buClr>
                <a:schemeClr val="dk1"/>
              </a:buClr>
              <a:buSzPts val="2800"/>
              <a:buFont typeface="Times"/>
              <a:buChar char="•"/>
            </a:pPr>
            <a:r>
              <a:rPr lang="sv-SE" dirty="0"/>
              <a:t>Kort </a:t>
            </a:r>
            <a:r>
              <a:rPr lang="sv-SE" dirty="0" err="1"/>
              <a:t>screen</a:t>
            </a:r>
            <a:r>
              <a:rPr lang="sv-SE" dirty="0"/>
              <a:t>:</a:t>
            </a:r>
            <a:endParaRPr dirty="0"/>
          </a:p>
          <a:p>
            <a:pPr marL="742950" lvl="1" indent="-285750" algn="l" rtl="0">
              <a:spcBef>
                <a:spcPts val="480"/>
              </a:spcBef>
              <a:spcAft>
                <a:spcPts val="0"/>
              </a:spcAft>
              <a:buClr>
                <a:schemeClr val="dk1"/>
              </a:buClr>
              <a:buSzPts val="2400"/>
              <a:buFont typeface="Times"/>
              <a:buChar char="–"/>
            </a:pPr>
            <a:r>
              <a:rPr lang="sv-SE" dirty="0"/>
              <a:t>Hjärta </a:t>
            </a:r>
            <a:r>
              <a:rPr lang="sv-SE" dirty="0" err="1"/>
              <a:t>subkostalt</a:t>
            </a:r>
            <a:endParaRPr dirty="0"/>
          </a:p>
          <a:p>
            <a:pPr marL="742950" lvl="1" indent="-285750" algn="l" rtl="0">
              <a:spcBef>
                <a:spcPts val="480"/>
              </a:spcBef>
              <a:spcAft>
                <a:spcPts val="0"/>
              </a:spcAft>
              <a:buClr>
                <a:schemeClr val="dk1"/>
              </a:buClr>
              <a:buSzPts val="2400"/>
              <a:buFont typeface="Times"/>
              <a:buChar char="–"/>
            </a:pPr>
            <a:r>
              <a:rPr lang="sv-SE" dirty="0"/>
              <a:t>IVC eller IJV</a:t>
            </a:r>
            <a:endParaRPr dirty="0"/>
          </a:p>
          <a:p>
            <a:pPr marL="742950" lvl="1" indent="-285750" algn="l" rtl="0">
              <a:spcBef>
                <a:spcPts val="480"/>
              </a:spcBef>
              <a:spcAft>
                <a:spcPts val="0"/>
              </a:spcAft>
              <a:buClr>
                <a:schemeClr val="dk1"/>
              </a:buClr>
              <a:buSzPts val="2400"/>
              <a:buFont typeface="Times"/>
              <a:buChar char="–"/>
            </a:pPr>
            <a:r>
              <a:rPr lang="sv-SE" dirty="0"/>
              <a:t>Juice: R1 + R4 + L1 + L4</a:t>
            </a:r>
            <a:endParaRPr dirty="0"/>
          </a:p>
        </p:txBody>
      </p:sp>
      <p:pic>
        <p:nvPicPr>
          <p:cNvPr id="356" name="Google Shape;356;p24" descr="Ultrasound.png"/>
          <p:cNvPicPr preferRelativeResize="0"/>
          <p:nvPr/>
        </p:nvPicPr>
        <p:blipFill rotWithShape="1">
          <a:blip r:embed="rId3">
            <a:alphaModFix/>
          </a:blip>
          <a:srcRect/>
          <a:stretch/>
        </p:blipFill>
        <p:spPr>
          <a:xfrm>
            <a:off x="5364088" y="260648"/>
            <a:ext cx="2917825" cy="2781300"/>
          </a:xfrm>
          <a:prstGeom prst="rect">
            <a:avLst/>
          </a:prstGeom>
          <a:noFill/>
          <a:ln>
            <a:noFill/>
          </a:ln>
        </p:spPr>
      </p:pic>
      <p:pic>
        <p:nvPicPr>
          <p:cNvPr id="357" name="Google Shape;357;p24" descr="Screen Shot 2018-06-23 at 15.49.29.png"/>
          <p:cNvPicPr preferRelativeResize="0"/>
          <p:nvPr/>
        </p:nvPicPr>
        <p:blipFill rotWithShape="1">
          <a:blip r:embed="rId4">
            <a:alphaModFix/>
          </a:blip>
          <a:srcRect/>
          <a:stretch/>
        </p:blipFill>
        <p:spPr>
          <a:xfrm>
            <a:off x="250825" y="358775"/>
            <a:ext cx="4318000" cy="6235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solidFill>
                  <a:srgbClr val="008000"/>
                </a:solidFill>
              </a:rPr>
              <a:t>Syndrom handläggning</a:t>
            </a:r>
            <a:endParaRPr>
              <a:solidFill>
                <a:srgbClr val="008000"/>
              </a:solidFill>
            </a:endParaRPr>
          </a:p>
        </p:txBody>
      </p:sp>
      <p:sp>
        <p:nvSpPr>
          <p:cNvPr id="364" name="Google Shape;364;p25"/>
          <p:cNvSpPr txBox="1">
            <a:spLocks noGrp="1"/>
          </p:cNvSpPr>
          <p:nvPr>
            <p:ph type="body" idx="1"/>
          </p:nvPr>
        </p:nvSpPr>
        <p:spPr>
          <a:xfrm>
            <a:off x="611560" y="1556792"/>
            <a:ext cx="7772400" cy="4114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Font typeface="Times"/>
              <a:buNone/>
            </a:pPr>
            <a:r>
              <a:rPr lang="sv-SE"/>
              <a:t>Handläggs när syndromet identifieras</a:t>
            </a:r>
            <a:endParaRPr/>
          </a:p>
        </p:txBody>
      </p:sp>
      <p:sp>
        <p:nvSpPr>
          <p:cNvPr id="365" name="Google Shape;365;p25"/>
          <p:cNvSpPr txBox="1"/>
          <p:nvPr/>
        </p:nvSpPr>
        <p:spPr>
          <a:xfrm>
            <a:off x="323528" y="2492896"/>
            <a:ext cx="3816350" cy="2890664"/>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2"/>
              </a:buClr>
              <a:buSzPts val="2800"/>
              <a:buFont typeface="Times"/>
              <a:buNone/>
            </a:pPr>
            <a:r>
              <a:rPr lang="sv-SE" sz="2800" b="1" i="0" u="none" strike="noStrike" cap="none">
                <a:solidFill>
                  <a:schemeClr val="dk2"/>
                </a:solidFill>
                <a:latin typeface="Times"/>
                <a:ea typeface="Times"/>
                <a:cs typeface="Times"/>
                <a:sym typeface="Times"/>
              </a:rPr>
              <a:t>Syndrom 1</a:t>
            </a:r>
            <a:endParaRPr sz="2800" b="0" i="0" u="none" strike="noStrike" cap="none">
              <a:solidFill>
                <a:schemeClr val="dk1"/>
              </a:solidFill>
              <a:latin typeface="Times"/>
              <a:ea typeface="Times"/>
              <a:cs typeface="Times"/>
              <a:sym typeface="Times"/>
            </a:endParaRPr>
          </a:p>
          <a:p>
            <a:pPr marL="342900" marR="0" lvl="0" indent="-342900" algn="l" rtl="0">
              <a:spcBef>
                <a:spcPts val="56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Synkope</a:t>
            </a:r>
            <a:endParaRPr sz="2800" b="0" i="0" u="none" strike="noStrike" cap="none">
              <a:solidFill>
                <a:schemeClr val="dk1"/>
              </a:solidFill>
              <a:latin typeface="Times"/>
              <a:ea typeface="Times"/>
              <a:cs typeface="Times"/>
              <a:sym typeface="Times"/>
            </a:endParaRPr>
          </a:p>
          <a:p>
            <a:pPr marL="342900" marR="0" lvl="0" indent="-342900" algn="l" rtl="0">
              <a:spcBef>
                <a:spcPts val="56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Svullen tunga</a:t>
            </a:r>
            <a:endParaRPr sz="2800" b="0" i="0" u="none" strike="noStrike" cap="none">
              <a:solidFill>
                <a:schemeClr val="dk1"/>
              </a:solidFill>
              <a:latin typeface="Times"/>
              <a:ea typeface="Times"/>
              <a:cs typeface="Times"/>
              <a:sym typeface="Times"/>
            </a:endParaRPr>
          </a:p>
          <a:p>
            <a:pPr marL="342900" marR="0" lvl="0" indent="-342900" algn="l" rtl="0">
              <a:spcBef>
                <a:spcPts val="56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Expiratoriska sibilanta andningsljud</a:t>
            </a:r>
            <a:endParaRPr sz="2800" b="0" i="0" u="none" strike="noStrike" cap="none">
              <a:solidFill>
                <a:schemeClr val="dk1"/>
              </a:solidFill>
              <a:latin typeface="Times"/>
              <a:ea typeface="Times"/>
              <a:cs typeface="Times"/>
              <a:sym typeface="Times"/>
            </a:endParaRPr>
          </a:p>
        </p:txBody>
      </p:sp>
      <p:sp>
        <p:nvSpPr>
          <p:cNvPr id="366" name="Google Shape;366;p25"/>
          <p:cNvSpPr txBox="1"/>
          <p:nvPr/>
        </p:nvSpPr>
        <p:spPr>
          <a:xfrm>
            <a:off x="4355976" y="2492896"/>
            <a:ext cx="4452566" cy="3108176"/>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2"/>
              </a:buClr>
              <a:buSzPts val="2800"/>
              <a:buFont typeface="Times"/>
              <a:buNone/>
            </a:pPr>
            <a:r>
              <a:rPr lang="sv-SE" sz="2800" b="1" i="0" u="none" strike="noStrike" cap="none">
                <a:solidFill>
                  <a:schemeClr val="dk2"/>
                </a:solidFill>
                <a:latin typeface="Times"/>
                <a:ea typeface="Times"/>
                <a:cs typeface="Times"/>
                <a:sym typeface="Times"/>
              </a:rPr>
              <a:t>Syndrom 2</a:t>
            </a:r>
            <a:endParaRPr sz="2800" b="0" i="0" u="none" strike="noStrike" cap="none">
              <a:solidFill>
                <a:schemeClr val="dk1"/>
              </a:solidFill>
              <a:latin typeface="Times"/>
              <a:ea typeface="Times"/>
              <a:cs typeface="Times"/>
              <a:sym typeface="Times"/>
            </a:endParaRPr>
          </a:p>
          <a:p>
            <a:pPr marL="342900" marR="0" lvl="0" indent="-342900" algn="l" rtl="0">
              <a:spcBef>
                <a:spcPts val="56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Trauma</a:t>
            </a:r>
            <a:endParaRPr/>
          </a:p>
          <a:p>
            <a:pPr marL="342900" marR="0" lvl="0" indent="-342900" algn="l" rtl="0">
              <a:spcBef>
                <a:spcPts val="56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Ensidiga nedsatta andningsljud</a:t>
            </a:r>
            <a:endParaRPr sz="2800" b="0" i="0" u="none" strike="noStrike" cap="none">
              <a:solidFill>
                <a:schemeClr val="dk1"/>
              </a:solidFill>
              <a:latin typeface="Times"/>
              <a:ea typeface="Times"/>
              <a:cs typeface="Times"/>
              <a:sym typeface="Times"/>
            </a:endParaRPr>
          </a:p>
          <a:p>
            <a:pPr marL="342900" marR="0" lvl="0" indent="-342900" algn="l" rtl="0">
              <a:spcBef>
                <a:spcPts val="56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Ingen radialispuls</a:t>
            </a:r>
            <a:endParaRPr sz="2800" b="0" i="0" u="none" strike="noStrike" cap="none">
              <a:solidFill>
                <a:schemeClr val="dk1"/>
              </a:solidFill>
              <a:latin typeface="Times"/>
              <a:ea typeface="Times"/>
              <a:cs typeface="Times"/>
              <a:sym typeface="Time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Sign-Out</a:t>
            </a:r>
            <a:endParaRPr/>
          </a:p>
        </p:txBody>
      </p:sp>
      <p:graphicFrame>
        <p:nvGraphicFramePr>
          <p:cNvPr id="373" name="Google Shape;373;p26"/>
          <p:cNvGraphicFramePr/>
          <p:nvPr/>
        </p:nvGraphicFramePr>
        <p:xfrm>
          <a:off x="1476375" y="2246313"/>
          <a:ext cx="3000000" cy="3000000"/>
        </p:xfrm>
        <a:graphic>
          <a:graphicData uri="http://schemas.openxmlformats.org/drawingml/2006/table">
            <a:tbl>
              <a:tblPr>
                <a:noFill/>
                <a:tableStyleId>{9BAEF2EF-92FF-4C35-9DA9-47A3BBC215CA}</a:tableStyleId>
              </a:tblPr>
              <a:tblGrid>
                <a:gridCol w="1295400">
                  <a:extLst>
                    <a:ext uri="{9D8B030D-6E8A-4147-A177-3AD203B41FA5}">
                      <a16:colId xmlns:a16="http://schemas.microsoft.com/office/drawing/2014/main" val="20000"/>
                    </a:ext>
                  </a:extLst>
                </a:gridCol>
                <a:gridCol w="4824425">
                  <a:extLst>
                    <a:ext uri="{9D8B030D-6E8A-4147-A177-3AD203B41FA5}">
                      <a16:colId xmlns:a16="http://schemas.microsoft.com/office/drawing/2014/main" val="20001"/>
                    </a:ext>
                  </a:extLst>
                </a:gridCol>
              </a:tblGrid>
              <a:tr h="31860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a:t>
                      </a:r>
                      <a:endParaRPr sz="28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Huvudtillstånd</a:t>
                      </a:r>
                      <a:endParaRPr sz="2800" b="0" i="0" u="none" strike="noStrike" cap="none">
                        <a:solidFill>
                          <a:schemeClr val="dk1"/>
                        </a:solidFill>
                        <a:latin typeface="Times"/>
                        <a:ea typeface="Times"/>
                        <a:cs typeface="Times"/>
                        <a:sym typeface="Times"/>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45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Vad?</a:t>
                      </a:r>
                      <a:endParaRPr sz="28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Fortsatt vård</a:t>
                      </a:r>
                      <a:endParaRPr sz="2800" b="0" i="0" u="none" strike="noStrike" cap="none">
                        <a:solidFill>
                          <a:schemeClr val="dk1"/>
                        </a:solidFill>
                        <a:latin typeface="Times"/>
                        <a:ea typeface="Times"/>
                        <a:cs typeface="Times"/>
                        <a:sym typeface="Times"/>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9125">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Var?</a:t>
                      </a:r>
                      <a:endParaRPr sz="28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Avdelning, röntgen, Op</a:t>
                      </a:r>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4770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Vem?</a:t>
                      </a:r>
                      <a:endParaRPr sz="28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PAL</a:t>
                      </a:r>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59575">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Hur?</a:t>
                      </a:r>
                      <a:endParaRPr sz="28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Transport: personal/utrustning</a:t>
                      </a:r>
                      <a:endParaRPr sz="2800" b="0" i="0" u="none" strike="noStrike" cap="none">
                        <a:solidFill>
                          <a:schemeClr val="dk1"/>
                        </a:solidFill>
                        <a:latin typeface="Times"/>
                        <a:ea typeface="Times"/>
                        <a:cs typeface="Times"/>
                        <a:sym typeface="Times"/>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3740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a:t>
                      </a:r>
                      <a:endParaRPr sz="28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Åsikter-förslag?</a:t>
                      </a:r>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Sign-Over</a:t>
            </a:r>
            <a:endParaRPr/>
          </a:p>
        </p:txBody>
      </p:sp>
      <p:graphicFrame>
        <p:nvGraphicFramePr>
          <p:cNvPr id="380" name="Google Shape;380;p27"/>
          <p:cNvGraphicFramePr/>
          <p:nvPr/>
        </p:nvGraphicFramePr>
        <p:xfrm>
          <a:off x="1368004" y="2420888"/>
          <a:ext cx="3000000" cy="3000000"/>
        </p:xfrm>
        <a:graphic>
          <a:graphicData uri="http://schemas.openxmlformats.org/drawingml/2006/table">
            <a:tbl>
              <a:tblPr>
                <a:noFill/>
                <a:tableStyleId>{9BAEF2EF-92FF-4C35-9DA9-47A3BBC215CA}</a:tableStyleId>
              </a:tblPr>
              <a:tblGrid>
                <a:gridCol w="611700">
                  <a:extLst>
                    <a:ext uri="{9D8B030D-6E8A-4147-A177-3AD203B41FA5}">
                      <a16:colId xmlns:a16="http://schemas.microsoft.com/office/drawing/2014/main" val="20000"/>
                    </a:ext>
                  </a:extLst>
                </a:gridCol>
                <a:gridCol w="5796275">
                  <a:extLst>
                    <a:ext uri="{9D8B030D-6E8A-4147-A177-3AD203B41FA5}">
                      <a16:colId xmlns:a16="http://schemas.microsoft.com/office/drawing/2014/main" val="20001"/>
                    </a:ext>
                  </a:extLst>
                </a:gridCol>
              </a:tblGrid>
              <a:tr h="177100">
                <a:tc>
                  <a:txBody>
                    <a:bodyPr/>
                    <a:lstStyle/>
                    <a:p>
                      <a:pPr marL="0" marR="0" lvl="0" indent="0" algn="l" rtl="0">
                        <a:lnSpc>
                          <a:spcPct val="100000"/>
                        </a:lnSpc>
                        <a:spcBef>
                          <a:spcPts val="0"/>
                        </a:spcBef>
                        <a:spcAft>
                          <a:spcPts val="0"/>
                        </a:spcAft>
                        <a:buClr>
                          <a:srgbClr val="FF6600"/>
                        </a:buClr>
                        <a:buSzPts val="4000"/>
                        <a:buFont typeface="Times"/>
                        <a:buNone/>
                      </a:pPr>
                      <a:r>
                        <a:rPr lang="sv-SE" sz="4000" b="0" i="0" u="none" strike="noStrike" cap="none">
                          <a:solidFill>
                            <a:srgbClr val="FF6600"/>
                          </a:solidFill>
                          <a:latin typeface="Times"/>
                          <a:ea typeface="Times"/>
                          <a:cs typeface="Times"/>
                          <a:sym typeface="Times"/>
                        </a:rPr>
                        <a:t>S</a:t>
                      </a:r>
                      <a:endParaRPr sz="40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Misstänkt diagnos/nyckelfynd</a:t>
                      </a:r>
                      <a:endParaRPr sz="2800" b="0" i="0" u="none" strike="noStrike" cap="none">
                        <a:solidFill>
                          <a:schemeClr val="dk1"/>
                        </a:solidFill>
                        <a:latin typeface="Times"/>
                        <a:ea typeface="Times"/>
                        <a:cs typeface="Times"/>
                        <a:sym typeface="Times"/>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825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b</a:t>
                      </a:r>
                      <a:endParaRPr sz="28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beroende på vad PAL vill veta</a:t>
                      </a:r>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47725">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a</a:t>
                      </a:r>
                      <a:endParaRPr sz="28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beroende på vad PAL vill veta</a:t>
                      </a:r>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8250">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r</a:t>
                      </a:r>
                      <a:endParaRPr sz="2800" b="0" i="0" u="none" strike="noStrike" cap="none">
                        <a:solidFill>
                          <a:schemeClr val="dk1"/>
                        </a:solidFill>
                        <a:latin typeface="Times"/>
                        <a:ea typeface="Times"/>
                        <a:cs typeface="Times"/>
                        <a:sym typeface="Times"/>
                      </a:endParaRPr>
                    </a:p>
                  </a:txBody>
                  <a:tcPr marL="84400" marR="84400" marT="45750" marB="457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beroende på vad PAL vill veta</a:t>
                      </a:r>
                      <a:endParaRPr sz="2800" b="0" i="0" u="none" strike="noStrike" cap="none">
                        <a:solidFill>
                          <a:schemeClr val="dk1"/>
                        </a:solidFill>
                        <a:latin typeface="Times"/>
                        <a:ea typeface="Times"/>
                        <a:cs typeface="Times"/>
                        <a:sym typeface="Times"/>
                      </a:endParaRPr>
                    </a:p>
                  </a:txBody>
                  <a:tcPr marL="84400" marR="84400" marT="45750" marB="457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Shape 384"/>
        <p:cNvGrpSpPr/>
        <p:nvPr/>
      </p:nvGrpSpPr>
      <p:grpSpPr>
        <a:xfrm>
          <a:off x="0" y="0"/>
          <a:ext cx="0" cy="0"/>
          <a:chOff x="0" y="0"/>
          <a:chExt cx="0" cy="0"/>
        </a:xfrm>
      </p:grpSpPr>
      <p:cxnSp>
        <p:nvCxnSpPr>
          <p:cNvPr id="385" name="Google Shape;385;p28"/>
          <p:cNvCxnSpPr/>
          <p:nvPr/>
        </p:nvCxnSpPr>
        <p:spPr>
          <a:xfrm>
            <a:off x="2124075" y="1125538"/>
            <a:ext cx="0" cy="5111750"/>
          </a:xfrm>
          <a:prstGeom prst="straightConnector1">
            <a:avLst/>
          </a:prstGeom>
          <a:noFill/>
          <a:ln w="38100" cap="flat" cmpd="sng">
            <a:solidFill>
              <a:schemeClr val="dk1"/>
            </a:solidFill>
            <a:prstDash val="solid"/>
            <a:round/>
            <a:headEnd type="none" w="med" len="med"/>
            <a:tailEnd type="triangle" w="med" len="med"/>
          </a:ln>
        </p:spPr>
      </p:cxnSp>
      <p:sp>
        <p:nvSpPr>
          <p:cNvPr id="386" name="Google Shape;386;p28"/>
          <p:cNvSpPr txBox="1"/>
          <p:nvPr/>
        </p:nvSpPr>
        <p:spPr>
          <a:xfrm>
            <a:off x="1907704" y="2492896"/>
            <a:ext cx="4812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3200"/>
              <a:buFont typeface="Times"/>
              <a:buNone/>
            </a:pPr>
            <a:r>
              <a:rPr lang="sv-SE" sz="3200" b="1" i="0" u="none" strike="noStrike" cap="none">
                <a:solidFill>
                  <a:srgbClr val="00B050"/>
                </a:solidFill>
                <a:highlight>
                  <a:srgbClr val="C0C0C0"/>
                </a:highlight>
                <a:latin typeface="Times"/>
                <a:ea typeface="Times"/>
                <a:cs typeface="Times"/>
                <a:sym typeface="Times"/>
              </a:rPr>
              <a:t>A</a:t>
            </a:r>
            <a:endParaRPr sz="2400" b="1" i="0" u="none" strike="noStrike" cap="none">
              <a:solidFill>
                <a:srgbClr val="00B050"/>
              </a:solidFill>
              <a:highlight>
                <a:srgbClr val="C0C0C0"/>
              </a:highlight>
              <a:latin typeface="Times"/>
              <a:ea typeface="Times"/>
              <a:cs typeface="Times"/>
              <a:sym typeface="Times"/>
            </a:endParaRPr>
          </a:p>
        </p:txBody>
      </p:sp>
      <p:sp>
        <p:nvSpPr>
          <p:cNvPr id="387" name="Google Shape;387;p28"/>
          <p:cNvSpPr txBox="1"/>
          <p:nvPr/>
        </p:nvSpPr>
        <p:spPr>
          <a:xfrm>
            <a:off x="1907704" y="3132257"/>
            <a:ext cx="4587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3200"/>
              <a:buFont typeface="Times"/>
              <a:buNone/>
            </a:pPr>
            <a:r>
              <a:rPr lang="sv-SE" sz="3200" b="1" i="0" u="none" strike="noStrike" cap="none">
                <a:solidFill>
                  <a:srgbClr val="00B050"/>
                </a:solidFill>
                <a:highlight>
                  <a:srgbClr val="C0C0C0"/>
                </a:highlight>
                <a:latin typeface="Times"/>
                <a:ea typeface="Times"/>
                <a:cs typeface="Times"/>
                <a:sym typeface="Times"/>
              </a:rPr>
              <a:t>B</a:t>
            </a:r>
            <a:endParaRPr sz="2400" b="1" i="0" u="none" strike="noStrike" cap="none">
              <a:solidFill>
                <a:srgbClr val="00B050"/>
              </a:solidFill>
              <a:highlight>
                <a:srgbClr val="C0C0C0"/>
              </a:highlight>
              <a:latin typeface="Times"/>
              <a:ea typeface="Times"/>
              <a:cs typeface="Times"/>
              <a:sym typeface="Times"/>
            </a:endParaRPr>
          </a:p>
        </p:txBody>
      </p:sp>
      <p:sp>
        <p:nvSpPr>
          <p:cNvPr id="388" name="Google Shape;388;p28"/>
          <p:cNvSpPr txBox="1"/>
          <p:nvPr/>
        </p:nvSpPr>
        <p:spPr>
          <a:xfrm>
            <a:off x="1907704" y="3717032"/>
            <a:ext cx="4812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3200"/>
              <a:buFont typeface="Times"/>
              <a:buNone/>
            </a:pPr>
            <a:r>
              <a:rPr lang="sv-SE" sz="3200" b="1" i="0" u="none" strike="noStrike" cap="none">
                <a:solidFill>
                  <a:srgbClr val="00B050"/>
                </a:solidFill>
                <a:highlight>
                  <a:srgbClr val="C0C0C0"/>
                </a:highlight>
                <a:latin typeface="Times"/>
                <a:ea typeface="Times"/>
                <a:cs typeface="Times"/>
                <a:sym typeface="Times"/>
              </a:rPr>
              <a:t>C</a:t>
            </a:r>
            <a:endParaRPr sz="2400" b="1" i="0" u="none" strike="noStrike" cap="none">
              <a:solidFill>
                <a:srgbClr val="00B050"/>
              </a:solidFill>
              <a:highlight>
                <a:srgbClr val="C0C0C0"/>
              </a:highlight>
              <a:latin typeface="Times"/>
              <a:ea typeface="Times"/>
              <a:cs typeface="Times"/>
              <a:sym typeface="Times"/>
            </a:endParaRPr>
          </a:p>
        </p:txBody>
      </p:sp>
      <p:sp>
        <p:nvSpPr>
          <p:cNvPr id="389" name="Google Shape;389;p28"/>
          <p:cNvSpPr txBox="1"/>
          <p:nvPr/>
        </p:nvSpPr>
        <p:spPr>
          <a:xfrm>
            <a:off x="1907704" y="4284385"/>
            <a:ext cx="4812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3200"/>
              <a:buFont typeface="Times"/>
              <a:buNone/>
            </a:pPr>
            <a:r>
              <a:rPr lang="sv-SE" sz="3200" b="1" i="0" u="none" strike="noStrike" cap="none">
                <a:solidFill>
                  <a:srgbClr val="00B050"/>
                </a:solidFill>
                <a:highlight>
                  <a:srgbClr val="C0C0C0"/>
                </a:highlight>
                <a:latin typeface="Times"/>
                <a:ea typeface="Times"/>
                <a:cs typeface="Times"/>
                <a:sym typeface="Times"/>
              </a:rPr>
              <a:t>D</a:t>
            </a:r>
            <a:endParaRPr sz="2400" b="1" i="0" u="none" strike="noStrike" cap="none">
              <a:solidFill>
                <a:srgbClr val="00B050"/>
              </a:solidFill>
              <a:highlight>
                <a:srgbClr val="C0C0C0"/>
              </a:highlight>
              <a:latin typeface="Times"/>
              <a:ea typeface="Times"/>
              <a:cs typeface="Times"/>
              <a:sym typeface="Times"/>
            </a:endParaRPr>
          </a:p>
        </p:txBody>
      </p:sp>
      <p:sp>
        <p:nvSpPr>
          <p:cNvPr id="390" name="Google Shape;390;p28"/>
          <p:cNvSpPr txBox="1"/>
          <p:nvPr/>
        </p:nvSpPr>
        <p:spPr>
          <a:xfrm>
            <a:off x="1907704" y="4860449"/>
            <a:ext cx="4587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3200"/>
              <a:buFont typeface="Times"/>
              <a:buNone/>
            </a:pPr>
            <a:r>
              <a:rPr lang="sv-SE" sz="3200" b="1" i="0" u="none" strike="noStrike" cap="none">
                <a:solidFill>
                  <a:srgbClr val="00B050"/>
                </a:solidFill>
                <a:highlight>
                  <a:srgbClr val="C0C0C0"/>
                </a:highlight>
                <a:latin typeface="Times"/>
                <a:ea typeface="Times"/>
                <a:cs typeface="Times"/>
                <a:sym typeface="Times"/>
              </a:rPr>
              <a:t>E</a:t>
            </a:r>
            <a:endParaRPr sz="2400" b="1" i="0" u="none" strike="noStrike" cap="none">
              <a:solidFill>
                <a:srgbClr val="00B050"/>
              </a:solidFill>
              <a:highlight>
                <a:srgbClr val="C0C0C0"/>
              </a:highlight>
              <a:latin typeface="Times"/>
              <a:ea typeface="Times"/>
              <a:cs typeface="Times"/>
              <a:sym typeface="Times"/>
            </a:endParaRPr>
          </a:p>
        </p:txBody>
      </p:sp>
      <p:cxnSp>
        <p:nvCxnSpPr>
          <p:cNvPr id="391" name="Google Shape;391;p28"/>
          <p:cNvCxnSpPr/>
          <p:nvPr/>
        </p:nvCxnSpPr>
        <p:spPr>
          <a:xfrm>
            <a:off x="6300788" y="1196975"/>
            <a:ext cx="0" cy="1079500"/>
          </a:xfrm>
          <a:prstGeom prst="straightConnector1">
            <a:avLst/>
          </a:prstGeom>
          <a:noFill/>
          <a:ln w="38100" cap="flat" cmpd="sng">
            <a:solidFill>
              <a:schemeClr val="dk1"/>
            </a:solidFill>
            <a:prstDash val="solid"/>
            <a:round/>
            <a:headEnd type="none" w="med" len="med"/>
            <a:tailEnd type="none" w="med" len="med"/>
          </a:ln>
        </p:spPr>
      </p:cxnSp>
      <p:cxnSp>
        <p:nvCxnSpPr>
          <p:cNvPr id="392" name="Google Shape;392;p28"/>
          <p:cNvCxnSpPr/>
          <p:nvPr/>
        </p:nvCxnSpPr>
        <p:spPr>
          <a:xfrm>
            <a:off x="4932363" y="2276475"/>
            <a:ext cx="2735262" cy="0"/>
          </a:xfrm>
          <a:prstGeom prst="straightConnector1">
            <a:avLst/>
          </a:prstGeom>
          <a:noFill/>
          <a:ln w="38100" cap="flat" cmpd="sng">
            <a:solidFill>
              <a:schemeClr val="dk1"/>
            </a:solidFill>
            <a:prstDash val="solid"/>
            <a:round/>
            <a:headEnd type="none" w="med" len="med"/>
            <a:tailEnd type="none" w="med" len="med"/>
          </a:ln>
        </p:spPr>
      </p:cxnSp>
      <p:cxnSp>
        <p:nvCxnSpPr>
          <p:cNvPr id="393" name="Google Shape;393;p28"/>
          <p:cNvCxnSpPr/>
          <p:nvPr/>
        </p:nvCxnSpPr>
        <p:spPr>
          <a:xfrm>
            <a:off x="4932363" y="2276475"/>
            <a:ext cx="0" cy="1081088"/>
          </a:xfrm>
          <a:prstGeom prst="straightConnector1">
            <a:avLst/>
          </a:prstGeom>
          <a:noFill/>
          <a:ln w="38100" cap="flat" cmpd="sng">
            <a:solidFill>
              <a:schemeClr val="dk1"/>
            </a:solidFill>
            <a:prstDash val="solid"/>
            <a:round/>
            <a:headEnd type="none" w="med" len="med"/>
            <a:tailEnd type="none" w="med" len="med"/>
          </a:ln>
        </p:spPr>
      </p:cxnSp>
      <p:cxnSp>
        <p:nvCxnSpPr>
          <p:cNvPr id="394" name="Google Shape;394;p28"/>
          <p:cNvCxnSpPr/>
          <p:nvPr/>
        </p:nvCxnSpPr>
        <p:spPr>
          <a:xfrm>
            <a:off x="7667625" y="2276475"/>
            <a:ext cx="0" cy="1081088"/>
          </a:xfrm>
          <a:prstGeom prst="straightConnector1">
            <a:avLst/>
          </a:prstGeom>
          <a:noFill/>
          <a:ln w="38100" cap="flat" cmpd="sng">
            <a:solidFill>
              <a:schemeClr val="dk1"/>
            </a:solidFill>
            <a:prstDash val="solid"/>
            <a:round/>
            <a:headEnd type="none" w="med" len="med"/>
            <a:tailEnd type="none" w="med" len="med"/>
          </a:ln>
        </p:spPr>
      </p:cxnSp>
      <p:cxnSp>
        <p:nvCxnSpPr>
          <p:cNvPr id="395" name="Google Shape;395;p28"/>
          <p:cNvCxnSpPr/>
          <p:nvPr/>
        </p:nvCxnSpPr>
        <p:spPr>
          <a:xfrm>
            <a:off x="6300788" y="2276475"/>
            <a:ext cx="0" cy="1081088"/>
          </a:xfrm>
          <a:prstGeom prst="straightConnector1">
            <a:avLst/>
          </a:prstGeom>
          <a:noFill/>
          <a:ln w="38100" cap="flat" cmpd="sng">
            <a:solidFill>
              <a:schemeClr val="dk1"/>
            </a:solidFill>
            <a:prstDash val="solid"/>
            <a:round/>
            <a:headEnd type="none" w="med" len="med"/>
            <a:tailEnd type="none" w="med" len="med"/>
          </a:ln>
        </p:spPr>
      </p:cxnSp>
      <p:cxnSp>
        <p:nvCxnSpPr>
          <p:cNvPr id="396" name="Google Shape;396;p28"/>
          <p:cNvCxnSpPr/>
          <p:nvPr/>
        </p:nvCxnSpPr>
        <p:spPr>
          <a:xfrm>
            <a:off x="5651500" y="2276475"/>
            <a:ext cx="0" cy="1081088"/>
          </a:xfrm>
          <a:prstGeom prst="straightConnector1">
            <a:avLst/>
          </a:prstGeom>
          <a:noFill/>
          <a:ln w="38100" cap="flat" cmpd="sng">
            <a:solidFill>
              <a:schemeClr val="dk1"/>
            </a:solidFill>
            <a:prstDash val="solid"/>
            <a:round/>
            <a:headEnd type="none" w="med" len="med"/>
            <a:tailEnd type="none" w="med" len="med"/>
          </a:ln>
        </p:spPr>
      </p:cxnSp>
      <p:cxnSp>
        <p:nvCxnSpPr>
          <p:cNvPr id="397" name="Google Shape;397;p28"/>
          <p:cNvCxnSpPr/>
          <p:nvPr/>
        </p:nvCxnSpPr>
        <p:spPr>
          <a:xfrm>
            <a:off x="6948488" y="2276475"/>
            <a:ext cx="0" cy="1081088"/>
          </a:xfrm>
          <a:prstGeom prst="straightConnector1">
            <a:avLst/>
          </a:prstGeom>
          <a:noFill/>
          <a:ln w="38100" cap="flat" cmpd="sng">
            <a:solidFill>
              <a:schemeClr val="dk1"/>
            </a:solidFill>
            <a:prstDash val="solid"/>
            <a:round/>
            <a:headEnd type="none" w="med" len="med"/>
            <a:tailEnd type="none" w="med" len="med"/>
          </a:ln>
        </p:spPr>
      </p:cxnSp>
      <p:sp>
        <p:nvSpPr>
          <p:cNvPr id="398" name="Google Shape;398;p28"/>
          <p:cNvSpPr txBox="1"/>
          <p:nvPr/>
        </p:nvSpPr>
        <p:spPr>
          <a:xfrm>
            <a:off x="7380312" y="2492896"/>
            <a:ext cx="4587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a:buNone/>
            </a:pPr>
            <a:r>
              <a:rPr lang="sv-SE" sz="3200" b="1" i="0" u="none" strike="noStrike" cap="none">
                <a:solidFill>
                  <a:srgbClr val="FF0000"/>
                </a:solidFill>
                <a:highlight>
                  <a:srgbClr val="C0C0C0"/>
                </a:highlight>
                <a:latin typeface="Times"/>
                <a:ea typeface="Times"/>
                <a:cs typeface="Times"/>
                <a:sym typeface="Times"/>
              </a:rPr>
              <a:t>E</a:t>
            </a:r>
            <a:endParaRPr sz="2400" b="1" i="0" u="none" strike="noStrike" cap="none">
              <a:solidFill>
                <a:srgbClr val="FF0000"/>
              </a:solidFill>
              <a:highlight>
                <a:srgbClr val="C0C0C0"/>
              </a:highlight>
              <a:latin typeface="Times"/>
              <a:ea typeface="Times"/>
              <a:cs typeface="Times"/>
              <a:sym typeface="Times"/>
            </a:endParaRPr>
          </a:p>
        </p:txBody>
      </p:sp>
      <p:sp>
        <p:nvSpPr>
          <p:cNvPr id="399" name="Google Shape;399;p28"/>
          <p:cNvSpPr txBox="1"/>
          <p:nvPr/>
        </p:nvSpPr>
        <p:spPr>
          <a:xfrm>
            <a:off x="6732240" y="2492896"/>
            <a:ext cx="4812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a:buNone/>
            </a:pPr>
            <a:r>
              <a:rPr lang="sv-SE" sz="3200" b="1" i="0" u="none" strike="noStrike" cap="none">
                <a:solidFill>
                  <a:srgbClr val="FF0000"/>
                </a:solidFill>
                <a:highlight>
                  <a:srgbClr val="C0C0C0"/>
                </a:highlight>
                <a:latin typeface="Times"/>
                <a:ea typeface="Times"/>
                <a:cs typeface="Times"/>
                <a:sym typeface="Times"/>
              </a:rPr>
              <a:t>D</a:t>
            </a:r>
            <a:endParaRPr sz="2400" b="1" i="0" u="none" strike="noStrike" cap="none">
              <a:solidFill>
                <a:srgbClr val="FF0000"/>
              </a:solidFill>
              <a:highlight>
                <a:srgbClr val="C0C0C0"/>
              </a:highlight>
              <a:latin typeface="Times"/>
              <a:ea typeface="Times"/>
              <a:cs typeface="Times"/>
              <a:sym typeface="Times"/>
            </a:endParaRPr>
          </a:p>
        </p:txBody>
      </p:sp>
      <p:sp>
        <p:nvSpPr>
          <p:cNvPr id="400" name="Google Shape;400;p28"/>
          <p:cNvSpPr txBox="1"/>
          <p:nvPr/>
        </p:nvSpPr>
        <p:spPr>
          <a:xfrm>
            <a:off x="6034994" y="2492896"/>
            <a:ext cx="4812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a:buNone/>
            </a:pPr>
            <a:r>
              <a:rPr lang="sv-SE" sz="3200" b="1" i="0" u="none" strike="noStrike" cap="none">
                <a:solidFill>
                  <a:srgbClr val="FF0000"/>
                </a:solidFill>
                <a:highlight>
                  <a:srgbClr val="C0C0C0"/>
                </a:highlight>
                <a:latin typeface="Times"/>
                <a:ea typeface="Times"/>
                <a:cs typeface="Times"/>
                <a:sym typeface="Times"/>
              </a:rPr>
              <a:t>C</a:t>
            </a:r>
            <a:endParaRPr sz="2400" b="1" i="0" u="none" strike="noStrike" cap="none">
              <a:solidFill>
                <a:srgbClr val="FF0000"/>
              </a:solidFill>
              <a:highlight>
                <a:srgbClr val="C0C0C0"/>
              </a:highlight>
              <a:latin typeface="Times"/>
              <a:ea typeface="Times"/>
              <a:cs typeface="Times"/>
              <a:sym typeface="Times"/>
            </a:endParaRPr>
          </a:p>
        </p:txBody>
      </p:sp>
      <p:sp>
        <p:nvSpPr>
          <p:cNvPr id="401" name="Google Shape;401;p28"/>
          <p:cNvSpPr txBox="1"/>
          <p:nvPr/>
        </p:nvSpPr>
        <p:spPr>
          <a:xfrm>
            <a:off x="5436096" y="2492896"/>
            <a:ext cx="4587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a:buNone/>
            </a:pPr>
            <a:r>
              <a:rPr lang="sv-SE" sz="3200" b="1" i="0" u="none" strike="noStrike" cap="none">
                <a:solidFill>
                  <a:srgbClr val="FF0000"/>
                </a:solidFill>
                <a:highlight>
                  <a:srgbClr val="C0C0C0"/>
                </a:highlight>
                <a:latin typeface="Times"/>
                <a:ea typeface="Times"/>
                <a:cs typeface="Times"/>
                <a:sym typeface="Times"/>
              </a:rPr>
              <a:t>B</a:t>
            </a:r>
            <a:endParaRPr sz="2400" b="1" i="0" u="none" strike="noStrike" cap="none">
              <a:solidFill>
                <a:srgbClr val="FF0000"/>
              </a:solidFill>
              <a:highlight>
                <a:srgbClr val="C0C0C0"/>
              </a:highlight>
              <a:latin typeface="Times"/>
              <a:ea typeface="Times"/>
              <a:cs typeface="Times"/>
              <a:sym typeface="Times"/>
            </a:endParaRPr>
          </a:p>
        </p:txBody>
      </p:sp>
      <p:sp>
        <p:nvSpPr>
          <p:cNvPr id="402" name="Google Shape;402;p28"/>
          <p:cNvSpPr txBox="1"/>
          <p:nvPr/>
        </p:nvSpPr>
        <p:spPr>
          <a:xfrm>
            <a:off x="4716016" y="2492896"/>
            <a:ext cx="4812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a:buNone/>
            </a:pPr>
            <a:r>
              <a:rPr lang="sv-SE" sz="3200" b="1" i="0" u="none" strike="noStrike" cap="none">
                <a:solidFill>
                  <a:srgbClr val="FF0000"/>
                </a:solidFill>
                <a:highlight>
                  <a:srgbClr val="C0C0C0"/>
                </a:highlight>
                <a:latin typeface="Times"/>
                <a:ea typeface="Times"/>
                <a:cs typeface="Times"/>
                <a:sym typeface="Times"/>
              </a:rPr>
              <a:t>A</a:t>
            </a:r>
            <a:endParaRPr sz="2400" b="1" i="0" u="none" strike="noStrike" cap="none">
              <a:solidFill>
                <a:srgbClr val="FF0000"/>
              </a:solidFill>
              <a:highlight>
                <a:srgbClr val="C0C0C0"/>
              </a:highlight>
              <a:latin typeface="Times"/>
              <a:ea typeface="Times"/>
              <a:cs typeface="Times"/>
              <a:sym typeface="Times"/>
            </a:endParaRPr>
          </a:p>
        </p:txBody>
      </p:sp>
      <p:cxnSp>
        <p:nvCxnSpPr>
          <p:cNvPr id="403" name="Google Shape;403;p28"/>
          <p:cNvCxnSpPr/>
          <p:nvPr/>
        </p:nvCxnSpPr>
        <p:spPr>
          <a:xfrm>
            <a:off x="4932363" y="3357563"/>
            <a:ext cx="2735262" cy="0"/>
          </a:xfrm>
          <a:prstGeom prst="straightConnector1">
            <a:avLst/>
          </a:prstGeom>
          <a:noFill/>
          <a:ln w="38100" cap="flat" cmpd="sng">
            <a:solidFill>
              <a:schemeClr val="dk1"/>
            </a:solidFill>
            <a:prstDash val="solid"/>
            <a:round/>
            <a:headEnd type="none" w="med" len="med"/>
            <a:tailEnd type="none" w="med" len="med"/>
          </a:ln>
        </p:spPr>
      </p:cxnSp>
      <p:cxnSp>
        <p:nvCxnSpPr>
          <p:cNvPr id="404" name="Google Shape;404;p28"/>
          <p:cNvCxnSpPr/>
          <p:nvPr/>
        </p:nvCxnSpPr>
        <p:spPr>
          <a:xfrm>
            <a:off x="6300788" y="3357563"/>
            <a:ext cx="0" cy="1079500"/>
          </a:xfrm>
          <a:prstGeom prst="straightConnector1">
            <a:avLst/>
          </a:prstGeom>
          <a:noFill/>
          <a:ln w="38100" cap="flat" cmpd="sng">
            <a:solidFill>
              <a:schemeClr val="dk1"/>
            </a:solidFill>
            <a:prstDash val="solid"/>
            <a:round/>
            <a:headEnd type="none" w="med" len="med"/>
            <a:tailEnd type="triangle" w="med" len="med"/>
          </a:ln>
        </p:spPr>
      </p:cxnSp>
      <p:sp>
        <p:nvSpPr>
          <p:cNvPr id="405" name="Google Shape;405;p28"/>
          <p:cNvSpPr txBox="1"/>
          <p:nvPr/>
        </p:nvSpPr>
        <p:spPr>
          <a:xfrm>
            <a:off x="968941" y="404664"/>
            <a:ext cx="22349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3200"/>
              <a:buFont typeface="Times"/>
              <a:buNone/>
            </a:pPr>
            <a:r>
              <a:rPr lang="sv-SE" sz="3200" b="1" i="0" u="none" strike="noStrike" cap="none">
                <a:solidFill>
                  <a:srgbClr val="00B050"/>
                </a:solidFill>
                <a:latin typeface="Times"/>
                <a:ea typeface="Times"/>
                <a:cs typeface="Times"/>
                <a:sym typeface="Times"/>
              </a:rPr>
              <a:t>Sekventiellt</a:t>
            </a:r>
            <a:endParaRPr/>
          </a:p>
        </p:txBody>
      </p:sp>
      <p:sp>
        <p:nvSpPr>
          <p:cNvPr id="406" name="Google Shape;406;p28"/>
          <p:cNvSpPr txBox="1"/>
          <p:nvPr/>
        </p:nvSpPr>
        <p:spPr>
          <a:xfrm>
            <a:off x="5318451" y="423268"/>
            <a:ext cx="19143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a:buNone/>
            </a:pPr>
            <a:r>
              <a:rPr lang="sv-SE" sz="3200" b="1" i="0" u="none" strike="noStrike" cap="none">
                <a:solidFill>
                  <a:srgbClr val="FF0000"/>
                </a:solidFill>
                <a:latin typeface="Times"/>
                <a:ea typeface="Times"/>
                <a:cs typeface="Times"/>
                <a:sym typeface="Times"/>
              </a:rPr>
              <a:t>Simultant</a:t>
            </a:r>
            <a:endParaRPr/>
          </a:p>
        </p:txBody>
      </p:sp>
      <p:sp>
        <p:nvSpPr>
          <p:cNvPr id="407" name="Google Shape;407;p28"/>
          <p:cNvSpPr txBox="1"/>
          <p:nvPr/>
        </p:nvSpPr>
        <p:spPr>
          <a:xfrm>
            <a:off x="3583527" y="5152836"/>
            <a:ext cx="200728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3200"/>
              <a:buFont typeface="Times"/>
              <a:buNone/>
            </a:pPr>
            <a:r>
              <a:rPr lang="sv-SE" sz="3200" b="1" i="0" u="none" strike="noStrike" cap="none">
                <a:solidFill>
                  <a:srgbClr val="7030A0"/>
                </a:solidFill>
                <a:latin typeface="Times"/>
                <a:ea typeface="Times"/>
                <a:cs typeface="Times"/>
                <a:sym typeface="Times"/>
              </a:rPr>
              <a:t>Blandning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4 nyckelroller</a:t>
            </a:r>
            <a:endParaRPr/>
          </a:p>
        </p:txBody>
      </p:sp>
      <p:sp>
        <p:nvSpPr>
          <p:cNvPr id="414" name="Google Shape;414;p29"/>
          <p:cNvSpPr txBox="1">
            <a:spLocks noGrp="1"/>
          </p:cNvSpPr>
          <p:nvPr>
            <p:ph type="body" idx="1"/>
          </p:nvPr>
        </p:nvSpPr>
        <p:spPr>
          <a:xfrm>
            <a:off x="2627784" y="1981200"/>
            <a:ext cx="3312368" cy="24559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Times"/>
              <a:buNone/>
            </a:pPr>
            <a:r>
              <a:rPr lang="sv-SE" b="1" dirty="0" err="1"/>
              <a:t>Leader</a:t>
            </a:r>
            <a:endParaRPr dirty="0"/>
          </a:p>
          <a:p>
            <a:pPr marL="0" lvl="0" indent="0" algn="l" rtl="0">
              <a:spcBef>
                <a:spcPts val="640"/>
              </a:spcBef>
              <a:spcAft>
                <a:spcPts val="0"/>
              </a:spcAft>
              <a:buClr>
                <a:srgbClr val="FF0000"/>
              </a:buClr>
              <a:buSzPts val="3200"/>
              <a:buFont typeface="Times"/>
              <a:buNone/>
            </a:pPr>
            <a:r>
              <a:rPr lang="sv-SE" b="1" dirty="0">
                <a:solidFill>
                  <a:srgbClr val="FF0000"/>
                </a:solidFill>
              </a:rPr>
              <a:t>Fluids</a:t>
            </a:r>
            <a:endParaRPr dirty="0"/>
          </a:p>
          <a:p>
            <a:pPr marL="0" lvl="0" indent="0" algn="l" rtl="0">
              <a:spcBef>
                <a:spcPts val="640"/>
              </a:spcBef>
              <a:spcAft>
                <a:spcPts val="0"/>
              </a:spcAft>
              <a:buClr>
                <a:srgbClr val="00B050"/>
              </a:buClr>
              <a:buSzPts val="3200"/>
              <a:buFont typeface="Times"/>
              <a:buNone/>
            </a:pPr>
            <a:r>
              <a:rPr lang="sv-SE" b="1" dirty="0">
                <a:solidFill>
                  <a:srgbClr val="00B050"/>
                </a:solidFill>
              </a:rPr>
              <a:t>Vitals</a:t>
            </a:r>
            <a:endParaRPr dirty="0"/>
          </a:p>
          <a:p>
            <a:pPr marL="0" lvl="0" indent="0" algn="l" rtl="0">
              <a:spcBef>
                <a:spcPts val="640"/>
              </a:spcBef>
              <a:spcAft>
                <a:spcPts val="0"/>
              </a:spcAft>
              <a:buClr>
                <a:schemeClr val="accent3"/>
              </a:buClr>
              <a:buSzPts val="3200"/>
              <a:buFont typeface="Times"/>
              <a:buNone/>
            </a:pPr>
            <a:r>
              <a:rPr lang="sv-SE" b="1" dirty="0" err="1">
                <a:solidFill>
                  <a:schemeClr val="accent3"/>
                </a:solidFill>
              </a:rPr>
              <a:t>Scribe</a:t>
            </a:r>
            <a:endParaRPr dirty="0"/>
          </a:p>
        </p:txBody>
      </p:sp>
      <p:sp>
        <p:nvSpPr>
          <p:cNvPr id="415" name="Google Shape;415;p29"/>
          <p:cNvSpPr/>
          <p:nvPr/>
        </p:nvSpPr>
        <p:spPr>
          <a:xfrm>
            <a:off x="1979712" y="3212976"/>
            <a:ext cx="468312" cy="468313"/>
          </a:xfrm>
          <a:prstGeom prst="ellipse">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16" name="Google Shape;416;p29"/>
          <p:cNvSpPr/>
          <p:nvPr/>
        </p:nvSpPr>
        <p:spPr>
          <a:xfrm>
            <a:off x="1979712" y="2564904"/>
            <a:ext cx="466725" cy="468312"/>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17" name="Google Shape;417;p29"/>
          <p:cNvSpPr/>
          <p:nvPr/>
        </p:nvSpPr>
        <p:spPr>
          <a:xfrm>
            <a:off x="1979712" y="3789040"/>
            <a:ext cx="468313" cy="466725"/>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18" name="Google Shape;418;p29"/>
          <p:cNvSpPr/>
          <p:nvPr/>
        </p:nvSpPr>
        <p:spPr>
          <a:xfrm>
            <a:off x="1979712" y="1988840"/>
            <a:ext cx="468313" cy="466725"/>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Danger?</a:t>
            </a:r>
            <a:endParaRPr/>
          </a:p>
        </p:txBody>
      </p:sp>
      <p:sp>
        <p:nvSpPr>
          <p:cNvPr id="202" name="Google Shape;202;p3"/>
          <p:cNvSpPr txBox="1">
            <a:spLocks noGrp="1"/>
          </p:cNvSpPr>
          <p:nvPr>
            <p:ph type="body" idx="1"/>
          </p:nvPr>
        </p:nvSpPr>
        <p:spPr>
          <a:xfrm>
            <a:off x="323850" y="1981200"/>
            <a:ext cx="3960813" cy="310398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a:buChar char="•"/>
            </a:pPr>
            <a:r>
              <a:rPr lang="sv-SE"/>
              <a:t>Utseende</a:t>
            </a:r>
            <a:endParaRPr/>
          </a:p>
          <a:p>
            <a:pPr marL="342900" lvl="0" indent="-165100" algn="l" rtl="0">
              <a:spcBef>
                <a:spcPts val="560"/>
              </a:spcBef>
              <a:spcAft>
                <a:spcPts val="0"/>
              </a:spcAft>
              <a:buClr>
                <a:schemeClr val="dk1"/>
              </a:buClr>
              <a:buSzPts val="2800"/>
              <a:buFont typeface="Times"/>
              <a:buNone/>
            </a:pPr>
            <a:endParaRPr/>
          </a:p>
          <a:p>
            <a:pPr marL="342900" lvl="0" indent="-342900" algn="l" rtl="0">
              <a:spcBef>
                <a:spcPts val="560"/>
              </a:spcBef>
              <a:spcAft>
                <a:spcPts val="0"/>
              </a:spcAft>
              <a:buClr>
                <a:schemeClr val="dk1"/>
              </a:buClr>
              <a:buSzPts val="2800"/>
              <a:buFont typeface="Times"/>
              <a:buChar char="•"/>
            </a:pPr>
            <a:r>
              <a:rPr lang="sv-SE"/>
              <a:t>Vitalparametrar</a:t>
            </a:r>
            <a:endParaRPr/>
          </a:p>
          <a:p>
            <a:pPr marL="342900" lvl="0" indent="-165100" algn="l" rtl="0">
              <a:spcBef>
                <a:spcPts val="560"/>
              </a:spcBef>
              <a:spcAft>
                <a:spcPts val="0"/>
              </a:spcAft>
              <a:buClr>
                <a:schemeClr val="dk1"/>
              </a:buClr>
              <a:buSzPts val="2800"/>
              <a:buFont typeface="Times"/>
              <a:buNone/>
            </a:pPr>
            <a:endParaRPr/>
          </a:p>
          <a:p>
            <a:pPr marL="342900" lvl="0" indent="-342900" algn="l" rtl="0">
              <a:spcBef>
                <a:spcPts val="560"/>
              </a:spcBef>
              <a:spcAft>
                <a:spcPts val="0"/>
              </a:spcAft>
              <a:buClr>
                <a:schemeClr val="dk1"/>
              </a:buClr>
              <a:buSzPts val="2800"/>
              <a:buFont typeface="Times"/>
              <a:buChar char="•"/>
            </a:pPr>
            <a:r>
              <a:rPr lang="sv-SE"/>
              <a:t>Skademekanism</a:t>
            </a:r>
            <a:endParaRPr/>
          </a:p>
        </p:txBody>
      </p:sp>
      <p:pic>
        <p:nvPicPr>
          <p:cNvPr id="203" name="Google Shape;203;p3" descr="spindelsinne.jpg"/>
          <p:cNvPicPr preferRelativeResize="0"/>
          <p:nvPr/>
        </p:nvPicPr>
        <p:blipFill rotWithShape="1">
          <a:blip r:embed="rId3">
            <a:alphaModFix/>
          </a:blip>
          <a:srcRect/>
          <a:stretch/>
        </p:blipFill>
        <p:spPr>
          <a:xfrm>
            <a:off x="5510213" y="1700213"/>
            <a:ext cx="2949575" cy="4968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0"/>
          <p:cNvSpPr/>
          <p:nvPr/>
        </p:nvSpPr>
        <p:spPr>
          <a:xfrm>
            <a:off x="0" y="0"/>
            <a:ext cx="9144000" cy="6858000"/>
          </a:xfrm>
          <a:prstGeom prst="frame">
            <a:avLst>
              <a:gd name="adj1" fmla="val 3117"/>
            </a:avLst>
          </a:prstGeom>
          <a:solidFill>
            <a:srgbClr val="FFD57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25" name="Google Shape;425;p30"/>
          <p:cNvSpPr/>
          <p:nvPr/>
        </p:nvSpPr>
        <p:spPr>
          <a:xfrm>
            <a:off x="2771775" y="2565400"/>
            <a:ext cx="3455988" cy="1584325"/>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26" name="Google Shape;426;p30"/>
          <p:cNvSpPr/>
          <p:nvPr/>
        </p:nvSpPr>
        <p:spPr>
          <a:xfrm>
            <a:off x="3009900" y="3068638"/>
            <a:ext cx="482600" cy="411162"/>
          </a:xfrm>
          <a:prstGeom prst="ellipse">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27" name="Google Shape;427;p30"/>
          <p:cNvSpPr/>
          <p:nvPr/>
        </p:nvSpPr>
        <p:spPr>
          <a:xfrm>
            <a:off x="4716463" y="335756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28" name="Google Shape;428;p30"/>
          <p:cNvSpPr/>
          <p:nvPr/>
        </p:nvSpPr>
        <p:spPr>
          <a:xfrm rot="2132212">
            <a:off x="3521075" y="3746500"/>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29" name="Google Shape;429;p30"/>
          <p:cNvSpPr/>
          <p:nvPr/>
        </p:nvSpPr>
        <p:spPr>
          <a:xfrm>
            <a:off x="3598863" y="2952750"/>
            <a:ext cx="1044575" cy="692150"/>
          </a:xfrm>
          <a:prstGeom prst="roundRect">
            <a:avLst>
              <a:gd name="adj" fmla="val 16667"/>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30" name="Google Shape;430;p30"/>
          <p:cNvSpPr/>
          <p:nvPr/>
        </p:nvSpPr>
        <p:spPr>
          <a:xfrm>
            <a:off x="4716463" y="307181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31" name="Google Shape;431;p30"/>
          <p:cNvSpPr/>
          <p:nvPr/>
        </p:nvSpPr>
        <p:spPr>
          <a:xfrm rot="-1683292">
            <a:off x="3578225" y="2720975"/>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32" name="Google Shape;432;p30"/>
          <p:cNvSpPr txBox="1"/>
          <p:nvPr/>
        </p:nvSpPr>
        <p:spPr>
          <a:xfrm>
            <a:off x="3492500" y="5300663"/>
            <a:ext cx="2735263" cy="576262"/>
          </a:xfrm>
          <a:prstGeom prst="rect">
            <a:avLst/>
          </a:prstGeom>
          <a:solidFill>
            <a:srgbClr val="A5A5A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33" name="Google Shape;433;p30"/>
          <p:cNvSpPr/>
          <p:nvPr/>
        </p:nvSpPr>
        <p:spPr>
          <a:xfrm>
            <a:off x="3851275" y="5949950"/>
            <a:ext cx="468313" cy="466725"/>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34" name="Google Shape;434;p30"/>
          <p:cNvSpPr/>
          <p:nvPr/>
        </p:nvSpPr>
        <p:spPr>
          <a:xfrm>
            <a:off x="4248151" y="1916113"/>
            <a:ext cx="468312" cy="468313"/>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dirty="0">
              <a:solidFill>
                <a:srgbClr val="000000"/>
              </a:solidFill>
              <a:latin typeface="Times"/>
              <a:ea typeface="Times"/>
              <a:cs typeface="Times"/>
              <a:sym typeface="Times"/>
            </a:endParaRPr>
          </a:p>
        </p:txBody>
      </p:sp>
      <p:sp>
        <p:nvSpPr>
          <p:cNvPr id="435" name="Google Shape;435;p30"/>
          <p:cNvSpPr/>
          <p:nvPr/>
        </p:nvSpPr>
        <p:spPr>
          <a:xfrm>
            <a:off x="3132138" y="4292600"/>
            <a:ext cx="468312" cy="468313"/>
          </a:xfrm>
          <a:prstGeom prst="ellipse">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36" name="Google Shape;436;p30"/>
          <p:cNvSpPr/>
          <p:nvPr/>
        </p:nvSpPr>
        <p:spPr>
          <a:xfrm>
            <a:off x="3564850" y="1916113"/>
            <a:ext cx="466725" cy="468312"/>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38" name="Google Shape;438;p30"/>
          <p:cNvSpPr/>
          <p:nvPr/>
        </p:nvSpPr>
        <p:spPr>
          <a:xfrm>
            <a:off x="3635375" y="908050"/>
            <a:ext cx="11525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39" name="Google Shape;439;p30"/>
          <p:cNvSpPr/>
          <p:nvPr/>
        </p:nvSpPr>
        <p:spPr>
          <a:xfrm rot="-1998192">
            <a:off x="911225" y="1149350"/>
            <a:ext cx="11525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40" name="Google Shape;440;p30"/>
          <p:cNvSpPr/>
          <p:nvPr/>
        </p:nvSpPr>
        <p:spPr>
          <a:xfrm rot="-6257323">
            <a:off x="898525" y="4179888"/>
            <a:ext cx="13684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41" name="Google Shape;441;p30"/>
          <p:cNvSpPr/>
          <p:nvPr/>
        </p:nvSpPr>
        <p:spPr>
          <a:xfrm>
            <a:off x="3798213" y="4292600"/>
            <a:ext cx="9366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sv-SE" sz="2400" b="0" i="0" u="none" strike="noStrike" cap="none" dirty="0">
                <a:solidFill>
                  <a:srgbClr val="000000"/>
                </a:solidFill>
                <a:latin typeface="Times"/>
                <a:ea typeface="Times"/>
                <a:cs typeface="Times"/>
                <a:sym typeface="Times"/>
              </a:rPr>
              <a:t>Ultra-</a:t>
            </a:r>
            <a:endParaRPr dirty="0"/>
          </a:p>
          <a:p>
            <a:pPr marL="0" marR="0" lvl="0" indent="0" algn="l" rtl="0">
              <a:spcBef>
                <a:spcPts val="0"/>
              </a:spcBef>
              <a:spcAft>
                <a:spcPts val="0"/>
              </a:spcAft>
              <a:buNone/>
            </a:pPr>
            <a:r>
              <a:rPr lang="sv-SE" sz="2400" b="0" i="0" u="none" strike="noStrike" cap="none" dirty="0">
                <a:solidFill>
                  <a:srgbClr val="000000"/>
                </a:solidFill>
                <a:latin typeface="Times"/>
                <a:ea typeface="Times"/>
                <a:cs typeface="Times"/>
                <a:sym typeface="Times"/>
              </a:rPr>
              <a:t>ljud</a:t>
            </a:r>
            <a:endParaRPr dirty="0"/>
          </a:p>
        </p:txBody>
      </p:sp>
      <p:sp>
        <p:nvSpPr>
          <p:cNvPr id="442" name="Google Shape;442;p30"/>
          <p:cNvSpPr/>
          <p:nvPr/>
        </p:nvSpPr>
        <p:spPr>
          <a:xfrm>
            <a:off x="2268538" y="692150"/>
            <a:ext cx="1079500" cy="5588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43" name="Google Shape;443;p30"/>
          <p:cNvSpPr txBox="1"/>
          <p:nvPr/>
        </p:nvSpPr>
        <p:spPr>
          <a:xfrm>
            <a:off x="5796136" y="260648"/>
            <a:ext cx="3096344" cy="19389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Noto Sans Symbols"/>
              <a:buChar char="❑"/>
            </a:pPr>
            <a:r>
              <a:rPr lang="sv-SE" sz="2400" b="0" i="0" u="none" strike="noStrike" cap="none">
                <a:solidFill>
                  <a:schemeClr val="dk1"/>
                </a:solidFill>
                <a:latin typeface="Times"/>
                <a:ea typeface="Times"/>
                <a:cs typeface="Times"/>
                <a:sym typeface="Times"/>
              </a:rPr>
              <a:t>Sign-In</a:t>
            </a:r>
            <a:endParaRPr/>
          </a:p>
          <a:p>
            <a:pPr marL="342900" marR="0" lvl="0" indent="-342900" algn="l" rtl="0">
              <a:spcBef>
                <a:spcPts val="0"/>
              </a:spcBef>
              <a:spcAft>
                <a:spcPts val="0"/>
              </a:spcAft>
              <a:buClr>
                <a:schemeClr val="dk1"/>
              </a:buClr>
              <a:buSzPts val="2400"/>
              <a:buFont typeface="Noto Sans Symbols"/>
              <a:buChar char="❑"/>
            </a:pPr>
            <a:r>
              <a:rPr lang="sv-SE" sz="2400" b="0" i="0" u="none" strike="noStrike" cap="none">
                <a:solidFill>
                  <a:schemeClr val="dk1"/>
                </a:solidFill>
                <a:latin typeface="Times"/>
                <a:ea typeface="Times"/>
                <a:cs typeface="Times"/>
                <a:sym typeface="Times"/>
              </a:rPr>
              <a:t>ABCDE</a:t>
            </a:r>
            <a:endParaRPr/>
          </a:p>
          <a:p>
            <a:pPr marL="342900" marR="0" lvl="0" indent="-342900" algn="l" rtl="0">
              <a:spcBef>
                <a:spcPts val="0"/>
              </a:spcBef>
              <a:spcAft>
                <a:spcPts val="0"/>
              </a:spcAft>
              <a:buClr>
                <a:schemeClr val="dk1"/>
              </a:buClr>
              <a:buSzPts val="2400"/>
              <a:buFont typeface="Noto Sans Symbols"/>
              <a:buChar char="❑"/>
            </a:pPr>
            <a:r>
              <a:rPr lang="sv-SE" sz="2400" b="0" i="0" u="none" strike="noStrike" cap="none">
                <a:solidFill>
                  <a:schemeClr val="dk1"/>
                </a:solidFill>
                <a:latin typeface="Times"/>
                <a:ea typeface="Times"/>
                <a:cs typeface="Times"/>
                <a:sym typeface="Times"/>
              </a:rPr>
              <a:t>Ultraljud? Ingrepp?</a:t>
            </a:r>
            <a:endParaRPr/>
          </a:p>
          <a:p>
            <a:pPr marL="342900" marR="0" lvl="0" indent="-342900" algn="l" rtl="0">
              <a:spcBef>
                <a:spcPts val="0"/>
              </a:spcBef>
              <a:spcAft>
                <a:spcPts val="0"/>
              </a:spcAft>
              <a:buClr>
                <a:schemeClr val="dk1"/>
              </a:buClr>
              <a:buSzPts val="2400"/>
              <a:buFont typeface="Noto Sans Symbols"/>
              <a:buChar char="❑"/>
            </a:pPr>
            <a:r>
              <a:rPr lang="sv-SE" sz="2400" b="0" i="0" u="none" strike="noStrike" cap="none">
                <a:solidFill>
                  <a:schemeClr val="dk1"/>
                </a:solidFill>
                <a:latin typeface="Times"/>
                <a:ea typeface="Times"/>
                <a:cs typeface="Times"/>
                <a:sym typeface="Times"/>
              </a:rPr>
              <a:t>Syndrom behandling</a:t>
            </a:r>
            <a:endParaRPr/>
          </a:p>
          <a:p>
            <a:pPr marL="342900" marR="0" lvl="0" indent="-342900" algn="l" rtl="0">
              <a:spcBef>
                <a:spcPts val="0"/>
              </a:spcBef>
              <a:spcAft>
                <a:spcPts val="0"/>
              </a:spcAft>
              <a:buClr>
                <a:schemeClr val="dk1"/>
              </a:buClr>
              <a:buSzPts val="2400"/>
              <a:buFont typeface="Noto Sans Symbols"/>
              <a:buChar char="❑"/>
            </a:pPr>
            <a:r>
              <a:rPr lang="sv-SE" sz="2400" b="0" i="0" u="none" strike="noStrike" cap="none">
                <a:solidFill>
                  <a:schemeClr val="dk1"/>
                </a:solidFill>
                <a:latin typeface="Times"/>
                <a:ea typeface="Times"/>
                <a:cs typeface="Times"/>
                <a:sym typeface="Times"/>
              </a:rPr>
              <a:t>Sign-Out</a:t>
            </a:r>
            <a:endParaRPr/>
          </a:p>
        </p:txBody>
      </p:sp>
      <p:sp>
        <p:nvSpPr>
          <p:cNvPr id="3" name="Google Shape;461;p31">
            <a:extLst>
              <a:ext uri="{FF2B5EF4-FFF2-40B4-BE49-F238E27FC236}">
                <a16:creationId xmlns:a16="http://schemas.microsoft.com/office/drawing/2014/main" id="{8D86014E-071B-53FC-5503-08195EE3E4E3}"/>
              </a:ext>
            </a:extLst>
          </p:cNvPr>
          <p:cNvSpPr txBox="1"/>
          <p:nvPr/>
        </p:nvSpPr>
        <p:spPr>
          <a:xfrm>
            <a:off x="4865598" y="1918920"/>
            <a:ext cx="11938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b="1" i="0" u="none" strike="noStrike" cap="none" dirty="0" err="1">
                <a:solidFill>
                  <a:schemeClr val="tx1"/>
                </a:solidFill>
                <a:latin typeface="Times"/>
                <a:ea typeface="Times"/>
                <a:cs typeface="Times"/>
                <a:sym typeface="Times"/>
              </a:rPr>
              <a:t>Leader</a:t>
            </a:r>
            <a:endParaRPr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p:nvPr/>
        </p:nvSpPr>
        <p:spPr>
          <a:xfrm>
            <a:off x="0" y="0"/>
            <a:ext cx="9144000" cy="6858000"/>
          </a:xfrm>
          <a:prstGeom prst="frame">
            <a:avLst>
              <a:gd name="adj1" fmla="val 3117"/>
            </a:avLst>
          </a:prstGeom>
          <a:solidFill>
            <a:srgbClr val="FFD57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50" name="Google Shape;450;p31"/>
          <p:cNvSpPr/>
          <p:nvPr/>
        </p:nvSpPr>
        <p:spPr>
          <a:xfrm>
            <a:off x="2771775" y="2565400"/>
            <a:ext cx="3455988" cy="1584325"/>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51" name="Google Shape;451;p31"/>
          <p:cNvSpPr/>
          <p:nvPr/>
        </p:nvSpPr>
        <p:spPr>
          <a:xfrm>
            <a:off x="3009900" y="3068638"/>
            <a:ext cx="482600" cy="411162"/>
          </a:xfrm>
          <a:prstGeom prst="ellipse">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52" name="Google Shape;452;p31"/>
          <p:cNvSpPr/>
          <p:nvPr/>
        </p:nvSpPr>
        <p:spPr>
          <a:xfrm>
            <a:off x="4716463" y="335756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53" name="Google Shape;453;p31"/>
          <p:cNvSpPr/>
          <p:nvPr/>
        </p:nvSpPr>
        <p:spPr>
          <a:xfrm rot="2132212">
            <a:off x="3521075" y="3746500"/>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54" name="Google Shape;454;p31"/>
          <p:cNvSpPr/>
          <p:nvPr/>
        </p:nvSpPr>
        <p:spPr>
          <a:xfrm>
            <a:off x="3598863" y="2952750"/>
            <a:ext cx="1044575" cy="692150"/>
          </a:xfrm>
          <a:prstGeom prst="roundRect">
            <a:avLst>
              <a:gd name="adj" fmla="val 16667"/>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55" name="Google Shape;455;p31"/>
          <p:cNvSpPr/>
          <p:nvPr/>
        </p:nvSpPr>
        <p:spPr>
          <a:xfrm>
            <a:off x="4716463" y="307181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56" name="Google Shape;456;p31"/>
          <p:cNvSpPr/>
          <p:nvPr/>
        </p:nvSpPr>
        <p:spPr>
          <a:xfrm rot="-1683292">
            <a:off x="3578225" y="2720975"/>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57" name="Google Shape;457;p31"/>
          <p:cNvSpPr txBox="1"/>
          <p:nvPr/>
        </p:nvSpPr>
        <p:spPr>
          <a:xfrm>
            <a:off x="3492500" y="5300663"/>
            <a:ext cx="2735263" cy="576262"/>
          </a:xfrm>
          <a:prstGeom prst="rect">
            <a:avLst/>
          </a:prstGeom>
          <a:solidFill>
            <a:srgbClr val="A5A5A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62" name="Google Shape;462;p31"/>
          <p:cNvSpPr/>
          <p:nvPr/>
        </p:nvSpPr>
        <p:spPr>
          <a:xfrm>
            <a:off x="3635375" y="908050"/>
            <a:ext cx="11525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2400" b="0" i="0" u="none" strike="noStrike" cap="none">
                <a:solidFill>
                  <a:srgbClr val="000000"/>
                </a:solidFill>
                <a:latin typeface="Times"/>
                <a:ea typeface="Times"/>
                <a:cs typeface="Times"/>
                <a:sym typeface="Times"/>
              </a:rPr>
              <a:t>Stick-vagn</a:t>
            </a:r>
            <a:endParaRPr/>
          </a:p>
        </p:txBody>
      </p:sp>
      <p:sp>
        <p:nvSpPr>
          <p:cNvPr id="463" name="Google Shape;463;p31"/>
          <p:cNvSpPr/>
          <p:nvPr/>
        </p:nvSpPr>
        <p:spPr>
          <a:xfrm rot="-6257323">
            <a:off x="898525" y="4179888"/>
            <a:ext cx="13684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65" name="Google Shape;465;p31"/>
          <p:cNvSpPr/>
          <p:nvPr/>
        </p:nvSpPr>
        <p:spPr>
          <a:xfrm>
            <a:off x="2268538" y="692150"/>
            <a:ext cx="1079500" cy="5588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sv-SE" sz="2400" b="0" i="0" u="none" strike="noStrike" cap="none">
                <a:solidFill>
                  <a:srgbClr val="000000"/>
                </a:solidFill>
                <a:latin typeface="Times"/>
                <a:ea typeface="Times"/>
                <a:cs typeface="Times"/>
                <a:sym typeface="Times"/>
              </a:rPr>
              <a:t>Fluido</a:t>
            </a:r>
            <a:endParaRPr/>
          </a:p>
        </p:txBody>
      </p:sp>
      <p:sp>
        <p:nvSpPr>
          <p:cNvPr id="466" name="Google Shape;466;p31"/>
          <p:cNvSpPr txBox="1"/>
          <p:nvPr/>
        </p:nvSpPr>
        <p:spPr>
          <a:xfrm>
            <a:off x="5852623" y="260648"/>
            <a:ext cx="3039857"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F0000"/>
              </a:buClr>
              <a:buSzPts val="2400"/>
              <a:buFont typeface="Noto Sans Symbols"/>
              <a:buChar char="❑"/>
            </a:pPr>
            <a:r>
              <a:rPr lang="sv-SE" sz="2400" b="0" i="0" u="none" strike="noStrike" cap="none">
                <a:solidFill>
                  <a:srgbClr val="FF0000"/>
                </a:solidFill>
                <a:latin typeface="Times"/>
                <a:ea typeface="Times"/>
                <a:cs typeface="Times"/>
                <a:sym typeface="Times"/>
              </a:rPr>
              <a:t>PVK? IO?</a:t>
            </a:r>
            <a:endParaRPr/>
          </a:p>
          <a:p>
            <a:pPr marL="342900" marR="0" lvl="0" indent="-342900" algn="l" rtl="0">
              <a:spcBef>
                <a:spcPts val="0"/>
              </a:spcBef>
              <a:spcAft>
                <a:spcPts val="0"/>
              </a:spcAft>
              <a:buClr>
                <a:srgbClr val="FF0000"/>
              </a:buClr>
              <a:buSzPts val="2400"/>
              <a:buFont typeface="Noto Sans Symbols"/>
              <a:buChar char="❑"/>
            </a:pPr>
            <a:r>
              <a:rPr lang="sv-SE" sz="2400" b="0" i="0" u="none" strike="noStrike" cap="none">
                <a:solidFill>
                  <a:srgbClr val="FF0000"/>
                </a:solidFill>
                <a:latin typeface="Times"/>
                <a:ea typeface="Times"/>
                <a:cs typeface="Times"/>
                <a:sym typeface="Times"/>
              </a:rPr>
              <a:t>Blodprov</a:t>
            </a:r>
            <a:endParaRPr/>
          </a:p>
          <a:p>
            <a:pPr marL="342900" marR="0" lvl="0" indent="-342900" algn="l" rtl="0">
              <a:spcBef>
                <a:spcPts val="0"/>
              </a:spcBef>
              <a:spcAft>
                <a:spcPts val="0"/>
              </a:spcAft>
              <a:buClr>
                <a:srgbClr val="FF0000"/>
              </a:buClr>
              <a:buSzPts val="2400"/>
              <a:buFont typeface="Noto Sans Symbols"/>
              <a:buChar char="❑"/>
            </a:pPr>
            <a:r>
              <a:rPr lang="sv-SE" sz="2400" b="0" i="0" u="none" strike="noStrike" cap="none">
                <a:solidFill>
                  <a:srgbClr val="FF0000"/>
                </a:solidFill>
                <a:latin typeface="Times"/>
                <a:ea typeface="Times"/>
                <a:cs typeface="Times"/>
                <a:sym typeface="Times"/>
              </a:rPr>
              <a:t>Krystalloid? Blod?</a:t>
            </a:r>
            <a:endParaRPr/>
          </a:p>
          <a:p>
            <a:pPr marL="342900" marR="0" lvl="0" indent="-342900" algn="l" rtl="0">
              <a:spcBef>
                <a:spcPts val="0"/>
              </a:spcBef>
              <a:spcAft>
                <a:spcPts val="0"/>
              </a:spcAft>
              <a:buClr>
                <a:srgbClr val="FF0000"/>
              </a:buClr>
              <a:buSzPts val="2400"/>
              <a:buFont typeface="Noto Sans Symbols"/>
              <a:buChar char="❑"/>
            </a:pPr>
            <a:r>
              <a:rPr lang="sv-SE" sz="2400" b="0" i="0" u="none" strike="noStrike" cap="none">
                <a:solidFill>
                  <a:srgbClr val="FF0000"/>
                </a:solidFill>
                <a:latin typeface="Times"/>
                <a:ea typeface="Times"/>
                <a:cs typeface="Times"/>
                <a:sym typeface="Times"/>
              </a:rPr>
              <a:t>Läkemedel?</a:t>
            </a:r>
            <a:endParaRPr/>
          </a:p>
        </p:txBody>
      </p:sp>
      <p:sp>
        <p:nvSpPr>
          <p:cNvPr id="467" name="Google Shape;467;p31"/>
          <p:cNvSpPr/>
          <p:nvPr/>
        </p:nvSpPr>
        <p:spPr>
          <a:xfrm>
            <a:off x="3851275" y="5949950"/>
            <a:ext cx="468313" cy="466725"/>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pic>
        <p:nvPicPr>
          <p:cNvPr id="468" name="Google Shape;468;p31" descr="A picture containing sewing machine, appliance, kitchen appliance&#10;&#10;Description automatically generated"/>
          <p:cNvPicPr preferRelativeResize="0"/>
          <p:nvPr/>
        </p:nvPicPr>
        <p:blipFill rotWithShape="1">
          <a:blip r:embed="rId3">
            <a:alphaModFix/>
          </a:blip>
          <a:srcRect/>
          <a:stretch/>
        </p:blipFill>
        <p:spPr>
          <a:xfrm>
            <a:off x="7194390" y="2671989"/>
            <a:ext cx="1056377" cy="3570288"/>
          </a:xfrm>
          <a:prstGeom prst="rect">
            <a:avLst/>
          </a:prstGeom>
          <a:noFill/>
          <a:ln>
            <a:noFill/>
          </a:ln>
        </p:spPr>
      </p:pic>
      <p:sp>
        <p:nvSpPr>
          <p:cNvPr id="2" name="Google Shape;434;p30">
            <a:extLst>
              <a:ext uri="{FF2B5EF4-FFF2-40B4-BE49-F238E27FC236}">
                <a16:creationId xmlns:a16="http://schemas.microsoft.com/office/drawing/2014/main" id="{0B62261D-7B05-77C0-27B8-9311207D2255}"/>
              </a:ext>
            </a:extLst>
          </p:cNvPr>
          <p:cNvSpPr/>
          <p:nvPr/>
        </p:nvSpPr>
        <p:spPr>
          <a:xfrm>
            <a:off x="4248151" y="1916113"/>
            <a:ext cx="468312" cy="468313"/>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dirty="0">
              <a:solidFill>
                <a:srgbClr val="000000"/>
              </a:solidFill>
              <a:latin typeface="Times"/>
              <a:ea typeface="Times"/>
              <a:cs typeface="Times"/>
              <a:sym typeface="Times"/>
            </a:endParaRPr>
          </a:p>
        </p:txBody>
      </p:sp>
      <p:sp>
        <p:nvSpPr>
          <p:cNvPr id="3" name="Google Shape;436;p30">
            <a:extLst>
              <a:ext uri="{FF2B5EF4-FFF2-40B4-BE49-F238E27FC236}">
                <a16:creationId xmlns:a16="http://schemas.microsoft.com/office/drawing/2014/main" id="{5754BD6A-8537-8AF2-70FE-91583D62441F}"/>
              </a:ext>
            </a:extLst>
          </p:cNvPr>
          <p:cNvSpPr/>
          <p:nvPr/>
        </p:nvSpPr>
        <p:spPr>
          <a:xfrm>
            <a:off x="3564850" y="1916113"/>
            <a:ext cx="466725" cy="468312"/>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 name="Google Shape;461;p31">
            <a:extLst>
              <a:ext uri="{FF2B5EF4-FFF2-40B4-BE49-F238E27FC236}">
                <a16:creationId xmlns:a16="http://schemas.microsoft.com/office/drawing/2014/main" id="{6C8318A8-D6F3-A90D-593D-A0876582C863}"/>
              </a:ext>
            </a:extLst>
          </p:cNvPr>
          <p:cNvSpPr txBox="1"/>
          <p:nvPr/>
        </p:nvSpPr>
        <p:spPr>
          <a:xfrm>
            <a:off x="2395888" y="1916832"/>
            <a:ext cx="11095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b="1" i="0" u="none" strike="noStrike" cap="none" dirty="0">
                <a:solidFill>
                  <a:srgbClr val="FF0000"/>
                </a:solidFill>
                <a:latin typeface="Times"/>
                <a:ea typeface="Times"/>
                <a:cs typeface="Times"/>
                <a:sym typeface="Times"/>
              </a:rPr>
              <a:t>Fluids</a:t>
            </a:r>
            <a:endParaRPr dirty="0"/>
          </a:p>
        </p:txBody>
      </p:sp>
      <p:sp>
        <p:nvSpPr>
          <p:cNvPr id="5" name="Google Shape;439;p30">
            <a:extLst>
              <a:ext uri="{FF2B5EF4-FFF2-40B4-BE49-F238E27FC236}">
                <a16:creationId xmlns:a16="http://schemas.microsoft.com/office/drawing/2014/main" id="{1BA8D96B-3686-5F91-BA20-E83DF14C0D57}"/>
              </a:ext>
            </a:extLst>
          </p:cNvPr>
          <p:cNvSpPr/>
          <p:nvPr/>
        </p:nvSpPr>
        <p:spPr>
          <a:xfrm rot="-1998192">
            <a:off x="911225" y="1149350"/>
            <a:ext cx="11525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6" name="Google Shape;435;p30">
            <a:extLst>
              <a:ext uri="{FF2B5EF4-FFF2-40B4-BE49-F238E27FC236}">
                <a16:creationId xmlns:a16="http://schemas.microsoft.com/office/drawing/2014/main" id="{1BC58A3A-348A-D1EA-6456-66ABA51D7069}"/>
              </a:ext>
            </a:extLst>
          </p:cNvPr>
          <p:cNvSpPr/>
          <p:nvPr/>
        </p:nvSpPr>
        <p:spPr>
          <a:xfrm>
            <a:off x="3132138" y="4292600"/>
            <a:ext cx="468312" cy="468313"/>
          </a:xfrm>
          <a:prstGeom prst="ellipse">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7" name="Google Shape;441;p30">
            <a:extLst>
              <a:ext uri="{FF2B5EF4-FFF2-40B4-BE49-F238E27FC236}">
                <a16:creationId xmlns:a16="http://schemas.microsoft.com/office/drawing/2014/main" id="{F73FC956-CD5A-6300-3F40-800C1FF0EA75}"/>
              </a:ext>
            </a:extLst>
          </p:cNvPr>
          <p:cNvSpPr/>
          <p:nvPr/>
        </p:nvSpPr>
        <p:spPr>
          <a:xfrm>
            <a:off x="3798213" y="4292600"/>
            <a:ext cx="9366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2"/>
          <p:cNvSpPr/>
          <p:nvPr/>
        </p:nvSpPr>
        <p:spPr>
          <a:xfrm>
            <a:off x="0" y="0"/>
            <a:ext cx="9144000" cy="6858000"/>
          </a:xfrm>
          <a:prstGeom prst="frame">
            <a:avLst>
              <a:gd name="adj1" fmla="val 3117"/>
            </a:avLst>
          </a:prstGeom>
          <a:solidFill>
            <a:srgbClr val="FFD57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76" name="Google Shape;476;p32"/>
          <p:cNvSpPr/>
          <p:nvPr/>
        </p:nvSpPr>
        <p:spPr>
          <a:xfrm>
            <a:off x="2771775" y="2565400"/>
            <a:ext cx="3455988" cy="1584325"/>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77" name="Google Shape;477;p32"/>
          <p:cNvSpPr/>
          <p:nvPr/>
        </p:nvSpPr>
        <p:spPr>
          <a:xfrm>
            <a:off x="3009900" y="3068638"/>
            <a:ext cx="482600" cy="411162"/>
          </a:xfrm>
          <a:prstGeom prst="ellipse">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78" name="Google Shape;478;p32"/>
          <p:cNvSpPr/>
          <p:nvPr/>
        </p:nvSpPr>
        <p:spPr>
          <a:xfrm>
            <a:off x="4716463" y="335756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79" name="Google Shape;479;p32"/>
          <p:cNvSpPr/>
          <p:nvPr/>
        </p:nvSpPr>
        <p:spPr>
          <a:xfrm rot="2132212">
            <a:off x="3521075" y="3746500"/>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80" name="Google Shape;480;p32"/>
          <p:cNvSpPr/>
          <p:nvPr/>
        </p:nvSpPr>
        <p:spPr>
          <a:xfrm>
            <a:off x="3598863" y="2952750"/>
            <a:ext cx="1044575" cy="692150"/>
          </a:xfrm>
          <a:prstGeom prst="roundRect">
            <a:avLst>
              <a:gd name="adj" fmla="val 16667"/>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81" name="Google Shape;481;p32"/>
          <p:cNvSpPr/>
          <p:nvPr/>
        </p:nvSpPr>
        <p:spPr>
          <a:xfrm>
            <a:off x="4716463" y="307181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82" name="Google Shape;482;p32"/>
          <p:cNvSpPr/>
          <p:nvPr/>
        </p:nvSpPr>
        <p:spPr>
          <a:xfrm rot="-1683292">
            <a:off x="3578225" y="2720975"/>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83" name="Google Shape;483;p32"/>
          <p:cNvSpPr txBox="1"/>
          <p:nvPr/>
        </p:nvSpPr>
        <p:spPr>
          <a:xfrm>
            <a:off x="3492500" y="5300663"/>
            <a:ext cx="2735263" cy="576262"/>
          </a:xfrm>
          <a:prstGeom prst="rect">
            <a:avLst/>
          </a:prstGeom>
          <a:solidFill>
            <a:srgbClr val="A5A5A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a:ea typeface="Times"/>
              <a:cs typeface="Times"/>
              <a:sym typeface="Times"/>
            </a:endParaRPr>
          </a:p>
        </p:txBody>
      </p:sp>
      <p:sp>
        <p:nvSpPr>
          <p:cNvPr id="487" name="Google Shape;487;p32"/>
          <p:cNvSpPr txBox="1"/>
          <p:nvPr/>
        </p:nvSpPr>
        <p:spPr>
          <a:xfrm>
            <a:off x="2196698" y="4299289"/>
            <a:ext cx="136815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b="1" i="0" u="none" strike="noStrike" cap="none" dirty="0">
                <a:solidFill>
                  <a:srgbClr val="00B050"/>
                </a:solidFill>
                <a:latin typeface="Times"/>
                <a:ea typeface="Times"/>
                <a:cs typeface="Times"/>
                <a:sym typeface="Times"/>
              </a:rPr>
              <a:t>Vitals</a:t>
            </a:r>
            <a:endParaRPr dirty="0"/>
          </a:p>
        </p:txBody>
      </p:sp>
      <p:sp>
        <p:nvSpPr>
          <p:cNvPr id="488" name="Google Shape;488;p32"/>
          <p:cNvSpPr/>
          <p:nvPr/>
        </p:nvSpPr>
        <p:spPr>
          <a:xfrm>
            <a:off x="3635375" y="908050"/>
            <a:ext cx="11525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89" name="Google Shape;489;p32"/>
          <p:cNvSpPr/>
          <p:nvPr/>
        </p:nvSpPr>
        <p:spPr>
          <a:xfrm rot="-1998192">
            <a:off x="911225" y="1149350"/>
            <a:ext cx="11525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90" name="Google Shape;490;p32"/>
          <p:cNvSpPr/>
          <p:nvPr/>
        </p:nvSpPr>
        <p:spPr>
          <a:xfrm rot="-6257323">
            <a:off x="898525" y="4179888"/>
            <a:ext cx="13684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2400" b="0" i="0" u="none" strike="noStrike" cap="none">
                <a:solidFill>
                  <a:srgbClr val="000000"/>
                </a:solidFill>
                <a:latin typeface="Times"/>
                <a:ea typeface="Times"/>
                <a:cs typeface="Times"/>
                <a:sym typeface="Times"/>
              </a:rPr>
              <a:t>Monitors</a:t>
            </a:r>
            <a:endParaRPr/>
          </a:p>
        </p:txBody>
      </p:sp>
      <p:sp>
        <p:nvSpPr>
          <p:cNvPr id="492" name="Google Shape;492;p32"/>
          <p:cNvSpPr/>
          <p:nvPr/>
        </p:nvSpPr>
        <p:spPr>
          <a:xfrm>
            <a:off x="2268538" y="692150"/>
            <a:ext cx="1079500" cy="5588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93" name="Google Shape;493;p32"/>
          <p:cNvSpPr txBox="1"/>
          <p:nvPr/>
        </p:nvSpPr>
        <p:spPr>
          <a:xfrm>
            <a:off x="5192285" y="387758"/>
            <a:ext cx="3311525" cy="19389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B050"/>
              </a:buClr>
              <a:buSzPts val="2400"/>
              <a:buFont typeface="Noto Sans Symbols"/>
              <a:buChar char="❑"/>
            </a:pPr>
            <a:r>
              <a:rPr lang="sv-SE" sz="2400" b="0" i="0" u="none" strike="noStrike" cap="none">
                <a:solidFill>
                  <a:srgbClr val="00B050"/>
                </a:solidFill>
                <a:latin typeface="Times"/>
                <a:ea typeface="Times"/>
                <a:cs typeface="Times"/>
                <a:sym typeface="Times"/>
              </a:rPr>
              <a:t>SpO</a:t>
            </a:r>
            <a:r>
              <a:rPr lang="sv-SE" sz="2400" b="0" i="0" u="none" strike="noStrike" cap="none" baseline="-25000">
                <a:solidFill>
                  <a:srgbClr val="00B050"/>
                </a:solidFill>
                <a:latin typeface="Times"/>
                <a:ea typeface="Times"/>
                <a:cs typeface="Times"/>
                <a:sym typeface="Times"/>
              </a:rPr>
              <a:t>2</a:t>
            </a:r>
            <a:r>
              <a:rPr lang="sv-SE" sz="2400" b="0" i="0" u="none" strike="noStrike" cap="none">
                <a:solidFill>
                  <a:srgbClr val="00B050"/>
                </a:solidFill>
                <a:latin typeface="Times"/>
                <a:ea typeface="Times"/>
                <a:cs typeface="Times"/>
                <a:sym typeface="Times"/>
              </a:rPr>
              <a:t>, AF, BT, Temp</a:t>
            </a:r>
            <a:endParaRPr/>
          </a:p>
          <a:p>
            <a:pPr marL="342900" marR="0" lvl="0" indent="-342900" algn="l" rtl="0">
              <a:spcBef>
                <a:spcPts val="0"/>
              </a:spcBef>
              <a:spcAft>
                <a:spcPts val="0"/>
              </a:spcAft>
              <a:buClr>
                <a:srgbClr val="00B050"/>
              </a:buClr>
              <a:buSzPts val="2400"/>
              <a:buFont typeface="Noto Sans Symbols"/>
              <a:buChar char="❑"/>
            </a:pPr>
            <a:r>
              <a:rPr lang="sv-SE" sz="2400" b="0" i="0" u="none" strike="noStrike" cap="none">
                <a:solidFill>
                  <a:srgbClr val="00B050"/>
                </a:solidFill>
                <a:latin typeface="Times"/>
                <a:ea typeface="Times"/>
                <a:cs typeface="Times"/>
                <a:sym typeface="Times"/>
              </a:rPr>
              <a:t>EKG (3 +/- 12 lead)</a:t>
            </a:r>
            <a:endParaRPr/>
          </a:p>
          <a:p>
            <a:pPr marL="342900" marR="0" lvl="0" indent="-342900" algn="l" rtl="0">
              <a:spcBef>
                <a:spcPts val="0"/>
              </a:spcBef>
              <a:spcAft>
                <a:spcPts val="0"/>
              </a:spcAft>
              <a:buClr>
                <a:srgbClr val="00B050"/>
              </a:buClr>
              <a:buSzPts val="2400"/>
              <a:buFont typeface="Noto Sans Symbols"/>
              <a:buChar char="❑"/>
            </a:pPr>
            <a:r>
              <a:rPr lang="sv-SE" sz="2400" b="0" i="0" u="none" strike="noStrike" cap="none">
                <a:solidFill>
                  <a:srgbClr val="00B050"/>
                </a:solidFill>
                <a:latin typeface="Times"/>
                <a:ea typeface="Times"/>
                <a:cs typeface="Times"/>
                <a:sym typeface="Times"/>
              </a:rPr>
              <a:t>Följa VP, medvetande, smärta</a:t>
            </a:r>
            <a:endParaRPr/>
          </a:p>
          <a:p>
            <a:pPr marL="342900" marR="0" lvl="0" indent="-342900" algn="l" rtl="0">
              <a:spcBef>
                <a:spcPts val="0"/>
              </a:spcBef>
              <a:spcAft>
                <a:spcPts val="0"/>
              </a:spcAft>
              <a:buClr>
                <a:srgbClr val="00B050"/>
              </a:buClr>
              <a:buSzPts val="2400"/>
              <a:buFont typeface="Noto Sans Symbols"/>
              <a:buChar char="❑"/>
            </a:pPr>
            <a:r>
              <a:rPr lang="sv-SE" sz="2400" b="0" i="0" u="none" strike="noStrike" cap="none">
                <a:solidFill>
                  <a:srgbClr val="00B050"/>
                </a:solidFill>
                <a:latin typeface="Times"/>
                <a:ea typeface="Times"/>
                <a:cs typeface="Times"/>
                <a:sym typeface="Times"/>
              </a:rPr>
              <a:t>NIV? KAD? Gips?</a:t>
            </a:r>
            <a:endParaRPr/>
          </a:p>
        </p:txBody>
      </p:sp>
      <p:sp>
        <p:nvSpPr>
          <p:cNvPr id="494" name="Google Shape;494;p32"/>
          <p:cNvSpPr/>
          <p:nvPr/>
        </p:nvSpPr>
        <p:spPr>
          <a:xfrm>
            <a:off x="3851275" y="5949950"/>
            <a:ext cx="468313" cy="466725"/>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2" name="Google Shape;434;p30">
            <a:extLst>
              <a:ext uri="{FF2B5EF4-FFF2-40B4-BE49-F238E27FC236}">
                <a16:creationId xmlns:a16="http://schemas.microsoft.com/office/drawing/2014/main" id="{2039D2B9-6B54-2F57-91FE-C6CB4DBBBA66}"/>
              </a:ext>
            </a:extLst>
          </p:cNvPr>
          <p:cNvSpPr/>
          <p:nvPr/>
        </p:nvSpPr>
        <p:spPr>
          <a:xfrm>
            <a:off x="4248151" y="1916113"/>
            <a:ext cx="468312" cy="468313"/>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dirty="0">
              <a:solidFill>
                <a:srgbClr val="000000"/>
              </a:solidFill>
              <a:latin typeface="Times"/>
              <a:ea typeface="Times"/>
              <a:cs typeface="Times"/>
              <a:sym typeface="Times"/>
            </a:endParaRPr>
          </a:p>
        </p:txBody>
      </p:sp>
      <p:sp>
        <p:nvSpPr>
          <p:cNvPr id="3" name="Google Shape;435;p30">
            <a:extLst>
              <a:ext uri="{FF2B5EF4-FFF2-40B4-BE49-F238E27FC236}">
                <a16:creationId xmlns:a16="http://schemas.microsoft.com/office/drawing/2014/main" id="{1DF80056-117A-B82C-905A-397D94475877}"/>
              </a:ext>
            </a:extLst>
          </p:cNvPr>
          <p:cNvSpPr/>
          <p:nvPr/>
        </p:nvSpPr>
        <p:spPr>
          <a:xfrm>
            <a:off x="3132138" y="4292600"/>
            <a:ext cx="468312" cy="468313"/>
          </a:xfrm>
          <a:prstGeom prst="ellipse">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 name="Google Shape;436;p30">
            <a:extLst>
              <a:ext uri="{FF2B5EF4-FFF2-40B4-BE49-F238E27FC236}">
                <a16:creationId xmlns:a16="http://schemas.microsoft.com/office/drawing/2014/main" id="{602231C2-9B99-C053-2383-A983519D1B06}"/>
              </a:ext>
            </a:extLst>
          </p:cNvPr>
          <p:cNvSpPr/>
          <p:nvPr/>
        </p:nvSpPr>
        <p:spPr>
          <a:xfrm>
            <a:off x="3564850" y="1916113"/>
            <a:ext cx="466725" cy="468312"/>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 name="Google Shape;441;p30">
            <a:extLst>
              <a:ext uri="{FF2B5EF4-FFF2-40B4-BE49-F238E27FC236}">
                <a16:creationId xmlns:a16="http://schemas.microsoft.com/office/drawing/2014/main" id="{D104B904-8D87-8DFB-0A85-39EA1E2B8247}"/>
              </a:ext>
            </a:extLst>
          </p:cNvPr>
          <p:cNvSpPr/>
          <p:nvPr/>
        </p:nvSpPr>
        <p:spPr>
          <a:xfrm>
            <a:off x="3798213" y="4292600"/>
            <a:ext cx="9366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3"/>
          <p:cNvSpPr/>
          <p:nvPr/>
        </p:nvSpPr>
        <p:spPr>
          <a:xfrm>
            <a:off x="0" y="0"/>
            <a:ext cx="9144000" cy="6858000"/>
          </a:xfrm>
          <a:prstGeom prst="frame">
            <a:avLst>
              <a:gd name="adj1" fmla="val 3117"/>
            </a:avLst>
          </a:prstGeom>
          <a:solidFill>
            <a:srgbClr val="FFD57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01" name="Google Shape;501;p33"/>
          <p:cNvSpPr/>
          <p:nvPr/>
        </p:nvSpPr>
        <p:spPr>
          <a:xfrm>
            <a:off x="2771775" y="2565400"/>
            <a:ext cx="3455988" cy="1584325"/>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02" name="Google Shape;502;p33"/>
          <p:cNvSpPr/>
          <p:nvPr/>
        </p:nvSpPr>
        <p:spPr>
          <a:xfrm>
            <a:off x="3009900" y="3068638"/>
            <a:ext cx="482600" cy="411162"/>
          </a:xfrm>
          <a:prstGeom prst="ellipse">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03" name="Google Shape;503;p33"/>
          <p:cNvSpPr/>
          <p:nvPr/>
        </p:nvSpPr>
        <p:spPr>
          <a:xfrm>
            <a:off x="4716463" y="335756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04" name="Google Shape;504;p33"/>
          <p:cNvSpPr/>
          <p:nvPr/>
        </p:nvSpPr>
        <p:spPr>
          <a:xfrm rot="2132212">
            <a:off x="3521075" y="3746500"/>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05" name="Google Shape;505;p33"/>
          <p:cNvSpPr/>
          <p:nvPr/>
        </p:nvSpPr>
        <p:spPr>
          <a:xfrm>
            <a:off x="3598863" y="2952750"/>
            <a:ext cx="1044575" cy="692150"/>
          </a:xfrm>
          <a:prstGeom prst="roundRect">
            <a:avLst>
              <a:gd name="adj" fmla="val 16667"/>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06" name="Google Shape;506;p33"/>
          <p:cNvSpPr/>
          <p:nvPr/>
        </p:nvSpPr>
        <p:spPr>
          <a:xfrm>
            <a:off x="4716463" y="307181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07" name="Google Shape;507;p33"/>
          <p:cNvSpPr/>
          <p:nvPr/>
        </p:nvSpPr>
        <p:spPr>
          <a:xfrm rot="-1683292">
            <a:off x="3578225" y="2720975"/>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08" name="Google Shape;508;p33"/>
          <p:cNvSpPr txBox="1"/>
          <p:nvPr/>
        </p:nvSpPr>
        <p:spPr>
          <a:xfrm>
            <a:off x="3492500" y="5300663"/>
            <a:ext cx="2735263" cy="576262"/>
          </a:xfrm>
          <a:prstGeom prst="rect">
            <a:avLst/>
          </a:prstGeom>
          <a:solidFill>
            <a:srgbClr val="A5A5A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12" name="Google Shape;512;p33"/>
          <p:cNvSpPr txBox="1"/>
          <p:nvPr/>
        </p:nvSpPr>
        <p:spPr>
          <a:xfrm>
            <a:off x="4493680" y="5961360"/>
            <a:ext cx="22381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b="1" i="0" u="none" strike="noStrike" cap="none" dirty="0" err="1">
                <a:solidFill>
                  <a:schemeClr val="accent3"/>
                </a:solidFill>
                <a:latin typeface="Times"/>
                <a:ea typeface="Times"/>
                <a:cs typeface="Times"/>
                <a:sym typeface="Times"/>
              </a:rPr>
              <a:t>Scribe</a:t>
            </a:r>
            <a:endParaRPr dirty="0"/>
          </a:p>
        </p:txBody>
      </p:sp>
      <p:sp>
        <p:nvSpPr>
          <p:cNvPr id="513" name="Google Shape;513;p33"/>
          <p:cNvSpPr/>
          <p:nvPr/>
        </p:nvSpPr>
        <p:spPr>
          <a:xfrm>
            <a:off x="3635375" y="908050"/>
            <a:ext cx="11525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14" name="Google Shape;514;p33"/>
          <p:cNvSpPr/>
          <p:nvPr/>
        </p:nvSpPr>
        <p:spPr>
          <a:xfrm rot="-1998192">
            <a:off x="911225" y="1149350"/>
            <a:ext cx="11525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15" name="Google Shape;515;p33"/>
          <p:cNvSpPr/>
          <p:nvPr/>
        </p:nvSpPr>
        <p:spPr>
          <a:xfrm rot="-6257323">
            <a:off x="898525" y="4179888"/>
            <a:ext cx="13684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17" name="Google Shape;517;p33"/>
          <p:cNvSpPr/>
          <p:nvPr/>
        </p:nvSpPr>
        <p:spPr>
          <a:xfrm>
            <a:off x="2268538" y="692150"/>
            <a:ext cx="1079500" cy="5588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18" name="Google Shape;518;p33"/>
          <p:cNvSpPr txBox="1"/>
          <p:nvPr/>
        </p:nvSpPr>
        <p:spPr>
          <a:xfrm>
            <a:off x="5256884" y="563147"/>
            <a:ext cx="3132290"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3"/>
              </a:buClr>
              <a:buSzPts val="2400"/>
              <a:buFont typeface="Noto Sans Symbols"/>
              <a:buChar char="❑"/>
            </a:pPr>
            <a:r>
              <a:rPr lang="sv-SE" sz="2400" b="1" i="0" u="none" strike="noStrike" cap="none">
                <a:solidFill>
                  <a:schemeClr val="accent3"/>
                </a:solidFill>
                <a:latin typeface="Times"/>
                <a:ea typeface="Times"/>
                <a:cs typeface="Times"/>
                <a:sym typeface="Times"/>
              </a:rPr>
              <a:t>Dokumenterar</a:t>
            </a:r>
            <a:endParaRPr/>
          </a:p>
          <a:p>
            <a:pPr marL="342900" marR="0" lvl="0" indent="-342900" algn="l" rtl="0">
              <a:spcBef>
                <a:spcPts val="0"/>
              </a:spcBef>
              <a:spcAft>
                <a:spcPts val="0"/>
              </a:spcAft>
              <a:buClr>
                <a:schemeClr val="accent3"/>
              </a:buClr>
              <a:buSzPts val="2400"/>
              <a:buFont typeface="Noto Sans Symbols"/>
              <a:buChar char="❑"/>
            </a:pPr>
            <a:r>
              <a:rPr lang="sv-SE" sz="2400" b="1" i="0" u="none" strike="noStrike" cap="none">
                <a:solidFill>
                  <a:schemeClr val="accent3"/>
                </a:solidFill>
                <a:latin typeface="Times"/>
                <a:ea typeface="Times"/>
                <a:cs typeface="Times"/>
                <a:sym typeface="Times"/>
              </a:rPr>
              <a:t>Checklistor</a:t>
            </a:r>
            <a:endParaRPr/>
          </a:p>
          <a:p>
            <a:pPr marL="342900" marR="0" lvl="0" indent="-342900" algn="l" rtl="0">
              <a:spcBef>
                <a:spcPts val="0"/>
              </a:spcBef>
              <a:spcAft>
                <a:spcPts val="0"/>
              </a:spcAft>
              <a:buClr>
                <a:schemeClr val="accent3"/>
              </a:buClr>
              <a:buSzPts val="2400"/>
              <a:buFont typeface="Noto Sans Symbols"/>
              <a:buChar char="❑"/>
            </a:pPr>
            <a:r>
              <a:rPr lang="sv-SE" sz="2400" b="1" i="0" u="none" strike="noStrike" cap="none">
                <a:solidFill>
                  <a:schemeClr val="accent3"/>
                </a:solidFill>
                <a:latin typeface="Times"/>
                <a:ea typeface="Times"/>
                <a:cs typeface="Times"/>
                <a:sym typeface="Times"/>
              </a:rPr>
              <a:t>Telefonsamtal</a:t>
            </a:r>
            <a:endParaRPr/>
          </a:p>
          <a:p>
            <a:pPr marL="342900" marR="0" lvl="0" indent="-342900" algn="l" rtl="0">
              <a:spcBef>
                <a:spcPts val="0"/>
              </a:spcBef>
              <a:spcAft>
                <a:spcPts val="0"/>
              </a:spcAft>
              <a:buClr>
                <a:schemeClr val="accent3"/>
              </a:buClr>
              <a:buSzPts val="2400"/>
              <a:buFont typeface="Noto Sans Symbols"/>
              <a:buChar char="❑"/>
            </a:pPr>
            <a:r>
              <a:rPr lang="sv-SE" sz="2400" b="1" i="0" u="none" strike="noStrike" cap="none">
                <a:solidFill>
                  <a:schemeClr val="accent3"/>
                </a:solidFill>
                <a:latin typeface="Times"/>
                <a:ea typeface="Times"/>
                <a:cs typeface="Times"/>
                <a:sym typeface="Times"/>
              </a:rPr>
              <a:t>Koll på tid</a:t>
            </a:r>
            <a:endParaRPr/>
          </a:p>
        </p:txBody>
      </p:sp>
      <p:sp>
        <p:nvSpPr>
          <p:cNvPr id="519" name="Google Shape;519;p33"/>
          <p:cNvSpPr/>
          <p:nvPr/>
        </p:nvSpPr>
        <p:spPr>
          <a:xfrm>
            <a:off x="3851275" y="5949950"/>
            <a:ext cx="468313" cy="466725"/>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2" name="Google Shape;434;p30">
            <a:extLst>
              <a:ext uri="{FF2B5EF4-FFF2-40B4-BE49-F238E27FC236}">
                <a16:creationId xmlns:a16="http://schemas.microsoft.com/office/drawing/2014/main" id="{5973F851-A9F3-F544-5899-2862BDB3663A}"/>
              </a:ext>
            </a:extLst>
          </p:cNvPr>
          <p:cNvSpPr/>
          <p:nvPr/>
        </p:nvSpPr>
        <p:spPr>
          <a:xfrm>
            <a:off x="4248151" y="1916113"/>
            <a:ext cx="468312" cy="468313"/>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dirty="0">
              <a:solidFill>
                <a:srgbClr val="000000"/>
              </a:solidFill>
              <a:latin typeface="Times"/>
              <a:ea typeface="Times"/>
              <a:cs typeface="Times"/>
              <a:sym typeface="Times"/>
            </a:endParaRPr>
          </a:p>
        </p:txBody>
      </p:sp>
      <p:sp>
        <p:nvSpPr>
          <p:cNvPr id="3" name="Google Shape;436;p30">
            <a:extLst>
              <a:ext uri="{FF2B5EF4-FFF2-40B4-BE49-F238E27FC236}">
                <a16:creationId xmlns:a16="http://schemas.microsoft.com/office/drawing/2014/main" id="{A5E703BD-E5A6-A739-3FDF-7DFA425E4D5D}"/>
              </a:ext>
            </a:extLst>
          </p:cNvPr>
          <p:cNvSpPr/>
          <p:nvPr/>
        </p:nvSpPr>
        <p:spPr>
          <a:xfrm>
            <a:off x="3564850" y="1916113"/>
            <a:ext cx="466725" cy="468312"/>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 name="Google Shape;435;p30">
            <a:extLst>
              <a:ext uri="{FF2B5EF4-FFF2-40B4-BE49-F238E27FC236}">
                <a16:creationId xmlns:a16="http://schemas.microsoft.com/office/drawing/2014/main" id="{3294DA73-27F9-E7BE-BA57-036C18E4BA04}"/>
              </a:ext>
            </a:extLst>
          </p:cNvPr>
          <p:cNvSpPr/>
          <p:nvPr/>
        </p:nvSpPr>
        <p:spPr>
          <a:xfrm>
            <a:off x="3132138" y="4292600"/>
            <a:ext cx="468312" cy="468313"/>
          </a:xfrm>
          <a:prstGeom prst="ellipse">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 name="Google Shape;441;p30">
            <a:extLst>
              <a:ext uri="{FF2B5EF4-FFF2-40B4-BE49-F238E27FC236}">
                <a16:creationId xmlns:a16="http://schemas.microsoft.com/office/drawing/2014/main" id="{1491DCF6-FC1C-7F95-8D75-191E8F60E92F}"/>
              </a:ext>
            </a:extLst>
          </p:cNvPr>
          <p:cNvSpPr/>
          <p:nvPr/>
        </p:nvSpPr>
        <p:spPr>
          <a:xfrm>
            <a:off x="3798213" y="4292600"/>
            <a:ext cx="9366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4"/>
          <p:cNvSpPr/>
          <p:nvPr/>
        </p:nvSpPr>
        <p:spPr>
          <a:xfrm>
            <a:off x="0" y="0"/>
            <a:ext cx="9144000" cy="6858000"/>
          </a:xfrm>
          <a:prstGeom prst="frame">
            <a:avLst>
              <a:gd name="adj1" fmla="val 3117"/>
            </a:avLst>
          </a:prstGeom>
          <a:solidFill>
            <a:srgbClr val="FFD57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26" name="Google Shape;526;p34"/>
          <p:cNvSpPr/>
          <p:nvPr/>
        </p:nvSpPr>
        <p:spPr>
          <a:xfrm>
            <a:off x="2771775" y="2565400"/>
            <a:ext cx="3455988" cy="1584325"/>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27" name="Google Shape;527;p34"/>
          <p:cNvSpPr/>
          <p:nvPr/>
        </p:nvSpPr>
        <p:spPr>
          <a:xfrm>
            <a:off x="3009900" y="3068638"/>
            <a:ext cx="482600" cy="411162"/>
          </a:xfrm>
          <a:prstGeom prst="ellipse">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28" name="Google Shape;528;p34"/>
          <p:cNvSpPr/>
          <p:nvPr/>
        </p:nvSpPr>
        <p:spPr>
          <a:xfrm>
            <a:off x="4716463" y="335756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29" name="Google Shape;529;p34"/>
          <p:cNvSpPr/>
          <p:nvPr/>
        </p:nvSpPr>
        <p:spPr>
          <a:xfrm rot="2132212">
            <a:off x="3521075" y="3746500"/>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30" name="Google Shape;530;p34"/>
          <p:cNvSpPr/>
          <p:nvPr/>
        </p:nvSpPr>
        <p:spPr>
          <a:xfrm>
            <a:off x="3598863" y="2952750"/>
            <a:ext cx="1044575" cy="692150"/>
          </a:xfrm>
          <a:prstGeom prst="roundRect">
            <a:avLst>
              <a:gd name="adj" fmla="val 16667"/>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31" name="Google Shape;531;p34"/>
          <p:cNvSpPr/>
          <p:nvPr/>
        </p:nvSpPr>
        <p:spPr>
          <a:xfrm>
            <a:off x="4716463" y="3071813"/>
            <a:ext cx="1193800" cy="212725"/>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32" name="Google Shape;532;p34"/>
          <p:cNvSpPr/>
          <p:nvPr/>
        </p:nvSpPr>
        <p:spPr>
          <a:xfrm rot="-1683292">
            <a:off x="3578225" y="2720975"/>
            <a:ext cx="639763" cy="133350"/>
          </a:xfrm>
          <a:prstGeom prst="rect">
            <a:avLst/>
          </a:prstGeom>
          <a:solidFill>
            <a:srgbClr val="FF0000"/>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33" name="Google Shape;533;p34"/>
          <p:cNvSpPr txBox="1"/>
          <p:nvPr/>
        </p:nvSpPr>
        <p:spPr>
          <a:xfrm>
            <a:off x="3492500" y="5300663"/>
            <a:ext cx="2735263" cy="576262"/>
          </a:xfrm>
          <a:prstGeom prst="rect">
            <a:avLst/>
          </a:prstGeom>
          <a:solidFill>
            <a:srgbClr val="A5A5A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37" name="Google Shape;537;p34"/>
          <p:cNvSpPr/>
          <p:nvPr/>
        </p:nvSpPr>
        <p:spPr>
          <a:xfrm>
            <a:off x="3635375" y="908050"/>
            <a:ext cx="11525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38" name="Google Shape;538;p34"/>
          <p:cNvSpPr/>
          <p:nvPr/>
        </p:nvSpPr>
        <p:spPr>
          <a:xfrm rot="-1998192">
            <a:off x="911225" y="1149350"/>
            <a:ext cx="11525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39" name="Google Shape;539;p34"/>
          <p:cNvSpPr/>
          <p:nvPr/>
        </p:nvSpPr>
        <p:spPr>
          <a:xfrm rot="-6257323">
            <a:off x="898525" y="4179888"/>
            <a:ext cx="1368425" cy="9144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41" name="Google Shape;541;p34"/>
          <p:cNvSpPr/>
          <p:nvPr/>
        </p:nvSpPr>
        <p:spPr>
          <a:xfrm>
            <a:off x="2268538" y="692150"/>
            <a:ext cx="1079500" cy="558800"/>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42" name="Google Shape;542;p34"/>
          <p:cNvSpPr txBox="1"/>
          <p:nvPr/>
        </p:nvSpPr>
        <p:spPr>
          <a:xfrm>
            <a:off x="5724128" y="908720"/>
            <a:ext cx="1944216" cy="46166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Noto Sans Symbols"/>
              <a:buChar char="❑"/>
            </a:pPr>
            <a:r>
              <a:rPr lang="sv-SE" sz="2400" b="0" i="0" u="none" strike="noStrike" cap="none">
                <a:solidFill>
                  <a:schemeClr val="dk1"/>
                </a:solidFill>
                <a:latin typeface="Times"/>
                <a:ea typeface="Times"/>
                <a:cs typeface="Times"/>
                <a:sym typeface="Times"/>
              </a:rPr>
              <a:t>Sign-Over</a:t>
            </a:r>
            <a:endParaRPr/>
          </a:p>
        </p:txBody>
      </p:sp>
      <p:sp>
        <p:nvSpPr>
          <p:cNvPr id="543" name="Google Shape;543;p34"/>
          <p:cNvSpPr txBox="1"/>
          <p:nvPr/>
        </p:nvSpPr>
        <p:spPr>
          <a:xfrm>
            <a:off x="7209927" y="5199583"/>
            <a:ext cx="122822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b="1" i="0" u="none" strike="noStrike" cap="none">
                <a:solidFill>
                  <a:srgbClr val="7030A0"/>
                </a:solidFill>
                <a:latin typeface="Times"/>
                <a:ea typeface="Times"/>
                <a:cs typeface="Times"/>
                <a:sym typeface="Times"/>
              </a:rPr>
              <a:t>Konsult</a:t>
            </a:r>
            <a:endParaRPr/>
          </a:p>
        </p:txBody>
      </p:sp>
      <p:grpSp>
        <p:nvGrpSpPr>
          <p:cNvPr id="544" name="Google Shape;544;p34"/>
          <p:cNvGrpSpPr/>
          <p:nvPr/>
        </p:nvGrpSpPr>
        <p:grpSpPr>
          <a:xfrm rot="154817">
            <a:off x="7755030" y="2811580"/>
            <a:ext cx="864096" cy="648072"/>
            <a:chOff x="5969876" y="1261241"/>
            <a:chExt cx="2102069" cy="1429406"/>
          </a:xfrm>
        </p:grpSpPr>
        <p:sp>
          <p:nvSpPr>
            <p:cNvPr id="545" name="Google Shape;545;p34"/>
            <p:cNvSpPr/>
            <p:nvPr/>
          </p:nvSpPr>
          <p:spPr>
            <a:xfrm>
              <a:off x="5969876" y="1261241"/>
              <a:ext cx="2102069" cy="1292773"/>
            </a:xfrm>
            <a:prstGeom prst="donut">
              <a:avLst>
                <a:gd name="adj" fmla="val 4503"/>
              </a:avLst>
            </a:prstGeom>
            <a:solidFill>
              <a:srgbClr val="6B5B31"/>
            </a:solidFill>
            <a:ln w="12700" cap="flat" cmpd="sng">
              <a:solidFill>
                <a:srgbClr val="6B5B31"/>
              </a:solidFill>
              <a:prstDash val="solid"/>
              <a:round/>
              <a:headEnd type="none" w="sm" len="sm"/>
              <a:tailEnd type="none" w="sm" len="sm"/>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imes"/>
                <a:buNone/>
              </a:pPr>
              <a:endParaRPr sz="1800" b="0" i="0" u="none" strike="noStrike" cap="none">
                <a:solidFill>
                  <a:schemeClr val="dk1"/>
                </a:solidFill>
                <a:latin typeface="Lustria"/>
                <a:ea typeface="Lustria"/>
                <a:cs typeface="Lustria"/>
                <a:sym typeface="Lustria"/>
              </a:endParaRPr>
            </a:p>
          </p:txBody>
        </p:sp>
        <p:cxnSp>
          <p:nvCxnSpPr>
            <p:cNvPr id="546" name="Google Shape;546;p34"/>
            <p:cNvCxnSpPr/>
            <p:nvPr/>
          </p:nvCxnSpPr>
          <p:spPr>
            <a:xfrm flipH="1">
              <a:off x="6022429" y="2412195"/>
              <a:ext cx="432159" cy="278452"/>
            </a:xfrm>
            <a:prstGeom prst="straightConnector1">
              <a:avLst/>
            </a:prstGeom>
            <a:noFill/>
            <a:ln w="50800" cap="flat" cmpd="sng">
              <a:solidFill>
                <a:srgbClr val="6B5B31"/>
              </a:solidFill>
              <a:prstDash val="solid"/>
              <a:round/>
              <a:headEnd type="none" w="sm" len="sm"/>
              <a:tailEnd type="none" w="sm" len="sm"/>
            </a:ln>
          </p:spPr>
        </p:cxnSp>
        <p:sp>
          <p:nvSpPr>
            <p:cNvPr id="547" name="Google Shape;547;p34"/>
            <p:cNvSpPr txBox="1"/>
            <p:nvPr/>
          </p:nvSpPr>
          <p:spPr>
            <a:xfrm rot="4301172">
              <a:off x="6444217" y="1876499"/>
              <a:ext cx="116715" cy="898467"/>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a:buNone/>
              </a:pPr>
              <a:endParaRPr sz="1800" b="0" i="0" u="none" strike="noStrike" cap="none">
                <a:solidFill>
                  <a:schemeClr val="dk1"/>
                </a:solidFill>
                <a:latin typeface="Lustria"/>
                <a:ea typeface="Lustria"/>
                <a:cs typeface="Lustria"/>
                <a:sym typeface="Lustria"/>
              </a:endParaRPr>
            </a:p>
          </p:txBody>
        </p:sp>
      </p:grpSp>
      <p:grpSp>
        <p:nvGrpSpPr>
          <p:cNvPr id="548" name="Google Shape;548;p34"/>
          <p:cNvGrpSpPr/>
          <p:nvPr/>
        </p:nvGrpSpPr>
        <p:grpSpPr>
          <a:xfrm flipH="1">
            <a:off x="6588224" y="4221088"/>
            <a:ext cx="864096" cy="648072"/>
            <a:chOff x="5969876" y="1261241"/>
            <a:chExt cx="2102069" cy="1429406"/>
          </a:xfrm>
        </p:grpSpPr>
        <p:sp>
          <p:nvSpPr>
            <p:cNvPr id="549" name="Google Shape;549;p34"/>
            <p:cNvSpPr/>
            <p:nvPr/>
          </p:nvSpPr>
          <p:spPr>
            <a:xfrm>
              <a:off x="5969876" y="1261241"/>
              <a:ext cx="2102069" cy="1292773"/>
            </a:xfrm>
            <a:prstGeom prst="donut">
              <a:avLst>
                <a:gd name="adj" fmla="val 4503"/>
              </a:avLst>
            </a:prstGeom>
            <a:solidFill>
              <a:srgbClr val="6B5B31"/>
            </a:solidFill>
            <a:ln w="12700" cap="flat" cmpd="sng">
              <a:solidFill>
                <a:srgbClr val="6B5B31"/>
              </a:solidFill>
              <a:prstDash val="solid"/>
              <a:round/>
              <a:headEnd type="none" w="sm" len="sm"/>
              <a:tailEnd type="none" w="sm" len="sm"/>
            </a:ln>
            <a:effectLst>
              <a:outerShdw blurRad="63500" sx="101000" sy="101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imes"/>
                <a:buNone/>
              </a:pPr>
              <a:endParaRPr sz="1800" b="0" i="0" u="none" strike="noStrike" cap="none">
                <a:solidFill>
                  <a:schemeClr val="dk1"/>
                </a:solidFill>
                <a:latin typeface="Lustria"/>
                <a:ea typeface="Lustria"/>
                <a:cs typeface="Lustria"/>
                <a:sym typeface="Lustria"/>
              </a:endParaRPr>
            </a:p>
          </p:txBody>
        </p:sp>
        <p:cxnSp>
          <p:nvCxnSpPr>
            <p:cNvPr id="550" name="Google Shape;550;p34"/>
            <p:cNvCxnSpPr/>
            <p:nvPr/>
          </p:nvCxnSpPr>
          <p:spPr>
            <a:xfrm flipH="1">
              <a:off x="6022429" y="2412195"/>
              <a:ext cx="432159" cy="278452"/>
            </a:xfrm>
            <a:prstGeom prst="straightConnector1">
              <a:avLst/>
            </a:prstGeom>
            <a:noFill/>
            <a:ln w="50800" cap="flat" cmpd="sng">
              <a:solidFill>
                <a:srgbClr val="6B5B31"/>
              </a:solidFill>
              <a:prstDash val="solid"/>
              <a:round/>
              <a:headEnd type="none" w="sm" len="sm"/>
              <a:tailEnd type="none" w="sm" len="sm"/>
            </a:ln>
          </p:spPr>
        </p:cxnSp>
        <p:sp>
          <p:nvSpPr>
            <p:cNvPr id="551" name="Google Shape;551;p34"/>
            <p:cNvSpPr txBox="1"/>
            <p:nvPr/>
          </p:nvSpPr>
          <p:spPr>
            <a:xfrm rot="4301172">
              <a:off x="6444217" y="1876499"/>
              <a:ext cx="116715" cy="898467"/>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imes"/>
                <a:buNone/>
              </a:pPr>
              <a:endParaRPr sz="1800" b="0" i="0" u="none" strike="noStrike" cap="none">
                <a:solidFill>
                  <a:schemeClr val="dk1"/>
                </a:solidFill>
                <a:latin typeface="Lustria"/>
                <a:ea typeface="Lustria"/>
                <a:cs typeface="Lustria"/>
                <a:sym typeface="Lustria"/>
              </a:endParaRPr>
            </a:p>
          </p:txBody>
        </p:sp>
      </p:grpSp>
      <p:sp>
        <p:nvSpPr>
          <p:cNvPr id="552" name="Google Shape;552;p34"/>
          <p:cNvSpPr/>
          <p:nvPr/>
        </p:nvSpPr>
        <p:spPr>
          <a:xfrm>
            <a:off x="7434188" y="4760887"/>
            <a:ext cx="468312" cy="468313"/>
          </a:xfrm>
          <a:prstGeom prst="ellipse">
            <a:avLst/>
          </a:prstGeom>
          <a:solidFill>
            <a:srgbClr val="7030A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53" name="Google Shape;553;p34"/>
          <p:cNvSpPr/>
          <p:nvPr/>
        </p:nvSpPr>
        <p:spPr>
          <a:xfrm>
            <a:off x="3851275" y="5949950"/>
            <a:ext cx="468313" cy="466725"/>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2" name="Google Shape;434;p30">
            <a:extLst>
              <a:ext uri="{FF2B5EF4-FFF2-40B4-BE49-F238E27FC236}">
                <a16:creationId xmlns:a16="http://schemas.microsoft.com/office/drawing/2014/main" id="{3C6C448E-F4E0-1D88-7A55-776F3F7C8F53}"/>
              </a:ext>
            </a:extLst>
          </p:cNvPr>
          <p:cNvSpPr/>
          <p:nvPr/>
        </p:nvSpPr>
        <p:spPr>
          <a:xfrm>
            <a:off x="7279443" y="3356603"/>
            <a:ext cx="468312" cy="468313"/>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dirty="0">
              <a:solidFill>
                <a:srgbClr val="000000"/>
              </a:solidFill>
              <a:latin typeface="Times"/>
              <a:ea typeface="Times"/>
              <a:cs typeface="Times"/>
              <a:sym typeface="Times"/>
            </a:endParaRPr>
          </a:p>
        </p:txBody>
      </p:sp>
      <p:sp>
        <p:nvSpPr>
          <p:cNvPr id="3" name="Google Shape;436;p30">
            <a:extLst>
              <a:ext uri="{FF2B5EF4-FFF2-40B4-BE49-F238E27FC236}">
                <a16:creationId xmlns:a16="http://schemas.microsoft.com/office/drawing/2014/main" id="{3FEBBE10-FAD5-7451-F21C-E3CADEE84A0A}"/>
              </a:ext>
            </a:extLst>
          </p:cNvPr>
          <p:cNvSpPr/>
          <p:nvPr/>
        </p:nvSpPr>
        <p:spPr>
          <a:xfrm>
            <a:off x="3564850" y="1916113"/>
            <a:ext cx="466725" cy="468312"/>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4" name="Google Shape;435;p30">
            <a:extLst>
              <a:ext uri="{FF2B5EF4-FFF2-40B4-BE49-F238E27FC236}">
                <a16:creationId xmlns:a16="http://schemas.microsoft.com/office/drawing/2014/main" id="{4494DDB2-0620-B1FA-00C0-BC706A2B769B}"/>
              </a:ext>
            </a:extLst>
          </p:cNvPr>
          <p:cNvSpPr/>
          <p:nvPr/>
        </p:nvSpPr>
        <p:spPr>
          <a:xfrm>
            <a:off x="3132138" y="4292600"/>
            <a:ext cx="468312" cy="468313"/>
          </a:xfrm>
          <a:prstGeom prst="ellipse">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a:ea typeface="Times"/>
              <a:cs typeface="Times"/>
              <a:sym typeface="Times"/>
            </a:endParaRPr>
          </a:p>
        </p:txBody>
      </p:sp>
      <p:sp>
        <p:nvSpPr>
          <p:cNvPr id="5" name="Google Shape;441;p30">
            <a:extLst>
              <a:ext uri="{FF2B5EF4-FFF2-40B4-BE49-F238E27FC236}">
                <a16:creationId xmlns:a16="http://schemas.microsoft.com/office/drawing/2014/main" id="{BF6E5D85-3117-A2BD-A698-1971E3015381}"/>
              </a:ext>
            </a:extLst>
          </p:cNvPr>
          <p:cNvSpPr/>
          <p:nvPr/>
        </p:nvSpPr>
        <p:spPr>
          <a:xfrm>
            <a:off x="3798213" y="4292600"/>
            <a:ext cx="936625" cy="792163"/>
          </a:xfrm>
          <a:prstGeom prst="rect">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Teamarbete</a:t>
            </a:r>
            <a:endParaRPr/>
          </a:p>
        </p:txBody>
      </p:sp>
      <p:sp>
        <p:nvSpPr>
          <p:cNvPr id="559" name="Google Shape;559;p35"/>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Font typeface="Times"/>
              <a:buNone/>
            </a:pPr>
            <a:r>
              <a:rPr lang="sv-SE" b="1"/>
              <a:t>Ledare</a:t>
            </a:r>
            <a:endParaRPr/>
          </a:p>
          <a:p>
            <a:pPr marL="342900" lvl="0" indent="-342900" algn="l" rtl="0">
              <a:spcBef>
                <a:spcPts val="560"/>
              </a:spcBef>
              <a:spcAft>
                <a:spcPts val="0"/>
              </a:spcAft>
              <a:buClr>
                <a:schemeClr val="dk1"/>
              </a:buClr>
              <a:buSzPts val="2800"/>
              <a:buFont typeface="Times"/>
              <a:buChar char="•"/>
            </a:pPr>
            <a:r>
              <a:rPr lang="sv-SE"/>
              <a:t>Strukturerar arbete</a:t>
            </a:r>
            <a:endParaRPr/>
          </a:p>
          <a:p>
            <a:pPr marL="342900" lvl="0" indent="-342900" algn="l" rtl="0">
              <a:spcBef>
                <a:spcPts val="560"/>
              </a:spcBef>
              <a:spcAft>
                <a:spcPts val="0"/>
              </a:spcAft>
              <a:buClr>
                <a:schemeClr val="dk1"/>
              </a:buClr>
              <a:buSzPts val="2800"/>
              <a:buFont typeface="Times"/>
              <a:buChar char="•"/>
            </a:pPr>
            <a:r>
              <a:rPr lang="sv-SE"/>
              <a:t>Skapar samsyn</a:t>
            </a:r>
            <a:endParaRPr/>
          </a:p>
          <a:p>
            <a:pPr marL="342900" lvl="0" indent="-342900" algn="l" rtl="0">
              <a:spcBef>
                <a:spcPts val="560"/>
              </a:spcBef>
              <a:spcAft>
                <a:spcPts val="0"/>
              </a:spcAft>
              <a:buClr>
                <a:schemeClr val="dk1"/>
              </a:buClr>
              <a:buSzPts val="2800"/>
              <a:buFont typeface="Times"/>
              <a:buChar char="•"/>
            </a:pPr>
            <a:r>
              <a:rPr lang="sv-SE"/>
              <a:t>Lyhörd till förslag</a:t>
            </a:r>
            <a:endParaRPr/>
          </a:p>
          <a:p>
            <a:pPr marL="342900" lvl="0" indent="-342900" algn="l" rtl="0">
              <a:spcBef>
                <a:spcPts val="560"/>
              </a:spcBef>
              <a:spcAft>
                <a:spcPts val="0"/>
              </a:spcAft>
              <a:buClr>
                <a:schemeClr val="dk1"/>
              </a:buClr>
              <a:buSzPts val="2800"/>
              <a:buFont typeface="Times"/>
              <a:buChar char="•"/>
            </a:pPr>
            <a:r>
              <a:rPr lang="sv-SE"/>
              <a:t>Vågar fatta beslut</a:t>
            </a:r>
            <a:endParaRPr/>
          </a:p>
          <a:p>
            <a:pPr marL="342900" lvl="0" indent="-165100" algn="l" rtl="0">
              <a:spcBef>
                <a:spcPts val="560"/>
              </a:spcBef>
              <a:spcAft>
                <a:spcPts val="0"/>
              </a:spcAft>
              <a:buClr>
                <a:schemeClr val="dk1"/>
              </a:buClr>
              <a:buSzPts val="2800"/>
              <a:buFont typeface="Times"/>
              <a:buNone/>
            </a:pPr>
            <a:endParaRPr/>
          </a:p>
        </p:txBody>
      </p:sp>
      <p:sp>
        <p:nvSpPr>
          <p:cNvPr id="560" name="Google Shape;560;p35"/>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Font typeface="Times"/>
              <a:buNone/>
            </a:pPr>
            <a:r>
              <a:rPr lang="sv-SE" b="1" dirty="0"/>
              <a:t>Medlem</a:t>
            </a:r>
            <a:endParaRPr dirty="0"/>
          </a:p>
          <a:p>
            <a:pPr marL="342900" lvl="0" indent="-342900" algn="l" rtl="0">
              <a:spcBef>
                <a:spcPts val="560"/>
              </a:spcBef>
              <a:spcAft>
                <a:spcPts val="0"/>
              </a:spcAft>
              <a:buClr>
                <a:schemeClr val="dk1"/>
              </a:buClr>
              <a:buSzPts val="2800"/>
              <a:buFont typeface="Times"/>
              <a:buChar char="•"/>
            </a:pPr>
            <a:r>
              <a:rPr lang="sv-SE" dirty="0"/>
              <a:t>Gör sina uppgifter</a:t>
            </a:r>
          </a:p>
          <a:p>
            <a:pPr marL="342900" lvl="0" indent="-342900" algn="l" rtl="0">
              <a:spcBef>
                <a:spcPts val="560"/>
              </a:spcBef>
              <a:spcAft>
                <a:spcPts val="0"/>
              </a:spcAft>
              <a:buClr>
                <a:schemeClr val="dk1"/>
              </a:buClr>
              <a:buSzPts val="2800"/>
              <a:buFont typeface="Times"/>
              <a:buChar char="•"/>
            </a:pPr>
            <a:r>
              <a:rPr lang="sv-SE" dirty="0"/>
              <a:t>Öva </a:t>
            </a:r>
            <a:r>
              <a:rPr lang="sv-SE" dirty="0" err="1"/>
              <a:t>closed</a:t>
            </a:r>
            <a:r>
              <a:rPr lang="sv-SE"/>
              <a:t>-loop</a:t>
            </a:r>
            <a:endParaRPr/>
          </a:p>
          <a:p>
            <a:pPr marL="342900" lvl="0" indent="-342900" algn="l" rtl="0">
              <a:spcBef>
                <a:spcPts val="560"/>
              </a:spcBef>
              <a:spcAft>
                <a:spcPts val="0"/>
              </a:spcAft>
              <a:buClr>
                <a:schemeClr val="dk1"/>
              </a:buClr>
              <a:buSzPts val="2800"/>
              <a:buFont typeface="Times"/>
              <a:buChar char="•"/>
            </a:pPr>
            <a:r>
              <a:rPr lang="sv-SE" dirty="0"/>
              <a:t>Rapporterar problem</a:t>
            </a:r>
            <a:endParaRPr dirty="0"/>
          </a:p>
          <a:p>
            <a:pPr marL="342900" lvl="0" indent="-342900" algn="l" rtl="0">
              <a:spcBef>
                <a:spcPts val="560"/>
              </a:spcBef>
              <a:spcAft>
                <a:spcPts val="0"/>
              </a:spcAft>
              <a:buClr>
                <a:schemeClr val="dk1"/>
              </a:buClr>
              <a:buSzPts val="2800"/>
              <a:buFont typeface="Times"/>
              <a:buChar char="•"/>
            </a:pPr>
            <a:r>
              <a:rPr lang="sv-SE" dirty="0"/>
              <a:t>Bidrar med förslag</a:t>
            </a:r>
            <a:endParaRPr dirty="0"/>
          </a:p>
          <a:p>
            <a:pPr marL="342900" lvl="0" indent="-342900" algn="l" rtl="0">
              <a:spcBef>
                <a:spcPts val="560"/>
              </a:spcBef>
              <a:spcAft>
                <a:spcPts val="0"/>
              </a:spcAft>
              <a:buClr>
                <a:schemeClr val="dk1"/>
              </a:buClr>
              <a:buSzPts val="2800"/>
              <a:buFont typeface="Times"/>
              <a:buChar char="•"/>
            </a:pPr>
            <a:r>
              <a:rPr lang="sv-SE" dirty="0"/>
              <a:t>Ta inte över ledarskap</a:t>
            </a:r>
            <a:endParaRPr dirty="0"/>
          </a:p>
          <a:p>
            <a:pPr marL="342900" lvl="0" indent="-165100" algn="l" rtl="0">
              <a:spcBef>
                <a:spcPts val="560"/>
              </a:spcBef>
              <a:spcAft>
                <a:spcPts val="0"/>
              </a:spcAft>
              <a:buClr>
                <a:schemeClr val="dk1"/>
              </a:buClr>
              <a:buSzPts val="2800"/>
              <a:buFont typeface="Times"/>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565"/>
        <p:cNvGrpSpPr/>
        <p:nvPr/>
      </p:nvGrpSpPr>
      <p:grpSpPr>
        <a:xfrm>
          <a:off x="0" y="0"/>
          <a:ext cx="0" cy="0"/>
          <a:chOff x="0" y="0"/>
          <a:chExt cx="0" cy="0"/>
        </a:xfrm>
      </p:grpSpPr>
      <p:sp>
        <p:nvSpPr>
          <p:cNvPr id="566" name="Google Shape;566;p36"/>
          <p:cNvSpPr txBox="1">
            <a:spLocks noGrp="1"/>
          </p:cNvSpPr>
          <p:nvPr>
            <p:ph type="title"/>
          </p:nvPr>
        </p:nvSpPr>
        <p:spPr>
          <a:xfrm>
            <a:off x="88900" y="609600"/>
            <a:ext cx="8875713"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Team-Leader Nivå 2</a:t>
            </a:r>
            <a:endParaRPr/>
          </a:p>
        </p:txBody>
      </p:sp>
      <p:graphicFrame>
        <p:nvGraphicFramePr>
          <p:cNvPr id="567" name="Google Shape;567;p36"/>
          <p:cNvGraphicFramePr/>
          <p:nvPr/>
        </p:nvGraphicFramePr>
        <p:xfrm>
          <a:off x="352425" y="2422525"/>
          <a:ext cx="3000000" cy="3000000"/>
        </p:xfrm>
        <a:graphic>
          <a:graphicData uri="http://schemas.openxmlformats.org/drawingml/2006/table">
            <a:tbl>
              <a:tblPr>
                <a:noFill/>
                <a:tableStyleId>{9BAEF2EF-92FF-4C35-9DA9-47A3BBC215CA}</a:tableStyleId>
              </a:tblPr>
              <a:tblGrid>
                <a:gridCol w="2461550">
                  <a:extLst>
                    <a:ext uri="{9D8B030D-6E8A-4147-A177-3AD203B41FA5}">
                      <a16:colId xmlns:a16="http://schemas.microsoft.com/office/drawing/2014/main" val="20000"/>
                    </a:ext>
                  </a:extLst>
                </a:gridCol>
                <a:gridCol w="5907750">
                  <a:extLst>
                    <a:ext uri="{9D8B030D-6E8A-4147-A177-3AD203B41FA5}">
                      <a16:colId xmlns:a16="http://schemas.microsoft.com/office/drawing/2014/main" val="20001"/>
                    </a:ext>
                  </a:extLst>
                </a:gridCol>
              </a:tblGrid>
              <a:tr h="823925">
                <a:tc>
                  <a:txBody>
                    <a:bodyPr/>
                    <a:lstStyle/>
                    <a:p>
                      <a:pPr marL="0" marR="0" lvl="0" indent="0" algn="l" rtl="0">
                        <a:lnSpc>
                          <a:spcPct val="100000"/>
                        </a:lnSpc>
                        <a:spcBef>
                          <a:spcPts val="0"/>
                        </a:spcBef>
                        <a:spcAft>
                          <a:spcPts val="0"/>
                        </a:spcAft>
                        <a:buClr>
                          <a:schemeClr val="dk1"/>
                        </a:buClr>
                        <a:buSzPts val="2800"/>
                        <a:buFont typeface="Times"/>
                        <a:buNone/>
                      </a:pPr>
                      <a:r>
                        <a:rPr lang="sv-SE" sz="2800" b="0" i="0" u="none" strike="noStrike" cap="none">
                          <a:solidFill>
                            <a:schemeClr val="dk1"/>
                          </a:solidFill>
                          <a:latin typeface="Times"/>
                          <a:ea typeface="Times"/>
                          <a:cs typeface="Times"/>
                          <a:sym typeface="Times"/>
                        </a:rPr>
                        <a:t>1-Sign-in</a:t>
                      </a:r>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Förbereder teamet</a:t>
                      </a:r>
                      <a:endParaRPr sz="2800" b="0" i="0" u="none" strike="noStrike" cap="none">
                        <a:solidFill>
                          <a:schemeClr val="dk1"/>
                        </a:solidFill>
                        <a:latin typeface="Times"/>
                        <a:ea typeface="Times"/>
                        <a:cs typeface="Times"/>
                        <a:sym typeface="Times"/>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22325">
                <a:tc>
                  <a:txBody>
                    <a:bodyPr/>
                    <a:lstStyle/>
                    <a:p>
                      <a:pPr marL="0" marR="0" lvl="0" indent="0" algn="l" rtl="0">
                        <a:lnSpc>
                          <a:spcPct val="100000"/>
                        </a:lnSpc>
                        <a:spcBef>
                          <a:spcPts val="0"/>
                        </a:spcBef>
                        <a:spcAft>
                          <a:spcPts val="0"/>
                        </a:spcAft>
                        <a:buClr>
                          <a:srgbClr val="000000"/>
                        </a:buClr>
                        <a:buSzPts val="2800"/>
                        <a:buFont typeface="Times"/>
                        <a:buNone/>
                      </a:pPr>
                      <a:r>
                        <a:rPr lang="sv-SE" sz="2800" b="0" i="0" u="none" strike="noStrike" cap="none">
                          <a:solidFill>
                            <a:srgbClr val="000000"/>
                          </a:solidFill>
                          <a:latin typeface="Times"/>
                          <a:ea typeface="Times"/>
                          <a:cs typeface="Times"/>
                          <a:sym typeface="Times"/>
                        </a:rPr>
                        <a:t>2-ABCDE</a:t>
                      </a:r>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rgbClr val="000000"/>
                        </a:buClr>
                        <a:buSzPts val="2800"/>
                        <a:buFont typeface="Times"/>
                        <a:buChar char="•"/>
                      </a:pPr>
                      <a:r>
                        <a:rPr lang="sv-SE" sz="2800" b="0" i="0" u="none" strike="noStrike" cap="none">
                          <a:solidFill>
                            <a:srgbClr val="000000"/>
                          </a:solidFill>
                          <a:latin typeface="Times"/>
                          <a:ea typeface="Times"/>
                          <a:cs typeface="Times"/>
                          <a:sym typeface="Times"/>
                        </a:rPr>
                        <a:t> Letar efter och åtgärdar </a:t>
                      </a:r>
                      <a:r>
                        <a:rPr lang="sv-SE" sz="2800" b="1" i="0" u="none" strike="noStrike" cap="none">
                          <a:solidFill>
                            <a:srgbClr val="FF9300"/>
                          </a:solidFill>
                          <a:latin typeface="Times"/>
                          <a:ea typeface="Times"/>
                          <a:cs typeface="Times"/>
                          <a:sym typeface="Times"/>
                        </a:rPr>
                        <a:t>problem</a:t>
                      </a:r>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23925">
                <a:tc>
                  <a:txBody>
                    <a:bodyPr/>
                    <a:lstStyle/>
                    <a:p>
                      <a:pPr marL="0" marR="0" lvl="0" indent="0" algn="l" rtl="0">
                        <a:lnSpc>
                          <a:spcPct val="100000"/>
                        </a:lnSpc>
                        <a:spcBef>
                          <a:spcPts val="0"/>
                        </a:spcBef>
                        <a:spcAft>
                          <a:spcPts val="0"/>
                        </a:spcAft>
                        <a:buClr>
                          <a:schemeClr val="dk2"/>
                        </a:buClr>
                        <a:buSzPts val="2800"/>
                        <a:buFont typeface="Times"/>
                        <a:buNone/>
                      </a:pPr>
                      <a:r>
                        <a:rPr lang="sv-SE" sz="2800" b="0" i="0" u="none" strike="noStrike" cap="none">
                          <a:solidFill>
                            <a:schemeClr val="dk2"/>
                          </a:solidFill>
                          <a:latin typeface="Times"/>
                          <a:ea typeface="Times"/>
                          <a:cs typeface="Times"/>
                          <a:sym typeface="Times"/>
                        </a:rPr>
                        <a:t>3-Syndrom</a:t>
                      </a:r>
                      <a:endParaRPr sz="2800" b="0" i="0" u="none" strike="noStrike" cap="none">
                        <a:solidFill>
                          <a:schemeClr val="dk1"/>
                        </a:solidFill>
                        <a:latin typeface="Times"/>
                        <a:ea typeface="Times"/>
                        <a:cs typeface="Times"/>
                        <a:sym typeface="Times"/>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Åtgärdar </a:t>
                      </a:r>
                      <a:r>
                        <a:rPr lang="sv-SE" sz="2800" b="1" i="0" u="none" strike="noStrike" cap="none">
                          <a:solidFill>
                            <a:srgbClr val="008F00"/>
                          </a:solidFill>
                          <a:latin typeface="Times"/>
                          <a:ea typeface="Times"/>
                          <a:cs typeface="Times"/>
                          <a:sym typeface="Times"/>
                        </a:rPr>
                        <a:t>syndrom</a:t>
                      </a:r>
                      <a:r>
                        <a:rPr lang="sv-SE" sz="2800" b="0" i="0" u="none" strike="noStrike" cap="none">
                          <a:solidFill>
                            <a:schemeClr val="dk1"/>
                          </a:solidFill>
                          <a:latin typeface="Times"/>
                          <a:ea typeface="Times"/>
                          <a:cs typeface="Times"/>
                          <a:sym typeface="Times"/>
                        </a:rPr>
                        <a:t> när det känns igen</a:t>
                      </a:r>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22325">
                <a:tc>
                  <a:txBody>
                    <a:bodyPr/>
                    <a:lstStyle/>
                    <a:p>
                      <a:pPr marL="0" marR="0" lvl="0" indent="0" algn="l" rtl="0">
                        <a:lnSpc>
                          <a:spcPct val="100000"/>
                        </a:lnSpc>
                        <a:spcBef>
                          <a:spcPts val="0"/>
                        </a:spcBef>
                        <a:spcAft>
                          <a:spcPts val="0"/>
                        </a:spcAft>
                        <a:buClr>
                          <a:schemeClr val="dk1"/>
                        </a:buClr>
                        <a:buSzPts val="2800"/>
                        <a:buFont typeface="Times"/>
                        <a:buNone/>
                      </a:pPr>
                      <a:r>
                        <a:rPr lang="sv-SE" sz="2800" b="0" i="0" u="none" strike="noStrike" cap="none">
                          <a:solidFill>
                            <a:schemeClr val="dk1"/>
                          </a:solidFill>
                          <a:latin typeface="Times"/>
                          <a:ea typeface="Times"/>
                          <a:cs typeface="Times"/>
                          <a:sym typeface="Times"/>
                        </a:rPr>
                        <a:t>4-Sign-out</a:t>
                      </a:r>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Planerar för fortsatt vård</a:t>
                      </a:r>
                      <a:endParaRPr sz="2800" b="0" i="0" u="none" strike="noStrike" cap="none">
                        <a:solidFill>
                          <a:schemeClr val="dk1"/>
                        </a:solidFill>
                        <a:latin typeface="Times"/>
                        <a:ea typeface="Times"/>
                        <a:cs typeface="Times"/>
                        <a:sym typeface="Times"/>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571"/>
        <p:cNvGrpSpPr/>
        <p:nvPr/>
      </p:nvGrpSpPr>
      <p:grpSpPr>
        <a:xfrm>
          <a:off x="0" y="0"/>
          <a:ext cx="0" cy="0"/>
          <a:chOff x="0" y="0"/>
          <a:chExt cx="0" cy="0"/>
        </a:xfrm>
      </p:grpSpPr>
      <p:pic>
        <p:nvPicPr>
          <p:cNvPr id="572" name="Google Shape;572;p37"/>
          <p:cNvPicPr preferRelativeResize="0"/>
          <p:nvPr/>
        </p:nvPicPr>
        <p:blipFill rotWithShape="1">
          <a:blip r:embed="rId3">
            <a:alphaModFix/>
          </a:blip>
          <a:srcRect l="5900" t="6367" r="5901" b="13224"/>
          <a:stretch/>
        </p:blipFill>
        <p:spPr>
          <a:xfrm>
            <a:off x="539750" y="1181100"/>
            <a:ext cx="8064500" cy="51958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577"/>
        <p:cNvGrpSpPr/>
        <p:nvPr/>
      </p:nvGrpSpPr>
      <p:grpSpPr>
        <a:xfrm>
          <a:off x="0" y="0"/>
          <a:ext cx="0" cy="0"/>
          <a:chOff x="0" y="0"/>
          <a:chExt cx="0" cy="0"/>
        </a:xfrm>
      </p:grpSpPr>
      <p:sp>
        <p:nvSpPr>
          <p:cNvPr id="578" name="Google Shape;578;p3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Vårdpersonal</a:t>
            </a:r>
            <a:endParaRPr/>
          </a:p>
        </p:txBody>
      </p:sp>
      <p:sp>
        <p:nvSpPr>
          <p:cNvPr id="579" name="Google Shape;579;p38"/>
          <p:cNvSpPr txBox="1">
            <a:spLocks noGrp="1"/>
          </p:cNvSpPr>
          <p:nvPr>
            <p:ph type="body" idx="1"/>
          </p:nvPr>
        </p:nvSpPr>
        <p:spPr>
          <a:xfrm>
            <a:off x="1691680" y="2640013"/>
            <a:ext cx="5688631" cy="24558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Times"/>
              <a:buChar char="•"/>
            </a:pPr>
            <a:r>
              <a:rPr lang="sv-SE"/>
              <a:t>Multikompetent</a:t>
            </a:r>
            <a:endParaRPr/>
          </a:p>
          <a:p>
            <a:pPr marL="342900" lvl="0" indent="-342900" algn="l" rtl="0">
              <a:spcBef>
                <a:spcPts val="640"/>
              </a:spcBef>
              <a:spcAft>
                <a:spcPts val="0"/>
              </a:spcAft>
              <a:buClr>
                <a:schemeClr val="dk1"/>
              </a:buClr>
              <a:buSzPts val="3200"/>
              <a:buFont typeface="Times"/>
              <a:buChar char="•"/>
            </a:pPr>
            <a:r>
              <a:rPr lang="sv-SE"/>
              <a:t>Hands on!</a:t>
            </a:r>
            <a:endParaRPr/>
          </a:p>
          <a:p>
            <a:pPr marL="342900" lvl="0" indent="-342900" algn="l" rtl="0">
              <a:spcBef>
                <a:spcPts val="640"/>
              </a:spcBef>
              <a:spcAft>
                <a:spcPts val="0"/>
              </a:spcAft>
              <a:buClr>
                <a:schemeClr val="dk1"/>
              </a:buClr>
              <a:buSzPts val="3200"/>
              <a:buFont typeface="Times"/>
              <a:buChar char="•"/>
            </a:pPr>
            <a:r>
              <a:rPr lang="sv-SE"/>
              <a:t>Stödjer teamleadern</a:t>
            </a:r>
            <a:endParaRPr/>
          </a:p>
          <a:p>
            <a:pPr marL="342900" lvl="0" indent="-342900" algn="l" rtl="0">
              <a:spcBef>
                <a:spcPts val="640"/>
              </a:spcBef>
              <a:spcAft>
                <a:spcPts val="0"/>
              </a:spcAft>
              <a:buClr>
                <a:schemeClr val="dk1"/>
              </a:buClr>
              <a:buSzPts val="3200"/>
              <a:buFont typeface="Times"/>
              <a:buChar char="•"/>
            </a:pPr>
            <a:r>
              <a:rPr lang="sv-SE"/>
              <a:t>Closed-loop</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584"/>
        <p:cNvGrpSpPr/>
        <p:nvPr/>
      </p:nvGrpSpPr>
      <p:grpSpPr>
        <a:xfrm>
          <a:off x="0" y="0"/>
          <a:ext cx="0" cy="0"/>
          <a:chOff x="0" y="0"/>
          <a:chExt cx="0" cy="0"/>
        </a:xfrm>
      </p:grpSpPr>
      <p:sp>
        <p:nvSpPr>
          <p:cNvPr id="585" name="Google Shape;585;p39"/>
          <p:cNvSpPr txBox="1">
            <a:spLocks noGrp="1"/>
          </p:cNvSpPr>
          <p:nvPr>
            <p:ph type="title"/>
          </p:nvPr>
        </p:nvSpPr>
        <p:spPr>
          <a:xfrm>
            <a:off x="685800" y="3810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Dokumentationsansvarig</a:t>
            </a:r>
            <a:endParaRPr/>
          </a:p>
        </p:txBody>
      </p:sp>
      <p:sp>
        <p:nvSpPr>
          <p:cNvPr id="586" name="Google Shape;586;p39"/>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Clr>
                <a:schemeClr val="dk1"/>
              </a:buClr>
              <a:buSzPts val="2800"/>
              <a:buFont typeface="Times"/>
              <a:buNone/>
            </a:pPr>
            <a:endParaRPr/>
          </a:p>
        </p:txBody>
      </p:sp>
      <p:sp>
        <p:nvSpPr>
          <p:cNvPr id="587" name="Google Shape;587;p39"/>
          <p:cNvSpPr txBox="1">
            <a:spLocks noGrp="1"/>
          </p:cNvSpPr>
          <p:nvPr>
            <p:ph type="body" idx="2"/>
          </p:nvPr>
        </p:nvSpPr>
        <p:spPr>
          <a:xfrm>
            <a:off x="3779838" y="1981200"/>
            <a:ext cx="5294312" cy="21685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a:buChar char="•"/>
            </a:pPr>
            <a:r>
              <a:rPr lang="sv-SE"/>
              <a:t>Fyller i checklistan</a:t>
            </a:r>
            <a:endParaRPr/>
          </a:p>
          <a:p>
            <a:pPr marL="342900" lvl="0" indent="-342900" algn="l" rtl="0">
              <a:spcBef>
                <a:spcPts val="560"/>
              </a:spcBef>
              <a:spcAft>
                <a:spcPts val="0"/>
              </a:spcAft>
              <a:buClr>
                <a:schemeClr val="dk1"/>
              </a:buClr>
              <a:buSzPts val="2800"/>
              <a:buFont typeface="Times"/>
              <a:buChar char="•"/>
            </a:pPr>
            <a:r>
              <a:rPr lang="sv-SE"/>
              <a:t>Antecknar det som är gjort</a:t>
            </a:r>
            <a:endParaRPr/>
          </a:p>
          <a:p>
            <a:pPr marL="342900" lvl="0" indent="-342900" algn="l" rtl="0">
              <a:spcBef>
                <a:spcPts val="560"/>
              </a:spcBef>
              <a:spcAft>
                <a:spcPts val="0"/>
              </a:spcAft>
              <a:buClr>
                <a:schemeClr val="dk1"/>
              </a:buClr>
              <a:buSzPts val="2800"/>
              <a:buFont typeface="Times"/>
              <a:buChar char="•"/>
            </a:pPr>
            <a:r>
              <a:rPr lang="sv-SE"/>
              <a:t>Kan söka övriga personal</a:t>
            </a:r>
            <a:endParaRPr/>
          </a:p>
        </p:txBody>
      </p:sp>
      <p:pic>
        <p:nvPicPr>
          <p:cNvPr id="588" name="Google Shape;588;p39" descr="traumateam"/>
          <p:cNvPicPr preferRelativeResize="0"/>
          <p:nvPr/>
        </p:nvPicPr>
        <p:blipFill rotWithShape="1">
          <a:blip r:embed="rId3">
            <a:alphaModFix/>
          </a:blip>
          <a:srcRect/>
          <a:stretch/>
        </p:blipFill>
        <p:spPr>
          <a:xfrm>
            <a:off x="68263" y="1341438"/>
            <a:ext cx="3711575" cy="5334000"/>
          </a:xfrm>
          <a:prstGeom prst="rect">
            <a:avLst/>
          </a:prstGeom>
          <a:noFill/>
          <a:ln>
            <a:noFill/>
          </a:ln>
        </p:spPr>
      </p:pic>
      <p:sp>
        <p:nvSpPr>
          <p:cNvPr id="589" name="Google Shape;589;p39"/>
          <p:cNvSpPr/>
          <p:nvPr/>
        </p:nvSpPr>
        <p:spPr>
          <a:xfrm>
            <a:off x="69850" y="4648200"/>
            <a:ext cx="1266825" cy="1981200"/>
          </a:xfrm>
          <a:prstGeom prst="ellipse">
            <a:avLst/>
          </a:prstGeom>
          <a:noFill/>
          <a:ln w="508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4" descr="Surgical-gloves.jpg"/>
          <p:cNvPicPr preferRelativeResize="0"/>
          <p:nvPr/>
        </p:nvPicPr>
        <p:blipFill rotWithShape="1">
          <a:blip r:embed="rId3">
            <a:alphaModFix/>
          </a:blip>
          <a:srcRect/>
          <a:stretch/>
        </p:blipFill>
        <p:spPr>
          <a:xfrm>
            <a:off x="303213" y="3068638"/>
            <a:ext cx="4052887" cy="2376487"/>
          </a:xfrm>
          <a:prstGeom prst="rect">
            <a:avLst/>
          </a:prstGeom>
          <a:noFill/>
          <a:ln>
            <a:noFill/>
          </a:ln>
        </p:spPr>
      </p:pic>
      <p:pic>
        <p:nvPicPr>
          <p:cNvPr id="209" name="Google Shape;209;p4" descr="Burning_Vehicle.jpg"/>
          <p:cNvPicPr preferRelativeResize="0"/>
          <p:nvPr/>
        </p:nvPicPr>
        <p:blipFill rotWithShape="1">
          <a:blip r:embed="rId4">
            <a:alphaModFix/>
          </a:blip>
          <a:srcRect/>
          <a:stretch/>
        </p:blipFill>
        <p:spPr>
          <a:xfrm>
            <a:off x="4970463" y="3068638"/>
            <a:ext cx="3778250" cy="2376487"/>
          </a:xfrm>
          <a:prstGeom prst="rect">
            <a:avLst/>
          </a:prstGeom>
          <a:noFill/>
          <a:ln>
            <a:noFill/>
          </a:ln>
        </p:spPr>
      </p:pic>
      <p:sp>
        <p:nvSpPr>
          <p:cNvPr id="210" name="Google Shape;210;p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Säkerhet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5" descr="img-healthcare-workers.jpg"/>
          <p:cNvPicPr preferRelativeResize="0"/>
          <p:nvPr/>
        </p:nvPicPr>
        <p:blipFill rotWithShape="1">
          <a:blip r:embed="rId3">
            <a:alphaModFix/>
          </a:blip>
          <a:srcRect/>
          <a:stretch/>
        </p:blipFill>
        <p:spPr>
          <a:xfrm>
            <a:off x="539750" y="2420938"/>
            <a:ext cx="4070350" cy="3127375"/>
          </a:xfrm>
          <a:prstGeom prst="rect">
            <a:avLst/>
          </a:prstGeom>
          <a:noFill/>
          <a:ln>
            <a:noFill/>
          </a:ln>
        </p:spPr>
      </p:pic>
      <p:pic>
        <p:nvPicPr>
          <p:cNvPr id="216" name="Google Shape;216;p5" descr="Full-Digital-Laptop-Ultrasound-Machine-LEO-3000E1-.jpg"/>
          <p:cNvPicPr preferRelativeResize="0"/>
          <p:nvPr/>
        </p:nvPicPr>
        <p:blipFill rotWithShape="1">
          <a:blip r:embed="rId4">
            <a:alphaModFix/>
          </a:blip>
          <a:srcRect/>
          <a:stretch/>
        </p:blipFill>
        <p:spPr>
          <a:xfrm>
            <a:off x="4859338" y="2060575"/>
            <a:ext cx="3937000" cy="4221163"/>
          </a:xfrm>
          <a:prstGeom prst="rect">
            <a:avLst/>
          </a:prstGeom>
          <a:noFill/>
          <a:ln>
            <a:noFill/>
          </a:ln>
        </p:spPr>
      </p:pic>
      <p:sp>
        <p:nvSpPr>
          <p:cNvPr id="217" name="Google Shape;217;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Support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Team: varför?</a:t>
            </a:r>
            <a:endParaRPr/>
          </a:p>
        </p:txBody>
      </p:sp>
      <p:pic>
        <p:nvPicPr>
          <p:cNvPr id="224" name="Google Shape;224;p6" descr="Hands.jpg"/>
          <p:cNvPicPr preferRelativeResize="0"/>
          <p:nvPr/>
        </p:nvPicPr>
        <p:blipFill rotWithShape="1">
          <a:blip r:embed="rId3">
            <a:alphaModFix/>
          </a:blip>
          <a:srcRect/>
          <a:stretch/>
        </p:blipFill>
        <p:spPr>
          <a:xfrm>
            <a:off x="684213" y="2297113"/>
            <a:ext cx="3675062" cy="2068512"/>
          </a:xfrm>
          <a:prstGeom prst="rect">
            <a:avLst/>
          </a:prstGeom>
          <a:noFill/>
          <a:ln>
            <a:noFill/>
          </a:ln>
        </p:spPr>
      </p:pic>
      <p:pic>
        <p:nvPicPr>
          <p:cNvPr id="225" name="Google Shape;225;p6" descr="Heads.jpg"/>
          <p:cNvPicPr preferRelativeResize="0"/>
          <p:nvPr/>
        </p:nvPicPr>
        <p:blipFill rotWithShape="1">
          <a:blip r:embed="rId4">
            <a:alphaModFix/>
          </a:blip>
          <a:srcRect/>
          <a:stretch/>
        </p:blipFill>
        <p:spPr>
          <a:xfrm>
            <a:off x="4932363" y="3357563"/>
            <a:ext cx="3403600" cy="27638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Crew Resourse Management</a:t>
            </a:r>
            <a:endParaRPr/>
          </a:p>
        </p:txBody>
      </p:sp>
      <p:sp>
        <p:nvSpPr>
          <p:cNvPr id="231" name="Google Shape;231;p7"/>
          <p:cNvSpPr txBox="1">
            <a:spLocks noGrp="1"/>
          </p:cNvSpPr>
          <p:nvPr>
            <p:ph type="body" idx="2"/>
          </p:nvPr>
        </p:nvSpPr>
        <p:spPr>
          <a:xfrm>
            <a:off x="4427984" y="1981200"/>
            <a:ext cx="4320480" cy="2057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a:buChar char="•"/>
            </a:pPr>
            <a:r>
              <a:rPr lang="sv-SE"/>
              <a:t>Individer gör misstag</a:t>
            </a:r>
            <a:endParaRPr/>
          </a:p>
          <a:p>
            <a:pPr marL="342900" lvl="0" indent="-342900" algn="l" rtl="0">
              <a:spcBef>
                <a:spcPts val="560"/>
              </a:spcBef>
              <a:spcAft>
                <a:spcPts val="0"/>
              </a:spcAft>
              <a:buClr>
                <a:schemeClr val="dk1"/>
              </a:buClr>
              <a:buSzPts val="2800"/>
              <a:buFont typeface="Times"/>
              <a:buChar char="•"/>
            </a:pPr>
            <a:r>
              <a:rPr lang="sv-SE"/>
              <a:t>Teamet räddar</a:t>
            </a:r>
            <a:endParaRPr/>
          </a:p>
          <a:p>
            <a:pPr marL="342900" lvl="0" indent="-342900" algn="l" rtl="0">
              <a:spcBef>
                <a:spcPts val="560"/>
              </a:spcBef>
              <a:spcAft>
                <a:spcPts val="0"/>
              </a:spcAft>
              <a:buClr>
                <a:schemeClr val="dk1"/>
              </a:buClr>
              <a:buSzPts val="2800"/>
              <a:buFont typeface="Times"/>
              <a:buChar char="•"/>
            </a:pPr>
            <a:r>
              <a:rPr lang="sv-SE"/>
              <a:t>Införa rutiner och verktyg som främjar teamet</a:t>
            </a:r>
            <a:endParaRPr/>
          </a:p>
        </p:txBody>
      </p:sp>
      <p:pic>
        <p:nvPicPr>
          <p:cNvPr id="232" name="Google Shape;232;p7"/>
          <p:cNvPicPr preferRelativeResize="0"/>
          <p:nvPr/>
        </p:nvPicPr>
        <p:blipFill rotWithShape="1">
          <a:blip r:embed="rId3">
            <a:alphaModFix/>
          </a:blip>
          <a:srcRect l="20163" t="24858" r="19406" b="66357"/>
          <a:stretch/>
        </p:blipFill>
        <p:spPr>
          <a:xfrm>
            <a:off x="251520" y="1878600"/>
            <a:ext cx="3843211" cy="216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Team: utmaningar?</a:t>
            </a:r>
            <a:endParaRPr/>
          </a:p>
        </p:txBody>
      </p:sp>
      <p:pic>
        <p:nvPicPr>
          <p:cNvPr id="239" name="Google Shape;239;p8" descr="teamwork-story-diversity-talents.jpg"/>
          <p:cNvPicPr preferRelativeResize="0"/>
          <p:nvPr/>
        </p:nvPicPr>
        <p:blipFill rotWithShape="1">
          <a:blip r:embed="rId3">
            <a:alphaModFix/>
          </a:blip>
          <a:srcRect/>
          <a:stretch/>
        </p:blipFill>
        <p:spPr>
          <a:xfrm>
            <a:off x="452438" y="2060575"/>
            <a:ext cx="3759200" cy="2563813"/>
          </a:xfrm>
          <a:prstGeom prst="rect">
            <a:avLst/>
          </a:prstGeom>
          <a:noFill/>
          <a:ln>
            <a:noFill/>
          </a:ln>
        </p:spPr>
      </p:pic>
      <p:pic>
        <p:nvPicPr>
          <p:cNvPr id="240" name="Google Shape;240;p8" descr="Team communication.jpg"/>
          <p:cNvPicPr preferRelativeResize="0"/>
          <p:nvPr/>
        </p:nvPicPr>
        <p:blipFill rotWithShape="1">
          <a:blip r:embed="rId4">
            <a:alphaModFix/>
          </a:blip>
          <a:srcRect/>
          <a:stretch/>
        </p:blipFill>
        <p:spPr>
          <a:xfrm>
            <a:off x="4500563" y="3789363"/>
            <a:ext cx="4124325" cy="2519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 Två format för kommunikation</a:t>
            </a:r>
            <a:endParaRPr/>
          </a:p>
        </p:txBody>
      </p:sp>
      <p:graphicFrame>
        <p:nvGraphicFramePr>
          <p:cNvPr id="247" name="Google Shape;247;p9"/>
          <p:cNvGraphicFramePr/>
          <p:nvPr/>
        </p:nvGraphicFramePr>
        <p:xfrm>
          <a:off x="395288" y="2133600"/>
          <a:ext cx="3563925" cy="2073300"/>
        </p:xfrm>
        <a:graphic>
          <a:graphicData uri="http://schemas.openxmlformats.org/drawingml/2006/table">
            <a:tbl>
              <a:tblPr>
                <a:noFill/>
                <a:tableStyleId>{9BAEF2EF-92FF-4C35-9DA9-47A3BBC215CA}</a:tableStyleId>
              </a:tblPr>
              <a:tblGrid>
                <a:gridCol w="539550">
                  <a:extLst>
                    <a:ext uri="{9D8B030D-6E8A-4147-A177-3AD203B41FA5}">
                      <a16:colId xmlns:a16="http://schemas.microsoft.com/office/drawing/2014/main" val="20000"/>
                    </a:ext>
                  </a:extLst>
                </a:gridCol>
                <a:gridCol w="3024375">
                  <a:extLst>
                    <a:ext uri="{9D8B030D-6E8A-4147-A177-3AD203B41FA5}">
                      <a16:colId xmlns:a16="http://schemas.microsoft.com/office/drawing/2014/main" val="20001"/>
                    </a:ext>
                  </a:extLst>
                </a:gridCol>
              </a:tblGrid>
              <a:tr h="518325">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S</a:t>
                      </a:r>
                      <a:endParaRPr sz="2800" b="0" i="0" u="none" strike="noStrike" cap="none">
                        <a:solidFill>
                          <a:schemeClr val="dk1"/>
                        </a:solidFill>
                        <a:latin typeface="Times"/>
                        <a:ea typeface="Times"/>
                        <a:cs typeface="Times"/>
                        <a:sym typeface="Times"/>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Situation</a:t>
                      </a:r>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8325">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B</a:t>
                      </a:r>
                      <a:endParaRPr sz="2800" b="0" i="0" u="none" strike="noStrike" cap="none">
                        <a:solidFill>
                          <a:schemeClr val="dk1"/>
                        </a:solidFill>
                        <a:latin typeface="Times"/>
                        <a:ea typeface="Times"/>
                        <a:cs typeface="Times"/>
                        <a:sym typeface="Times"/>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Background</a:t>
                      </a:r>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18325">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A</a:t>
                      </a:r>
                      <a:endParaRPr sz="2800" b="0" i="0" u="none" strike="noStrike" cap="none">
                        <a:solidFill>
                          <a:schemeClr val="dk1"/>
                        </a:solidFill>
                        <a:latin typeface="Times"/>
                        <a:ea typeface="Times"/>
                        <a:cs typeface="Times"/>
                        <a:sym typeface="Times"/>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Assessment</a:t>
                      </a:r>
                      <a:endParaRPr sz="2400" b="0" i="0" u="none" strike="noStrike" cap="none">
                        <a:solidFill>
                          <a:schemeClr val="dk1"/>
                        </a:solidFill>
                        <a:latin typeface="Times"/>
                        <a:ea typeface="Times"/>
                        <a:cs typeface="Times"/>
                        <a:sym typeface="Times"/>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8325">
                <a:tc>
                  <a:txBody>
                    <a:bodyPr/>
                    <a:lstStyle/>
                    <a:p>
                      <a:pPr marL="0" marR="0" lvl="0" indent="0" algn="l" rtl="0">
                        <a:lnSpc>
                          <a:spcPct val="100000"/>
                        </a:lnSpc>
                        <a:spcBef>
                          <a:spcPts val="0"/>
                        </a:spcBef>
                        <a:spcAft>
                          <a:spcPts val="0"/>
                        </a:spcAft>
                        <a:buClr>
                          <a:srgbClr val="FF6600"/>
                        </a:buClr>
                        <a:buSzPts val="2800"/>
                        <a:buFont typeface="Times"/>
                        <a:buNone/>
                      </a:pPr>
                      <a:r>
                        <a:rPr lang="sv-SE" sz="2800" b="0" i="0" u="none" strike="noStrike" cap="none">
                          <a:solidFill>
                            <a:srgbClr val="FF6600"/>
                          </a:solidFill>
                          <a:latin typeface="Times"/>
                          <a:ea typeface="Times"/>
                          <a:cs typeface="Times"/>
                          <a:sym typeface="Times"/>
                        </a:rPr>
                        <a:t>R</a:t>
                      </a:r>
                      <a:endParaRPr sz="2800" b="0" i="0" u="none" strike="noStrike" cap="none">
                        <a:solidFill>
                          <a:schemeClr val="dk1"/>
                        </a:solidFill>
                        <a:latin typeface="Times"/>
                        <a:ea typeface="Times"/>
                        <a:cs typeface="Times"/>
                        <a:sym typeface="Times"/>
                      </a:endParaRPr>
                    </a:p>
                  </a:txBody>
                  <a:tcPr marL="84400" marR="8440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177800" algn="l" rtl="0">
                        <a:lnSpc>
                          <a:spcPct val="100000"/>
                        </a:lnSpc>
                        <a:spcBef>
                          <a:spcPts val="0"/>
                        </a:spcBef>
                        <a:spcAft>
                          <a:spcPts val="0"/>
                        </a:spcAft>
                        <a:buClr>
                          <a:schemeClr val="dk1"/>
                        </a:buClr>
                        <a:buSzPts val="2800"/>
                        <a:buFont typeface="Times"/>
                        <a:buChar char="•"/>
                      </a:pPr>
                      <a:r>
                        <a:rPr lang="sv-SE" sz="2800" b="0" i="0" u="none" strike="noStrike" cap="none">
                          <a:solidFill>
                            <a:schemeClr val="dk1"/>
                          </a:solidFill>
                          <a:latin typeface="Times"/>
                          <a:ea typeface="Times"/>
                          <a:cs typeface="Times"/>
                          <a:sym typeface="Times"/>
                        </a:rPr>
                        <a:t> Recommendation</a:t>
                      </a:r>
                      <a:endParaRPr/>
                    </a:p>
                  </a:txBody>
                  <a:tcPr marL="84400" marR="8440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48" name="Google Shape;248;p9" descr="closed loop communication"/>
          <p:cNvPicPr preferRelativeResize="0"/>
          <p:nvPr/>
        </p:nvPicPr>
        <p:blipFill rotWithShape="1">
          <a:blip r:embed="rId3">
            <a:alphaModFix/>
          </a:blip>
          <a:srcRect l="2924" t="6476" r="2981" b="16978"/>
          <a:stretch/>
        </p:blipFill>
        <p:spPr>
          <a:xfrm>
            <a:off x="4311650" y="4011613"/>
            <a:ext cx="4292600" cy="1771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m presentation">
  <a:themeElements>
    <a:clrScheme name="Couture">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om presentation">
  <a:themeElements>
    <a:clrScheme name="Couture">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2105</Words>
  <Application>Microsoft Macintosh PowerPoint</Application>
  <PresentationFormat>On-screen Show (4:3)</PresentationFormat>
  <Paragraphs>392</Paragraphs>
  <Slides>39</Slides>
  <Notes>39</Notes>
  <HiddenSlides>7</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Lustria</vt:lpstr>
      <vt:lpstr>Noto Sans Symbols</vt:lpstr>
      <vt:lpstr>Times</vt:lpstr>
      <vt:lpstr>Tom presentation</vt:lpstr>
      <vt:lpstr>1_Tom presentation</vt:lpstr>
      <vt:lpstr>Initialt omhändertagande av svårt sjuka patienter</vt:lpstr>
      <vt:lpstr>Generiskt förhållningssätt</vt:lpstr>
      <vt:lpstr>Danger?</vt:lpstr>
      <vt:lpstr>Säkerhet</vt:lpstr>
      <vt:lpstr>Support</vt:lpstr>
      <vt:lpstr>Team: varför?</vt:lpstr>
      <vt:lpstr>Crew Resourse Management</vt:lpstr>
      <vt:lpstr>Team: utmaningar?</vt:lpstr>
      <vt:lpstr> Två format för kommunikation</vt:lpstr>
      <vt:lpstr>Sign-In</vt:lpstr>
      <vt:lpstr>Vikt</vt:lpstr>
      <vt:lpstr>Closed-loop</vt:lpstr>
      <vt:lpstr>Stabilisering</vt:lpstr>
      <vt:lpstr>Syndrom</vt:lpstr>
      <vt:lpstr>Generisk ABCDE</vt:lpstr>
      <vt:lpstr>PowerPoint Presentation</vt:lpstr>
      <vt:lpstr>PowerPoint Presentation</vt:lpstr>
      <vt:lpstr>PowerPoint Presentation</vt:lpstr>
      <vt:lpstr>“ABCDE-34343”</vt:lpstr>
      <vt:lpstr>ABCDE+</vt:lpstr>
      <vt:lpstr>PowerPoint Presentation</vt:lpstr>
      <vt:lpstr>PowerPoint Presentation</vt:lpstr>
      <vt:lpstr>PowerPoint Presentation</vt:lpstr>
      <vt:lpstr>PowerPoint Presentation</vt:lpstr>
      <vt:lpstr>Syndrom handläggning</vt:lpstr>
      <vt:lpstr>Sign-Out</vt:lpstr>
      <vt:lpstr>Sign-Over</vt:lpstr>
      <vt:lpstr>PowerPoint Presentation</vt:lpstr>
      <vt:lpstr>4 nyckelroller</vt:lpstr>
      <vt:lpstr>PowerPoint Presentation</vt:lpstr>
      <vt:lpstr>PowerPoint Presentation</vt:lpstr>
      <vt:lpstr>PowerPoint Presentation</vt:lpstr>
      <vt:lpstr>PowerPoint Presentation</vt:lpstr>
      <vt:lpstr>PowerPoint Presentation</vt:lpstr>
      <vt:lpstr>Teamarbete</vt:lpstr>
      <vt:lpstr>Team-Leader Nivå 2</vt:lpstr>
      <vt:lpstr>PowerPoint Presentation</vt:lpstr>
      <vt:lpstr>Vårdpersonal</vt:lpstr>
      <vt:lpstr>Dokumentationsansvarig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helena jernström</dc:creator>
  <cp:lastModifiedBy>eric Dryver</cp:lastModifiedBy>
  <cp:revision>15</cp:revision>
  <dcterms:created xsi:type="dcterms:W3CDTF">2004-05-02T18:25:10Z</dcterms:created>
  <dcterms:modified xsi:type="dcterms:W3CDTF">2025-08-27T05:45:05Z</dcterms:modified>
</cp:coreProperties>
</file>