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4146" r:id="rId2"/>
    <p:sldMasterId id="2147484161" r:id="rId3"/>
    <p:sldMasterId id="2147484304" r:id="rId4"/>
  </p:sldMasterIdLst>
  <p:notesMasterIdLst>
    <p:notesMasterId r:id="rId67"/>
  </p:notesMasterIdLst>
  <p:handoutMasterIdLst>
    <p:handoutMasterId r:id="rId68"/>
  </p:handoutMasterIdLst>
  <p:sldIdLst>
    <p:sldId id="1050" r:id="rId5"/>
    <p:sldId id="1013" r:id="rId6"/>
    <p:sldId id="806" r:id="rId7"/>
    <p:sldId id="1019" r:id="rId8"/>
    <p:sldId id="552" r:id="rId9"/>
    <p:sldId id="808" r:id="rId10"/>
    <p:sldId id="809" r:id="rId11"/>
    <p:sldId id="833" r:id="rId12"/>
    <p:sldId id="810" r:id="rId13"/>
    <p:sldId id="1039" r:id="rId14"/>
    <p:sldId id="558" r:id="rId15"/>
    <p:sldId id="1040" r:id="rId16"/>
    <p:sldId id="774" r:id="rId17"/>
    <p:sldId id="1038" r:id="rId18"/>
    <p:sldId id="630" r:id="rId19"/>
    <p:sldId id="1016" r:id="rId20"/>
    <p:sldId id="875" r:id="rId21"/>
    <p:sldId id="631" r:id="rId22"/>
    <p:sldId id="863" r:id="rId23"/>
    <p:sldId id="798" r:id="rId24"/>
    <p:sldId id="424" r:id="rId25"/>
    <p:sldId id="347" r:id="rId26"/>
    <p:sldId id="1049" r:id="rId27"/>
    <p:sldId id="425" r:id="rId28"/>
    <p:sldId id="426" r:id="rId29"/>
    <p:sldId id="803" r:id="rId30"/>
    <p:sldId id="753" r:id="rId31"/>
    <p:sldId id="1027" r:id="rId32"/>
    <p:sldId id="805" r:id="rId33"/>
    <p:sldId id="1034" r:id="rId34"/>
    <p:sldId id="322" r:id="rId35"/>
    <p:sldId id="813" r:id="rId36"/>
    <p:sldId id="343" r:id="rId37"/>
    <p:sldId id="866" r:id="rId38"/>
    <p:sldId id="427" r:id="rId39"/>
    <p:sldId id="336" r:id="rId40"/>
    <p:sldId id="428" r:id="rId41"/>
    <p:sldId id="325" r:id="rId42"/>
    <p:sldId id="1035" r:id="rId43"/>
    <p:sldId id="1010" r:id="rId44"/>
    <p:sldId id="1036" r:id="rId45"/>
    <p:sldId id="330" r:id="rId46"/>
    <p:sldId id="1041" r:id="rId47"/>
    <p:sldId id="1042" r:id="rId48"/>
    <p:sldId id="439" r:id="rId49"/>
    <p:sldId id="1023" r:id="rId50"/>
    <p:sldId id="1026" r:id="rId51"/>
    <p:sldId id="1024" r:id="rId52"/>
    <p:sldId id="626" r:id="rId53"/>
    <p:sldId id="1008" r:id="rId54"/>
    <p:sldId id="871" r:id="rId55"/>
    <p:sldId id="1022" r:id="rId56"/>
    <p:sldId id="872" r:id="rId57"/>
    <p:sldId id="1009" r:id="rId58"/>
    <p:sldId id="1043" r:id="rId59"/>
    <p:sldId id="1044" r:id="rId60"/>
    <p:sldId id="1048" r:id="rId61"/>
    <p:sldId id="847" r:id="rId62"/>
    <p:sldId id="1046" r:id="rId63"/>
    <p:sldId id="898" r:id="rId64"/>
    <p:sldId id="835" r:id="rId65"/>
    <p:sldId id="334" r:id="rId66"/>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77607"/>
  </p:normalViewPr>
  <p:slideViewPr>
    <p:cSldViewPr>
      <p:cViewPr varScale="1">
        <p:scale>
          <a:sx n="79" d="100"/>
          <a:sy n="79" d="100"/>
        </p:scale>
        <p:origin x="200" y="248"/>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E37F3-2D09-487F-80CE-0B85AAC4B513}"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6DF3A319-1B79-40D5-96BA-DE730BD981E0}">
      <dgm:prSet/>
      <dgm:spPr/>
      <dgm:t>
        <a:bodyPr/>
        <a:lstStyle/>
        <a:p>
          <a:pPr>
            <a:defRPr cap="all"/>
          </a:pPr>
          <a:r>
            <a:rPr lang="en-SE" dirty="0"/>
            <a:t>Fler prov?</a:t>
          </a:r>
          <a:endParaRPr lang="en-US" dirty="0"/>
        </a:p>
      </dgm:t>
    </dgm:pt>
    <dgm:pt modelId="{76C4D730-CFB3-4794-9F8B-6C06003D19BC}" type="parTrans" cxnId="{EC1BB5DC-B3EB-4CCC-AE6D-0787EF3E1189}">
      <dgm:prSet/>
      <dgm:spPr/>
      <dgm:t>
        <a:bodyPr/>
        <a:lstStyle/>
        <a:p>
          <a:endParaRPr lang="en-US"/>
        </a:p>
      </dgm:t>
    </dgm:pt>
    <dgm:pt modelId="{C73AFBF0-EA8C-4867-9403-A088885D3358}" type="sibTrans" cxnId="{EC1BB5DC-B3EB-4CCC-AE6D-0787EF3E1189}">
      <dgm:prSet/>
      <dgm:spPr/>
      <dgm:t>
        <a:bodyPr/>
        <a:lstStyle/>
        <a:p>
          <a:endParaRPr lang="en-US"/>
        </a:p>
      </dgm:t>
    </dgm:pt>
    <dgm:pt modelId="{DB7F686D-8447-469B-AF91-25D7C8EA6EA2}">
      <dgm:prSet/>
      <dgm:spPr/>
      <dgm:t>
        <a:bodyPr/>
        <a:lstStyle/>
        <a:p>
          <a:pPr>
            <a:defRPr cap="all"/>
          </a:pPr>
          <a:r>
            <a:rPr lang="en-SE" dirty="0"/>
            <a:t>behandling?</a:t>
          </a:r>
          <a:endParaRPr lang="en-US" dirty="0"/>
        </a:p>
      </dgm:t>
    </dgm:pt>
    <dgm:pt modelId="{64C17178-33BA-4C7A-850D-9D3EF6EC152F}" type="parTrans" cxnId="{F579DBBD-A23C-4828-9453-15DFB9D17936}">
      <dgm:prSet/>
      <dgm:spPr/>
      <dgm:t>
        <a:bodyPr/>
        <a:lstStyle/>
        <a:p>
          <a:endParaRPr lang="en-US"/>
        </a:p>
      </dgm:t>
    </dgm:pt>
    <dgm:pt modelId="{73834AE5-E307-4EC6-A7CF-D8357613AFE1}" type="sibTrans" cxnId="{F579DBBD-A23C-4828-9453-15DFB9D17936}">
      <dgm:prSet/>
      <dgm:spPr/>
      <dgm:t>
        <a:bodyPr/>
        <a:lstStyle/>
        <a:p>
          <a:endParaRPr lang="en-US"/>
        </a:p>
      </dgm:t>
    </dgm:pt>
    <dgm:pt modelId="{339CE7BF-264D-42A0-88D9-E50F189EEDAC}">
      <dgm:prSet/>
      <dgm:spPr/>
      <dgm:t>
        <a:bodyPr/>
        <a:lstStyle/>
        <a:p>
          <a:pPr>
            <a:defRPr cap="all"/>
          </a:pPr>
          <a:r>
            <a:rPr lang="en-SE" dirty="0"/>
            <a:t>inläggning?</a:t>
          </a:r>
          <a:endParaRPr lang="en-US" dirty="0"/>
        </a:p>
      </dgm:t>
    </dgm:pt>
    <dgm:pt modelId="{3B39032B-B7E2-4C7C-88C0-E30C122E0AE1}" type="parTrans" cxnId="{15F859D1-0F51-48E5-9D28-77C3CAC748B3}">
      <dgm:prSet/>
      <dgm:spPr/>
      <dgm:t>
        <a:bodyPr/>
        <a:lstStyle/>
        <a:p>
          <a:endParaRPr lang="en-US"/>
        </a:p>
      </dgm:t>
    </dgm:pt>
    <dgm:pt modelId="{652177C1-FCFE-4288-9583-B19EE0C58FA1}" type="sibTrans" cxnId="{15F859D1-0F51-48E5-9D28-77C3CAC748B3}">
      <dgm:prSet/>
      <dgm:spPr/>
      <dgm:t>
        <a:bodyPr/>
        <a:lstStyle/>
        <a:p>
          <a:endParaRPr lang="en-US"/>
        </a:p>
      </dgm:t>
    </dgm:pt>
    <dgm:pt modelId="{85DD8DC8-F419-48DF-96D6-E401BDA60ECB}" type="pres">
      <dgm:prSet presAssocID="{5DBE37F3-2D09-487F-80CE-0B85AAC4B513}" presName="root" presStyleCnt="0">
        <dgm:presLayoutVars>
          <dgm:dir/>
          <dgm:resizeHandles val="exact"/>
        </dgm:presLayoutVars>
      </dgm:prSet>
      <dgm:spPr/>
    </dgm:pt>
    <dgm:pt modelId="{535C3B08-3B3C-4D9C-985B-06CC1597787D}" type="pres">
      <dgm:prSet presAssocID="{6DF3A319-1B79-40D5-96BA-DE730BD981E0}" presName="compNode" presStyleCnt="0"/>
      <dgm:spPr/>
    </dgm:pt>
    <dgm:pt modelId="{AA563BA3-0396-45E5-8FF9-066A0A77CE6B}" type="pres">
      <dgm:prSet presAssocID="{6DF3A319-1B79-40D5-96BA-DE730BD981E0}" presName="iconBgRect" presStyleLbl="bgShp" presStyleIdx="0" presStyleCnt="3"/>
      <dgm:spPr/>
    </dgm:pt>
    <dgm:pt modelId="{F7DE8ADF-3BB8-4FFC-8AC1-98382623ADFD}" type="pres">
      <dgm:prSet presAssocID="{6DF3A319-1B79-40D5-96BA-DE730BD981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est tubes"/>
        </a:ext>
      </dgm:extLst>
    </dgm:pt>
    <dgm:pt modelId="{01BE1481-82A6-4C29-9A11-51B927AB990F}" type="pres">
      <dgm:prSet presAssocID="{6DF3A319-1B79-40D5-96BA-DE730BD981E0}" presName="spaceRect" presStyleCnt="0"/>
      <dgm:spPr/>
    </dgm:pt>
    <dgm:pt modelId="{827FE166-0A43-46F1-8969-2C67240F8B44}" type="pres">
      <dgm:prSet presAssocID="{6DF3A319-1B79-40D5-96BA-DE730BD981E0}" presName="textRect" presStyleLbl="revTx" presStyleIdx="0" presStyleCnt="3">
        <dgm:presLayoutVars>
          <dgm:chMax val="1"/>
          <dgm:chPref val="1"/>
        </dgm:presLayoutVars>
      </dgm:prSet>
      <dgm:spPr/>
    </dgm:pt>
    <dgm:pt modelId="{BA7A296F-9377-456A-A370-4DE9CCD5D589}" type="pres">
      <dgm:prSet presAssocID="{C73AFBF0-EA8C-4867-9403-A088885D3358}" presName="sibTrans" presStyleCnt="0"/>
      <dgm:spPr/>
    </dgm:pt>
    <dgm:pt modelId="{9113D2AA-DC97-47AA-BAB9-DCD1B75DA9A4}" type="pres">
      <dgm:prSet presAssocID="{DB7F686D-8447-469B-AF91-25D7C8EA6EA2}" presName="compNode" presStyleCnt="0"/>
      <dgm:spPr/>
    </dgm:pt>
    <dgm:pt modelId="{6A75DA2C-4A84-409F-854E-89F052E38040}" type="pres">
      <dgm:prSet presAssocID="{DB7F686D-8447-469B-AF91-25D7C8EA6EA2}" presName="iconBgRect" presStyleLbl="bgShp" presStyleIdx="1" presStyleCnt="3"/>
      <dgm:spPr/>
    </dgm:pt>
    <dgm:pt modelId="{608CF763-894F-487B-81BB-7110A06A0760}" type="pres">
      <dgm:prSet presAssocID="{DB7F686D-8447-469B-AF91-25D7C8EA6EA2}"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edicine"/>
        </a:ext>
      </dgm:extLst>
    </dgm:pt>
    <dgm:pt modelId="{779CF2AD-91F6-42C9-B456-07BEE8C69A15}" type="pres">
      <dgm:prSet presAssocID="{DB7F686D-8447-469B-AF91-25D7C8EA6EA2}" presName="spaceRect" presStyleCnt="0"/>
      <dgm:spPr/>
    </dgm:pt>
    <dgm:pt modelId="{71407C36-A2FA-4140-BEF6-ACDF19DA19CD}" type="pres">
      <dgm:prSet presAssocID="{DB7F686D-8447-469B-AF91-25D7C8EA6EA2}" presName="textRect" presStyleLbl="revTx" presStyleIdx="1" presStyleCnt="3">
        <dgm:presLayoutVars>
          <dgm:chMax val="1"/>
          <dgm:chPref val="1"/>
        </dgm:presLayoutVars>
      </dgm:prSet>
      <dgm:spPr/>
    </dgm:pt>
    <dgm:pt modelId="{C6691347-C0EB-452B-A9FC-322A2E92B6A8}" type="pres">
      <dgm:prSet presAssocID="{73834AE5-E307-4EC6-A7CF-D8357613AFE1}" presName="sibTrans" presStyleCnt="0"/>
      <dgm:spPr/>
    </dgm:pt>
    <dgm:pt modelId="{AAF78883-3177-4833-88F5-8B801FE06A2A}" type="pres">
      <dgm:prSet presAssocID="{339CE7BF-264D-42A0-88D9-E50F189EEDAC}" presName="compNode" presStyleCnt="0"/>
      <dgm:spPr/>
    </dgm:pt>
    <dgm:pt modelId="{3B0B7C8A-EBA8-4ACE-B772-54B6589F1569}" type="pres">
      <dgm:prSet presAssocID="{339CE7BF-264D-42A0-88D9-E50F189EEDAC}" presName="iconBgRect" presStyleLbl="bgShp" presStyleIdx="2" presStyleCnt="3"/>
      <dgm:spPr/>
    </dgm:pt>
    <dgm:pt modelId="{E6EC56D9-866D-4A4D-8E4B-DD3D5401958E}" type="pres">
      <dgm:prSet presAssocID="{339CE7BF-264D-42A0-88D9-E50F189EEDA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ospital"/>
        </a:ext>
      </dgm:extLst>
    </dgm:pt>
    <dgm:pt modelId="{BAAFEC32-9FF4-40B9-AC90-9F2B34A9B572}" type="pres">
      <dgm:prSet presAssocID="{339CE7BF-264D-42A0-88D9-E50F189EEDAC}" presName="spaceRect" presStyleCnt="0"/>
      <dgm:spPr/>
    </dgm:pt>
    <dgm:pt modelId="{187A0171-E23B-4E2C-88B0-EF28E608775B}" type="pres">
      <dgm:prSet presAssocID="{339CE7BF-264D-42A0-88D9-E50F189EEDAC}" presName="textRect" presStyleLbl="revTx" presStyleIdx="2" presStyleCnt="3">
        <dgm:presLayoutVars>
          <dgm:chMax val="1"/>
          <dgm:chPref val="1"/>
        </dgm:presLayoutVars>
      </dgm:prSet>
      <dgm:spPr/>
    </dgm:pt>
  </dgm:ptLst>
  <dgm:cxnLst>
    <dgm:cxn modelId="{ACAE8B09-354E-42DD-9334-BADA398C6EFE}" type="presOf" srcId="{DB7F686D-8447-469B-AF91-25D7C8EA6EA2}" destId="{71407C36-A2FA-4140-BEF6-ACDF19DA19CD}" srcOrd="0" destOrd="0" presId="urn:microsoft.com/office/officeart/2018/5/layout/IconCircleLabelList"/>
    <dgm:cxn modelId="{C392541A-69EF-4324-89B0-9E6E908DBCDB}" type="presOf" srcId="{339CE7BF-264D-42A0-88D9-E50F189EEDAC}" destId="{187A0171-E23B-4E2C-88B0-EF28E608775B}" srcOrd="0" destOrd="0" presId="urn:microsoft.com/office/officeart/2018/5/layout/IconCircleLabelList"/>
    <dgm:cxn modelId="{A000958E-FF82-428B-9D73-300E22B9888C}" type="presOf" srcId="{6DF3A319-1B79-40D5-96BA-DE730BD981E0}" destId="{827FE166-0A43-46F1-8969-2C67240F8B44}" srcOrd="0" destOrd="0" presId="urn:microsoft.com/office/officeart/2018/5/layout/IconCircleLabelList"/>
    <dgm:cxn modelId="{F579DBBD-A23C-4828-9453-15DFB9D17936}" srcId="{5DBE37F3-2D09-487F-80CE-0B85AAC4B513}" destId="{DB7F686D-8447-469B-AF91-25D7C8EA6EA2}" srcOrd="1" destOrd="0" parTransId="{64C17178-33BA-4C7A-850D-9D3EF6EC152F}" sibTransId="{73834AE5-E307-4EC6-A7CF-D8357613AFE1}"/>
    <dgm:cxn modelId="{C1B5FEC5-069D-4985-8CAB-0419453C1E93}" type="presOf" srcId="{5DBE37F3-2D09-487F-80CE-0B85AAC4B513}" destId="{85DD8DC8-F419-48DF-96D6-E401BDA60ECB}" srcOrd="0" destOrd="0" presId="urn:microsoft.com/office/officeart/2018/5/layout/IconCircleLabelList"/>
    <dgm:cxn modelId="{15F859D1-0F51-48E5-9D28-77C3CAC748B3}" srcId="{5DBE37F3-2D09-487F-80CE-0B85AAC4B513}" destId="{339CE7BF-264D-42A0-88D9-E50F189EEDAC}" srcOrd="2" destOrd="0" parTransId="{3B39032B-B7E2-4C7C-88C0-E30C122E0AE1}" sibTransId="{652177C1-FCFE-4288-9583-B19EE0C58FA1}"/>
    <dgm:cxn modelId="{EC1BB5DC-B3EB-4CCC-AE6D-0787EF3E1189}" srcId="{5DBE37F3-2D09-487F-80CE-0B85AAC4B513}" destId="{6DF3A319-1B79-40D5-96BA-DE730BD981E0}" srcOrd="0" destOrd="0" parTransId="{76C4D730-CFB3-4794-9F8B-6C06003D19BC}" sibTransId="{C73AFBF0-EA8C-4867-9403-A088885D3358}"/>
    <dgm:cxn modelId="{D6F5D3DE-333A-441B-978A-25796A1DDAD5}" type="presParOf" srcId="{85DD8DC8-F419-48DF-96D6-E401BDA60ECB}" destId="{535C3B08-3B3C-4D9C-985B-06CC1597787D}" srcOrd="0" destOrd="0" presId="urn:microsoft.com/office/officeart/2018/5/layout/IconCircleLabelList"/>
    <dgm:cxn modelId="{0B8FDDE0-F281-4E6F-B7A6-83ECEFC44F9F}" type="presParOf" srcId="{535C3B08-3B3C-4D9C-985B-06CC1597787D}" destId="{AA563BA3-0396-45E5-8FF9-066A0A77CE6B}" srcOrd="0" destOrd="0" presId="urn:microsoft.com/office/officeart/2018/5/layout/IconCircleLabelList"/>
    <dgm:cxn modelId="{AC74841E-A6F8-4B89-9596-BF0431935761}" type="presParOf" srcId="{535C3B08-3B3C-4D9C-985B-06CC1597787D}" destId="{F7DE8ADF-3BB8-4FFC-8AC1-98382623ADFD}" srcOrd="1" destOrd="0" presId="urn:microsoft.com/office/officeart/2018/5/layout/IconCircleLabelList"/>
    <dgm:cxn modelId="{0D11B3C3-ED87-4BDB-A61C-05653E7FF2A3}" type="presParOf" srcId="{535C3B08-3B3C-4D9C-985B-06CC1597787D}" destId="{01BE1481-82A6-4C29-9A11-51B927AB990F}" srcOrd="2" destOrd="0" presId="urn:microsoft.com/office/officeart/2018/5/layout/IconCircleLabelList"/>
    <dgm:cxn modelId="{6C6F8B21-B4EB-474E-8A51-659A0A06173A}" type="presParOf" srcId="{535C3B08-3B3C-4D9C-985B-06CC1597787D}" destId="{827FE166-0A43-46F1-8969-2C67240F8B44}" srcOrd="3" destOrd="0" presId="urn:microsoft.com/office/officeart/2018/5/layout/IconCircleLabelList"/>
    <dgm:cxn modelId="{5F2C9A47-C263-4E9A-B923-E462E5E196C6}" type="presParOf" srcId="{85DD8DC8-F419-48DF-96D6-E401BDA60ECB}" destId="{BA7A296F-9377-456A-A370-4DE9CCD5D589}" srcOrd="1" destOrd="0" presId="urn:microsoft.com/office/officeart/2018/5/layout/IconCircleLabelList"/>
    <dgm:cxn modelId="{75FD2C6C-6F35-4EE2-B3AE-294B466D54D9}" type="presParOf" srcId="{85DD8DC8-F419-48DF-96D6-E401BDA60ECB}" destId="{9113D2AA-DC97-47AA-BAB9-DCD1B75DA9A4}" srcOrd="2" destOrd="0" presId="urn:microsoft.com/office/officeart/2018/5/layout/IconCircleLabelList"/>
    <dgm:cxn modelId="{7BB0E757-DC5E-423E-846B-9EF9A1946A5A}" type="presParOf" srcId="{9113D2AA-DC97-47AA-BAB9-DCD1B75DA9A4}" destId="{6A75DA2C-4A84-409F-854E-89F052E38040}" srcOrd="0" destOrd="0" presId="urn:microsoft.com/office/officeart/2018/5/layout/IconCircleLabelList"/>
    <dgm:cxn modelId="{CC0FB888-EEB6-48AF-BAA7-E8FCF5EAD7CE}" type="presParOf" srcId="{9113D2AA-DC97-47AA-BAB9-DCD1B75DA9A4}" destId="{608CF763-894F-487B-81BB-7110A06A0760}" srcOrd="1" destOrd="0" presId="urn:microsoft.com/office/officeart/2018/5/layout/IconCircleLabelList"/>
    <dgm:cxn modelId="{7499F33A-3A06-48F7-BB5F-5F7DF04C151F}" type="presParOf" srcId="{9113D2AA-DC97-47AA-BAB9-DCD1B75DA9A4}" destId="{779CF2AD-91F6-42C9-B456-07BEE8C69A15}" srcOrd="2" destOrd="0" presId="urn:microsoft.com/office/officeart/2018/5/layout/IconCircleLabelList"/>
    <dgm:cxn modelId="{5F326D6F-5AE5-482D-9950-97B2EF686201}" type="presParOf" srcId="{9113D2AA-DC97-47AA-BAB9-DCD1B75DA9A4}" destId="{71407C36-A2FA-4140-BEF6-ACDF19DA19CD}" srcOrd="3" destOrd="0" presId="urn:microsoft.com/office/officeart/2018/5/layout/IconCircleLabelList"/>
    <dgm:cxn modelId="{E2DC9BB9-D801-476B-B0A1-20279ADCD53C}" type="presParOf" srcId="{85DD8DC8-F419-48DF-96D6-E401BDA60ECB}" destId="{C6691347-C0EB-452B-A9FC-322A2E92B6A8}" srcOrd="3" destOrd="0" presId="urn:microsoft.com/office/officeart/2018/5/layout/IconCircleLabelList"/>
    <dgm:cxn modelId="{6A2CEDCB-1D59-4D13-A5A7-C477077EDE15}" type="presParOf" srcId="{85DD8DC8-F419-48DF-96D6-E401BDA60ECB}" destId="{AAF78883-3177-4833-88F5-8B801FE06A2A}" srcOrd="4" destOrd="0" presId="urn:microsoft.com/office/officeart/2018/5/layout/IconCircleLabelList"/>
    <dgm:cxn modelId="{1DB38CE6-1453-45CA-98BD-98F8AB2D053A}" type="presParOf" srcId="{AAF78883-3177-4833-88F5-8B801FE06A2A}" destId="{3B0B7C8A-EBA8-4ACE-B772-54B6589F1569}" srcOrd="0" destOrd="0" presId="urn:microsoft.com/office/officeart/2018/5/layout/IconCircleLabelList"/>
    <dgm:cxn modelId="{16B91871-1BB4-436B-93EE-6B8349F3E671}" type="presParOf" srcId="{AAF78883-3177-4833-88F5-8B801FE06A2A}" destId="{E6EC56D9-866D-4A4D-8E4B-DD3D5401958E}" srcOrd="1" destOrd="0" presId="urn:microsoft.com/office/officeart/2018/5/layout/IconCircleLabelList"/>
    <dgm:cxn modelId="{DEA5AD03-8D17-4AC3-B6AC-026924C88D46}" type="presParOf" srcId="{AAF78883-3177-4833-88F5-8B801FE06A2A}" destId="{BAAFEC32-9FF4-40B9-AC90-9F2B34A9B572}" srcOrd="2" destOrd="0" presId="urn:microsoft.com/office/officeart/2018/5/layout/IconCircleLabelList"/>
    <dgm:cxn modelId="{2473F883-C8C4-44AE-B2A7-89462673C507}" type="presParOf" srcId="{AAF78883-3177-4833-88F5-8B801FE06A2A}" destId="{187A0171-E23B-4E2C-88B0-EF28E608775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63BA3-0396-45E5-8FF9-066A0A77CE6B}">
      <dsp:nvSpPr>
        <dsp:cNvPr id="0" name=""/>
        <dsp:cNvSpPr/>
      </dsp:nvSpPr>
      <dsp:spPr>
        <a:xfrm>
          <a:off x="472950" y="774899"/>
          <a:ext cx="1406812" cy="140681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DE8ADF-3BB8-4FFC-8AC1-98382623ADFD}">
      <dsp:nvSpPr>
        <dsp:cNvPr id="0" name=""/>
        <dsp:cNvSpPr/>
      </dsp:nvSpPr>
      <dsp:spPr>
        <a:xfrm>
          <a:off x="772762" y="1074712"/>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7FE166-0A43-46F1-8969-2C67240F8B44}">
      <dsp:nvSpPr>
        <dsp:cNvPr id="0" name=""/>
        <dsp:cNvSpPr/>
      </dsp:nvSpPr>
      <dsp:spPr>
        <a:xfrm>
          <a:off x="23231" y="2619900"/>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SE" sz="2500" kern="1200" dirty="0"/>
            <a:t>Fler prov?</a:t>
          </a:r>
          <a:endParaRPr lang="en-US" sz="2500" kern="1200" dirty="0"/>
        </a:p>
      </dsp:txBody>
      <dsp:txXfrm>
        <a:off x="23231" y="2619900"/>
        <a:ext cx="2306250" cy="720000"/>
      </dsp:txXfrm>
    </dsp:sp>
    <dsp:sp modelId="{6A75DA2C-4A84-409F-854E-89F052E38040}">
      <dsp:nvSpPr>
        <dsp:cNvPr id="0" name=""/>
        <dsp:cNvSpPr/>
      </dsp:nvSpPr>
      <dsp:spPr>
        <a:xfrm>
          <a:off x="3182793" y="774899"/>
          <a:ext cx="1406812" cy="140681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CF763-894F-487B-81BB-7110A06A0760}">
      <dsp:nvSpPr>
        <dsp:cNvPr id="0" name=""/>
        <dsp:cNvSpPr/>
      </dsp:nvSpPr>
      <dsp:spPr>
        <a:xfrm>
          <a:off x="3482606" y="1074712"/>
          <a:ext cx="807187" cy="80718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407C36-A2FA-4140-BEF6-ACDF19DA19CD}">
      <dsp:nvSpPr>
        <dsp:cNvPr id="0" name=""/>
        <dsp:cNvSpPr/>
      </dsp:nvSpPr>
      <dsp:spPr>
        <a:xfrm>
          <a:off x="2733075" y="2619900"/>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SE" sz="2500" kern="1200" dirty="0"/>
            <a:t>behandling?</a:t>
          </a:r>
          <a:endParaRPr lang="en-US" sz="2500" kern="1200" dirty="0"/>
        </a:p>
      </dsp:txBody>
      <dsp:txXfrm>
        <a:off x="2733075" y="2619900"/>
        <a:ext cx="2306250" cy="720000"/>
      </dsp:txXfrm>
    </dsp:sp>
    <dsp:sp modelId="{3B0B7C8A-EBA8-4ACE-B772-54B6589F1569}">
      <dsp:nvSpPr>
        <dsp:cNvPr id="0" name=""/>
        <dsp:cNvSpPr/>
      </dsp:nvSpPr>
      <dsp:spPr>
        <a:xfrm>
          <a:off x="5892637" y="774899"/>
          <a:ext cx="1406812" cy="1406812"/>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C56D9-866D-4A4D-8E4B-DD3D5401958E}">
      <dsp:nvSpPr>
        <dsp:cNvPr id="0" name=""/>
        <dsp:cNvSpPr/>
      </dsp:nvSpPr>
      <dsp:spPr>
        <a:xfrm>
          <a:off x="6192449" y="1074712"/>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7A0171-E23B-4E2C-88B0-EF28E608775B}">
      <dsp:nvSpPr>
        <dsp:cNvPr id="0" name=""/>
        <dsp:cNvSpPr/>
      </dsp:nvSpPr>
      <dsp:spPr>
        <a:xfrm>
          <a:off x="5442918" y="2619900"/>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SE" sz="2500" kern="1200" dirty="0"/>
            <a:t>inläggning?</a:t>
          </a:r>
          <a:endParaRPr lang="en-US" sz="2500" kern="1200" dirty="0"/>
        </a:p>
      </dsp:txBody>
      <dsp:txXfrm>
        <a:off x="5442918" y="2619900"/>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28156D0-8CAD-CDBE-EB28-FBFE6F8A8B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ＭＳ Ｐゴシック" charset="0"/>
              </a:defRPr>
            </a:lvl1pPr>
          </a:lstStyle>
          <a:p>
            <a:pPr>
              <a:defRPr/>
            </a:pPr>
            <a:endParaRPr lang="sv-SE"/>
          </a:p>
        </p:txBody>
      </p:sp>
      <p:sp>
        <p:nvSpPr>
          <p:cNvPr id="3" name="Platshållare för datum 2">
            <a:extLst>
              <a:ext uri="{FF2B5EF4-FFF2-40B4-BE49-F238E27FC236}">
                <a16:creationId xmlns:a16="http://schemas.microsoft.com/office/drawing/2014/main" id="{CD6F7C55-99DE-0F65-3D8D-ABA848E6EA5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ea typeface="ＭＳ Ｐゴシック" panose="020B0600070205080204" pitchFamily="34" charset="-128"/>
              </a:defRPr>
            </a:lvl1pPr>
          </a:lstStyle>
          <a:p>
            <a:pPr>
              <a:defRPr/>
            </a:pPr>
            <a:fld id="{658A0A9B-02DE-5546-AF23-0079E6680865}" type="datetimeFigureOut">
              <a:rPr lang="sv-SE" altLang="en-SE"/>
              <a:pPr>
                <a:defRPr/>
              </a:pPr>
              <a:t>2025-02-25</a:t>
            </a:fld>
            <a:endParaRPr lang="sv-SE" altLang="en-SE"/>
          </a:p>
        </p:txBody>
      </p:sp>
      <p:sp>
        <p:nvSpPr>
          <p:cNvPr id="4" name="Platshållare för sidfot 3">
            <a:extLst>
              <a:ext uri="{FF2B5EF4-FFF2-40B4-BE49-F238E27FC236}">
                <a16:creationId xmlns:a16="http://schemas.microsoft.com/office/drawing/2014/main" id="{393B8E99-1665-1B6F-1BB3-38A6EA45761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ＭＳ Ｐゴシック" charset="0"/>
              </a:defRPr>
            </a:lvl1pPr>
          </a:lstStyle>
          <a:p>
            <a:pPr>
              <a:defRPr/>
            </a:pPr>
            <a:endParaRPr lang="sv-SE"/>
          </a:p>
        </p:txBody>
      </p:sp>
      <p:sp>
        <p:nvSpPr>
          <p:cNvPr id="5" name="Platshållare för bildnummer 4">
            <a:extLst>
              <a:ext uri="{FF2B5EF4-FFF2-40B4-BE49-F238E27FC236}">
                <a16:creationId xmlns:a16="http://schemas.microsoft.com/office/drawing/2014/main" id="{BB10B65D-E528-CFDB-1A0D-FD8C0EB3BD2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ea typeface="ＭＳ Ｐゴシック" panose="020B0600070205080204" pitchFamily="34" charset="-128"/>
              </a:defRPr>
            </a:lvl1pPr>
          </a:lstStyle>
          <a:p>
            <a:pPr>
              <a:defRPr/>
            </a:pPr>
            <a:fld id="{DF98D61B-F243-B24B-87DE-2F030BED8BC0}" type="slidenum">
              <a:rPr lang="sv-SE" altLang="en-SE"/>
              <a:pPr>
                <a:defRPr/>
              </a:pPr>
              <a:t>‹#›</a:t>
            </a:fld>
            <a:endParaRPr lang="sv-SE" altLang="en-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6E6328D-76B4-97EF-AA2F-F1E766BBD28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sv-SE"/>
          </a:p>
        </p:txBody>
      </p:sp>
      <p:sp>
        <p:nvSpPr>
          <p:cNvPr id="8195" name="Rectangle 3">
            <a:extLst>
              <a:ext uri="{FF2B5EF4-FFF2-40B4-BE49-F238E27FC236}">
                <a16:creationId xmlns:a16="http://schemas.microsoft.com/office/drawing/2014/main" id="{FCE51A98-CA33-B53B-13CB-B44CD864429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sv-SE"/>
          </a:p>
        </p:txBody>
      </p:sp>
      <p:sp>
        <p:nvSpPr>
          <p:cNvPr id="46084" name="Rectangle 4">
            <a:extLst>
              <a:ext uri="{FF2B5EF4-FFF2-40B4-BE49-F238E27FC236}">
                <a16:creationId xmlns:a16="http://schemas.microsoft.com/office/drawing/2014/main" id="{E5428EC6-ABC8-5D0D-B3D0-FE8E35C54A2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EF677D94-4D54-2314-A980-30B3A71CE92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sv-SE" altLang="en-SE" noProof="0"/>
              <a:t>Klicka här för att ändra format på bakgrundstexten</a:t>
            </a:r>
          </a:p>
          <a:p>
            <a:pPr lvl="1"/>
            <a:r>
              <a:rPr lang="sv-SE" altLang="en-SE" noProof="0"/>
              <a:t>Nivå två</a:t>
            </a:r>
          </a:p>
          <a:p>
            <a:pPr lvl="2"/>
            <a:r>
              <a:rPr lang="sv-SE" altLang="en-SE" noProof="0"/>
              <a:t>Nivå tre</a:t>
            </a:r>
          </a:p>
          <a:p>
            <a:pPr lvl="3"/>
            <a:r>
              <a:rPr lang="sv-SE" altLang="en-SE" noProof="0"/>
              <a:t>Nivå fyra</a:t>
            </a:r>
          </a:p>
          <a:p>
            <a:pPr lvl="4"/>
            <a:r>
              <a:rPr lang="sv-SE" altLang="en-SE" noProof="0"/>
              <a:t>Nivå fem</a:t>
            </a:r>
          </a:p>
        </p:txBody>
      </p:sp>
      <p:sp>
        <p:nvSpPr>
          <p:cNvPr id="8198" name="Rectangle 6">
            <a:extLst>
              <a:ext uri="{FF2B5EF4-FFF2-40B4-BE49-F238E27FC236}">
                <a16:creationId xmlns:a16="http://schemas.microsoft.com/office/drawing/2014/main" id="{B9BD474E-C4D9-ED88-1C42-6A70FD583182}"/>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sv-SE"/>
          </a:p>
        </p:txBody>
      </p:sp>
      <p:sp>
        <p:nvSpPr>
          <p:cNvPr id="8199" name="Rectangle 7">
            <a:extLst>
              <a:ext uri="{FF2B5EF4-FFF2-40B4-BE49-F238E27FC236}">
                <a16:creationId xmlns:a16="http://schemas.microsoft.com/office/drawing/2014/main" id="{BBF45F3F-7B30-4291-B3F9-0718AA8B3AB8}"/>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pitchFamily="2" charset="0"/>
                <a:ea typeface="ＭＳ Ｐゴシック" panose="020B0600070205080204" pitchFamily="34" charset="-128"/>
              </a:defRPr>
            </a:lvl1pPr>
          </a:lstStyle>
          <a:p>
            <a:pPr>
              <a:defRPr/>
            </a:pPr>
            <a:fld id="{4FEC27A0-5730-1846-8F2D-6CC6F03128DA}" type="slidenum">
              <a:rPr lang="sv-SE" altLang="en-SE"/>
              <a:pPr>
                <a:defRPr/>
              </a:pPr>
              <a:t>‹#›</a:t>
            </a:fld>
            <a:endParaRPr lang="sv-SE" altLang="en-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978FA8E0-C70B-E2F4-8B3C-951F6501A2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6A4A856C-597F-564A-8F18-BB98D6A7A11A}" type="slidenum">
              <a:rPr lang="sv-SE" altLang="en-SE" sz="1200" smtClean="0"/>
              <a:pPr/>
              <a:t>1</a:t>
            </a:fld>
            <a:endParaRPr lang="sv-SE" altLang="en-SE" sz="1200"/>
          </a:p>
        </p:txBody>
      </p:sp>
      <p:sp>
        <p:nvSpPr>
          <p:cNvPr id="49154" name="Rectangle 2">
            <a:extLst>
              <a:ext uri="{FF2B5EF4-FFF2-40B4-BE49-F238E27FC236}">
                <a16:creationId xmlns:a16="http://schemas.microsoft.com/office/drawing/2014/main" id="{8019C2E9-4912-079D-41F5-8FC563A6EE02}"/>
              </a:ext>
            </a:extLst>
          </p:cNvPr>
          <p:cNvSpPr>
            <a:spLocks noGrp="1" noRot="1" noChangeAspect="1" noChangeArrowheads="1" noTextEdit="1"/>
          </p:cNvSpPr>
          <p:nvPr>
            <p:ph type="sldImg"/>
          </p:nvPr>
        </p:nvSpPr>
        <p:spPr>
          <a:solidFill>
            <a:srgbClr val="FFFFFF"/>
          </a:solidFill>
          <a:ln/>
        </p:spPr>
      </p:sp>
      <p:sp>
        <p:nvSpPr>
          <p:cNvPr id="388099" name="Rectangle 3">
            <a:extLst>
              <a:ext uri="{FF2B5EF4-FFF2-40B4-BE49-F238E27FC236}">
                <a16:creationId xmlns:a16="http://schemas.microsoft.com/office/drawing/2014/main" id="{EB892C72-F8BC-4278-68E9-AABD4FCECF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tshållare för bildobjekt 1">
            <a:extLst>
              <a:ext uri="{FF2B5EF4-FFF2-40B4-BE49-F238E27FC236}">
                <a16:creationId xmlns:a16="http://schemas.microsoft.com/office/drawing/2014/main" id="{06DED289-4115-1BE2-079A-A66CE77252A1}"/>
              </a:ext>
            </a:extLst>
          </p:cNvPr>
          <p:cNvSpPr>
            <a:spLocks noGrp="1" noRot="1" noChangeAspect="1" noChangeArrowheads="1" noTextEdit="1"/>
          </p:cNvSpPr>
          <p:nvPr>
            <p:ph type="sldImg"/>
          </p:nvPr>
        </p:nvSpPr>
        <p:spPr>
          <a:ln/>
        </p:spPr>
      </p:sp>
      <p:sp>
        <p:nvSpPr>
          <p:cNvPr id="63490" name="Platshållare för anteckningar 2">
            <a:extLst>
              <a:ext uri="{FF2B5EF4-FFF2-40B4-BE49-F238E27FC236}">
                <a16:creationId xmlns:a16="http://schemas.microsoft.com/office/drawing/2014/main" id="{3EF5B6B0-D265-B5AA-F710-32AA3AB0DF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Another source of diagnostic error is insufficient or faulty knowledge.  Does anyone recognize this person?  This is Lise Meitner, whom many historian think should have been awarded the nobel prize for understanding nuclear fission.</a:t>
            </a:r>
          </a:p>
          <a:p>
            <a:endParaRPr lang="sv-SE" altLang="en-SE"/>
          </a:p>
          <a:p>
            <a:r>
              <a:rPr lang="sv-SE" altLang="en-SE"/>
              <a:t>With pictures of people, we either recognize the person or not.  But with clinical data, it is more complex.</a:t>
            </a:r>
          </a:p>
        </p:txBody>
      </p:sp>
      <p:sp>
        <p:nvSpPr>
          <p:cNvPr id="63491" name="Platshållare för bildnummer 3">
            <a:extLst>
              <a:ext uri="{FF2B5EF4-FFF2-40B4-BE49-F238E27FC236}">
                <a16:creationId xmlns:a16="http://schemas.microsoft.com/office/drawing/2014/main" id="{F231EC79-BDE5-D3D8-3A0E-F5D327C06E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75974FBC-47F2-D646-8865-C09205C4C845}" type="slidenum">
              <a:rPr lang="sv-SE" altLang="en-SE" sz="1200" smtClean="0"/>
              <a:pPr/>
              <a:t>15</a:t>
            </a:fld>
            <a:endParaRPr lang="sv-SE" altLang="en-S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tshållare för bildobjekt 1">
            <a:extLst>
              <a:ext uri="{FF2B5EF4-FFF2-40B4-BE49-F238E27FC236}">
                <a16:creationId xmlns:a16="http://schemas.microsoft.com/office/drawing/2014/main" id="{16898198-95A4-8A58-398D-099F93725758}"/>
              </a:ext>
            </a:extLst>
          </p:cNvPr>
          <p:cNvSpPr>
            <a:spLocks noGrp="1" noRot="1" noChangeAspect="1" noChangeArrowheads="1" noTextEdit="1"/>
          </p:cNvSpPr>
          <p:nvPr>
            <p:ph type="sldImg"/>
          </p:nvPr>
        </p:nvSpPr>
        <p:spPr>
          <a:ln/>
        </p:spPr>
      </p:sp>
      <p:sp>
        <p:nvSpPr>
          <p:cNvPr id="65538" name="Platshållare för anteckningar 2">
            <a:extLst>
              <a:ext uri="{FF2B5EF4-FFF2-40B4-BE49-F238E27FC236}">
                <a16:creationId xmlns:a16="http://schemas.microsoft.com/office/drawing/2014/main" id="{28D77A67-4DDE-44E1-7869-322E6B1F7B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We are likely to see what we know.  So if we don’t know what a zebra looks like, we might not see the stripes and we recognize a horse instead.</a:t>
            </a:r>
          </a:p>
        </p:txBody>
      </p:sp>
      <p:sp>
        <p:nvSpPr>
          <p:cNvPr id="65539" name="Platshållare för bildnummer 3">
            <a:extLst>
              <a:ext uri="{FF2B5EF4-FFF2-40B4-BE49-F238E27FC236}">
                <a16:creationId xmlns:a16="http://schemas.microsoft.com/office/drawing/2014/main" id="{632FFB8E-E944-98AB-C26A-972D9B25DA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CDCCF6DE-7C7E-3742-B2B3-44EEA44D045E}" type="slidenum">
              <a:rPr lang="sv-SE" altLang="en-SE" sz="1200" smtClean="0">
                <a:solidFill>
                  <a:srgbClr val="000000"/>
                </a:solidFill>
              </a:rPr>
              <a:pPr/>
              <a:t>16</a:t>
            </a:fld>
            <a:endParaRPr lang="sv-SE" altLang="en-SE"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tshållare för bildobjekt 1">
            <a:extLst>
              <a:ext uri="{FF2B5EF4-FFF2-40B4-BE49-F238E27FC236}">
                <a16:creationId xmlns:a16="http://schemas.microsoft.com/office/drawing/2014/main" id="{382DBD41-1FF8-46FC-7D6E-51C04A220189}"/>
              </a:ext>
            </a:extLst>
          </p:cNvPr>
          <p:cNvSpPr>
            <a:spLocks noGrp="1" noRot="1" noChangeAspect="1" noChangeArrowheads="1" noTextEdit="1"/>
          </p:cNvSpPr>
          <p:nvPr>
            <p:ph type="sldImg"/>
          </p:nvPr>
        </p:nvSpPr>
        <p:spPr>
          <a:ln/>
        </p:spPr>
      </p:sp>
      <p:sp>
        <p:nvSpPr>
          <p:cNvPr id="67586" name="Platshållare för anteckningar 2">
            <a:extLst>
              <a:ext uri="{FF2B5EF4-FFF2-40B4-BE49-F238E27FC236}">
                <a16:creationId xmlns:a16="http://schemas.microsoft.com/office/drawing/2014/main" id="{DFF4C18C-7BB1-A0BC-BA81-A745B56B94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So this is a short lecture about diagnosis and diagnostic errors.</a:t>
            </a:r>
          </a:p>
          <a:p>
            <a:endParaRPr lang="sv-SE" altLang="en-SE"/>
          </a:p>
          <a:p>
            <a:r>
              <a:rPr lang="sv-SE" altLang="en-SE"/>
              <a:t>When we talk about zebras versus horses, we are talking mainly about an uncommon condition, a zebra, that is misakenly diagnosed as a more common condition, a horse.</a:t>
            </a:r>
          </a:p>
          <a:p>
            <a:endParaRPr lang="sv-SE" altLang="en-SE"/>
          </a:p>
          <a:p>
            <a:r>
              <a:rPr lang="sv-SE" altLang="en-SE"/>
              <a:t>The focus of the analogy is on the false positive.</a:t>
            </a:r>
          </a:p>
        </p:txBody>
      </p:sp>
      <p:sp>
        <p:nvSpPr>
          <p:cNvPr id="67587" name="Platshållare för bildnummer 3">
            <a:extLst>
              <a:ext uri="{FF2B5EF4-FFF2-40B4-BE49-F238E27FC236}">
                <a16:creationId xmlns:a16="http://schemas.microsoft.com/office/drawing/2014/main" id="{62DA1CD7-DF80-D97F-2CD1-C1A7F2250E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20E592F1-E365-4E4E-BB52-7B9A29E99DD6}" type="slidenum">
              <a:rPr lang="sv-SE" altLang="en-SE" sz="1200" smtClean="0"/>
              <a:pPr/>
              <a:t>17</a:t>
            </a:fld>
            <a:endParaRPr lang="sv-SE" altLang="en-S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tshållare för bildobjekt 1">
            <a:extLst>
              <a:ext uri="{FF2B5EF4-FFF2-40B4-BE49-F238E27FC236}">
                <a16:creationId xmlns:a16="http://schemas.microsoft.com/office/drawing/2014/main" id="{D6119356-C09D-CD6B-7069-D4F519DBEB28}"/>
              </a:ext>
            </a:extLst>
          </p:cNvPr>
          <p:cNvSpPr>
            <a:spLocks noGrp="1" noRot="1" noChangeAspect="1" noChangeArrowheads="1" noTextEdit="1"/>
          </p:cNvSpPr>
          <p:nvPr>
            <p:ph type="sldImg"/>
          </p:nvPr>
        </p:nvSpPr>
        <p:spPr>
          <a:ln/>
        </p:spPr>
      </p:sp>
      <p:sp>
        <p:nvSpPr>
          <p:cNvPr id="69634" name="Platshållare för anteckningar 2">
            <a:extLst>
              <a:ext uri="{FF2B5EF4-FFF2-40B4-BE49-F238E27FC236}">
                <a16:creationId xmlns:a16="http://schemas.microsoft.com/office/drawing/2014/main" id="{B6903239-257A-8C54-7748-872D91DF8D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The third source of diagnostic error is faulty or insufficient data interpretation.  Here in this pictures, there is a lot of data.  The picture can be interpreted as that of a young woman or that of an old woman.  The problem is that we can only see one interpretation at a time.</a:t>
            </a:r>
          </a:p>
        </p:txBody>
      </p:sp>
      <p:sp>
        <p:nvSpPr>
          <p:cNvPr id="69635" name="Platshållare för bildnummer 3">
            <a:extLst>
              <a:ext uri="{FF2B5EF4-FFF2-40B4-BE49-F238E27FC236}">
                <a16:creationId xmlns:a16="http://schemas.microsoft.com/office/drawing/2014/main" id="{821E726D-4759-ACCD-D32B-FBDB272BD9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88B15665-32FC-DE4F-A9D6-A2BCEC7F753A}" type="slidenum">
              <a:rPr lang="sv-SE" altLang="en-SE" sz="1200" smtClean="0"/>
              <a:pPr/>
              <a:t>18</a:t>
            </a:fld>
            <a:endParaRPr lang="sv-SE" altLang="en-S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0289041D-FF77-5AE0-DEC2-6CBA6B5EA6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32D9E3D7-7F0F-F34B-9E63-BBBF02D13383}" type="slidenum">
              <a:rPr lang="sv-SE" altLang="en-SE" sz="1200" smtClean="0"/>
              <a:pPr/>
              <a:t>19</a:t>
            </a:fld>
            <a:endParaRPr lang="sv-SE" altLang="en-SE" sz="1200"/>
          </a:p>
        </p:txBody>
      </p:sp>
      <p:sp>
        <p:nvSpPr>
          <p:cNvPr id="71682" name="Rectangle 2">
            <a:extLst>
              <a:ext uri="{FF2B5EF4-FFF2-40B4-BE49-F238E27FC236}">
                <a16:creationId xmlns:a16="http://schemas.microsoft.com/office/drawing/2014/main" id="{F86A071B-75A0-B281-08E3-A48D9EDE995A}"/>
              </a:ext>
            </a:extLst>
          </p:cNvPr>
          <p:cNvSpPr>
            <a:spLocks noGrp="1" noRot="1" noChangeAspect="1" noChangeArrowheads="1" noTextEdit="1"/>
          </p:cNvSpPr>
          <p:nvPr>
            <p:ph type="sldImg"/>
          </p:nvPr>
        </p:nvSpPr>
        <p:spPr>
          <a:xfrm>
            <a:off x="1127125" y="711200"/>
            <a:ext cx="4605338" cy="3454400"/>
          </a:xfrm>
          <a:solidFill>
            <a:srgbClr val="FFFFFF"/>
          </a:solidFill>
          <a:ln/>
        </p:spPr>
      </p:sp>
      <p:sp>
        <p:nvSpPr>
          <p:cNvPr id="71683" name="Rectangle 3">
            <a:extLst>
              <a:ext uri="{FF2B5EF4-FFF2-40B4-BE49-F238E27FC236}">
                <a16:creationId xmlns:a16="http://schemas.microsoft.com/office/drawing/2014/main" id="{27A708E2-CF75-A247-0CA7-D537B621BB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Platshållare för bildobjekt 1">
            <a:extLst>
              <a:ext uri="{FF2B5EF4-FFF2-40B4-BE49-F238E27FC236}">
                <a16:creationId xmlns:a16="http://schemas.microsoft.com/office/drawing/2014/main" id="{ECDE16B9-4A3F-2543-1B24-65536A8F39A1}"/>
              </a:ext>
            </a:extLst>
          </p:cNvPr>
          <p:cNvSpPr>
            <a:spLocks noGrp="1" noRot="1" noChangeAspect="1" noChangeArrowheads="1" noTextEdit="1"/>
          </p:cNvSpPr>
          <p:nvPr>
            <p:ph type="sldImg"/>
          </p:nvPr>
        </p:nvSpPr>
        <p:spPr>
          <a:ln/>
        </p:spPr>
      </p:sp>
      <p:sp>
        <p:nvSpPr>
          <p:cNvPr id="153602" name="Platshållare för anteckningar 2">
            <a:extLst>
              <a:ext uri="{FF2B5EF4-FFF2-40B4-BE49-F238E27FC236}">
                <a16:creationId xmlns:a16="http://schemas.microsoft.com/office/drawing/2014/main" id="{2DA201EA-EEDE-6025-B4AE-468565A827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So:  what is a diagnostic error?  The Institute of Medicine defines a diagnostic error as </a:t>
            </a:r>
            <a:r>
              <a:rPr lang="sv-SE" altLang="sv-SE"/>
              <a:t>”</a:t>
            </a:r>
            <a:r>
              <a:rPr lang="sv-SE" altLang="en-SE"/>
              <a:t> </a:t>
            </a:r>
            <a:r>
              <a:rPr lang="sv-SE" altLang="sv-SE"/>
              <a:t>”</a:t>
            </a:r>
            <a:r>
              <a:rPr lang="sv-SE" altLang="en-SE"/>
              <a:t>.</a:t>
            </a:r>
          </a:p>
          <a:p>
            <a:endParaRPr lang="sv-SE" altLang="en-SE"/>
          </a:p>
          <a:p>
            <a:r>
              <a:rPr lang="sv-SE" altLang="en-SE"/>
              <a:t>I don</a:t>
            </a:r>
            <a:r>
              <a:rPr lang="sv-SE" altLang="sv-SE"/>
              <a:t>’</a:t>
            </a:r>
            <a:r>
              <a:rPr lang="sv-SE" altLang="en-SE"/>
              <a:t>t feel that this definition is applicable</a:t>
            </a:r>
            <a:r>
              <a:rPr lang="sv-SE" altLang="en-SE" i="1"/>
              <a:t> </a:t>
            </a:r>
            <a:r>
              <a:rPr lang="sv-SE" altLang="en-SE"/>
              <a:t>within the context of Emergency Medicine.</a:t>
            </a:r>
          </a:p>
          <a:p>
            <a:endParaRPr lang="sv-SE" altLang="en-SE"/>
          </a:p>
          <a:p>
            <a:r>
              <a:rPr lang="sv-SE" altLang="en-SE"/>
              <a:t>First of all, we are a the forefront of the diagnostic process.  We have limited time to work-up the patient</a:t>
            </a:r>
          </a:p>
          <a:p>
            <a:endParaRPr lang="sv-SE" altLang="en-SE"/>
          </a:p>
          <a:p>
            <a:r>
              <a:rPr lang="sv-SE" altLang="en-SE"/>
              <a:t>We also have limited information.</a:t>
            </a:r>
          </a:p>
          <a:p>
            <a:endParaRPr lang="sv-SE" altLang="en-SE"/>
          </a:p>
          <a:p>
            <a:r>
              <a:rPr lang="sv-SE" altLang="en-SE"/>
              <a:t>And then there is a hindsight bias issue.  For example, let</a:t>
            </a:r>
            <a:r>
              <a:rPr lang="sv-SE" altLang="sv-SE"/>
              <a:t>’</a:t>
            </a:r>
            <a:r>
              <a:rPr lang="sv-SE" altLang="en-SE"/>
              <a:t>s say I suspect that a patient might have sepsis.  I ordered blood cultures, administer antibiotics and fluids and admit the patient.  5 days later, the treating physicians conclude that  the patient has some obscure vasculitis.  Did I commit a diagnostic error?</a:t>
            </a:r>
          </a:p>
          <a:p>
            <a:endParaRPr lang="sv-SE" altLang="en-SE"/>
          </a:p>
          <a:p>
            <a:r>
              <a:rPr lang="sv-SE" altLang="en-SE"/>
              <a:t>It could even be that the physician suspected pneumonia for the wrong reasons, and that pneumonia ended up being the correct diagnosis.  Was the physician</a:t>
            </a:r>
            <a:r>
              <a:rPr lang="sv-SE" altLang="sv-SE"/>
              <a:t>’</a:t>
            </a:r>
            <a:r>
              <a:rPr lang="sv-SE" altLang="en-SE"/>
              <a:t>s diagnostic process then correct?</a:t>
            </a:r>
          </a:p>
        </p:txBody>
      </p:sp>
      <p:sp>
        <p:nvSpPr>
          <p:cNvPr id="153603" name="Platshållare för bildnummer 3">
            <a:extLst>
              <a:ext uri="{FF2B5EF4-FFF2-40B4-BE49-F238E27FC236}">
                <a16:creationId xmlns:a16="http://schemas.microsoft.com/office/drawing/2014/main" id="{4168169A-FE2B-E1FE-44DE-3EEE45CC08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0AE275A3-EF36-FF42-A1BF-693808A74B42}" type="slidenum">
              <a:rPr lang="sv-SE" altLang="en-SE" sz="1200" smtClean="0"/>
              <a:pPr/>
              <a:t>20</a:t>
            </a:fld>
            <a:endParaRPr lang="sv-SE" altLang="en-S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tshållare för bildobjekt 1">
            <a:extLst>
              <a:ext uri="{FF2B5EF4-FFF2-40B4-BE49-F238E27FC236}">
                <a16:creationId xmlns:a16="http://schemas.microsoft.com/office/drawing/2014/main" id="{4C525D93-1A45-185D-EE0B-EAAD19937522}"/>
              </a:ext>
            </a:extLst>
          </p:cNvPr>
          <p:cNvSpPr>
            <a:spLocks noGrp="1" noRot="1" noChangeAspect="1" noChangeArrowheads="1" noTextEdit="1"/>
          </p:cNvSpPr>
          <p:nvPr>
            <p:ph type="sldImg"/>
          </p:nvPr>
        </p:nvSpPr>
        <p:spPr>
          <a:ln/>
        </p:spPr>
      </p:sp>
      <p:sp>
        <p:nvSpPr>
          <p:cNvPr id="73730" name="Platshållare för anteckningar 2">
            <a:extLst>
              <a:ext uri="{FF2B5EF4-FFF2-40B4-BE49-F238E27FC236}">
                <a16:creationId xmlns:a16="http://schemas.microsoft.com/office/drawing/2014/main" id="{50378BD7-74EC-A704-292C-D28A82F6A4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
        <p:nvSpPr>
          <p:cNvPr id="73731" name="Platshållare för bildnummer 3">
            <a:extLst>
              <a:ext uri="{FF2B5EF4-FFF2-40B4-BE49-F238E27FC236}">
                <a16:creationId xmlns:a16="http://schemas.microsoft.com/office/drawing/2014/main" id="{F7970D1F-FF49-2B82-2256-C80D48E203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0DB3218A-12DC-484D-AFB7-FBE2D0987561}" type="slidenum">
              <a:rPr lang="sv-SE" altLang="en-SE" sz="1200" smtClean="0"/>
              <a:pPr/>
              <a:t>21</a:t>
            </a:fld>
            <a:endParaRPr lang="sv-SE" altLang="en-S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tshållare för bildobjekt 1">
            <a:extLst>
              <a:ext uri="{FF2B5EF4-FFF2-40B4-BE49-F238E27FC236}">
                <a16:creationId xmlns:a16="http://schemas.microsoft.com/office/drawing/2014/main" id="{4BC70E9E-B54E-9F63-6C8B-30EC90D81D09}"/>
              </a:ext>
            </a:extLst>
          </p:cNvPr>
          <p:cNvSpPr>
            <a:spLocks noGrp="1" noRot="1" noChangeAspect="1" noChangeArrowheads="1" noTextEdit="1"/>
          </p:cNvSpPr>
          <p:nvPr>
            <p:ph type="sldImg"/>
          </p:nvPr>
        </p:nvSpPr>
        <p:spPr>
          <a:ln/>
        </p:spPr>
      </p:sp>
      <p:sp>
        <p:nvSpPr>
          <p:cNvPr id="75778" name="Platshållare för anteckningar 2">
            <a:extLst>
              <a:ext uri="{FF2B5EF4-FFF2-40B4-BE49-F238E27FC236}">
                <a16:creationId xmlns:a16="http://schemas.microsoft.com/office/drawing/2014/main" id="{58F0DA93-AB9D-79A7-4468-7820C2EA1F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
        <p:nvSpPr>
          <p:cNvPr id="75779" name="Platshållare för bildnummer 3">
            <a:extLst>
              <a:ext uri="{FF2B5EF4-FFF2-40B4-BE49-F238E27FC236}">
                <a16:creationId xmlns:a16="http://schemas.microsoft.com/office/drawing/2014/main" id="{6950FEB7-926B-87E4-59A8-E8E89BAD3C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B7292397-C0BE-DD43-B12A-22FCA2D0A73F}" type="slidenum">
              <a:rPr lang="sv-SE" altLang="en-SE" sz="1200" smtClean="0"/>
              <a:pPr/>
              <a:t>22</a:t>
            </a:fld>
            <a:endParaRPr lang="sv-SE" altLang="en-S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tshållare för bildobjekt 1">
            <a:extLst>
              <a:ext uri="{FF2B5EF4-FFF2-40B4-BE49-F238E27FC236}">
                <a16:creationId xmlns:a16="http://schemas.microsoft.com/office/drawing/2014/main" id="{E795C53A-D2F5-2442-4EA4-1CBDEA02812E}"/>
              </a:ext>
            </a:extLst>
          </p:cNvPr>
          <p:cNvSpPr>
            <a:spLocks noGrp="1" noRot="1" noChangeAspect="1" noChangeArrowheads="1" noTextEdit="1"/>
          </p:cNvSpPr>
          <p:nvPr>
            <p:ph type="sldImg"/>
          </p:nvPr>
        </p:nvSpPr>
        <p:spPr>
          <a:ln/>
        </p:spPr>
      </p:sp>
      <p:sp>
        <p:nvSpPr>
          <p:cNvPr id="77826" name="Platshållare för anteckningar 2">
            <a:extLst>
              <a:ext uri="{FF2B5EF4-FFF2-40B4-BE49-F238E27FC236}">
                <a16:creationId xmlns:a16="http://schemas.microsoft.com/office/drawing/2014/main" id="{19EAEEE2-FC98-7BF2-B7BE-E550CCF042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
        <p:nvSpPr>
          <p:cNvPr id="77827" name="Platshållare för bildnummer 3">
            <a:extLst>
              <a:ext uri="{FF2B5EF4-FFF2-40B4-BE49-F238E27FC236}">
                <a16:creationId xmlns:a16="http://schemas.microsoft.com/office/drawing/2014/main" id="{83616C8E-03FB-EA54-1BCD-B37B9FFAE9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5314B8E2-925B-8C4B-A72A-F596FB0983AE}" type="slidenum">
              <a:rPr lang="sv-SE" altLang="en-SE" sz="1200" smtClean="0"/>
              <a:pPr/>
              <a:t>24</a:t>
            </a:fld>
            <a:endParaRPr lang="sv-SE" altLang="en-S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tshållare för bildobjekt 1">
            <a:extLst>
              <a:ext uri="{FF2B5EF4-FFF2-40B4-BE49-F238E27FC236}">
                <a16:creationId xmlns:a16="http://schemas.microsoft.com/office/drawing/2014/main" id="{86E25676-0D4B-513D-54B1-E38D955ADAD8}"/>
              </a:ext>
            </a:extLst>
          </p:cNvPr>
          <p:cNvSpPr>
            <a:spLocks noGrp="1" noRot="1" noChangeAspect="1" noChangeArrowheads="1" noTextEdit="1"/>
          </p:cNvSpPr>
          <p:nvPr>
            <p:ph type="sldImg"/>
          </p:nvPr>
        </p:nvSpPr>
        <p:spPr>
          <a:ln/>
        </p:spPr>
      </p:sp>
      <p:sp>
        <p:nvSpPr>
          <p:cNvPr id="79874" name="Platshållare för anteckningar 2">
            <a:extLst>
              <a:ext uri="{FF2B5EF4-FFF2-40B4-BE49-F238E27FC236}">
                <a16:creationId xmlns:a16="http://schemas.microsoft.com/office/drawing/2014/main" id="{548D1BF2-9345-2F4E-B18E-83384179EC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Det finns visst övriga allvarliga diagnoser som kan orsaka bröstsmärta, t ex övertrycks pneumothorax, esofagusruptur, ventrikeltakykardi.  Men man upptäcker oftast dessa diagnoser när man inhämtar sin data (t ex VT på EKG är ganska uppenbart).  Det finns åt andra sidan diagnoser som kan presenteras på ett mer subtilt sätt och där det finns en risk för att missa diagnosen pga </a:t>
            </a:r>
            <a:r>
              <a:rPr lang="sv-SE" altLang="sv-SE"/>
              <a:t>”</a:t>
            </a:r>
            <a:r>
              <a:rPr lang="sv-SE" altLang="ja-JP"/>
              <a:t>premature closure.</a:t>
            </a:r>
            <a:r>
              <a:rPr lang="sv-SE" altLang="sv-SE"/>
              <a:t>”</a:t>
            </a:r>
            <a:r>
              <a:rPr lang="sv-SE" altLang="ja-JP"/>
              <a:t>  Det är dessa som man bör överväga på ett medvetet sätt och som ingår i listan som finns på checklistkompendium.</a:t>
            </a:r>
            <a:endParaRPr lang="sv-SE" altLang="en-SE"/>
          </a:p>
        </p:txBody>
      </p:sp>
      <p:sp>
        <p:nvSpPr>
          <p:cNvPr id="79875" name="Platshållare för bildnummer 3">
            <a:extLst>
              <a:ext uri="{FF2B5EF4-FFF2-40B4-BE49-F238E27FC236}">
                <a16:creationId xmlns:a16="http://schemas.microsoft.com/office/drawing/2014/main" id="{65B68B6D-15D7-1C09-6BF4-38CAF45133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AF8EE3B2-7D3F-BA47-A690-69E0540809B5}" type="slidenum">
              <a:rPr lang="sv-SE" altLang="en-SE" sz="1200" smtClean="0"/>
              <a:pPr/>
              <a:t>25</a:t>
            </a:fld>
            <a:endParaRPr lang="sv-SE" altLang="en-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tshållare för bildobjekt 1">
            <a:extLst>
              <a:ext uri="{FF2B5EF4-FFF2-40B4-BE49-F238E27FC236}">
                <a16:creationId xmlns:a16="http://schemas.microsoft.com/office/drawing/2014/main" id="{E826A6F3-1A4A-47CF-20CF-FC0A3D616921}"/>
              </a:ext>
            </a:extLst>
          </p:cNvPr>
          <p:cNvSpPr>
            <a:spLocks noGrp="1" noRot="1" noChangeAspect="1" noChangeArrowheads="1" noTextEdit="1"/>
          </p:cNvSpPr>
          <p:nvPr>
            <p:ph type="sldImg"/>
          </p:nvPr>
        </p:nvSpPr>
        <p:spPr>
          <a:ln/>
        </p:spPr>
      </p:sp>
      <p:sp>
        <p:nvSpPr>
          <p:cNvPr id="51202" name="Platshållare för anteckningar 2">
            <a:extLst>
              <a:ext uri="{FF2B5EF4-FFF2-40B4-BE49-F238E27FC236}">
                <a16:creationId xmlns:a16="http://schemas.microsoft.com/office/drawing/2014/main" id="{D30B1831-8953-4024-CD64-9928333D5A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In 2015, the Institute of Medicine published ”Improving Diagnosis in Health Care” to emphasize the importance of getting the diagnosis right and the impact of diagnostic errors.</a:t>
            </a:r>
          </a:p>
          <a:p>
            <a:r>
              <a:rPr lang="en-SE" altLang="en-SE"/>
              <a:t>They argue that diagnostic errors have represented a “blind spot in the delivery of quality health care” and “</a:t>
            </a:r>
            <a:r>
              <a:rPr lang="en-GB" altLang="en-SE"/>
              <a:t>c</a:t>
            </a:r>
            <a:r>
              <a:rPr lang="en-SE" altLang="en-SE"/>
              <a:t>ontinue to harm an unacceptable number of patients”</a:t>
            </a:r>
          </a:p>
          <a:p>
            <a:endParaRPr lang="sv-SE" altLang="en-SE"/>
          </a:p>
        </p:txBody>
      </p:sp>
      <p:sp>
        <p:nvSpPr>
          <p:cNvPr id="51203" name="Platshållare för bildnummer 3">
            <a:extLst>
              <a:ext uri="{FF2B5EF4-FFF2-40B4-BE49-F238E27FC236}">
                <a16:creationId xmlns:a16="http://schemas.microsoft.com/office/drawing/2014/main" id="{A19CF3A1-6975-8CF0-3B36-6EAFBD80D0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E627B3A2-327D-1341-97EE-1BFD9086311A}" type="slidenum">
              <a:rPr lang="sv-SE" altLang="en-SE" sz="1200" smtClean="0">
                <a:solidFill>
                  <a:srgbClr val="000000"/>
                </a:solidFill>
              </a:rPr>
              <a:pPr/>
              <a:t>2</a:t>
            </a:fld>
            <a:endParaRPr lang="sv-SE" altLang="en-SE"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Platshållare för bildobjekt 1">
            <a:extLst>
              <a:ext uri="{FF2B5EF4-FFF2-40B4-BE49-F238E27FC236}">
                <a16:creationId xmlns:a16="http://schemas.microsoft.com/office/drawing/2014/main" id="{548B1CDD-7DA8-DEF4-41F7-51DAB2BAB78F}"/>
              </a:ext>
            </a:extLst>
          </p:cNvPr>
          <p:cNvSpPr>
            <a:spLocks noGrp="1" noRot="1" noChangeAspect="1" noChangeArrowheads="1" noTextEdit="1"/>
          </p:cNvSpPr>
          <p:nvPr>
            <p:ph type="sldImg"/>
          </p:nvPr>
        </p:nvSpPr>
        <p:spPr>
          <a:ln/>
        </p:spPr>
      </p:sp>
      <p:sp>
        <p:nvSpPr>
          <p:cNvPr id="155650" name="Platshållare för anteckningar 2">
            <a:extLst>
              <a:ext uri="{FF2B5EF4-FFF2-40B4-BE49-F238E27FC236}">
                <a16:creationId xmlns:a16="http://schemas.microsoft.com/office/drawing/2014/main" id="{D4D43EBB-9C85-0C69-5097-45BE340100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Finally, all of us in medicine ought to be concerned about the risks of over-investigation and over-treatment.</a:t>
            </a:r>
          </a:p>
          <a:p>
            <a:endParaRPr lang="sv-SE" altLang="en-SE"/>
          </a:p>
          <a:p>
            <a:r>
              <a:rPr lang="sv-SE" altLang="en-SE"/>
              <a:t>Over-investigations harm patients and waste valuable health care resources.</a:t>
            </a:r>
          </a:p>
          <a:p>
            <a:endParaRPr lang="sv-SE" altLang="en-SE"/>
          </a:p>
          <a:p>
            <a:r>
              <a:rPr lang="sv-SE" altLang="en-SE"/>
              <a:t>The Institute of Medicine definition of diagnostic error does not address over-investigation, which is the flip-side of the diagnostic error coin.</a:t>
            </a:r>
          </a:p>
        </p:txBody>
      </p:sp>
      <p:sp>
        <p:nvSpPr>
          <p:cNvPr id="155651" name="Platshållare för bildnummer 3">
            <a:extLst>
              <a:ext uri="{FF2B5EF4-FFF2-40B4-BE49-F238E27FC236}">
                <a16:creationId xmlns:a16="http://schemas.microsoft.com/office/drawing/2014/main" id="{7C40F36B-A10A-42C1-6CEC-14FFBFA3A3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037952D4-397B-A84C-9F7E-0A2389CE7980}" type="slidenum">
              <a:rPr lang="sv-SE" altLang="en-SE" sz="1200" smtClean="0"/>
              <a:pPr/>
              <a:t>26</a:t>
            </a:fld>
            <a:endParaRPr lang="sv-SE" altLang="en-S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latshållare för bildobjekt 1">
            <a:extLst>
              <a:ext uri="{FF2B5EF4-FFF2-40B4-BE49-F238E27FC236}">
                <a16:creationId xmlns:a16="http://schemas.microsoft.com/office/drawing/2014/main" id="{C45F2894-D264-F7C5-CF13-B43CDDF174BD}"/>
              </a:ext>
            </a:extLst>
          </p:cNvPr>
          <p:cNvSpPr>
            <a:spLocks noGrp="1" noRot="1" noChangeAspect="1" noChangeArrowheads="1" noTextEdit="1"/>
          </p:cNvSpPr>
          <p:nvPr>
            <p:ph type="sldImg"/>
          </p:nvPr>
        </p:nvSpPr>
        <p:spPr>
          <a:ln/>
        </p:spPr>
      </p:sp>
      <p:sp>
        <p:nvSpPr>
          <p:cNvPr id="81922" name="Platshållare för anteckningar 2">
            <a:extLst>
              <a:ext uri="{FF2B5EF4-FFF2-40B4-BE49-F238E27FC236}">
                <a16:creationId xmlns:a16="http://schemas.microsoft.com/office/drawing/2014/main" id="{3917FCF6-609C-CE6A-3E24-D6AF8511EE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Photo:  Massachusetts Medical Society</a:t>
            </a:r>
          </a:p>
        </p:txBody>
      </p:sp>
      <p:sp>
        <p:nvSpPr>
          <p:cNvPr id="81923" name="Platshållare för bildnummer 3">
            <a:extLst>
              <a:ext uri="{FF2B5EF4-FFF2-40B4-BE49-F238E27FC236}">
                <a16:creationId xmlns:a16="http://schemas.microsoft.com/office/drawing/2014/main" id="{CD038F14-3EEC-CB2E-45DD-19B65F7573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419A776A-D660-504C-B43B-C8C024F755B7}" type="slidenum">
              <a:rPr lang="sv-SE" altLang="en-SE" sz="1200" smtClean="0">
                <a:solidFill>
                  <a:srgbClr val="000000"/>
                </a:solidFill>
              </a:rPr>
              <a:pPr/>
              <a:t>28</a:t>
            </a:fld>
            <a:endParaRPr lang="sv-SE" altLang="en-SE"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tshållare för bildobjekt 1">
            <a:extLst>
              <a:ext uri="{FF2B5EF4-FFF2-40B4-BE49-F238E27FC236}">
                <a16:creationId xmlns:a16="http://schemas.microsoft.com/office/drawing/2014/main" id="{71A70FDF-374C-B0F4-64ED-0837D166CA1A}"/>
              </a:ext>
            </a:extLst>
          </p:cNvPr>
          <p:cNvSpPr>
            <a:spLocks noGrp="1" noRot="1" noChangeAspect="1" noChangeArrowheads="1" noTextEdit="1"/>
          </p:cNvSpPr>
          <p:nvPr>
            <p:ph type="sldImg"/>
          </p:nvPr>
        </p:nvSpPr>
        <p:spPr>
          <a:ln/>
        </p:spPr>
      </p:sp>
      <p:sp>
        <p:nvSpPr>
          <p:cNvPr id="83970" name="Platshållare för anteckningar 2">
            <a:extLst>
              <a:ext uri="{FF2B5EF4-FFF2-40B4-BE49-F238E27FC236}">
                <a16:creationId xmlns:a16="http://schemas.microsoft.com/office/drawing/2014/main" id="{4BCBDFA5-748A-C4A7-CDEE-1ECD5FCDBE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
        <p:nvSpPr>
          <p:cNvPr id="83971" name="Platshållare för bildnummer 3">
            <a:extLst>
              <a:ext uri="{FF2B5EF4-FFF2-40B4-BE49-F238E27FC236}">
                <a16:creationId xmlns:a16="http://schemas.microsoft.com/office/drawing/2014/main" id="{AB738A3C-D9C5-9626-9C91-26F1AC3AB6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236F0655-7CCA-8143-BB0C-FED9D0DD8542}" type="slidenum">
              <a:rPr lang="sv-SE" altLang="en-SE" sz="1200" smtClean="0"/>
              <a:pPr/>
              <a:t>29</a:t>
            </a:fld>
            <a:endParaRPr lang="sv-SE" altLang="en-S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20A83ED0-908B-44A0-BC42-D90D4751CB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C6EF52BE-1FCB-C849-AEE2-1F2CA6CA006D}" type="slidenum">
              <a:rPr lang="sv-SE" altLang="en-SE" sz="1200" smtClean="0"/>
              <a:pPr/>
              <a:t>30</a:t>
            </a:fld>
            <a:endParaRPr lang="sv-SE" altLang="en-SE" sz="1200"/>
          </a:p>
        </p:txBody>
      </p:sp>
      <p:sp>
        <p:nvSpPr>
          <p:cNvPr id="157698" name="Rectangle 2">
            <a:extLst>
              <a:ext uri="{FF2B5EF4-FFF2-40B4-BE49-F238E27FC236}">
                <a16:creationId xmlns:a16="http://schemas.microsoft.com/office/drawing/2014/main" id="{82FC4EEB-6AFB-0C26-72F1-DF61A149BBFA}"/>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03A908B7-2D3D-53DC-D648-AF92C2D3A5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C849EF5E-D7A0-6E5F-2D68-A3FED2DE78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2A9064B0-E111-CC41-BE33-B118F820B4A5}" type="slidenum">
              <a:rPr lang="sv-SE" altLang="en-SE" sz="1200" smtClean="0"/>
              <a:pPr/>
              <a:t>31</a:t>
            </a:fld>
            <a:endParaRPr lang="sv-SE" altLang="en-SE" sz="1200"/>
          </a:p>
        </p:txBody>
      </p:sp>
      <p:sp>
        <p:nvSpPr>
          <p:cNvPr id="87042" name="Rectangle 2">
            <a:extLst>
              <a:ext uri="{FF2B5EF4-FFF2-40B4-BE49-F238E27FC236}">
                <a16:creationId xmlns:a16="http://schemas.microsoft.com/office/drawing/2014/main" id="{9B89A2FC-15A1-4B65-41C1-23BB8D2D41C7}"/>
              </a:ext>
            </a:extLst>
          </p:cNvPr>
          <p:cNvSpPr>
            <a:spLocks noGrp="1" noRot="1" noChangeAspect="1" noChangeArrowheads="1" noTextEdit="1"/>
          </p:cNvSpPr>
          <p:nvPr>
            <p:ph type="sldImg"/>
          </p:nvPr>
        </p:nvSpPr>
        <p:spPr>
          <a:xfrm>
            <a:off x="1144588" y="685800"/>
            <a:ext cx="4570412" cy="3429000"/>
          </a:xfrm>
          <a:solidFill>
            <a:srgbClr val="FFFFFF"/>
          </a:solidFill>
          <a:ln/>
        </p:spPr>
      </p:sp>
      <p:sp>
        <p:nvSpPr>
          <p:cNvPr id="87043" name="Rectangle 3">
            <a:extLst>
              <a:ext uri="{FF2B5EF4-FFF2-40B4-BE49-F238E27FC236}">
                <a16:creationId xmlns:a16="http://schemas.microsoft.com/office/drawing/2014/main" id="{8FA92148-356B-712E-CEB4-C9DD2508FD5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sv-SE" altLang="en-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08960835-933E-37CE-483A-CC1B0AA9530B}"/>
              </a:ext>
            </a:extLst>
          </p:cNvPr>
          <p:cNvSpPr>
            <a:spLocks noGrp="1" noRot="1" noChangeAspect="1" noChangeArrowheads="1" noTextEdit="1"/>
          </p:cNvSpPr>
          <p:nvPr>
            <p:ph type="sldImg"/>
          </p:nvPr>
        </p:nvSpPr>
        <p:spPr>
          <a:ln/>
        </p:spPr>
      </p:sp>
      <p:sp>
        <p:nvSpPr>
          <p:cNvPr id="93186" name="Notes Placeholder 2">
            <a:extLst>
              <a:ext uri="{FF2B5EF4-FFF2-40B4-BE49-F238E27FC236}">
                <a16:creationId xmlns:a16="http://schemas.microsoft.com/office/drawing/2014/main" id="{FAB59BA0-586A-F046-5CDA-6890E3E3AE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SE"/>
              <a:t>We derive our pre-test probability by knowing the prevalence of a condition in our patient population.</a:t>
            </a:r>
          </a:p>
          <a:p>
            <a:r>
              <a:rPr lang="en-GB" altLang="en-SE"/>
              <a:t>If I meet an elderly smoker who presents coughing blood, I think lung cancer.</a:t>
            </a:r>
          </a:p>
          <a:p>
            <a:r>
              <a:rPr lang="en-GB" altLang="en-SE"/>
              <a:t>If I’m working in Pakistan and meet a young patient coughing blood, I think Tuberculosis.</a:t>
            </a:r>
          </a:p>
          <a:p>
            <a:endParaRPr lang="en-GB" altLang="en-SE"/>
          </a:p>
          <a:p>
            <a:r>
              <a:rPr lang="en-GB" altLang="en-SE"/>
              <a:t>We also take into consideration risk factors.  The COVID pandemic is an on-going exercise in Bayesian reasoning.  There was a brief period when a travel history to Italy or China was relevant when determining the likelihood of COVID.</a:t>
            </a:r>
          </a:p>
        </p:txBody>
      </p:sp>
      <p:sp>
        <p:nvSpPr>
          <p:cNvPr id="93187" name="Slide Number Placeholder 3">
            <a:extLst>
              <a:ext uri="{FF2B5EF4-FFF2-40B4-BE49-F238E27FC236}">
                <a16:creationId xmlns:a16="http://schemas.microsoft.com/office/drawing/2014/main" id="{F0F70E2D-E548-CBAF-9F20-960F137B82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D3E1CCAF-E456-7E4A-8450-D14547D0C98E}" type="slidenum">
              <a:rPr lang="sv-SE" altLang="en-SE" sz="1200" smtClean="0"/>
              <a:pPr/>
              <a:t>32</a:t>
            </a:fld>
            <a:endParaRPr lang="sv-SE" altLang="en-S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BA8E9EF0-4A45-EAFA-3CF5-175EA1B5B0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79BD45AA-1219-F549-AD08-D29AAFC70BF3}" type="slidenum">
              <a:rPr lang="sv-SE" altLang="en-SE" sz="1200" smtClean="0"/>
              <a:pPr/>
              <a:t>33</a:t>
            </a:fld>
            <a:endParaRPr lang="sv-SE" altLang="en-SE" sz="1200"/>
          </a:p>
        </p:txBody>
      </p:sp>
      <p:sp>
        <p:nvSpPr>
          <p:cNvPr id="95234" name="Rectangle 2">
            <a:extLst>
              <a:ext uri="{FF2B5EF4-FFF2-40B4-BE49-F238E27FC236}">
                <a16:creationId xmlns:a16="http://schemas.microsoft.com/office/drawing/2014/main" id="{CD249CD7-B7C2-6948-8A60-AB03C406C15F}"/>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09699B1A-A679-39FA-B9C8-1777F64463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4199494D-116F-29FE-5E5C-187950A279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E832CC11-7739-D74D-9AA4-A42864BCA319}" type="slidenum">
              <a:rPr lang="sv-SE" altLang="en-SE" sz="1200" smtClean="0"/>
              <a:pPr/>
              <a:t>34</a:t>
            </a:fld>
            <a:endParaRPr lang="sv-SE" altLang="en-SE" sz="1200"/>
          </a:p>
        </p:txBody>
      </p:sp>
      <p:sp>
        <p:nvSpPr>
          <p:cNvPr id="89090" name="Rectangle 2">
            <a:extLst>
              <a:ext uri="{FF2B5EF4-FFF2-40B4-BE49-F238E27FC236}">
                <a16:creationId xmlns:a16="http://schemas.microsoft.com/office/drawing/2014/main" id="{76BC092D-8443-7B52-4354-38FB1DCC48ED}"/>
              </a:ext>
            </a:extLst>
          </p:cNvPr>
          <p:cNvSpPr>
            <a:spLocks noGrp="1" noRot="1" noChangeAspect="1" noChangeArrowheads="1" noTextEdit="1"/>
          </p:cNvSpPr>
          <p:nvPr>
            <p:ph type="sldImg"/>
          </p:nvPr>
        </p:nvSpPr>
        <p:spPr>
          <a:xfrm>
            <a:off x="1144588" y="685800"/>
            <a:ext cx="4570412" cy="3429000"/>
          </a:xfrm>
          <a:solidFill>
            <a:srgbClr val="FFFFFF"/>
          </a:solidFill>
          <a:ln/>
        </p:spPr>
      </p:sp>
      <p:sp>
        <p:nvSpPr>
          <p:cNvPr id="89091" name="Rectangle 3">
            <a:extLst>
              <a:ext uri="{FF2B5EF4-FFF2-40B4-BE49-F238E27FC236}">
                <a16:creationId xmlns:a16="http://schemas.microsoft.com/office/drawing/2014/main" id="{45719A3E-1877-3A98-6641-35ADB36137E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sv-SE" altLang="en-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Platshållare för bildobjekt 1">
            <a:extLst>
              <a:ext uri="{FF2B5EF4-FFF2-40B4-BE49-F238E27FC236}">
                <a16:creationId xmlns:a16="http://schemas.microsoft.com/office/drawing/2014/main" id="{F8033B64-BFF5-1304-3CE9-170F568CC9FF}"/>
              </a:ext>
            </a:extLst>
          </p:cNvPr>
          <p:cNvSpPr>
            <a:spLocks noGrp="1" noRot="1" noChangeAspect="1" noChangeArrowheads="1" noTextEdit="1"/>
          </p:cNvSpPr>
          <p:nvPr>
            <p:ph type="sldImg"/>
          </p:nvPr>
        </p:nvSpPr>
        <p:spPr>
          <a:ln/>
        </p:spPr>
      </p:sp>
      <p:sp>
        <p:nvSpPr>
          <p:cNvPr id="99330" name="Platshållare för anteckningar 2">
            <a:extLst>
              <a:ext uri="{FF2B5EF4-FFF2-40B4-BE49-F238E27FC236}">
                <a16:creationId xmlns:a16="http://schemas.microsoft.com/office/drawing/2014/main" id="{F8D13432-C236-0542-91AF-F3D88D1F6D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
        <p:nvSpPr>
          <p:cNvPr id="99331" name="Platshållare för bildnummer 3">
            <a:extLst>
              <a:ext uri="{FF2B5EF4-FFF2-40B4-BE49-F238E27FC236}">
                <a16:creationId xmlns:a16="http://schemas.microsoft.com/office/drawing/2014/main" id="{4A505BD5-B9A2-41E4-CC42-2511F68E48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F8CB9E3D-FE9F-2348-BA08-F941DF025B18}" type="slidenum">
              <a:rPr lang="sv-SE" altLang="en-SE" sz="1200" smtClean="0"/>
              <a:pPr/>
              <a:t>35</a:t>
            </a:fld>
            <a:endParaRPr lang="sv-SE" altLang="en-S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Platshållare för bildobjekt 1">
            <a:extLst>
              <a:ext uri="{FF2B5EF4-FFF2-40B4-BE49-F238E27FC236}">
                <a16:creationId xmlns:a16="http://schemas.microsoft.com/office/drawing/2014/main" id="{1E1F71E8-1ECF-C242-2EA2-9E76E3BC8B88}"/>
              </a:ext>
            </a:extLst>
          </p:cNvPr>
          <p:cNvSpPr>
            <a:spLocks noGrp="1" noRot="1" noChangeAspect="1" noChangeArrowheads="1" noTextEdit="1"/>
          </p:cNvSpPr>
          <p:nvPr>
            <p:ph type="sldImg"/>
          </p:nvPr>
        </p:nvSpPr>
        <p:spPr>
          <a:ln/>
        </p:spPr>
      </p:sp>
      <p:sp>
        <p:nvSpPr>
          <p:cNvPr id="101378" name="Platshållare för anteckningar 2">
            <a:extLst>
              <a:ext uri="{FF2B5EF4-FFF2-40B4-BE49-F238E27FC236}">
                <a16:creationId xmlns:a16="http://schemas.microsoft.com/office/drawing/2014/main" id="{7C6BEDF8-52E2-BD3E-C216-B379E2A1E0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
        <p:nvSpPr>
          <p:cNvPr id="101379" name="Platshållare för bildnummer 3">
            <a:extLst>
              <a:ext uri="{FF2B5EF4-FFF2-40B4-BE49-F238E27FC236}">
                <a16:creationId xmlns:a16="http://schemas.microsoft.com/office/drawing/2014/main" id="{95FD4098-7446-61C6-892D-70B8C77836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3BDF6DA0-22BA-C64F-9CCF-067729002531}" type="slidenum">
              <a:rPr lang="sv-SE" altLang="en-SE" sz="1200" smtClean="0"/>
              <a:pPr/>
              <a:t>36</a:t>
            </a:fld>
            <a:endParaRPr lang="sv-SE" altLang="en-S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Platshållare för bildobjekt 1">
            <a:extLst>
              <a:ext uri="{FF2B5EF4-FFF2-40B4-BE49-F238E27FC236}">
                <a16:creationId xmlns:a16="http://schemas.microsoft.com/office/drawing/2014/main" id="{6F25CEEF-94FA-4A1A-291A-E5620ED10A58}"/>
              </a:ext>
            </a:extLst>
          </p:cNvPr>
          <p:cNvSpPr>
            <a:spLocks noGrp="1" noRot="1" noChangeAspect="1" noChangeArrowheads="1" noTextEdit="1"/>
          </p:cNvSpPr>
          <p:nvPr>
            <p:ph type="sldImg"/>
          </p:nvPr>
        </p:nvSpPr>
        <p:spPr>
          <a:ln/>
        </p:spPr>
      </p:sp>
      <p:sp>
        <p:nvSpPr>
          <p:cNvPr id="146434" name="Platshållare för anteckningar 2">
            <a:extLst>
              <a:ext uri="{FF2B5EF4-FFF2-40B4-BE49-F238E27FC236}">
                <a16:creationId xmlns:a16="http://schemas.microsoft.com/office/drawing/2014/main" id="{F5191E44-ED6F-70A6-196E-FD70059CC3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v-SE"/>
              <a:t>“</a:t>
            </a:r>
            <a:r>
              <a:rPr lang="en-US" altLang="en-SE"/>
              <a:t>the majority of errors that do occur result, at least in part, from the individual doctor</a:t>
            </a:r>
            <a:r>
              <a:rPr lang="en-US" altLang="sv-SE"/>
              <a:t>’</a:t>
            </a:r>
            <a:r>
              <a:rPr lang="en-US" altLang="en-SE"/>
              <a:t>s cognitive processes" </a:t>
            </a:r>
            <a:r>
              <a:rPr lang="is-IS" altLang="en-SE"/>
              <a:t>{Norman, 2010 #2502}, citing {Graber, 2005 #90}.</a:t>
            </a:r>
          </a:p>
          <a:p>
            <a:endParaRPr lang="is-IS" altLang="en-SE"/>
          </a:p>
          <a:p>
            <a:r>
              <a:rPr lang="is-IS" altLang="en-SE"/>
              <a:t>Photo:  Brain concept (stock illustration) Credit:  pholamaiphoto / Fotolia</a:t>
            </a:r>
          </a:p>
          <a:p>
            <a:endParaRPr lang="is-IS" altLang="en-SE"/>
          </a:p>
          <a:p>
            <a:endParaRPr lang="sv-SE" altLang="en-SE"/>
          </a:p>
        </p:txBody>
      </p:sp>
      <p:sp>
        <p:nvSpPr>
          <p:cNvPr id="146435" name="Platshållare för bildnummer 3">
            <a:extLst>
              <a:ext uri="{FF2B5EF4-FFF2-40B4-BE49-F238E27FC236}">
                <a16:creationId xmlns:a16="http://schemas.microsoft.com/office/drawing/2014/main" id="{8DEFEA88-7911-752D-88B1-C79EDF2DC4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E014FCB4-B6BD-F749-B787-5CA40296C877}" type="slidenum">
              <a:rPr lang="sv-SE" altLang="en-SE" sz="1200" smtClean="0"/>
              <a:pPr/>
              <a:t>3</a:t>
            </a:fld>
            <a:endParaRPr lang="sv-SE" altLang="en-S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100F4D5A-20E5-1DED-27B3-1C50C67313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DAFEB6C5-1198-004F-9CC8-CF786A7EC06F}" type="slidenum">
              <a:rPr lang="sv-SE" altLang="en-SE" sz="1200" smtClean="0"/>
              <a:pPr/>
              <a:t>37</a:t>
            </a:fld>
            <a:endParaRPr lang="sv-SE" altLang="en-SE" sz="1200"/>
          </a:p>
        </p:txBody>
      </p:sp>
      <p:sp>
        <p:nvSpPr>
          <p:cNvPr id="103426" name="Rectangle 2">
            <a:extLst>
              <a:ext uri="{FF2B5EF4-FFF2-40B4-BE49-F238E27FC236}">
                <a16:creationId xmlns:a16="http://schemas.microsoft.com/office/drawing/2014/main" id="{93BA4E03-644B-1383-6613-033207B4014F}"/>
              </a:ext>
            </a:extLst>
          </p:cNvPr>
          <p:cNvSpPr>
            <a:spLocks noGrp="1" noRot="1" noChangeAspect="1" noChangeArrowheads="1" noTextEdit="1"/>
          </p:cNvSpPr>
          <p:nvPr>
            <p:ph type="sldImg"/>
          </p:nvPr>
        </p:nvSpPr>
        <p:spPr>
          <a:solidFill>
            <a:srgbClr val="FFFFFF"/>
          </a:solidFill>
          <a:ln/>
        </p:spPr>
      </p:sp>
      <p:sp>
        <p:nvSpPr>
          <p:cNvPr id="406531" name="Rectangle 3">
            <a:extLst>
              <a:ext uri="{FF2B5EF4-FFF2-40B4-BE49-F238E27FC236}">
                <a16:creationId xmlns:a16="http://schemas.microsoft.com/office/drawing/2014/main" id="{9D3410DF-55CE-9BCC-A4A3-862298C1934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sv-SE">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9651619A-C913-E4D4-5D20-45F0D63B09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3E307B0D-23BF-5649-80C9-DBC621789A89}" type="slidenum">
              <a:rPr lang="sv-SE" altLang="en-SE" sz="1200" smtClean="0"/>
              <a:pPr/>
              <a:t>38</a:t>
            </a:fld>
            <a:endParaRPr lang="sv-SE" altLang="en-SE" sz="1200"/>
          </a:p>
        </p:txBody>
      </p:sp>
      <p:sp>
        <p:nvSpPr>
          <p:cNvPr id="105474" name="Rectangle 2">
            <a:extLst>
              <a:ext uri="{FF2B5EF4-FFF2-40B4-BE49-F238E27FC236}">
                <a16:creationId xmlns:a16="http://schemas.microsoft.com/office/drawing/2014/main" id="{AC873A22-E625-887E-3F2D-E154AD3F032F}"/>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45A5A9A5-84C6-BE18-5FFC-FA6B5B8CFB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5DF9F3F5-459D-D49D-F891-AAE479C571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5E27DB00-0243-8F4C-9E62-5EDC035D4A23}" type="slidenum">
              <a:rPr lang="sv-SE" altLang="en-SE" sz="1200" smtClean="0"/>
              <a:pPr/>
              <a:t>42</a:t>
            </a:fld>
            <a:endParaRPr lang="sv-SE" altLang="en-SE" sz="1200"/>
          </a:p>
        </p:txBody>
      </p:sp>
      <p:sp>
        <p:nvSpPr>
          <p:cNvPr id="110594" name="Rectangle 2">
            <a:extLst>
              <a:ext uri="{FF2B5EF4-FFF2-40B4-BE49-F238E27FC236}">
                <a16:creationId xmlns:a16="http://schemas.microsoft.com/office/drawing/2014/main" id="{9422CEF5-B4CB-907B-BDC3-DCEB62A9B04E}"/>
              </a:ext>
            </a:extLst>
          </p:cNvPr>
          <p:cNvSpPr>
            <a:spLocks noGrp="1" noRot="1" noChangeAspect="1" noChangeArrowheads="1" noTextEdit="1"/>
          </p:cNvSpPr>
          <p:nvPr>
            <p:ph type="sldImg"/>
          </p:nvPr>
        </p:nvSpPr>
        <p:spPr>
          <a:solidFill>
            <a:srgbClr val="FFFFFF"/>
          </a:solidFill>
          <a:ln/>
        </p:spPr>
      </p:sp>
      <p:sp>
        <p:nvSpPr>
          <p:cNvPr id="110595" name="Rectangle 3">
            <a:extLst>
              <a:ext uri="{FF2B5EF4-FFF2-40B4-BE49-F238E27FC236}">
                <a16:creationId xmlns:a16="http://schemas.microsoft.com/office/drawing/2014/main" id="{40E47005-C666-082A-016B-E9423D15D69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sv-SE" altLang="en-SE"/>
              <a:t>Sedan påverkas sannolikheten för olika diagnoser av varandra.</a:t>
            </a:r>
          </a:p>
          <a:p>
            <a:endParaRPr lang="sv-SE" altLang="en-SE"/>
          </a:p>
          <a:p>
            <a:r>
              <a:rPr lang="sv-SE" altLang="en-SE"/>
              <a:t>Det är så eftersom en patient med ett akutpåkommet symptom troligen lider bara av en diagnos.</a:t>
            </a:r>
          </a:p>
          <a:p>
            <a:endParaRPr lang="sv-SE" altLang="en-SE"/>
          </a:p>
          <a:p>
            <a:r>
              <a:rPr lang="sv-SE" altLang="en-SE"/>
              <a:t>Summan av sannolikheterna för potentiella diagnoser är 1 (100%)</a:t>
            </a:r>
          </a:p>
          <a:p>
            <a:endParaRPr lang="sv-SE" altLang="en-SE"/>
          </a:p>
          <a:p>
            <a:r>
              <a:rPr lang="sv-SE" altLang="en-SE"/>
              <a:t>Om sannolikheten för en potentiell diagnos ökar påverkar det sannolikheterna av övriga potentiella diagnoser.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A2481262-2109-F234-FB01-A8BAF08B15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04A48DB3-83BE-2546-9F12-5945FAF0F82F}" type="slidenum">
              <a:rPr lang="sv-SE" altLang="en-SE" sz="1200" smtClean="0"/>
              <a:pPr/>
              <a:t>43</a:t>
            </a:fld>
            <a:endParaRPr lang="sv-SE" altLang="en-SE" sz="1200"/>
          </a:p>
        </p:txBody>
      </p:sp>
      <p:sp>
        <p:nvSpPr>
          <p:cNvPr id="160770" name="Rectangle 2">
            <a:extLst>
              <a:ext uri="{FF2B5EF4-FFF2-40B4-BE49-F238E27FC236}">
                <a16:creationId xmlns:a16="http://schemas.microsoft.com/office/drawing/2014/main" id="{9393F9C4-9FFE-2829-0972-2488DAE65FF1}"/>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445756FD-ABF5-A207-A1DE-61AF8EA9E8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latin typeface="Times" pitchFamily="2" charset="0"/>
              </a:rPr>
              <a:t>En 50-årig patient söker till akuten med bröstsmärta.</a:t>
            </a:r>
          </a:p>
          <a:p>
            <a:endParaRPr lang="sv-SE" altLang="en-SE">
              <a:latin typeface="Times" pitchFamily="2" charset="0"/>
            </a:endParaRPr>
          </a:p>
          <a:p>
            <a:r>
              <a:rPr lang="sv-SE" altLang="en-SE">
                <a:latin typeface="Times" pitchFamily="2" charset="0"/>
              </a:rPr>
              <a:t>Utifrån data från tidigare 50-åriga patienter som har sökt till akuten med bröstsmärta kan man uppskatta att patienten har en 10% sannolikhet för AKS, 0.1% sannolikhet för aortadissektion, enstaka procent sannolikhet för lungemboli, och resten är muskuloskelettalt och övriga diagnoser.</a:t>
            </a:r>
          </a:p>
          <a:p>
            <a:endParaRPr lang="sv-SE" altLang="en-SE">
              <a:latin typeface="Times" pitchFamily="2" charset="0"/>
            </a:endParaRPr>
          </a:p>
          <a:p>
            <a:r>
              <a:rPr lang="sv-SE" altLang="en-SE">
                <a:latin typeface="Times" pitchFamily="2" charset="0"/>
              </a:rPr>
              <a:t>Nu träffar man patienten och frågar:  </a:t>
            </a:r>
            <a:r>
              <a:rPr lang="sv-SE" altLang="sv-SE">
                <a:latin typeface="Times" pitchFamily="2" charset="0"/>
              </a:rPr>
              <a:t>”</a:t>
            </a:r>
            <a:r>
              <a:rPr lang="sv-SE" altLang="en-SE">
                <a:latin typeface="Times" pitchFamily="2" charset="0"/>
              </a:rPr>
              <a:t>Är din bröstsmärta värre när du ta ett djupt andetag?</a:t>
            </a:r>
            <a:r>
              <a:rPr lang="sv-SE" altLang="sv-SE">
                <a:latin typeface="Times" pitchFamily="2" charset="0"/>
              </a:rPr>
              <a:t>”</a:t>
            </a:r>
            <a:r>
              <a:rPr lang="sv-SE" altLang="en-SE">
                <a:latin typeface="Times" pitchFamily="2" charset="0"/>
              </a:rPr>
              <a:t>  Om patienten svarar </a:t>
            </a:r>
            <a:r>
              <a:rPr lang="sv-SE" altLang="sv-SE">
                <a:latin typeface="Times" pitchFamily="2" charset="0"/>
              </a:rPr>
              <a:t>”</a:t>
            </a:r>
            <a:r>
              <a:rPr lang="sv-SE" altLang="en-SE">
                <a:latin typeface="Times" pitchFamily="2" charset="0"/>
              </a:rPr>
              <a:t>Ja!</a:t>
            </a:r>
            <a:r>
              <a:rPr lang="sv-SE" altLang="sv-SE">
                <a:latin typeface="Times" pitchFamily="2" charset="0"/>
              </a:rPr>
              <a:t>”</a:t>
            </a:r>
            <a:r>
              <a:rPr lang="sv-SE" altLang="en-SE">
                <a:latin typeface="Times" pitchFamily="2" charset="0"/>
              </a:rPr>
              <a:t>, vad har hänt med sannolikheterna för dessa diagnoser?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5E346CC8-5984-8D74-34F7-32E7763E30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268B8FD4-EFE9-1F4E-9DDA-8D9C12EBBB88}" type="slidenum">
              <a:rPr lang="sv-SE" altLang="en-SE" sz="1200" smtClean="0"/>
              <a:pPr/>
              <a:t>44</a:t>
            </a:fld>
            <a:endParaRPr lang="sv-SE" altLang="en-SE" sz="1200"/>
          </a:p>
        </p:txBody>
      </p:sp>
      <p:sp>
        <p:nvSpPr>
          <p:cNvPr id="162818" name="Rectangle 2">
            <a:extLst>
              <a:ext uri="{FF2B5EF4-FFF2-40B4-BE49-F238E27FC236}">
                <a16:creationId xmlns:a16="http://schemas.microsoft.com/office/drawing/2014/main" id="{D13F4D94-E587-710D-C8AE-10113A2146B8}"/>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EE373E83-4F11-77A6-7EEF-B72324BA51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latin typeface="Times" pitchFamily="2" charset="0"/>
              </a:rPr>
              <a:t>En 50-årig patient söker till akuten med bröstsmärta.</a:t>
            </a:r>
          </a:p>
          <a:p>
            <a:endParaRPr lang="sv-SE" altLang="en-SE">
              <a:latin typeface="Times" pitchFamily="2" charset="0"/>
            </a:endParaRPr>
          </a:p>
          <a:p>
            <a:r>
              <a:rPr lang="sv-SE" altLang="en-SE">
                <a:latin typeface="Times" pitchFamily="2" charset="0"/>
              </a:rPr>
              <a:t>Utifrån data från tidigare 50-åriga patienter som har sökt till akuten med bröstsmärta kan man uppskatta att patienten har en 10% sannolikhet för AKS, 0.1% sannolikhet för aortadissektion, enstaka procent sannolikhet för lungemboli, och resten är muskuloskelettalt och övriga diagnoser.</a:t>
            </a:r>
          </a:p>
          <a:p>
            <a:endParaRPr lang="sv-SE" altLang="en-SE">
              <a:latin typeface="Times" pitchFamily="2" charset="0"/>
            </a:endParaRPr>
          </a:p>
          <a:p>
            <a:r>
              <a:rPr lang="sv-SE" altLang="en-SE">
                <a:latin typeface="Times" pitchFamily="2" charset="0"/>
              </a:rPr>
              <a:t>Nu träffar man patienten och frågar:  </a:t>
            </a:r>
            <a:r>
              <a:rPr lang="sv-SE" altLang="sv-SE">
                <a:latin typeface="Times" pitchFamily="2" charset="0"/>
              </a:rPr>
              <a:t>”</a:t>
            </a:r>
            <a:r>
              <a:rPr lang="sv-SE" altLang="en-SE">
                <a:latin typeface="Times" pitchFamily="2" charset="0"/>
              </a:rPr>
              <a:t>Är din bröstsmärta värre när du ta ett djupt andetag?</a:t>
            </a:r>
            <a:r>
              <a:rPr lang="sv-SE" altLang="sv-SE">
                <a:latin typeface="Times" pitchFamily="2" charset="0"/>
              </a:rPr>
              <a:t>”</a:t>
            </a:r>
            <a:r>
              <a:rPr lang="sv-SE" altLang="en-SE">
                <a:latin typeface="Times" pitchFamily="2" charset="0"/>
              </a:rPr>
              <a:t>  Om patienten svarar </a:t>
            </a:r>
            <a:r>
              <a:rPr lang="sv-SE" altLang="sv-SE">
                <a:latin typeface="Times" pitchFamily="2" charset="0"/>
              </a:rPr>
              <a:t>”</a:t>
            </a:r>
            <a:r>
              <a:rPr lang="sv-SE" altLang="en-SE">
                <a:latin typeface="Times" pitchFamily="2" charset="0"/>
              </a:rPr>
              <a:t>Ja!</a:t>
            </a:r>
            <a:r>
              <a:rPr lang="sv-SE" altLang="sv-SE">
                <a:latin typeface="Times" pitchFamily="2" charset="0"/>
              </a:rPr>
              <a:t>”</a:t>
            </a:r>
            <a:r>
              <a:rPr lang="sv-SE" altLang="en-SE">
                <a:latin typeface="Times" pitchFamily="2" charset="0"/>
              </a:rPr>
              <a:t>, vad har hänt med sannolikheterna för dessa diagnoser?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C8D9AF58-C029-E5AB-09CD-E766D6C4EE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7AE8070E-1BDD-2F4C-BC73-03CE1BCAD8E1}" type="slidenum">
              <a:rPr lang="sv-SE" altLang="en-SE" sz="1200" smtClean="0"/>
              <a:pPr/>
              <a:t>45</a:t>
            </a:fld>
            <a:endParaRPr lang="sv-SE" altLang="en-SE" sz="1200"/>
          </a:p>
        </p:txBody>
      </p:sp>
      <p:sp>
        <p:nvSpPr>
          <p:cNvPr id="116738" name="Rectangle 2">
            <a:extLst>
              <a:ext uri="{FF2B5EF4-FFF2-40B4-BE49-F238E27FC236}">
                <a16:creationId xmlns:a16="http://schemas.microsoft.com/office/drawing/2014/main" id="{43973B63-BBB2-D69D-9ADC-E5B7F824ABA4}"/>
              </a:ext>
            </a:extLst>
          </p:cNvPr>
          <p:cNvSpPr>
            <a:spLocks noGrp="1" noRot="1" noChangeAspect="1" noChangeArrowheads="1" noTextEdit="1"/>
          </p:cNvSpPr>
          <p:nvPr>
            <p:ph type="sldImg"/>
          </p:nvPr>
        </p:nvSpPr>
        <p:spPr>
          <a:solidFill>
            <a:srgbClr val="FFFFFF"/>
          </a:solidFill>
          <a:ln/>
        </p:spPr>
      </p:sp>
      <p:sp>
        <p:nvSpPr>
          <p:cNvPr id="116739" name="Rectangle 3">
            <a:extLst>
              <a:ext uri="{FF2B5EF4-FFF2-40B4-BE49-F238E27FC236}">
                <a16:creationId xmlns:a16="http://schemas.microsoft.com/office/drawing/2014/main" id="{AA252C61-7700-8798-85F7-81C411D684C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SE"/>
              <a:t>Återkoppling:</a:t>
            </a:r>
          </a:p>
          <a:p>
            <a:r>
              <a:rPr lang="en-US" altLang="en-SE"/>
              <a:t>1-Team-leader:  vad gjorde du bra?</a:t>
            </a:r>
          </a:p>
          <a:p>
            <a:r>
              <a:rPr lang="en-US" altLang="en-SE"/>
              <a:t>2-Team-leader:  vad skulle du göra annorlunda?</a:t>
            </a:r>
          </a:p>
          <a:p>
            <a:r>
              <a:rPr lang="en-US" altLang="en-SE"/>
              <a:t>3-Observatör teamarbete:  hur var det?</a:t>
            </a:r>
          </a:p>
          <a:p>
            <a:r>
              <a:rPr lang="en-US" altLang="en-SE"/>
              <a:t>4-Checklista:  återkoppling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Platshållare för bildobjekt 1">
            <a:extLst>
              <a:ext uri="{FF2B5EF4-FFF2-40B4-BE49-F238E27FC236}">
                <a16:creationId xmlns:a16="http://schemas.microsoft.com/office/drawing/2014/main" id="{E7754A19-4DBA-9B74-3D12-E89E2B603AA3}"/>
              </a:ext>
            </a:extLst>
          </p:cNvPr>
          <p:cNvSpPr>
            <a:spLocks noGrp="1" noRot="1" noChangeAspect="1" noChangeArrowheads="1" noTextEdit="1"/>
          </p:cNvSpPr>
          <p:nvPr>
            <p:ph type="sldImg"/>
          </p:nvPr>
        </p:nvSpPr>
        <p:spPr>
          <a:ln/>
        </p:spPr>
      </p:sp>
      <p:sp>
        <p:nvSpPr>
          <p:cNvPr id="118786" name="Platshållare för anteckningar 2">
            <a:extLst>
              <a:ext uri="{FF2B5EF4-FFF2-40B4-BE49-F238E27FC236}">
                <a16:creationId xmlns:a16="http://schemas.microsoft.com/office/drawing/2014/main" id="{039926FE-E1BD-EC90-088B-6374D07E79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We are likely to see what we know.  So if we don’t know what a zebra looks like, we might not see the stripes and we recognize a horse instead.</a:t>
            </a:r>
          </a:p>
        </p:txBody>
      </p:sp>
      <p:sp>
        <p:nvSpPr>
          <p:cNvPr id="118787" name="Platshållare för bildnummer 3">
            <a:extLst>
              <a:ext uri="{FF2B5EF4-FFF2-40B4-BE49-F238E27FC236}">
                <a16:creationId xmlns:a16="http://schemas.microsoft.com/office/drawing/2014/main" id="{094BD592-BFDB-ACBF-C3A3-9111E07BA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454736DB-FB80-DE4F-9CBF-ED6BDBE5E7F0}" type="slidenum">
              <a:rPr lang="sv-SE" altLang="en-SE" sz="1200" smtClean="0">
                <a:solidFill>
                  <a:srgbClr val="000000"/>
                </a:solidFill>
              </a:rPr>
              <a:pPr/>
              <a:t>47</a:t>
            </a:fld>
            <a:endParaRPr lang="sv-SE" altLang="en-SE"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Platshållare för bildobjekt 1">
            <a:extLst>
              <a:ext uri="{FF2B5EF4-FFF2-40B4-BE49-F238E27FC236}">
                <a16:creationId xmlns:a16="http://schemas.microsoft.com/office/drawing/2014/main" id="{0B828403-97B2-4F55-5E6E-37CB5F3F6F4E}"/>
              </a:ext>
            </a:extLst>
          </p:cNvPr>
          <p:cNvSpPr>
            <a:spLocks noGrp="1" noRot="1" noChangeAspect="1" noChangeArrowheads="1" noTextEdit="1"/>
          </p:cNvSpPr>
          <p:nvPr>
            <p:ph type="sldImg"/>
          </p:nvPr>
        </p:nvSpPr>
        <p:spPr>
          <a:ln/>
        </p:spPr>
      </p:sp>
      <p:sp>
        <p:nvSpPr>
          <p:cNvPr id="120834" name="Platshållare för anteckningar 2">
            <a:extLst>
              <a:ext uri="{FF2B5EF4-FFF2-40B4-BE49-F238E27FC236}">
                <a16:creationId xmlns:a16="http://schemas.microsoft.com/office/drawing/2014/main" id="{3978F67F-F9F7-3ACC-1894-037976B264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Finally, this is how it feel during my shifts.  I have very little control over how much time I can spend on various tasks.  I spend most of my time reacting to events around me.  If I have time for metacognition, it is after my shift, not during the shift.</a:t>
            </a:r>
          </a:p>
          <a:p>
            <a:endParaRPr lang="sv-SE" altLang="en-SE"/>
          </a:p>
          <a:p>
            <a:r>
              <a:rPr lang="sv-SE" altLang="en-SE"/>
              <a:t>So I need a strategy that is simple to use, robust (resistent to all this interruptions) and concrete.  And a tool that helps me work with junior residents.</a:t>
            </a:r>
          </a:p>
        </p:txBody>
      </p:sp>
      <p:sp>
        <p:nvSpPr>
          <p:cNvPr id="120835" name="Platshållare för bildnummer 3">
            <a:extLst>
              <a:ext uri="{FF2B5EF4-FFF2-40B4-BE49-F238E27FC236}">
                <a16:creationId xmlns:a16="http://schemas.microsoft.com/office/drawing/2014/main" id="{D28D3DDD-97F7-E9CE-4367-AE5DD5138F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ACF826A4-84CA-A047-92C7-89728C4608D4}" type="slidenum">
              <a:rPr lang="sv-SE" altLang="en-SE" sz="1200" smtClean="0"/>
              <a:pPr/>
              <a:t>49</a:t>
            </a:fld>
            <a:endParaRPr lang="sv-SE" altLang="en-S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Platshållare för bildobjekt 1">
            <a:extLst>
              <a:ext uri="{FF2B5EF4-FFF2-40B4-BE49-F238E27FC236}">
                <a16:creationId xmlns:a16="http://schemas.microsoft.com/office/drawing/2014/main" id="{E2DC6829-BBA3-1A69-4DA1-1098259DC8E5}"/>
              </a:ext>
            </a:extLst>
          </p:cNvPr>
          <p:cNvSpPr>
            <a:spLocks noGrp="1" noRot="1" noChangeAspect="1" noChangeArrowheads="1" noTextEdit="1"/>
          </p:cNvSpPr>
          <p:nvPr>
            <p:ph type="sldImg"/>
          </p:nvPr>
        </p:nvSpPr>
        <p:spPr>
          <a:ln/>
        </p:spPr>
      </p:sp>
      <p:sp>
        <p:nvSpPr>
          <p:cNvPr id="122882" name="Platshållare för anteckningar 2">
            <a:extLst>
              <a:ext uri="{FF2B5EF4-FFF2-40B4-BE49-F238E27FC236}">
                <a16:creationId xmlns:a16="http://schemas.microsoft.com/office/drawing/2014/main" id="{9D6DF031-EEDC-6D90-35C9-461EEFF036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Here</a:t>
            </a:r>
            <a:r>
              <a:rPr lang="sv-SE" altLang="sv-SE"/>
              <a:t>’</a:t>
            </a:r>
            <a:r>
              <a:rPr lang="sv-SE" altLang="en-SE"/>
              <a:t>s the strategy that we advocate in our residency program:  the 0-1-2 method.</a:t>
            </a:r>
          </a:p>
          <a:p>
            <a:endParaRPr lang="sv-SE" altLang="en-SE"/>
          </a:p>
          <a:p>
            <a:r>
              <a:rPr lang="sv-SE" altLang="en-SE"/>
              <a:t>Step 0 is symbolized here by Mr Bean.  It is not cognitively challenging.  It has to do with data acquisition, using a checklist.</a:t>
            </a:r>
          </a:p>
          <a:p>
            <a:r>
              <a:rPr lang="sv-SE" altLang="en-SE"/>
              <a:t>During that time, System-1, Kirk, will spontaneously kick in and suggest diagnoses</a:t>
            </a:r>
          </a:p>
          <a:p>
            <a:r>
              <a:rPr lang="sv-SE" altLang="en-SE"/>
              <a:t>Finally, it is time to activate System-2, Spock, but only for key diagnoses because Spock is tedious.</a:t>
            </a:r>
          </a:p>
        </p:txBody>
      </p:sp>
      <p:sp>
        <p:nvSpPr>
          <p:cNvPr id="122883" name="Platshållare för bildnummer 3">
            <a:extLst>
              <a:ext uri="{FF2B5EF4-FFF2-40B4-BE49-F238E27FC236}">
                <a16:creationId xmlns:a16="http://schemas.microsoft.com/office/drawing/2014/main" id="{78699158-BF3B-47B6-BB1B-38C156F61F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84B96E55-FC69-CC44-AE06-ACAD88D7856F}" type="slidenum">
              <a:rPr lang="sv-SE" altLang="en-SE" sz="1200" smtClean="0">
                <a:solidFill>
                  <a:srgbClr val="000000"/>
                </a:solidFill>
              </a:rPr>
              <a:pPr/>
              <a:t>50</a:t>
            </a:fld>
            <a:endParaRPr lang="sv-SE" altLang="en-SE" sz="12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Platshållare för bildobjekt 1">
            <a:extLst>
              <a:ext uri="{FF2B5EF4-FFF2-40B4-BE49-F238E27FC236}">
                <a16:creationId xmlns:a16="http://schemas.microsoft.com/office/drawing/2014/main" id="{9B56B154-EF21-56A5-5C17-F72DA32CC57E}"/>
              </a:ext>
            </a:extLst>
          </p:cNvPr>
          <p:cNvSpPr>
            <a:spLocks noGrp="1" noRot="1" noChangeAspect="1" noChangeArrowheads="1" noTextEdit="1"/>
          </p:cNvSpPr>
          <p:nvPr>
            <p:ph type="sldImg"/>
          </p:nvPr>
        </p:nvSpPr>
        <p:spPr>
          <a:ln/>
        </p:spPr>
      </p:sp>
      <p:sp>
        <p:nvSpPr>
          <p:cNvPr id="124930" name="Platshållare för anteckningar 2">
            <a:extLst>
              <a:ext uri="{FF2B5EF4-FFF2-40B4-BE49-F238E27FC236}">
                <a16:creationId xmlns:a16="http://schemas.microsoft.com/office/drawing/2014/main" id="{F09B72FE-C630-1EFA-E543-D0D5E7916F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Här finns information som påverkar </a:t>
            </a:r>
            <a:r>
              <a:rPr lang="sv-SE" altLang="sv-SE"/>
              <a:t>”</a:t>
            </a:r>
            <a:r>
              <a:rPr lang="sv-SE" altLang="en-SE"/>
              <a:t>före-prov</a:t>
            </a:r>
            <a:r>
              <a:rPr lang="sv-SE" altLang="sv-SE"/>
              <a:t>”</a:t>
            </a:r>
            <a:r>
              <a:rPr lang="sv-SE" altLang="en-SE"/>
              <a:t> sannolikhet för olika diagnoser.</a:t>
            </a:r>
          </a:p>
        </p:txBody>
      </p:sp>
      <p:sp>
        <p:nvSpPr>
          <p:cNvPr id="124931" name="Platshållare för bildnummer 3">
            <a:extLst>
              <a:ext uri="{FF2B5EF4-FFF2-40B4-BE49-F238E27FC236}">
                <a16:creationId xmlns:a16="http://schemas.microsoft.com/office/drawing/2014/main" id="{9F8003C3-9F51-EEED-D8F9-5F230BB5A8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B4DD02A1-B90C-9B48-9693-A1C5436E3DF9}" type="slidenum">
              <a:rPr lang="sv-SE" altLang="en-SE" sz="1200" smtClean="0">
                <a:solidFill>
                  <a:srgbClr val="000000"/>
                </a:solidFill>
              </a:rPr>
              <a:pPr/>
              <a:t>51</a:t>
            </a:fld>
            <a:endParaRPr lang="sv-SE" altLang="en-SE"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9392894F-0775-873C-E1C3-DA0E885179DD}"/>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F3C01B1B-08F0-23C8-EDFC-B5504FFC47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SE" altLang="en-SE">
                <a:latin typeface="Times" pitchFamily="2" charset="0"/>
              </a:rPr>
              <a:t>Patienten söker med olika problem</a:t>
            </a:r>
          </a:p>
          <a:p>
            <a:endParaRPr lang="en-SE" altLang="en-SE">
              <a:latin typeface="Times" pitchFamily="2" charset="0"/>
            </a:endParaRPr>
          </a:p>
          <a:p>
            <a:r>
              <a:rPr lang="en-SE" altLang="en-SE">
                <a:latin typeface="Times" pitchFamily="2" charset="0"/>
              </a:rPr>
              <a:t>Läkaren träffar patienten, samlar data och börjar överväga olika diagnoser</a:t>
            </a:r>
          </a:p>
        </p:txBody>
      </p:sp>
      <p:sp>
        <p:nvSpPr>
          <p:cNvPr id="53251" name="Slide Number Placeholder 3">
            <a:extLst>
              <a:ext uri="{FF2B5EF4-FFF2-40B4-BE49-F238E27FC236}">
                <a16:creationId xmlns:a16="http://schemas.microsoft.com/office/drawing/2014/main" id="{A1C67776-253B-B9A4-8172-E6B806AE33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8DFDDFE4-5D55-4140-A3AF-5CD725C9309A}" type="slidenum">
              <a:rPr lang="sv-SE" altLang="en-SE" sz="1200" smtClean="0"/>
              <a:pPr/>
              <a:t>4</a:t>
            </a:fld>
            <a:endParaRPr lang="sv-SE" altLang="en-SE"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Platshållare för bildobjekt 1">
            <a:extLst>
              <a:ext uri="{FF2B5EF4-FFF2-40B4-BE49-F238E27FC236}">
                <a16:creationId xmlns:a16="http://schemas.microsoft.com/office/drawing/2014/main" id="{A37CCFCF-2095-8C98-7D6C-FBFE181D80A4}"/>
              </a:ext>
            </a:extLst>
          </p:cNvPr>
          <p:cNvSpPr>
            <a:spLocks noGrp="1" noRot="1" noChangeAspect="1" noChangeArrowheads="1" noTextEdit="1"/>
          </p:cNvSpPr>
          <p:nvPr>
            <p:ph type="sldImg"/>
          </p:nvPr>
        </p:nvSpPr>
        <p:spPr>
          <a:ln/>
        </p:spPr>
      </p:sp>
      <p:sp>
        <p:nvSpPr>
          <p:cNvPr id="129026" name="Platshållare för anteckningar 2">
            <a:extLst>
              <a:ext uri="{FF2B5EF4-FFF2-40B4-BE49-F238E27FC236}">
                <a16:creationId xmlns:a16="http://schemas.microsoft.com/office/drawing/2014/main" id="{6DB3E281-24F7-61AD-4FEE-7A713EF3E1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Här finns information som påverkar </a:t>
            </a:r>
            <a:r>
              <a:rPr lang="sv-SE" altLang="sv-SE"/>
              <a:t>”</a:t>
            </a:r>
            <a:r>
              <a:rPr lang="sv-SE" altLang="en-SE"/>
              <a:t>före-prov</a:t>
            </a:r>
            <a:r>
              <a:rPr lang="sv-SE" altLang="sv-SE"/>
              <a:t>”</a:t>
            </a:r>
            <a:r>
              <a:rPr lang="sv-SE" altLang="en-SE"/>
              <a:t> sannolikhet för olika diagnoser.</a:t>
            </a:r>
          </a:p>
        </p:txBody>
      </p:sp>
      <p:sp>
        <p:nvSpPr>
          <p:cNvPr id="129027" name="Platshållare för bildnummer 3">
            <a:extLst>
              <a:ext uri="{FF2B5EF4-FFF2-40B4-BE49-F238E27FC236}">
                <a16:creationId xmlns:a16="http://schemas.microsoft.com/office/drawing/2014/main" id="{07BA113E-8E61-F240-1B0F-A6F6669400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1405942E-0AEC-BC45-B05E-2743E61977EF}" type="slidenum">
              <a:rPr lang="sv-SE" altLang="en-SE" sz="1200" smtClean="0">
                <a:solidFill>
                  <a:srgbClr val="000000"/>
                </a:solidFill>
              </a:rPr>
              <a:pPr/>
              <a:t>52</a:t>
            </a:fld>
            <a:endParaRPr lang="sv-SE" altLang="en-SE"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Platshållare för bildobjekt 1">
            <a:extLst>
              <a:ext uri="{FF2B5EF4-FFF2-40B4-BE49-F238E27FC236}">
                <a16:creationId xmlns:a16="http://schemas.microsoft.com/office/drawing/2014/main" id="{A139F66D-5C07-DF95-2999-90F1815C6F1D}"/>
              </a:ext>
            </a:extLst>
          </p:cNvPr>
          <p:cNvSpPr>
            <a:spLocks noGrp="1" noRot="1" noChangeAspect="1" noChangeArrowheads="1" noTextEdit="1"/>
          </p:cNvSpPr>
          <p:nvPr>
            <p:ph type="sldImg"/>
          </p:nvPr>
        </p:nvSpPr>
        <p:spPr>
          <a:ln/>
        </p:spPr>
      </p:sp>
      <p:sp>
        <p:nvSpPr>
          <p:cNvPr id="131074" name="Platshållare för anteckningar 2">
            <a:extLst>
              <a:ext uri="{FF2B5EF4-FFF2-40B4-BE49-F238E27FC236}">
                <a16:creationId xmlns:a16="http://schemas.microsoft.com/office/drawing/2014/main" id="{945F7560-2BA2-1F8B-8C4F-6841DCE2AC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Till slut finns här viktiga </a:t>
            </a:r>
            <a:r>
              <a:rPr lang="sv-SE" altLang="sv-SE"/>
              <a:t>”</a:t>
            </a:r>
            <a:r>
              <a:rPr lang="sv-SE" altLang="ja-JP"/>
              <a:t>don</a:t>
            </a:r>
            <a:r>
              <a:rPr lang="sv-SE" altLang="sv-SE"/>
              <a:t>’</a:t>
            </a:r>
            <a:r>
              <a:rPr lang="sv-SE" altLang="ja-JP"/>
              <a:t>t miss</a:t>
            </a:r>
            <a:r>
              <a:rPr lang="sv-SE" altLang="sv-SE"/>
              <a:t>”</a:t>
            </a:r>
            <a:r>
              <a:rPr lang="sv-SE" altLang="ja-JP"/>
              <a:t> diagnoser att överväga på ett medvetande sätt.</a:t>
            </a:r>
            <a:endParaRPr lang="sv-SE" altLang="en-SE"/>
          </a:p>
        </p:txBody>
      </p:sp>
      <p:sp>
        <p:nvSpPr>
          <p:cNvPr id="131075" name="Platshållare för bildnummer 3">
            <a:extLst>
              <a:ext uri="{FF2B5EF4-FFF2-40B4-BE49-F238E27FC236}">
                <a16:creationId xmlns:a16="http://schemas.microsoft.com/office/drawing/2014/main" id="{2E4F6432-861B-35BA-31F1-CFFF56DF85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BAAA0F3C-3498-C242-AE62-AF057C33C2D3}" type="slidenum">
              <a:rPr lang="sv-SE" altLang="en-SE" sz="1200" smtClean="0">
                <a:solidFill>
                  <a:srgbClr val="000000"/>
                </a:solidFill>
              </a:rPr>
              <a:pPr/>
              <a:t>53</a:t>
            </a:fld>
            <a:endParaRPr lang="sv-SE" altLang="en-SE"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Platshållare för bildobjekt 1">
            <a:extLst>
              <a:ext uri="{FF2B5EF4-FFF2-40B4-BE49-F238E27FC236}">
                <a16:creationId xmlns:a16="http://schemas.microsoft.com/office/drawing/2014/main" id="{5626BC36-729C-695F-5B81-365836514360}"/>
              </a:ext>
            </a:extLst>
          </p:cNvPr>
          <p:cNvSpPr>
            <a:spLocks noGrp="1" noRot="1" noChangeAspect="1" noChangeArrowheads="1" noTextEdit="1"/>
          </p:cNvSpPr>
          <p:nvPr>
            <p:ph type="sldImg"/>
          </p:nvPr>
        </p:nvSpPr>
        <p:spPr>
          <a:ln/>
        </p:spPr>
      </p:sp>
      <p:sp>
        <p:nvSpPr>
          <p:cNvPr id="126978" name="Platshållare för anteckningar 2">
            <a:extLst>
              <a:ext uri="{FF2B5EF4-FFF2-40B4-BE49-F238E27FC236}">
                <a16:creationId xmlns:a16="http://schemas.microsoft.com/office/drawing/2014/main" id="{DFDD7ACC-04CA-BB63-9AFA-2F5D3501F5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Checklistcompendium, grön (symptoms) sida, sida 8.</a:t>
            </a:r>
          </a:p>
          <a:p>
            <a:endParaRPr lang="sv-SE" altLang="en-SE"/>
          </a:p>
          <a:p>
            <a:r>
              <a:rPr lang="sv-SE" altLang="en-SE"/>
              <a:t>Först handlar det om att hamna på rätt checklista.  Notera specifikt att nomenklatur </a:t>
            </a:r>
            <a:r>
              <a:rPr lang="sv-SE" altLang="sv-SE"/>
              <a:t>”</a:t>
            </a:r>
            <a:r>
              <a:rPr lang="sv-SE" altLang="en-SE"/>
              <a:t>bröst/thorax/flank/buk/rygg</a:t>
            </a:r>
            <a:r>
              <a:rPr lang="sv-SE" altLang="sv-SE"/>
              <a:t>”</a:t>
            </a:r>
            <a:r>
              <a:rPr lang="sv-SE" altLang="en-SE"/>
              <a:t> smärta kan vara oklart.  Med </a:t>
            </a:r>
            <a:r>
              <a:rPr lang="sv-SE" altLang="sv-SE"/>
              <a:t>”</a:t>
            </a:r>
            <a:r>
              <a:rPr lang="sv-SE" altLang="en-SE"/>
              <a:t>Bröst/Thorax</a:t>
            </a:r>
            <a:r>
              <a:rPr lang="sv-SE" altLang="sv-SE"/>
              <a:t>”</a:t>
            </a:r>
            <a:r>
              <a:rPr lang="sv-SE" altLang="en-SE"/>
              <a:t> smärta menas här smärta under bröstkorgen (inklusive ryggen) förutom i mittlinjen av ryggen.</a:t>
            </a:r>
          </a:p>
          <a:p>
            <a:endParaRPr lang="sv-SE" altLang="en-SE"/>
          </a:p>
          <a:p>
            <a:r>
              <a:rPr lang="sv-SE" altLang="en-SE"/>
              <a:t>Poängen är:  viktigt att läsa noggrant texten med grön bakgrund.</a:t>
            </a:r>
          </a:p>
        </p:txBody>
      </p:sp>
      <p:sp>
        <p:nvSpPr>
          <p:cNvPr id="126979" name="Platshållare för bildnummer 3">
            <a:extLst>
              <a:ext uri="{FF2B5EF4-FFF2-40B4-BE49-F238E27FC236}">
                <a16:creationId xmlns:a16="http://schemas.microsoft.com/office/drawing/2014/main" id="{A4B6C031-348F-1E37-C147-6CDAA60761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1D022007-1A53-2245-AC88-E1756F7F0D9F}" type="slidenum">
              <a:rPr lang="sv-SE" altLang="en-SE" sz="1200" smtClean="0">
                <a:solidFill>
                  <a:srgbClr val="000000"/>
                </a:solidFill>
              </a:rPr>
              <a:pPr/>
              <a:t>54</a:t>
            </a:fld>
            <a:endParaRPr lang="sv-SE" altLang="en-SE"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Platshållare för bildobjekt 1">
            <a:extLst>
              <a:ext uri="{FF2B5EF4-FFF2-40B4-BE49-F238E27FC236}">
                <a16:creationId xmlns:a16="http://schemas.microsoft.com/office/drawing/2014/main" id="{D87A6D13-10BE-7871-3B46-A69C5752413E}"/>
              </a:ext>
            </a:extLst>
          </p:cNvPr>
          <p:cNvSpPr>
            <a:spLocks noGrp="1" noRot="1" noChangeAspect="1" noChangeArrowheads="1" noTextEdit="1"/>
          </p:cNvSpPr>
          <p:nvPr>
            <p:ph type="sldImg"/>
          </p:nvPr>
        </p:nvSpPr>
        <p:spPr>
          <a:ln/>
        </p:spPr>
      </p:sp>
      <p:sp>
        <p:nvSpPr>
          <p:cNvPr id="146434" name="Platshållare för anteckningar 2">
            <a:extLst>
              <a:ext uri="{FF2B5EF4-FFF2-40B4-BE49-F238E27FC236}">
                <a16:creationId xmlns:a16="http://schemas.microsoft.com/office/drawing/2014/main" id="{2D5F36DD-A86A-19B7-33EF-661CB82462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latin typeface="Times" pitchFamily="2" charset="0"/>
            </a:endParaRPr>
          </a:p>
        </p:txBody>
      </p:sp>
      <p:sp>
        <p:nvSpPr>
          <p:cNvPr id="146435" name="Platshållare för bildnummer 3">
            <a:extLst>
              <a:ext uri="{FF2B5EF4-FFF2-40B4-BE49-F238E27FC236}">
                <a16:creationId xmlns:a16="http://schemas.microsoft.com/office/drawing/2014/main" id="{A2977959-49E3-23BF-9A41-68226BD40E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fld id="{3F0B057F-6DAA-6642-8DE9-01CBCAE2E0EC}" type="slidenum">
              <a:rPr lang="sv-SE" altLang="en-SE" sz="1200" smtClean="0"/>
              <a:pPr/>
              <a:t>55</a:t>
            </a:fld>
            <a:endParaRPr lang="sv-SE" altLang="en-SE"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Platshållare för bildobjekt 1">
            <a:extLst>
              <a:ext uri="{FF2B5EF4-FFF2-40B4-BE49-F238E27FC236}">
                <a16:creationId xmlns:a16="http://schemas.microsoft.com/office/drawing/2014/main" id="{6073F4F3-CBB8-D96A-A855-EAF1F292B114}"/>
              </a:ext>
            </a:extLst>
          </p:cNvPr>
          <p:cNvSpPr>
            <a:spLocks noGrp="1" noRot="1" noChangeAspect="1" noChangeArrowheads="1" noTextEdit="1"/>
          </p:cNvSpPr>
          <p:nvPr>
            <p:ph type="sldImg"/>
          </p:nvPr>
        </p:nvSpPr>
        <p:spPr>
          <a:ln/>
        </p:spPr>
      </p:sp>
      <p:sp>
        <p:nvSpPr>
          <p:cNvPr id="140290" name="Platshållare för anteckningar 2">
            <a:extLst>
              <a:ext uri="{FF2B5EF4-FFF2-40B4-BE49-F238E27FC236}">
                <a16:creationId xmlns:a16="http://schemas.microsoft.com/office/drawing/2014/main" id="{A5664927-490F-FC5E-5624-4AFDD0E349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Photo:  Massachusetts Medical Society</a:t>
            </a:r>
          </a:p>
        </p:txBody>
      </p:sp>
      <p:sp>
        <p:nvSpPr>
          <p:cNvPr id="140291" name="Platshållare för bildnummer 3">
            <a:extLst>
              <a:ext uri="{FF2B5EF4-FFF2-40B4-BE49-F238E27FC236}">
                <a16:creationId xmlns:a16="http://schemas.microsoft.com/office/drawing/2014/main" id="{34781C5E-DFD1-3C9C-D039-C9C11CEB3F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AB8450-01D9-B54F-B4C7-7B1757E99790}" type="slidenum">
              <a:rPr kumimoji="0" lang="sv-SE" altLang="en-SE" sz="1200" b="0" i="0" u="none" strike="noStrike" kern="1200" cap="none" spc="0" normalizeH="0" baseline="0" noProof="0" smtClean="0">
                <a:ln>
                  <a:noFill/>
                </a:ln>
                <a:solidFill>
                  <a:srgbClr val="000000"/>
                </a:solidFill>
                <a:effectLst/>
                <a:uLnTx/>
                <a:uFillTx/>
                <a:latin typeface="Times"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sv-SE" altLang="en-SE" sz="1200" b="0" i="0" u="none" strike="noStrike" kern="1200" cap="none" spc="0" normalizeH="0" baseline="0" noProof="0">
              <a:ln>
                <a:noFill/>
              </a:ln>
              <a:solidFill>
                <a:srgbClr val="000000"/>
              </a:solidFill>
              <a:effectLst/>
              <a:uLnTx/>
              <a:uFillTx/>
              <a:latin typeface="Times" charset="0"/>
              <a:ea typeface="MS PGothic" panose="020B0600070205080204" pitchFamily="34"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18D28D38-E944-DAC5-1A53-CFE25D1B73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58C0329F-574D-5249-94F4-B9DFD8A906E4}" type="slidenum">
              <a:rPr lang="sv-SE" altLang="en-SE" sz="1200" smtClean="0"/>
              <a:pPr/>
              <a:t>58</a:t>
            </a:fld>
            <a:endParaRPr lang="sv-SE" altLang="en-SE" sz="1200"/>
          </a:p>
        </p:txBody>
      </p:sp>
      <p:sp>
        <p:nvSpPr>
          <p:cNvPr id="134146" name="Rectangle 2">
            <a:extLst>
              <a:ext uri="{FF2B5EF4-FFF2-40B4-BE49-F238E27FC236}">
                <a16:creationId xmlns:a16="http://schemas.microsoft.com/office/drawing/2014/main" id="{A9416DEE-D3B3-85C1-B055-2E393EF3AB5F}"/>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BEA95E13-7A77-2E11-3241-A1A9C061ED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The test and treat thresholds are not fixed in stone.  They depend on the patient</a:t>
            </a:r>
            <a:r>
              <a:rPr lang="sv-SE" altLang="sv-SE"/>
              <a:t>’</a:t>
            </a:r>
            <a:r>
              <a:rPr lang="sv-SE" altLang="en-SE"/>
              <a:t>s prognosis with and without investigation / treatment.</a:t>
            </a:r>
          </a:p>
          <a:p>
            <a:r>
              <a:rPr lang="sv-SE" altLang="en-SE"/>
              <a:t>They are linked:  if there is no treatment (i.e.no treat threshold), then testing for the condition is moot.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EE6260A9-47B3-1E73-0182-30D0C449F3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7E8335C4-4C3E-844A-9EF7-6F6A586B1C05}" type="slidenum">
              <a:rPr lang="sv-SE" altLang="en-SE" sz="1200" smtClean="0"/>
              <a:pPr/>
              <a:t>60</a:t>
            </a:fld>
            <a:endParaRPr lang="sv-SE" altLang="en-SE" sz="1200"/>
          </a:p>
        </p:txBody>
      </p:sp>
      <p:sp>
        <p:nvSpPr>
          <p:cNvPr id="136194" name="Rectangle 2">
            <a:extLst>
              <a:ext uri="{FF2B5EF4-FFF2-40B4-BE49-F238E27FC236}">
                <a16:creationId xmlns:a16="http://schemas.microsoft.com/office/drawing/2014/main" id="{C9B111D3-0318-A182-E78B-794D09F27D28}"/>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EEBFE7AB-9F66-8CA9-9783-B0C7EBEA08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The test and treat thresholds are not fixed in stone.  They depend on the patient</a:t>
            </a:r>
            <a:r>
              <a:rPr lang="sv-SE" altLang="sv-SE"/>
              <a:t>’</a:t>
            </a:r>
            <a:r>
              <a:rPr lang="sv-SE" altLang="en-SE"/>
              <a:t>s prognosis with and without investigation / treatment.</a:t>
            </a:r>
          </a:p>
          <a:p>
            <a:r>
              <a:rPr lang="sv-SE" altLang="en-SE"/>
              <a:t>They are linked:  if there is no treatment (i.e.no treat threshold), then testing for the condition is moot.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Platshållare för bildobjekt 1">
            <a:extLst>
              <a:ext uri="{FF2B5EF4-FFF2-40B4-BE49-F238E27FC236}">
                <a16:creationId xmlns:a16="http://schemas.microsoft.com/office/drawing/2014/main" id="{75C999F9-1D3F-E609-5A2F-7AFDFFC0259A}"/>
              </a:ext>
            </a:extLst>
          </p:cNvPr>
          <p:cNvSpPr>
            <a:spLocks noGrp="1" noRot="1" noChangeAspect="1" noChangeArrowheads="1" noTextEdit="1"/>
          </p:cNvSpPr>
          <p:nvPr>
            <p:ph type="sldImg"/>
          </p:nvPr>
        </p:nvSpPr>
        <p:spPr>
          <a:ln/>
        </p:spPr>
      </p:sp>
      <p:sp>
        <p:nvSpPr>
          <p:cNvPr id="138242" name="Platshållare för anteckningar 2">
            <a:extLst>
              <a:ext uri="{FF2B5EF4-FFF2-40B4-BE49-F238E27FC236}">
                <a16:creationId xmlns:a16="http://schemas.microsoft.com/office/drawing/2014/main" id="{7CB1BED4-8477-6C1D-33F6-96430553BD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When it comes to the final step of decision-making, I believe that Big Data will help us better estimate the risks/benefits of various investigations and treatments.  Yet, decision-making also needs to take into account patient wishes and values, those of the patient</a:t>
            </a:r>
            <a:r>
              <a:rPr lang="sv-SE" altLang="sv-SE"/>
              <a:t>’</a:t>
            </a:r>
            <a:r>
              <a:rPr lang="sv-SE" altLang="en-SE"/>
              <a:t>s relatives, and the availability of health care resources. I believe that decision-making will remain challenging regardless of how much support we get from artificial intelligence.</a:t>
            </a:r>
          </a:p>
        </p:txBody>
      </p:sp>
      <p:sp>
        <p:nvSpPr>
          <p:cNvPr id="138243" name="Platshållare för bildnummer 3">
            <a:extLst>
              <a:ext uri="{FF2B5EF4-FFF2-40B4-BE49-F238E27FC236}">
                <a16:creationId xmlns:a16="http://schemas.microsoft.com/office/drawing/2014/main" id="{91A0A1A1-7E3C-4BED-7847-7A4A0340E6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67736ACD-B618-A94F-BD45-2F0AE12866BB}" type="slidenum">
              <a:rPr lang="sv-SE" altLang="en-SE" sz="1200" smtClean="0"/>
              <a:pPr/>
              <a:t>61</a:t>
            </a:fld>
            <a:endParaRPr lang="sv-SE" altLang="en-SE"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4C7A32ED-C55B-6EF4-4BBA-324AF74B94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B7508BDF-D57B-BA4C-B013-9F6BAC8C977E}" type="slidenum">
              <a:rPr lang="sv-SE" altLang="en-SE" sz="1200" smtClean="0"/>
              <a:pPr/>
              <a:t>62</a:t>
            </a:fld>
            <a:endParaRPr lang="sv-SE" altLang="en-SE" sz="1200"/>
          </a:p>
        </p:txBody>
      </p:sp>
      <p:sp>
        <p:nvSpPr>
          <p:cNvPr id="142338" name="Rectangle 2">
            <a:extLst>
              <a:ext uri="{FF2B5EF4-FFF2-40B4-BE49-F238E27FC236}">
                <a16:creationId xmlns:a16="http://schemas.microsoft.com/office/drawing/2014/main" id="{7E27DB3C-9145-F5A1-9509-BC205E8A6A81}"/>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65E416C7-44CB-71DD-9C73-8E0E97E76E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tshållare för bildobjekt 1">
            <a:extLst>
              <a:ext uri="{FF2B5EF4-FFF2-40B4-BE49-F238E27FC236}">
                <a16:creationId xmlns:a16="http://schemas.microsoft.com/office/drawing/2014/main" id="{E3C81898-8E61-EA08-A953-DFF9EBF522A7}"/>
              </a:ext>
            </a:extLst>
          </p:cNvPr>
          <p:cNvSpPr>
            <a:spLocks noGrp="1" noRot="1" noChangeAspect="1" noChangeArrowheads="1" noTextEdit="1"/>
          </p:cNvSpPr>
          <p:nvPr>
            <p:ph type="sldImg"/>
          </p:nvPr>
        </p:nvSpPr>
        <p:spPr>
          <a:ln/>
        </p:spPr>
      </p:sp>
      <p:sp>
        <p:nvSpPr>
          <p:cNvPr id="53250" name="Platshållare för anteckningar 2">
            <a:extLst>
              <a:ext uri="{FF2B5EF4-FFF2-40B4-BE49-F238E27FC236}">
                <a16:creationId xmlns:a16="http://schemas.microsoft.com/office/drawing/2014/main" id="{D6910424-3633-DC11-18BF-98F9E6D520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So how does diagnostic reasoning work?  How does thinking work in general?</a:t>
            </a:r>
          </a:p>
          <a:p>
            <a:endParaRPr lang="sv-SE" altLang="en-SE"/>
          </a:p>
          <a:p>
            <a:r>
              <a:rPr lang="sv-SE" altLang="en-SE"/>
              <a:t>Daniel Kahnemanan Israeli-American psychologist and winner of the 2002 Nobel Memorial Prize in Economic Sciences. He is notable for his work on the psychology of judgment and decision-making, behavioral economics and hedonic psychology.</a:t>
            </a:r>
          </a:p>
          <a:p>
            <a:r>
              <a:rPr lang="sv-SE" altLang="en-SE"/>
              <a:t>With Amos Tversky and others, Kahneman established a cognitive basis for common human errors which arise from heuristics and biases (Kahneman &amp; Tversky, 1973; Kahneman, Slovic &amp; Tversky, 1982; Tversky &amp; Kahneman, 1974), and developed prospect theory (Kahneman &amp; Tversky, 1979). He was awarded the 2002 Nobel Memorial Prize in Economics for his work in prospect theory.</a:t>
            </a:r>
          </a:p>
        </p:txBody>
      </p:sp>
      <p:sp>
        <p:nvSpPr>
          <p:cNvPr id="53251" name="Platshållare för bildnummer 3">
            <a:extLst>
              <a:ext uri="{FF2B5EF4-FFF2-40B4-BE49-F238E27FC236}">
                <a16:creationId xmlns:a16="http://schemas.microsoft.com/office/drawing/2014/main" id="{3A1DB2CD-8323-DFD0-5DB9-C49C49F6F2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2973F264-5E00-DE45-B124-DA577830E075}" type="slidenum">
              <a:rPr lang="sv-SE" altLang="en-SE" sz="1200" smtClean="0"/>
              <a:pPr/>
              <a:t>5</a:t>
            </a:fld>
            <a:endParaRPr lang="sv-SE" altLang="en-S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tshållare för bildobjekt 1">
            <a:extLst>
              <a:ext uri="{FF2B5EF4-FFF2-40B4-BE49-F238E27FC236}">
                <a16:creationId xmlns:a16="http://schemas.microsoft.com/office/drawing/2014/main" id="{797FCE58-D1F4-28DB-7A2D-C62C580F486C}"/>
              </a:ext>
            </a:extLst>
          </p:cNvPr>
          <p:cNvSpPr>
            <a:spLocks noGrp="1" noRot="1" noChangeAspect="1" noChangeArrowheads="1" noTextEdit="1"/>
          </p:cNvSpPr>
          <p:nvPr>
            <p:ph type="sldImg"/>
          </p:nvPr>
        </p:nvSpPr>
        <p:spPr>
          <a:ln/>
        </p:spPr>
      </p:sp>
      <p:sp>
        <p:nvSpPr>
          <p:cNvPr id="55298" name="Platshållare för anteckningar 2">
            <a:extLst>
              <a:ext uri="{FF2B5EF4-FFF2-40B4-BE49-F238E27FC236}">
                <a16:creationId xmlns:a16="http://schemas.microsoft.com/office/drawing/2014/main" id="{C1FA111D-898C-DA4E-69AE-C7EFEF832C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2017 Norman:  </a:t>
            </a:r>
            <a:r>
              <a:rPr lang="sv-SE" altLang="sv-SE"/>
              <a:t>”</a:t>
            </a:r>
            <a:r>
              <a:rPr lang="sv-SE" altLang="ja-JP"/>
              <a:t>automatic, unconscious, seemingly effortless, intuitive, heuristic</a:t>
            </a:r>
            <a:r>
              <a:rPr lang="sv-SE" altLang="sv-SE"/>
              <a:t>”</a:t>
            </a:r>
            <a:r>
              <a:rPr lang="sv-SE" altLang="ja-JP"/>
              <a:t> </a:t>
            </a:r>
            <a:endParaRPr lang="sv-SE" altLang="en-SE"/>
          </a:p>
        </p:txBody>
      </p:sp>
      <p:sp>
        <p:nvSpPr>
          <p:cNvPr id="55299" name="Platshållare för bildnummer 3">
            <a:extLst>
              <a:ext uri="{FF2B5EF4-FFF2-40B4-BE49-F238E27FC236}">
                <a16:creationId xmlns:a16="http://schemas.microsoft.com/office/drawing/2014/main" id="{C66DB7D8-EFE9-E7AE-BF67-3269952198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EBF01E9E-DA64-A640-BE69-C167959A9102}" type="slidenum">
              <a:rPr lang="sv-SE" altLang="en-SE" sz="1200" smtClean="0"/>
              <a:pPr/>
              <a:t>6</a:t>
            </a:fld>
            <a:endParaRPr lang="sv-SE" altLang="en-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Platshållare för bildobjekt 1">
            <a:extLst>
              <a:ext uri="{FF2B5EF4-FFF2-40B4-BE49-F238E27FC236}">
                <a16:creationId xmlns:a16="http://schemas.microsoft.com/office/drawing/2014/main" id="{99529CA9-B9BF-9EFB-AE5C-0356E6D7F7AB}"/>
              </a:ext>
            </a:extLst>
          </p:cNvPr>
          <p:cNvSpPr>
            <a:spLocks noGrp="1" noRot="1" noChangeAspect="1" noChangeArrowheads="1" noTextEdit="1"/>
          </p:cNvSpPr>
          <p:nvPr>
            <p:ph type="sldImg"/>
          </p:nvPr>
        </p:nvSpPr>
        <p:spPr>
          <a:ln/>
        </p:spPr>
      </p:sp>
      <p:sp>
        <p:nvSpPr>
          <p:cNvPr id="148482" name="Platshållare för anteckningar 2">
            <a:extLst>
              <a:ext uri="{FF2B5EF4-FFF2-40B4-BE49-F238E27FC236}">
                <a16:creationId xmlns:a16="http://schemas.microsoft.com/office/drawing/2014/main" id="{FF0E56B2-9645-13AB-4331-30D8C19607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Coherence.</a:t>
            </a:r>
          </a:p>
          <a:p>
            <a:endParaRPr lang="sv-SE" altLang="en-SE"/>
          </a:p>
          <a:p>
            <a:r>
              <a:rPr lang="sv-SE" altLang="en-SE"/>
              <a:t>And for the most part, this is a great feature.  We do need to interprete information within its context</a:t>
            </a:r>
          </a:p>
        </p:txBody>
      </p:sp>
      <p:sp>
        <p:nvSpPr>
          <p:cNvPr id="148483" name="Platshållare för bildnummer 3">
            <a:extLst>
              <a:ext uri="{FF2B5EF4-FFF2-40B4-BE49-F238E27FC236}">
                <a16:creationId xmlns:a16="http://schemas.microsoft.com/office/drawing/2014/main" id="{4A380B8F-798C-47A3-8C12-1D7DD28CAF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55571145-EFD9-214F-84EC-1C06F921AAF4}" type="slidenum">
              <a:rPr lang="sv-SE" altLang="en-SE" sz="1200" smtClean="0"/>
              <a:pPr/>
              <a:t>7</a:t>
            </a:fld>
            <a:endParaRPr lang="sv-SE" altLang="en-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tshållare för bildobjekt 1">
            <a:extLst>
              <a:ext uri="{FF2B5EF4-FFF2-40B4-BE49-F238E27FC236}">
                <a16:creationId xmlns:a16="http://schemas.microsoft.com/office/drawing/2014/main" id="{C07967EA-0717-8211-86E5-7934EF3E7279}"/>
              </a:ext>
            </a:extLst>
          </p:cNvPr>
          <p:cNvSpPr>
            <a:spLocks noGrp="1" noRot="1" noChangeAspect="1" noChangeArrowheads="1" noTextEdit="1"/>
          </p:cNvSpPr>
          <p:nvPr>
            <p:ph type="sldImg"/>
          </p:nvPr>
        </p:nvSpPr>
        <p:spPr>
          <a:ln/>
        </p:spPr>
      </p:sp>
      <p:sp>
        <p:nvSpPr>
          <p:cNvPr id="58370" name="Platshållare för anteckningar 2">
            <a:extLst>
              <a:ext uri="{FF2B5EF4-FFF2-40B4-BE49-F238E27FC236}">
                <a16:creationId xmlns:a16="http://schemas.microsoft.com/office/drawing/2014/main" id="{1B65411C-BEE4-B421-2DD1-9345CBE05B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2017 Norman:  </a:t>
            </a:r>
            <a:r>
              <a:rPr lang="sv-SE" altLang="sv-SE"/>
              <a:t>”</a:t>
            </a:r>
            <a:r>
              <a:rPr lang="sv-SE" altLang="ja-JP"/>
              <a:t>controlled, conscious, effortful, reflective, analytic</a:t>
            </a:r>
            <a:endParaRPr lang="sv-SE" altLang="en-SE"/>
          </a:p>
        </p:txBody>
      </p:sp>
      <p:sp>
        <p:nvSpPr>
          <p:cNvPr id="58371" name="Platshållare för bildnummer 3">
            <a:extLst>
              <a:ext uri="{FF2B5EF4-FFF2-40B4-BE49-F238E27FC236}">
                <a16:creationId xmlns:a16="http://schemas.microsoft.com/office/drawing/2014/main" id="{33059526-0F6E-345B-40A8-F2BB7495EF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5A6291B5-935E-1D40-A5C9-A02A3F059FCE}" type="slidenum">
              <a:rPr lang="sv-SE" altLang="en-SE" sz="1200" smtClean="0"/>
              <a:pPr/>
              <a:t>9</a:t>
            </a:fld>
            <a:endParaRPr lang="sv-SE" altLang="en-S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tshållare för bildobjekt 1">
            <a:extLst>
              <a:ext uri="{FF2B5EF4-FFF2-40B4-BE49-F238E27FC236}">
                <a16:creationId xmlns:a16="http://schemas.microsoft.com/office/drawing/2014/main" id="{51A75D76-936B-8ECC-B434-F9F6A7B4D366}"/>
              </a:ext>
            </a:extLst>
          </p:cNvPr>
          <p:cNvSpPr>
            <a:spLocks noGrp="1" noRot="1" noChangeAspect="1" noChangeArrowheads="1" noTextEdit="1"/>
          </p:cNvSpPr>
          <p:nvPr>
            <p:ph type="sldImg"/>
          </p:nvPr>
        </p:nvSpPr>
        <p:spPr>
          <a:ln/>
        </p:spPr>
      </p:sp>
      <p:sp>
        <p:nvSpPr>
          <p:cNvPr id="60418" name="Platshållare för anteckningar 2">
            <a:extLst>
              <a:ext uri="{FF2B5EF4-FFF2-40B4-BE49-F238E27FC236}">
                <a16:creationId xmlns:a16="http://schemas.microsoft.com/office/drawing/2014/main" id="{F806BBA4-8A6D-570F-E67E-8665C3334C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SE"/>
              <a:t>One source of diagnostic errors is insufficent data.  Here, it is obvious that we lack information to recognize the person.  But our System-1 is designed to jump to conclusions and can construe a very good story based on insufficient information.  Our system-1 is not designed to pick up that too little information is available.</a:t>
            </a:r>
          </a:p>
          <a:p>
            <a:endParaRPr lang="sv-SE" altLang="en-SE"/>
          </a:p>
          <a:p>
            <a:r>
              <a:rPr lang="sv-SE" altLang="en-SE"/>
              <a:t>The acronym Kahneman uses is What You See Is All There Is (WYSIATI)</a:t>
            </a:r>
          </a:p>
        </p:txBody>
      </p:sp>
      <p:sp>
        <p:nvSpPr>
          <p:cNvPr id="60419" name="Platshållare för bildnummer 3">
            <a:extLst>
              <a:ext uri="{FF2B5EF4-FFF2-40B4-BE49-F238E27FC236}">
                <a16:creationId xmlns:a16="http://schemas.microsoft.com/office/drawing/2014/main" id="{272B336A-DA78-1E3C-BD59-FF9A1EDF50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anose="020B0600070205080204" pitchFamily="34" charset="-128"/>
              </a:defRPr>
            </a:lvl1pPr>
            <a:lvl2pPr marL="742950" indent="-285750">
              <a:defRPr sz="2400">
                <a:solidFill>
                  <a:schemeClr val="tx1"/>
                </a:solidFill>
                <a:latin typeface="Times" charset="0"/>
                <a:ea typeface="MS PGothic" panose="020B0600070205080204" pitchFamily="34" charset="-128"/>
              </a:defRPr>
            </a:lvl2pPr>
            <a:lvl3pPr marL="1143000" indent="-228600">
              <a:defRPr sz="2400">
                <a:solidFill>
                  <a:schemeClr val="tx1"/>
                </a:solidFill>
                <a:latin typeface="Times" charset="0"/>
                <a:ea typeface="MS PGothic" panose="020B0600070205080204" pitchFamily="34" charset="-128"/>
              </a:defRPr>
            </a:lvl3pPr>
            <a:lvl4pPr marL="1600200" indent="-228600">
              <a:defRPr sz="2400">
                <a:solidFill>
                  <a:schemeClr val="tx1"/>
                </a:solidFill>
                <a:latin typeface="Times" charset="0"/>
                <a:ea typeface="MS PGothic" panose="020B0600070205080204" pitchFamily="34" charset="-128"/>
              </a:defRPr>
            </a:lvl4pPr>
            <a:lvl5pPr marL="2057400" indent="-228600">
              <a:defRPr sz="2400">
                <a:solidFill>
                  <a:schemeClr val="tx1"/>
                </a:solidFill>
                <a:latin typeface="Times"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anose="020B0600070205080204" pitchFamily="34" charset="-128"/>
              </a:defRPr>
            </a:lvl9pPr>
          </a:lstStyle>
          <a:p>
            <a:fld id="{0C8BB327-ECD2-CE49-A577-B0D7431A37F5}" type="slidenum">
              <a:rPr lang="sv-SE" altLang="en-SE" sz="1200" smtClean="0"/>
              <a:pPr/>
              <a:t>11</a:t>
            </a:fld>
            <a:endParaRPr lang="sv-SE" altLang="en-S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2EF399BD-25D6-8B48-8252-693BAC24E38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390F549-B931-466D-5C5C-6F507B1AB29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A8EA3DC-7F2C-B482-3CE0-442FDF1EA507}"/>
              </a:ext>
            </a:extLst>
          </p:cNvPr>
          <p:cNvSpPr>
            <a:spLocks noGrp="1" noChangeArrowheads="1"/>
          </p:cNvSpPr>
          <p:nvPr>
            <p:ph type="sldNum" sz="quarter" idx="12"/>
          </p:nvPr>
        </p:nvSpPr>
        <p:spPr>
          <a:ln/>
        </p:spPr>
        <p:txBody>
          <a:bodyPr/>
          <a:lstStyle>
            <a:lvl1pPr>
              <a:defRPr/>
            </a:lvl1pPr>
          </a:lstStyle>
          <a:p>
            <a:pPr>
              <a:defRPr/>
            </a:pPr>
            <a:fld id="{A7B218AD-2CA4-C348-8512-B036862D6E28}" type="slidenum">
              <a:rPr lang="sv-SE" altLang="en-SE"/>
              <a:pPr>
                <a:defRPr/>
              </a:pPr>
              <a:t>‹#›</a:t>
            </a:fld>
            <a:endParaRPr lang="sv-SE" altLang="en-SE"/>
          </a:p>
        </p:txBody>
      </p:sp>
    </p:spTree>
    <p:extLst>
      <p:ext uri="{BB962C8B-B14F-4D97-AF65-F5344CB8AC3E}">
        <p14:creationId xmlns:p14="http://schemas.microsoft.com/office/powerpoint/2010/main" val="406721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89698122-AA03-CFDA-5DBA-D27C84B8CAD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AF3AC5A0-FCB2-CCC5-5A39-54F8B7975FCF}"/>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2C9A0DF7-F06A-6596-0A35-9637993F4239}"/>
              </a:ext>
            </a:extLst>
          </p:cNvPr>
          <p:cNvSpPr>
            <a:spLocks noGrp="1" noChangeArrowheads="1"/>
          </p:cNvSpPr>
          <p:nvPr>
            <p:ph type="sldNum" sz="quarter" idx="12"/>
          </p:nvPr>
        </p:nvSpPr>
        <p:spPr>
          <a:ln/>
        </p:spPr>
        <p:txBody>
          <a:bodyPr/>
          <a:lstStyle>
            <a:lvl1pPr>
              <a:defRPr/>
            </a:lvl1pPr>
          </a:lstStyle>
          <a:p>
            <a:pPr>
              <a:defRPr/>
            </a:pPr>
            <a:fld id="{D9D5A7A1-AC2E-5643-AECB-4DD052208505}" type="slidenum">
              <a:rPr lang="sv-SE" altLang="en-SE"/>
              <a:pPr>
                <a:defRPr/>
              </a:pPr>
              <a:t>‹#›</a:t>
            </a:fld>
            <a:endParaRPr lang="sv-SE" altLang="en-SE"/>
          </a:p>
        </p:txBody>
      </p:sp>
    </p:spTree>
    <p:extLst>
      <p:ext uri="{BB962C8B-B14F-4D97-AF65-F5344CB8AC3E}">
        <p14:creationId xmlns:p14="http://schemas.microsoft.com/office/powerpoint/2010/main" val="199920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8FA073A9-BAB3-4581-4EA1-F3C47CD3615B}"/>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E5E9EF70-8794-9E73-5357-80271C5850CF}"/>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25AB226E-4552-B428-79C8-E433A6EB18FE}"/>
              </a:ext>
            </a:extLst>
          </p:cNvPr>
          <p:cNvSpPr>
            <a:spLocks noGrp="1" noChangeArrowheads="1"/>
          </p:cNvSpPr>
          <p:nvPr>
            <p:ph type="sldNum" sz="quarter" idx="12"/>
          </p:nvPr>
        </p:nvSpPr>
        <p:spPr>
          <a:ln/>
        </p:spPr>
        <p:txBody>
          <a:bodyPr/>
          <a:lstStyle>
            <a:lvl1pPr>
              <a:defRPr/>
            </a:lvl1pPr>
          </a:lstStyle>
          <a:p>
            <a:pPr>
              <a:defRPr/>
            </a:pPr>
            <a:fld id="{916025AF-728D-7144-B2CC-D7B580AF71FE}" type="slidenum">
              <a:rPr lang="sv-SE" altLang="en-SE"/>
              <a:pPr>
                <a:defRPr/>
              </a:pPr>
              <a:t>‹#›</a:t>
            </a:fld>
            <a:endParaRPr lang="sv-SE" altLang="en-SE"/>
          </a:p>
        </p:txBody>
      </p:sp>
    </p:spTree>
    <p:extLst>
      <p:ext uri="{BB962C8B-B14F-4D97-AF65-F5344CB8AC3E}">
        <p14:creationId xmlns:p14="http://schemas.microsoft.com/office/powerpoint/2010/main" val="212760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abell 2"/>
          <p:cNvSpPr>
            <a:spLocks noGrp="1"/>
          </p:cNvSpPr>
          <p:nvPr>
            <p:ph type="tbl"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8C76B0E2-BD55-F6D9-DF7C-DAFA36961159}"/>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111520F0-AA36-106C-1635-5DC5E3A65243}"/>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C540D61-F89D-6FCE-D835-06B22AFE75AD}"/>
              </a:ext>
            </a:extLst>
          </p:cNvPr>
          <p:cNvSpPr>
            <a:spLocks noGrp="1" noChangeArrowheads="1"/>
          </p:cNvSpPr>
          <p:nvPr>
            <p:ph type="sldNum" sz="quarter" idx="12"/>
          </p:nvPr>
        </p:nvSpPr>
        <p:spPr>
          <a:ln/>
        </p:spPr>
        <p:txBody>
          <a:bodyPr/>
          <a:lstStyle>
            <a:lvl1pPr>
              <a:defRPr/>
            </a:lvl1pPr>
          </a:lstStyle>
          <a:p>
            <a:pPr>
              <a:defRPr/>
            </a:pPr>
            <a:fld id="{529FAB48-A53B-B74F-A3A6-220BCC34E37C}" type="slidenum">
              <a:rPr lang="sv-SE" altLang="en-SE"/>
              <a:pPr>
                <a:defRPr/>
              </a:pPr>
              <a:t>‹#›</a:t>
            </a:fld>
            <a:endParaRPr lang="sv-SE" altLang="en-SE"/>
          </a:p>
        </p:txBody>
      </p:sp>
    </p:spTree>
    <p:extLst>
      <p:ext uri="{BB962C8B-B14F-4D97-AF65-F5344CB8AC3E}">
        <p14:creationId xmlns:p14="http://schemas.microsoft.com/office/powerpoint/2010/main" val="417937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DB2D939A-1790-F4E2-711B-C575EFF40F8D}"/>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9A090965-6D98-3374-08E6-B6FB89945B0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AE91AF57-5CE5-BA25-32E2-0CBB96608139}"/>
              </a:ext>
            </a:extLst>
          </p:cNvPr>
          <p:cNvSpPr>
            <a:spLocks noGrp="1" noChangeArrowheads="1"/>
          </p:cNvSpPr>
          <p:nvPr>
            <p:ph type="sldNum" sz="quarter" idx="12"/>
          </p:nvPr>
        </p:nvSpPr>
        <p:spPr>
          <a:ln/>
        </p:spPr>
        <p:txBody>
          <a:bodyPr/>
          <a:lstStyle>
            <a:lvl1pPr>
              <a:defRPr/>
            </a:lvl1pPr>
          </a:lstStyle>
          <a:p>
            <a:pPr>
              <a:defRPr/>
            </a:pPr>
            <a:fld id="{984E846A-AC1D-DD4F-8F2C-B5E916CF3430}" type="slidenum">
              <a:rPr lang="sv-SE" altLang="en-SE"/>
              <a:pPr>
                <a:defRPr/>
              </a:pPr>
              <a:t>‹#›</a:t>
            </a:fld>
            <a:endParaRPr lang="sv-SE" altLang="en-SE"/>
          </a:p>
        </p:txBody>
      </p:sp>
    </p:spTree>
    <p:extLst>
      <p:ext uri="{BB962C8B-B14F-4D97-AF65-F5344CB8AC3E}">
        <p14:creationId xmlns:p14="http://schemas.microsoft.com/office/powerpoint/2010/main" val="299536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diagram 2"/>
          <p:cNvSpPr>
            <a:spLocks noGrp="1"/>
          </p:cNvSpPr>
          <p:nvPr>
            <p:ph type="chart"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9B48CB52-046C-693C-F53E-44F6AA813C4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7CBEC0-2E46-3E57-7234-E02E368942E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E904B7-DD44-E292-6BCF-8BA75244FAAB}"/>
              </a:ext>
            </a:extLst>
          </p:cNvPr>
          <p:cNvSpPr>
            <a:spLocks noGrp="1" noChangeArrowheads="1"/>
          </p:cNvSpPr>
          <p:nvPr>
            <p:ph type="sldNum" sz="quarter" idx="12"/>
          </p:nvPr>
        </p:nvSpPr>
        <p:spPr/>
        <p:txBody>
          <a:bodyPr/>
          <a:lstStyle>
            <a:lvl1pPr>
              <a:defRPr/>
            </a:lvl1pPr>
          </a:lstStyle>
          <a:p>
            <a:pPr>
              <a:defRPr/>
            </a:pPr>
            <a:fld id="{507E09B2-19D6-D048-894C-9B4E7176435F}" type="slidenum">
              <a:rPr lang="en-US" altLang="en-SE"/>
              <a:pPr>
                <a:defRPr/>
              </a:pPr>
              <a:t>‹#›</a:t>
            </a:fld>
            <a:endParaRPr lang="en-US" altLang="en-SE"/>
          </a:p>
        </p:txBody>
      </p:sp>
    </p:spTree>
    <p:extLst>
      <p:ext uri="{BB962C8B-B14F-4D97-AF65-F5344CB8AC3E}">
        <p14:creationId xmlns:p14="http://schemas.microsoft.com/office/powerpoint/2010/main" val="400793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1B270DD8-13A8-14AB-EB15-59E186FFD9A0}"/>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65F441A1-1C74-F70D-3579-5A2AC0102FE3}"/>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01B76B23-3780-95EC-A9D4-7C76B320944A}"/>
              </a:ext>
            </a:extLst>
          </p:cNvPr>
          <p:cNvSpPr>
            <a:spLocks noGrp="1" noChangeArrowheads="1"/>
          </p:cNvSpPr>
          <p:nvPr>
            <p:ph type="sldNum" sz="quarter" idx="12"/>
          </p:nvPr>
        </p:nvSpPr>
        <p:spPr>
          <a:ln/>
        </p:spPr>
        <p:txBody>
          <a:bodyPr/>
          <a:lstStyle>
            <a:lvl1pPr>
              <a:defRPr/>
            </a:lvl1pPr>
          </a:lstStyle>
          <a:p>
            <a:pPr>
              <a:defRPr/>
            </a:pPr>
            <a:fld id="{D85C1CAC-21FE-4C4D-84BC-FB04B36F3E82}" type="slidenum">
              <a:rPr lang="sv-SE"/>
              <a:pPr>
                <a:defRPr/>
              </a:pPr>
              <a:t>‹#›</a:t>
            </a:fld>
            <a:endParaRPr lang="sv-SE"/>
          </a:p>
        </p:txBody>
      </p:sp>
    </p:spTree>
    <p:extLst>
      <p:ext uri="{BB962C8B-B14F-4D97-AF65-F5344CB8AC3E}">
        <p14:creationId xmlns:p14="http://schemas.microsoft.com/office/powerpoint/2010/main" val="20263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AF5829A7-26BE-0B9E-5F72-D02077394BD8}"/>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62C2BB42-1758-A8C9-2CF2-F3B06E7638B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6EAF5E6-EDD6-3F25-76F5-76685E2837EA}"/>
              </a:ext>
            </a:extLst>
          </p:cNvPr>
          <p:cNvSpPr>
            <a:spLocks noGrp="1" noChangeArrowheads="1"/>
          </p:cNvSpPr>
          <p:nvPr>
            <p:ph type="sldNum" sz="quarter" idx="12"/>
          </p:nvPr>
        </p:nvSpPr>
        <p:spPr>
          <a:ln/>
        </p:spPr>
        <p:txBody>
          <a:bodyPr/>
          <a:lstStyle>
            <a:lvl1pPr>
              <a:defRPr/>
            </a:lvl1pPr>
          </a:lstStyle>
          <a:p>
            <a:pPr>
              <a:defRPr/>
            </a:pPr>
            <a:fld id="{79996915-E791-8045-B8DC-0A2F6244B7E6}" type="slidenum">
              <a:rPr lang="sv-SE"/>
              <a:pPr>
                <a:defRPr/>
              </a:pPr>
              <a:t>‹#›</a:t>
            </a:fld>
            <a:endParaRPr lang="sv-SE"/>
          </a:p>
        </p:txBody>
      </p:sp>
    </p:spTree>
    <p:extLst>
      <p:ext uri="{BB962C8B-B14F-4D97-AF65-F5344CB8AC3E}">
        <p14:creationId xmlns:p14="http://schemas.microsoft.com/office/powerpoint/2010/main" val="379910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C3DD52AA-4CC8-060C-89B8-6F69C41C6FB6}"/>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9BC28FD6-A8F5-3C8C-929C-8C743CA0F654}"/>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3D2D0B7-D920-DB99-FDAC-4322350D16FA}"/>
              </a:ext>
            </a:extLst>
          </p:cNvPr>
          <p:cNvSpPr>
            <a:spLocks noGrp="1" noChangeArrowheads="1"/>
          </p:cNvSpPr>
          <p:nvPr>
            <p:ph type="sldNum" sz="quarter" idx="12"/>
          </p:nvPr>
        </p:nvSpPr>
        <p:spPr>
          <a:ln/>
        </p:spPr>
        <p:txBody>
          <a:bodyPr/>
          <a:lstStyle>
            <a:lvl1pPr>
              <a:defRPr/>
            </a:lvl1pPr>
          </a:lstStyle>
          <a:p>
            <a:pPr>
              <a:defRPr/>
            </a:pPr>
            <a:fld id="{4EB5EA47-0644-D844-85AA-C6AD07A1FA10}" type="slidenum">
              <a:rPr lang="sv-SE"/>
              <a:pPr>
                <a:defRPr/>
              </a:pPr>
              <a:t>‹#›</a:t>
            </a:fld>
            <a:endParaRPr lang="sv-SE"/>
          </a:p>
        </p:txBody>
      </p:sp>
    </p:spTree>
    <p:extLst>
      <p:ext uri="{BB962C8B-B14F-4D97-AF65-F5344CB8AC3E}">
        <p14:creationId xmlns:p14="http://schemas.microsoft.com/office/powerpoint/2010/main" val="322819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4048B28E-FA9B-72B2-13DD-B21FEE588270}"/>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96E73233-CD84-7D28-B3A3-033C1FDB6985}"/>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7AB63EC9-9CA0-19F5-B479-1D8EB56675FC}"/>
              </a:ext>
            </a:extLst>
          </p:cNvPr>
          <p:cNvSpPr>
            <a:spLocks noGrp="1" noChangeArrowheads="1"/>
          </p:cNvSpPr>
          <p:nvPr>
            <p:ph type="sldNum" sz="quarter" idx="12"/>
          </p:nvPr>
        </p:nvSpPr>
        <p:spPr>
          <a:ln/>
        </p:spPr>
        <p:txBody>
          <a:bodyPr/>
          <a:lstStyle>
            <a:lvl1pPr>
              <a:defRPr/>
            </a:lvl1pPr>
          </a:lstStyle>
          <a:p>
            <a:pPr>
              <a:defRPr/>
            </a:pPr>
            <a:fld id="{CEED5FBE-9876-D74E-8183-DE3C4D179BB2}" type="slidenum">
              <a:rPr lang="sv-SE"/>
              <a:pPr>
                <a:defRPr/>
              </a:pPr>
              <a:t>‹#›</a:t>
            </a:fld>
            <a:endParaRPr lang="sv-SE"/>
          </a:p>
        </p:txBody>
      </p:sp>
    </p:spTree>
    <p:extLst>
      <p:ext uri="{BB962C8B-B14F-4D97-AF65-F5344CB8AC3E}">
        <p14:creationId xmlns:p14="http://schemas.microsoft.com/office/powerpoint/2010/main" val="3455045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B53AD4B4-2DCE-AF2D-1398-99F636880F87}"/>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DDB67CAA-8579-B0E0-CC4B-274E3C1E513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552BA8F8-A888-958E-5B6C-AEF0999CF79F}"/>
              </a:ext>
            </a:extLst>
          </p:cNvPr>
          <p:cNvSpPr>
            <a:spLocks noGrp="1" noChangeArrowheads="1"/>
          </p:cNvSpPr>
          <p:nvPr>
            <p:ph type="sldNum" sz="quarter" idx="12"/>
          </p:nvPr>
        </p:nvSpPr>
        <p:spPr>
          <a:ln/>
        </p:spPr>
        <p:txBody>
          <a:bodyPr/>
          <a:lstStyle>
            <a:lvl1pPr>
              <a:defRPr/>
            </a:lvl1pPr>
          </a:lstStyle>
          <a:p>
            <a:pPr>
              <a:defRPr/>
            </a:pPr>
            <a:fld id="{6791E8E6-AB54-2F48-BF40-767429432D26}" type="slidenum">
              <a:rPr lang="sv-SE"/>
              <a:pPr>
                <a:defRPr/>
              </a:pPr>
              <a:t>‹#›</a:t>
            </a:fld>
            <a:endParaRPr lang="sv-SE"/>
          </a:p>
        </p:txBody>
      </p:sp>
    </p:spTree>
    <p:extLst>
      <p:ext uri="{BB962C8B-B14F-4D97-AF65-F5344CB8AC3E}">
        <p14:creationId xmlns:p14="http://schemas.microsoft.com/office/powerpoint/2010/main" val="6603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11EBDCA0-4199-184F-4A94-0D8A023AFF8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24FCB548-F994-ACF9-AE65-D1E9158AA554}"/>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EA7F57C-6180-4402-B535-DE4764282FDD}"/>
              </a:ext>
            </a:extLst>
          </p:cNvPr>
          <p:cNvSpPr>
            <a:spLocks noGrp="1" noChangeArrowheads="1"/>
          </p:cNvSpPr>
          <p:nvPr>
            <p:ph type="sldNum" sz="quarter" idx="12"/>
          </p:nvPr>
        </p:nvSpPr>
        <p:spPr>
          <a:ln/>
        </p:spPr>
        <p:txBody>
          <a:bodyPr/>
          <a:lstStyle>
            <a:lvl1pPr>
              <a:defRPr/>
            </a:lvl1pPr>
          </a:lstStyle>
          <a:p>
            <a:pPr>
              <a:defRPr/>
            </a:pPr>
            <a:fld id="{9550B1D0-5A3F-DB45-ABDD-D7B40E6245FF}" type="slidenum">
              <a:rPr lang="sv-SE" altLang="en-SE"/>
              <a:pPr>
                <a:defRPr/>
              </a:pPr>
              <a:t>‹#›</a:t>
            </a:fld>
            <a:endParaRPr lang="sv-SE" altLang="en-SE"/>
          </a:p>
        </p:txBody>
      </p:sp>
    </p:spTree>
    <p:extLst>
      <p:ext uri="{BB962C8B-B14F-4D97-AF65-F5344CB8AC3E}">
        <p14:creationId xmlns:p14="http://schemas.microsoft.com/office/powerpoint/2010/main" val="1580259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27A47BC3-C307-DCCD-84E9-6EFC62210D8B}"/>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4271C846-3912-FD7A-0345-348D3173CC9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0549C588-DE43-CDCC-CD1E-446EC3E4029D}"/>
              </a:ext>
            </a:extLst>
          </p:cNvPr>
          <p:cNvSpPr>
            <a:spLocks noGrp="1" noChangeArrowheads="1"/>
          </p:cNvSpPr>
          <p:nvPr>
            <p:ph type="sldNum" sz="quarter" idx="12"/>
          </p:nvPr>
        </p:nvSpPr>
        <p:spPr>
          <a:ln/>
        </p:spPr>
        <p:txBody>
          <a:bodyPr/>
          <a:lstStyle>
            <a:lvl1pPr>
              <a:defRPr/>
            </a:lvl1pPr>
          </a:lstStyle>
          <a:p>
            <a:pPr>
              <a:defRPr/>
            </a:pPr>
            <a:fld id="{1D33AD7F-56AF-4C4C-83C8-74A66530723A}" type="slidenum">
              <a:rPr lang="sv-SE"/>
              <a:pPr>
                <a:defRPr/>
              </a:pPr>
              <a:t>‹#›</a:t>
            </a:fld>
            <a:endParaRPr lang="sv-SE"/>
          </a:p>
        </p:txBody>
      </p:sp>
    </p:spTree>
    <p:extLst>
      <p:ext uri="{BB962C8B-B14F-4D97-AF65-F5344CB8AC3E}">
        <p14:creationId xmlns:p14="http://schemas.microsoft.com/office/powerpoint/2010/main" val="176068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FDF91D-A7D9-BFD6-EF4E-5CE48964891E}"/>
              </a:ext>
            </a:extLst>
          </p:cNvPr>
          <p:cNvSpPr>
            <a:spLocks noGrp="1" noChangeArrowheads="1"/>
          </p:cNvSpPr>
          <p:nvPr>
            <p:ph type="dt" sz="half" idx="10"/>
          </p:nvPr>
        </p:nvSpPr>
        <p:spPr>
          <a:ln/>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02F0F346-4F2C-10F7-0545-D2DFD820F9C5}"/>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AA0F9947-E33D-2E68-46CA-D1FC1F6BC310}"/>
              </a:ext>
            </a:extLst>
          </p:cNvPr>
          <p:cNvSpPr>
            <a:spLocks noGrp="1" noChangeArrowheads="1"/>
          </p:cNvSpPr>
          <p:nvPr>
            <p:ph type="sldNum" sz="quarter" idx="12"/>
          </p:nvPr>
        </p:nvSpPr>
        <p:spPr>
          <a:ln/>
        </p:spPr>
        <p:txBody>
          <a:bodyPr/>
          <a:lstStyle>
            <a:lvl1pPr>
              <a:defRPr/>
            </a:lvl1pPr>
          </a:lstStyle>
          <a:p>
            <a:pPr>
              <a:defRPr/>
            </a:pPr>
            <a:fld id="{262B053F-4200-A943-9D35-E37B82B3C175}" type="slidenum">
              <a:rPr lang="sv-SE"/>
              <a:pPr>
                <a:defRPr/>
              </a:pPr>
              <a:t>‹#›</a:t>
            </a:fld>
            <a:endParaRPr lang="sv-SE"/>
          </a:p>
        </p:txBody>
      </p:sp>
    </p:spTree>
    <p:extLst>
      <p:ext uri="{BB962C8B-B14F-4D97-AF65-F5344CB8AC3E}">
        <p14:creationId xmlns:p14="http://schemas.microsoft.com/office/powerpoint/2010/main" val="185419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04474846-8446-B0EF-7BCA-234B624CFB0F}"/>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1179B97A-79AA-4AE8-6FFC-9C9AC0785277}"/>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DB1F0A31-05B3-DE86-E733-37A70A260233}"/>
              </a:ext>
            </a:extLst>
          </p:cNvPr>
          <p:cNvSpPr>
            <a:spLocks noGrp="1" noChangeArrowheads="1"/>
          </p:cNvSpPr>
          <p:nvPr>
            <p:ph type="sldNum" sz="quarter" idx="12"/>
          </p:nvPr>
        </p:nvSpPr>
        <p:spPr>
          <a:ln/>
        </p:spPr>
        <p:txBody>
          <a:bodyPr/>
          <a:lstStyle>
            <a:lvl1pPr>
              <a:defRPr/>
            </a:lvl1pPr>
          </a:lstStyle>
          <a:p>
            <a:pPr>
              <a:defRPr/>
            </a:pPr>
            <a:fld id="{B5D4C764-78B0-DF4D-AAA3-A3583D6276EB}" type="slidenum">
              <a:rPr lang="sv-SE"/>
              <a:pPr>
                <a:defRPr/>
              </a:pPr>
              <a:t>‹#›</a:t>
            </a:fld>
            <a:endParaRPr lang="sv-SE"/>
          </a:p>
        </p:txBody>
      </p:sp>
    </p:spTree>
    <p:extLst>
      <p:ext uri="{BB962C8B-B14F-4D97-AF65-F5344CB8AC3E}">
        <p14:creationId xmlns:p14="http://schemas.microsoft.com/office/powerpoint/2010/main" val="3058799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E4F47EC1-B0FD-3EBD-A80D-6BC5863566F2}"/>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B6EA1FD4-2803-34EE-A658-EEA3592366AF}"/>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FA15BBC3-AC70-5C62-A9DD-DA9C82FDB1C2}"/>
              </a:ext>
            </a:extLst>
          </p:cNvPr>
          <p:cNvSpPr>
            <a:spLocks noGrp="1" noChangeArrowheads="1"/>
          </p:cNvSpPr>
          <p:nvPr>
            <p:ph type="sldNum" sz="quarter" idx="12"/>
          </p:nvPr>
        </p:nvSpPr>
        <p:spPr>
          <a:ln/>
        </p:spPr>
        <p:txBody>
          <a:bodyPr/>
          <a:lstStyle>
            <a:lvl1pPr>
              <a:defRPr/>
            </a:lvl1pPr>
          </a:lstStyle>
          <a:p>
            <a:pPr>
              <a:defRPr/>
            </a:pPr>
            <a:fld id="{9A3E2197-982F-5147-AAB9-710AF54642BB}" type="slidenum">
              <a:rPr lang="sv-SE"/>
              <a:pPr>
                <a:defRPr/>
              </a:pPr>
              <a:t>‹#›</a:t>
            </a:fld>
            <a:endParaRPr lang="sv-SE"/>
          </a:p>
        </p:txBody>
      </p:sp>
    </p:spTree>
    <p:extLst>
      <p:ext uri="{BB962C8B-B14F-4D97-AF65-F5344CB8AC3E}">
        <p14:creationId xmlns:p14="http://schemas.microsoft.com/office/powerpoint/2010/main" val="187884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08F4E6A-FE07-0F7C-7198-9FD138CF7277}"/>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DEA2E03E-D4E8-31B5-C36E-644F10426D1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9FE5D98-046B-2F7A-E947-90C8B8117128}"/>
              </a:ext>
            </a:extLst>
          </p:cNvPr>
          <p:cNvSpPr>
            <a:spLocks noGrp="1" noChangeArrowheads="1"/>
          </p:cNvSpPr>
          <p:nvPr>
            <p:ph type="sldNum" sz="quarter" idx="12"/>
          </p:nvPr>
        </p:nvSpPr>
        <p:spPr>
          <a:ln/>
        </p:spPr>
        <p:txBody>
          <a:bodyPr/>
          <a:lstStyle>
            <a:lvl1pPr>
              <a:defRPr/>
            </a:lvl1pPr>
          </a:lstStyle>
          <a:p>
            <a:pPr>
              <a:defRPr/>
            </a:pPr>
            <a:fld id="{D5CBE0BA-3158-9948-8D01-8A543421A1F2}" type="slidenum">
              <a:rPr lang="sv-SE"/>
              <a:pPr>
                <a:defRPr/>
              </a:pPr>
              <a:t>‹#›</a:t>
            </a:fld>
            <a:endParaRPr lang="sv-SE"/>
          </a:p>
        </p:txBody>
      </p:sp>
    </p:spTree>
    <p:extLst>
      <p:ext uri="{BB962C8B-B14F-4D97-AF65-F5344CB8AC3E}">
        <p14:creationId xmlns:p14="http://schemas.microsoft.com/office/powerpoint/2010/main" val="354730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AF37CA57-F0DA-8F84-CD6E-A637914C9828}"/>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8FA1BFA1-8DD8-AB60-B5E8-F98BC0D69B9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DE2682D8-C650-6B62-EA56-855790777AD5}"/>
              </a:ext>
            </a:extLst>
          </p:cNvPr>
          <p:cNvSpPr>
            <a:spLocks noGrp="1" noChangeArrowheads="1"/>
          </p:cNvSpPr>
          <p:nvPr>
            <p:ph type="sldNum" sz="quarter" idx="12"/>
          </p:nvPr>
        </p:nvSpPr>
        <p:spPr>
          <a:ln/>
        </p:spPr>
        <p:txBody>
          <a:bodyPr/>
          <a:lstStyle>
            <a:lvl1pPr>
              <a:defRPr/>
            </a:lvl1pPr>
          </a:lstStyle>
          <a:p>
            <a:pPr>
              <a:defRPr/>
            </a:pPr>
            <a:fld id="{82DDBCA4-EB55-7348-843A-9BC5FC46B48F}" type="slidenum">
              <a:rPr lang="sv-SE"/>
              <a:pPr>
                <a:defRPr/>
              </a:pPr>
              <a:t>‹#›</a:t>
            </a:fld>
            <a:endParaRPr lang="sv-SE"/>
          </a:p>
        </p:txBody>
      </p:sp>
    </p:spTree>
    <p:extLst>
      <p:ext uri="{BB962C8B-B14F-4D97-AF65-F5344CB8AC3E}">
        <p14:creationId xmlns:p14="http://schemas.microsoft.com/office/powerpoint/2010/main" val="2487635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abell 2"/>
          <p:cNvSpPr>
            <a:spLocks noGrp="1"/>
          </p:cNvSpPr>
          <p:nvPr>
            <p:ph type="tbl"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4AC5EB5E-9DDC-27B4-CA26-ED78753E527F}"/>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D9E1B1E2-C94D-9DA5-D808-29FCDD878D9E}"/>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28B8F3E0-7F50-84F4-2C4A-9DBA6B7F3A83}"/>
              </a:ext>
            </a:extLst>
          </p:cNvPr>
          <p:cNvSpPr>
            <a:spLocks noGrp="1" noChangeArrowheads="1"/>
          </p:cNvSpPr>
          <p:nvPr>
            <p:ph type="sldNum" sz="quarter" idx="12"/>
          </p:nvPr>
        </p:nvSpPr>
        <p:spPr>
          <a:ln/>
        </p:spPr>
        <p:txBody>
          <a:bodyPr/>
          <a:lstStyle>
            <a:lvl1pPr>
              <a:defRPr/>
            </a:lvl1pPr>
          </a:lstStyle>
          <a:p>
            <a:pPr>
              <a:defRPr/>
            </a:pPr>
            <a:fld id="{73D13E6B-3ED7-B142-B77D-7B4434BA9C91}" type="slidenum">
              <a:rPr lang="sv-SE"/>
              <a:pPr>
                <a:defRPr/>
              </a:pPr>
              <a:t>‹#›</a:t>
            </a:fld>
            <a:endParaRPr lang="sv-SE"/>
          </a:p>
        </p:txBody>
      </p:sp>
    </p:spTree>
    <p:extLst>
      <p:ext uri="{BB962C8B-B14F-4D97-AF65-F5344CB8AC3E}">
        <p14:creationId xmlns:p14="http://schemas.microsoft.com/office/powerpoint/2010/main" val="3338090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513C7ECE-DF01-6D89-6C34-C4A07879FF8B}"/>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D665D7DD-C3E7-38A7-7171-1FE08BA3284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6CF4177D-8734-100E-8D99-41C64D001575}"/>
              </a:ext>
            </a:extLst>
          </p:cNvPr>
          <p:cNvSpPr>
            <a:spLocks noGrp="1" noChangeArrowheads="1"/>
          </p:cNvSpPr>
          <p:nvPr>
            <p:ph type="sldNum" sz="quarter" idx="12"/>
          </p:nvPr>
        </p:nvSpPr>
        <p:spPr>
          <a:ln/>
        </p:spPr>
        <p:txBody>
          <a:bodyPr/>
          <a:lstStyle>
            <a:lvl1pPr>
              <a:defRPr/>
            </a:lvl1pPr>
          </a:lstStyle>
          <a:p>
            <a:pPr>
              <a:defRPr/>
            </a:pPr>
            <a:fld id="{9D6158F9-DA2C-E746-BD1A-9D9B1389A198}" type="slidenum">
              <a:rPr lang="sv-SE"/>
              <a:pPr>
                <a:defRPr/>
              </a:pPr>
              <a:t>‹#›</a:t>
            </a:fld>
            <a:endParaRPr lang="sv-SE"/>
          </a:p>
        </p:txBody>
      </p:sp>
    </p:spTree>
    <p:extLst>
      <p:ext uri="{BB962C8B-B14F-4D97-AF65-F5344CB8AC3E}">
        <p14:creationId xmlns:p14="http://schemas.microsoft.com/office/powerpoint/2010/main" val="199596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diagram 2"/>
          <p:cNvSpPr>
            <a:spLocks noGrp="1"/>
          </p:cNvSpPr>
          <p:nvPr>
            <p:ph type="chart"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C69E082E-F80B-CC51-FC01-66AC7369CE3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5CB743-CC55-D399-B3D0-8A6C3AE7393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9618E2-B2D4-55EC-0F57-E402708F2038}"/>
              </a:ext>
            </a:extLst>
          </p:cNvPr>
          <p:cNvSpPr>
            <a:spLocks noGrp="1" noChangeArrowheads="1"/>
          </p:cNvSpPr>
          <p:nvPr>
            <p:ph type="sldNum" sz="quarter" idx="12"/>
          </p:nvPr>
        </p:nvSpPr>
        <p:spPr/>
        <p:txBody>
          <a:bodyPr/>
          <a:lstStyle>
            <a:lvl1pPr>
              <a:defRPr/>
            </a:lvl1pPr>
          </a:lstStyle>
          <a:p>
            <a:pPr>
              <a:defRPr/>
            </a:pPr>
            <a:fld id="{4601C564-E6CC-154C-A09D-76DDFE0C46DC}" type="slidenum">
              <a:rPr lang="en-US" altLang="en-SE"/>
              <a:pPr>
                <a:defRPr/>
              </a:pPr>
              <a:t>‹#›</a:t>
            </a:fld>
            <a:endParaRPr lang="en-US" altLang="en-SE"/>
          </a:p>
        </p:txBody>
      </p:sp>
    </p:spTree>
    <p:extLst>
      <p:ext uri="{BB962C8B-B14F-4D97-AF65-F5344CB8AC3E}">
        <p14:creationId xmlns:p14="http://schemas.microsoft.com/office/powerpoint/2010/main" val="229838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EBD0D7BA-97C0-DC93-6D43-B785FA488AE5}"/>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69DAEEB3-D731-E742-8693-F501EAE85C87}"/>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5741B00-3669-0113-9F7F-DCA3F6E32C10}"/>
              </a:ext>
            </a:extLst>
          </p:cNvPr>
          <p:cNvSpPr>
            <a:spLocks noGrp="1" noChangeArrowheads="1"/>
          </p:cNvSpPr>
          <p:nvPr>
            <p:ph type="sldNum" sz="quarter" idx="12"/>
          </p:nvPr>
        </p:nvSpPr>
        <p:spPr>
          <a:ln/>
        </p:spPr>
        <p:txBody>
          <a:bodyPr/>
          <a:lstStyle>
            <a:lvl1pPr>
              <a:defRPr/>
            </a:lvl1pPr>
          </a:lstStyle>
          <a:p>
            <a:pPr>
              <a:defRPr/>
            </a:pPr>
            <a:fld id="{74B60B34-48FE-844A-B166-C4003779ADB5}" type="slidenum">
              <a:rPr lang="sv-SE" altLang="en-SE"/>
              <a:pPr>
                <a:defRPr/>
              </a:pPr>
              <a:t>‹#›</a:t>
            </a:fld>
            <a:endParaRPr lang="sv-SE" altLang="en-SE"/>
          </a:p>
        </p:txBody>
      </p:sp>
    </p:spTree>
    <p:extLst>
      <p:ext uri="{BB962C8B-B14F-4D97-AF65-F5344CB8AC3E}">
        <p14:creationId xmlns:p14="http://schemas.microsoft.com/office/powerpoint/2010/main" val="30044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C536259E-E407-4C24-FFB3-46E576D3468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35A597E-0F54-6113-636F-21F92216F022}"/>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2270EAD-F100-1D1E-6C2A-1234A39C74D9}"/>
              </a:ext>
            </a:extLst>
          </p:cNvPr>
          <p:cNvSpPr>
            <a:spLocks noGrp="1" noChangeArrowheads="1"/>
          </p:cNvSpPr>
          <p:nvPr>
            <p:ph type="sldNum" sz="quarter" idx="12"/>
          </p:nvPr>
        </p:nvSpPr>
        <p:spPr>
          <a:ln/>
        </p:spPr>
        <p:txBody>
          <a:bodyPr/>
          <a:lstStyle>
            <a:lvl1pPr>
              <a:defRPr/>
            </a:lvl1pPr>
          </a:lstStyle>
          <a:p>
            <a:pPr>
              <a:defRPr/>
            </a:pPr>
            <a:fld id="{97A30570-FDC1-C145-9BF2-22DE9B84C2E5}" type="slidenum">
              <a:rPr lang="sv-SE" altLang="en-SE"/>
              <a:pPr>
                <a:defRPr/>
              </a:pPr>
              <a:t>‹#›</a:t>
            </a:fld>
            <a:endParaRPr lang="sv-SE" altLang="en-SE"/>
          </a:p>
        </p:txBody>
      </p:sp>
    </p:spTree>
    <p:extLst>
      <p:ext uri="{BB962C8B-B14F-4D97-AF65-F5344CB8AC3E}">
        <p14:creationId xmlns:p14="http://schemas.microsoft.com/office/powerpoint/2010/main" val="320019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9B93F9F7-59FD-4283-72F1-BC96AB627FC9}"/>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07FB1337-48B9-A4A8-407A-97845ACBFE2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766403DD-8435-C061-634E-24B02640420E}"/>
              </a:ext>
            </a:extLst>
          </p:cNvPr>
          <p:cNvSpPr>
            <a:spLocks noGrp="1" noChangeArrowheads="1"/>
          </p:cNvSpPr>
          <p:nvPr>
            <p:ph type="sldNum" sz="quarter" idx="12"/>
          </p:nvPr>
        </p:nvSpPr>
        <p:spPr>
          <a:ln/>
        </p:spPr>
        <p:txBody>
          <a:bodyPr/>
          <a:lstStyle>
            <a:lvl1pPr>
              <a:defRPr/>
            </a:lvl1pPr>
          </a:lstStyle>
          <a:p>
            <a:pPr>
              <a:defRPr/>
            </a:pPr>
            <a:fld id="{0454F238-E646-7549-B28A-3EF9E7CF5F8C}" type="slidenum">
              <a:rPr lang="sv-SE" altLang="en-SE"/>
              <a:pPr>
                <a:defRPr/>
              </a:pPr>
              <a:t>‹#›</a:t>
            </a:fld>
            <a:endParaRPr lang="sv-SE" altLang="en-SE"/>
          </a:p>
        </p:txBody>
      </p:sp>
    </p:spTree>
    <p:extLst>
      <p:ext uri="{BB962C8B-B14F-4D97-AF65-F5344CB8AC3E}">
        <p14:creationId xmlns:p14="http://schemas.microsoft.com/office/powerpoint/2010/main" val="87984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BF057A50-DA64-ACE3-F4EE-661B7CC5F7A0}"/>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DCC26272-30E3-266A-F40E-DACA2BFCFAAC}"/>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E1586EFD-FBA7-B030-B582-F1284C197042}"/>
              </a:ext>
            </a:extLst>
          </p:cNvPr>
          <p:cNvSpPr>
            <a:spLocks noGrp="1" noChangeArrowheads="1"/>
          </p:cNvSpPr>
          <p:nvPr>
            <p:ph type="sldNum" sz="quarter" idx="12"/>
          </p:nvPr>
        </p:nvSpPr>
        <p:spPr>
          <a:ln/>
        </p:spPr>
        <p:txBody>
          <a:bodyPr/>
          <a:lstStyle>
            <a:lvl1pPr>
              <a:defRPr/>
            </a:lvl1pPr>
          </a:lstStyle>
          <a:p>
            <a:pPr>
              <a:defRPr/>
            </a:pPr>
            <a:fld id="{EDC2789D-393B-1848-87D4-22C0F613C706}" type="slidenum">
              <a:rPr lang="sv-SE" altLang="en-SE"/>
              <a:pPr>
                <a:defRPr/>
              </a:pPr>
              <a:t>‹#›</a:t>
            </a:fld>
            <a:endParaRPr lang="sv-SE" altLang="en-SE"/>
          </a:p>
        </p:txBody>
      </p:sp>
    </p:spTree>
    <p:extLst>
      <p:ext uri="{BB962C8B-B14F-4D97-AF65-F5344CB8AC3E}">
        <p14:creationId xmlns:p14="http://schemas.microsoft.com/office/powerpoint/2010/main" val="219581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B78F4BF4-9B9E-5D5C-64D0-4D7DE024C619}"/>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758DC0AC-BA1D-0125-B99A-504362B5E70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57A0E108-257D-36D3-2467-0505919F1642}"/>
              </a:ext>
            </a:extLst>
          </p:cNvPr>
          <p:cNvSpPr>
            <a:spLocks noGrp="1" noChangeArrowheads="1"/>
          </p:cNvSpPr>
          <p:nvPr>
            <p:ph type="sldNum" sz="quarter" idx="12"/>
          </p:nvPr>
        </p:nvSpPr>
        <p:spPr>
          <a:ln/>
        </p:spPr>
        <p:txBody>
          <a:bodyPr/>
          <a:lstStyle>
            <a:lvl1pPr>
              <a:defRPr/>
            </a:lvl1pPr>
          </a:lstStyle>
          <a:p>
            <a:pPr>
              <a:defRPr/>
            </a:pPr>
            <a:fld id="{290C9324-DDDD-EA46-B4ED-533AA9DB9161}" type="slidenum">
              <a:rPr lang="sv-SE" altLang="en-SE"/>
              <a:pPr>
                <a:defRPr/>
              </a:pPr>
              <a:t>‹#›</a:t>
            </a:fld>
            <a:endParaRPr lang="sv-SE" altLang="en-SE"/>
          </a:p>
        </p:txBody>
      </p:sp>
    </p:spTree>
    <p:extLst>
      <p:ext uri="{BB962C8B-B14F-4D97-AF65-F5344CB8AC3E}">
        <p14:creationId xmlns:p14="http://schemas.microsoft.com/office/powerpoint/2010/main" val="2854964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FAE5B79E-F9FD-B438-AB3A-E016F31FD3DA}"/>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950DD94B-1681-45EA-0A75-FDB1659217B1}"/>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86943D74-DA21-816B-87A5-947DC30CCBCC}"/>
              </a:ext>
            </a:extLst>
          </p:cNvPr>
          <p:cNvSpPr>
            <a:spLocks noGrp="1" noChangeArrowheads="1"/>
          </p:cNvSpPr>
          <p:nvPr>
            <p:ph type="sldNum" sz="quarter" idx="12"/>
          </p:nvPr>
        </p:nvSpPr>
        <p:spPr>
          <a:ln/>
        </p:spPr>
        <p:txBody>
          <a:bodyPr/>
          <a:lstStyle>
            <a:lvl1pPr>
              <a:defRPr/>
            </a:lvl1pPr>
          </a:lstStyle>
          <a:p>
            <a:pPr>
              <a:defRPr/>
            </a:pPr>
            <a:fld id="{556674D7-F33A-F044-B827-D4BA3916E855}" type="slidenum">
              <a:rPr lang="sv-SE" altLang="en-SE"/>
              <a:pPr>
                <a:defRPr/>
              </a:pPr>
              <a:t>‹#›</a:t>
            </a:fld>
            <a:endParaRPr lang="sv-SE" altLang="en-SE"/>
          </a:p>
        </p:txBody>
      </p:sp>
    </p:spTree>
    <p:extLst>
      <p:ext uri="{BB962C8B-B14F-4D97-AF65-F5344CB8AC3E}">
        <p14:creationId xmlns:p14="http://schemas.microsoft.com/office/powerpoint/2010/main" val="922797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2AA56B1D-CF31-BFF3-16B0-FEFF3E2532CE}"/>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57B82F96-4E7C-461A-C158-081D273C738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A6859189-D6CF-9409-EDA1-385F45916A82}"/>
              </a:ext>
            </a:extLst>
          </p:cNvPr>
          <p:cNvSpPr>
            <a:spLocks noGrp="1" noChangeArrowheads="1"/>
          </p:cNvSpPr>
          <p:nvPr>
            <p:ph type="sldNum" sz="quarter" idx="12"/>
          </p:nvPr>
        </p:nvSpPr>
        <p:spPr>
          <a:ln/>
        </p:spPr>
        <p:txBody>
          <a:bodyPr/>
          <a:lstStyle>
            <a:lvl1pPr>
              <a:defRPr/>
            </a:lvl1pPr>
          </a:lstStyle>
          <a:p>
            <a:pPr>
              <a:defRPr/>
            </a:pPr>
            <a:fld id="{8A09FA67-19B6-9E47-9A23-8C5853A64077}" type="slidenum">
              <a:rPr lang="sv-SE" altLang="en-SE"/>
              <a:pPr>
                <a:defRPr/>
              </a:pPr>
              <a:t>‹#›</a:t>
            </a:fld>
            <a:endParaRPr lang="sv-SE" altLang="en-SE"/>
          </a:p>
        </p:txBody>
      </p:sp>
    </p:spTree>
    <p:extLst>
      <p:ext uri="{BB962C8B-B14F-4D97-AF65-F5344CB8AC3E}">
        <p14:creationId xmlns:p14="http://schemas.microsoft.com/office/powerpoint/2010/main" val="354312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6E5D14-FD9C-BE8B-7A49-943AE92CBA61}"/>
              </a:ext>
            </a:extLst>
          </p:cNvPr>
          <p:cNvSpPr>
            <a:spLocks noGrp="1" noChangeArrowheads="1"/>
          </p:cNvSpPr>
          <p:nvPr>
            <p:ph type="dt" sz="half" idx="10"/>
          </p:nvPr>
        </p:nvSpPr>
        <p:spPr>
          <a:ln/>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C9ABBFF1-98CB-89E6-D0D7-57659F9285CD}"/>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8B69C04D-C5F2-1882-64FD-14F1B8F21097}"/>
              </a:ext>
            </a:extLst>
          </p:cNvPr>
          <p:cNvSpPr>
            <a:spLocks noGrp="1" noChangeArrowheads="1"/>
          </p:cNvSpPr>
          <p:nvPr>
            <p:ph type="sldNum" sz="quarter" idx="12"/>
          </p:nvPr>
        </p:nvSpPr>
        <p:spPr>
          <a:ln/>
        </p:spPr>
        <p:txBody>
          <a:bodyPr/>
          <a:lstStyle>
            <a:lvl1pPr>
              <a:defRPr/>
            </a:lvl1pPr>
          </a:lstStyle>
          <a:p>
            <a:pPr>
              <a:defRPr/>
            </a:pPr>
            <a:fld id="{CC0258EB-7393-EC47-849D-90A59360DC2B}" type="slidenum">
              <a:rPr lang="sv-SE" altLang="en-SE"/>
              <a:pPr>
                <a:defRPr/>
              </a:pPr>
              <a:t>‹#›</a:t>
            </a:fld>
            <a:endParaRPr lang="sv-SE" altLang="en-SE"/>
          </a:p>
        </p:txBody>
      </p:sp>
    </p:spTree>
    <p:extLst>
      <p:ext uri="{BB962C8B-B14F-4D97-AF65-F5344CB8AC3E}">
        <p14:creationId xmlns:p14="http://schemas.microsoft.com/office/powerpoint/2010/main" val="45702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5BBD1E93-A8D7-0DB4-12AC-25BD01BD43CD}"/>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A40382C6-A1E5-57EE-3408-1EEBCA4C40D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CB29ED6D-8EEB-9711-261B-538E0C201A3F}"/>
              </a:ext>
            </a:extLst>
          </p:cNvPr>
          <p:cNvSpPr>
            <a:spLocks noGrp="1" noChangeArrowheads="1"/>
          </p:cNvSpPr>
          <p:nvPr>
            <p:ph type="sldNum" sz="quarter" idx="12"/>
          </p:nvPr>
        </p:nvSpPr>
        <p:spPr>
          <a:ln/>
        </p:spPr>
        <p:txBody>
          <a:bodyPr/>
          <a:lstStyle>
            <a:lvl1pPr>
              <a:defRPr/>
            </a:lvl1pPr>
          </a:lstStyle>
          <a:p>
            <a:pPr>
              <a:defRPr/>
            </a:pPr>
            <a:fld id="{BDAEBC7D-7FFD-7545-B195-F2FEB1CFDFED}" type="slidenum">
              <a:rPr lang="sv-SE" altLang="en-SE"/>
              <a:pPr>
                <a:defRPr/>
              </a:pPr>
              <a:t>‹#›</a:t>
            </a:fld>
            <a:endParaRPr lang="sv-SE" altLang="en-SE"/>
          </a:p>
        </p:txBody>
      </p:sp>
    </p:spTree>
    <p:extLst>
      <p:ext uri="{BB962C8B-B14F-4D97-AF65-F5344CB8AC3E}">
        <p14:creationId xmlns:p14="http://schemas.microsoft.com/office/powerpoint/2010/main" val="244678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949CB923-5669-F85F-6B20-AD6692CD27AA}"/>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354768AE-020D-C5E8-1F18-3FD29F4217B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653D3712-DEC9-C4A8-F167-E26C1D95544D}"/>
              </a:ext>
            </a:extLst>
          </p:cNvPr>
          <p:cNvSpPr>
            <a:spLocks noGrp="1" noChangeArrowheads="1"/>
          </p:cNvSpPr>
          <p:nvPr>
            <p:ph type="sldNum" sz="quarter" idx="12"/>
          </p:nvPr>
        </p:nvSpPr>
        <p:spPr>
          <a:ln/>
        </p:spPr>
        <p:txBody>
          <a:bodyPr/>
          <a:lstStyle>
            <a:lvl1pPr>
              <a:defRPr/>
            </a:lvl1pPr>
          </a:lstStyle>
          <a:p>
            <a:pPr>
              <a:defRPr/>
            </a:pPr>
            <a:fld id="{D3F43AE8-3D95-4040-8757-8418B01DC64F}" type="slidenum">
              <a:rPr lang="sv-SE" altLang="en-SE"/>
              <a:pPr>
                <a:defRPr/>
              </a:pPr>
              <a:t>‹#›</a:t>
            </a:fld>
            <a:endParaRPr lang="sv-SE" altLang="en-SE"/>
          </a:p>
        </p:txBody>
      </p:sp>
    </p:spTree>
    <p:extLst>
      <p:ext uri="{BB962C8B-B14F-4D97-AF65-F5344CB8AC3E}">
        <p14:creationId xmlns:p14="http://schemas.microsoft.com/office/powerpoint/2010/main" val="414743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5B123E0E-AA78-5C56-87D0-E3945ED220D6}"/>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9DE41974-C276-722B-EABF-0C464D7E7411}"/>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95DB7854-80C9-09F4-B19B-A105EF01BEF4}"/>
              </a:ext>
            </a:extLst>
          </p:cNvPr>
          <p:cNvSpPr>
            <a:spLocks noGrp="1" noChangeArrowheads="1"/>
          </p:cNvSpPr>
          <p:nvPr>
            <p:ph type="sldNum" sz="quarter" idx="12"/>
          </p:nvPr>
        </p:nvSpPr>
        <p:spPr>
          <a:ln/>
        </p:spPr>
        <p:txBody>
          <a:bodyPr/>
          <a:lstStyle>
            <a:lvl1pPr>
              <a:defRPr/>
            </a:lvl1pPr>
          </a:lstStyle>
          <a:p>
            <a:pPr>
              <a:defRPr/>
            </a:pPr>
            <a:fld id="{3EB436D1-198A-1245-8DD2-6F361B4043D4}" type="slidenum">
              <a:rPr lang="sv-SE" altLang="en-SE"/>
              <a:pPr>
                <a:defRPr/>
              </a:pPr>
              <a:t>‹#›</a:t>
            </a:fld>
            <a:endParaRPr lang="sv-SE" altLang="en-SE"/>
          </a:p>
        </p:txBody>
      </p:sp>
    </p:spTree>
    <p:extLst>
      <p:ext uri="{BB962C8B-B14F-4D97-AF65-F5344CB8AC3E}">
        <p14:creationId xmlns:p14="http://schemas.microsoft.com/office/powerpoint/2010/main" val="80080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1FBF6B55-11B8-7CA8-B885-86A03812397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48789C02-3B78-FA5F-0AE6-AB840DE5877B}"/>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909CAC39-D033-D8E5-C4BB-16CF1E072ACF}"/>
              </a:ext>
            </a:extLst>
          </p:cNvPr>
          <p:cNvSpPr>
            <a:spLocks noGrp="1" noChangeArrowheads="1"/>
          </p:cNvSpPr>
          <p:nvPr>
            <p:ph type="sldNum" sz="quarter" idx="12"/>
          </p:nvPr>
        </p:nvSpPr>
        <p:spPr>
          <a:ln/>
        </p:spPr>
        <p:txBody>
          <a:bodyPr/>
          <a:lstStyle>
            <a:lvl1pPr>
              <a:defRPr/>
            </a:lvl1pPr>
          </a:lstStyle>
          <a:p>
            <a:pPr>
              <a:defRPr/>
            </a:pPr>
            <a:fld id="{51A5CBC3-6478-BF45-A741-19A8BCCF59C5}" type="slidenum">
              <a:rPr lang="sv-SE" altLang="en-SE"/>
              <a:pPr>
                <a:defRPr/>
              </a:pPr>
              <a:t>‹#›</a:t>
            </a:fld>
            <a:endParaRPr lang="sv-SE" altLang="en-SE"/>
          </a:p>
        </p:txBody>
      </p:sp>
    </p:spTree>
    <p:extLst>
      <p:ext uri="{BB962C8B-B14F-4D97-AF65-F5344CB8AC3E}">
        <p14:creationId xmlns:p14="http://schemas.microsoft.com/office/powerpoint/2010/main" val="4163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F6B787D7-C81C-BD64-9580-736FFF3DFFD8}"/>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764E13E1-8E12-DC4E-EC77-CAA2C88A043B}"/>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5BCC565A-6A9B-A101-1E29-E2914383DDA2}"/>
              </a:ext>
            </a:extLst>
          </p:cNvPr>
          <p:cNvSpPr>
            <a:spLocks noGrp="1" noChangeArrowheads="1"/>
          </p:cNvSpPr>
          <p:nvPr>
            <p:ph type="sldNum" sz="quarter" idx="12"/>
          </p:nvPr>
        </p:nvSpPr>
        <p:spPr>
          <a:ln/>
        </p:spPr>
        <p:txBody>
          <a:bodyPr/>
          <a:lstStyle>
            <a:lvl1pPr>
              <a:defRPr/>
            </a:lvl1pPr>
          </a:lstStyle>
          <a:p>
            <a:pPr>
              <a:defRPr/>
            </a:pPr>
            <a:fld id="{3075F485-5527-4748-A8CB-426801D54EAB}" type="slidenum">
              <a:rPr lang="sv-SE" altLang="en-SE"/>
              <a:pPr>
                <a:defRPr/>
              </a:pPr>
              <a:t>‹#›</a:t>
            </a:fld>
            <a:endParaRPr lang="sv-SE" altLang="en-SE"/>
          </a:p>
        </p:txBody>
      </p:sp>
    </p:spTree>
    <p:extLst>
      <p:ext uri="{BB962C8B-B14F-4D97-AF65-F5344CB8AC3E}">
        <p14:creationId xmlns:p14="http://schemas.microsoft.com/office/powerpoint/2010/main" val="195259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abell 2"/>
          <p:cNvSpPr>
            <a:spLocks noGrp="1"/>
          </p:cNvSpPr>
          <p:nvPr>
            <p:ph type="tbl"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D6EE1750-C2C4-6F1D-BE4C-371DBDD7D019}"/>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01E87AA8-65E9-FC2C-3A38-8F914AE10646}"/>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E20AD42-F597-0C78-2049-827EFFD3E420}"/>
              </a:ext>
            </a:extLst>
          </p:cNvPr>
          <p:cNvSpPr>
            <a:spLocks noGrp="1" noChangeArrowheads="1"/>
          </p:cNvSpPr>
          <p:nvPr>
            <p:ph type="sldNum" sz="quarter" idx="12"/>
          </p:nvPr>
        </p:nvSpPr>
        <p:spPr>
          <a:ln/>
        </p:spPr>
        <p:txBody>
          <a:bodyPr/>
          <a:lstStyle>
            <a:lvl1pPr>
              <a:defRPr/>
            </a:lvl1pPr>
          </a:lstStyle>
          <a:p>
            <a:pPr>
              <a:defRPr/>
            </a:pPr>
            <a:fld id="{C427679C-7E64-0D4B-9F72-EECD8CC2BE2E}" type="slidenum">
              <a:rPr lang="sv-SE" altLang="en-SE"/>
              <a:pPr>
                <a:defRPr/>
              </a:pPr>
              <a:t>‹#›</a:t>
            </a:fld>
            <a:endParaRPr lang="sv-SE" altLang="en-SE"/>
          </a:p>
        </p:txBody>
      </p:sp>
    </p:spTree>
    <p:extLst>
      <p:ext uri="{BB962C8B-B14F-4D97-AF65-F5344CB8AC3E}">
        <p14:creationId xmlns:p14="http://schemas.microsoft.com/office/powerpoint/2010/main" val="606947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5CD47999-F957-D312-CC80-D0E36423463D}"/>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1D14C9A3-3EE0-E61D-897C-3346F64C8572}"/>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4FF31CE5-E217-5167-069B-6C0FF45674AE}"/>
              </a:ext>
            </a:extLst>
          </p:cNvPr>
          <p:cNvSpPr>
            <a:spLocks noGrp="1" noChangeArrowheads="1"/>
          </p:cNvSpPr>
          <p:nvPr>
            <p:ph type="sldNum" sz="quarter" idx="12"/>
          </p:nvPr>
        </p:nvSpPr>
        <p:spPr>
          <a:ln/>
        </p:spPr>
        <p:txBody>
          <a:bodyPr/>
          <a:lstStyle>
            <a:lvl1pPr>
              <a:defRPr/>
            </a:lvl1pPr>
          </a:lstStyle>
          <a:p>
            <a:pPr>
              <a:defRPr/>
            </a:pPr>
            <a:fld id="{1E4386F2-3431-0F40-BAE0-7BAFD7C05BDD}" type="slidenum">
              <a:rPr lang="sv-SE" altLang="en-SE"/>
              <a:pPr>
                <a:defRPr/>
              </a:pPr>
              <a:t>‹#›</a:t>
            </a:fld>
            <a:endParaRPr lang="sv-SE" altLang="en-SE"/>
          </a:p>
        </p:txBody>
      </p:sp>
    </p:spTree>
    <p:extLst>
      <p:ext uri="{BB962C8B-B14F-4D97-AF65-F5344CB8AC3E}">
        <p14:creationId xmlns:p14="http://schemas.microsoft.com/office/powerpoint/2010/main" val="385805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C340815F-C941-B04C-873B-0EAC1FFAF35E}"/>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EC203C0F-B744-AA4E-C81D-30D08E2B0EB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B5C69A9-B1BA-6C1A-D24F-30F2264A5873}"/>
              </a:ext>
            </a:extLst>
          </p:cNvPr>
          <p:cNvSpPr>
            <a:spLocks noGrp="1" noChangeArrowheads="1"/>
          </p:cNvSpPr>
          <p:nvPr>
            <p:ph type="sldNum" sz="quarter" idx="12"/>
          </p:nvPr>
        </p:nvSpPr>
        <p:spPr>
          <a:ln/>
        </p:spPr>
        <p:txBody>
          <a:bodyPr/>
          <a:lstStyle>
            <a:lvl1pPr>
              <a:defRPr/>
            </a:lvl1pPr>
          </a:lstStyle>
          <a:p>
            <a:pPr>
              <a:defRPr/>
            </a:pPr>
            <a:fld id="{BC8A1515-475F-CE44-907E-C6B0771BA2F7}" type="slidenum">
              <a:rPr lang="sv-SE" altLang="en-SE"/>
              <a:pPr>
                <a:defRPr/>
              </a:pPr>
              <a:t>‹#›</a:t>
            </a:fld>
            <a:endParaRPr lang="sv-SE" altLang="en-SE"/>
          </a:p>
        </p:txBody>
      </p:sp>
    </p:spTree>
    <p:extLst>
      <p:ext uri="{BB962C8B-B14F-4D97-AF65-F5344CB8AC3E}">
        <p14:creationId xmlns:p14="http://schemas.microsoft.com/office/powerpoint/2010/main" val="259007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3863F91-3576-C197-FE71-96588EA6519A}"/>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69C13B4-4EBF-3D42-2228-EDBDC216CC61}"/>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3001CE1C-4E89-784C-3E19-3C5C9739B247}"/>
              </a:ext>
            </a:extLst>
          </p:cNvPr>
          <p:cNvSpPr>
            <a:spLocks noGrp="1" noChangeArrowheads="1"/>
          </p:cNvSpPr>
          <p:nvPr>
            <p:ph type="sldNum" sz="quarter" idx="12"/>
          </p:nvPr>
        </p:nvSpPr>
        <p:spPr>
          <a:ln/>
        </p:spPr>
        <p:txBody>
          <a:bodyPr/>
          <a:lstStyle>
            <a:lvl1pPr>
              <a:defRPr/>
            </a:lvl1pPr>
          </a:lstStyle>
          <a:p>
            <a:pPr>
              <a:defRPr/>
            </a:pPr>
            <a:fld id="{CB8279C5-95C0-E241-8059-BDC3943523BD}" type="slidenum">
              <a:rPr lang="sv-SE" altLang="en-SE"/>
              <a:pPr>
                <a:defRPr/>
              </a:pPr>
              <a:t>‹#›</a:t>
            </a:fld>
            <a:endParaRPr lang="sv-SE" altLang="en-SE"/>
          </a:p>
        </p:txBody>
      </p:sp>
    </p:spTree>
    <p:extLst>
      <p:ext uri="{BB962C8B-B14F-4D97-AF65-F5344CB8AC3E}">
        <p14:creationId xmlns:p14="http://schemas.microsoft.com/office/powerpoint/2010/main" val="4011566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09D86EAC-5C71-B1A9-2B14-713971EEB744}"/>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D96E2F28-A9FD-A23F-2D6C-0F750870A347}"/>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A031D0F7-0910-A219-5212-9035C854C14E}"/>
              </a:ext>
            </a:extLst>
          </p:cNvPr>
          <p:cNvSpPr>
            <a:spLocks noGrp="1" noChangeArrowheads="1"/>
          </p:cNvSpPr>
          <p:nvPr>
            <p:ph type="sldNum" sz="quarter" idx="12"/>
          </p:nvPr>
        </p:nvSpPr>
        <p:spPr>
          <a:ln/>
        </p:spPr>
        <p:txBody>
          <a:bodyPr/>
          <a:lstStyle>
            <a:lvl1pPr>
              <a:defRPr/>
            </a:lvl1pPr>
          </a:lstStyle>
          <a:p>
            <a:pPr>
              <a:defRPr/>
            </a:pPr>
            <a:fld id="{7733A201-4361-9249-8CA1-F683661207E5}" type="slidenum">
              <a:rPr lang="sv-SE" altLang="en-SE"/>
              <a:pPr>
                <a:defRPr/>
              </a:pPr>
              <a:t>‹#›</a:t>
            </a:fld>
            <a:endParaRPr lang="sv-SE" altLang="en-SE"/>
          </a:p>
        </p:txBody>
      </p:sp>
    </p:spTree>
    <p:extLst>
      <p:ext uri="{BB962C8B-B14F-4D97-AF65-F5344CB8AC3E}">
        <p14:creationId xmlns:p14="http://schemas.microsoft.com/office/powerpoint/2010/main" val="4048266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92752A23-6C02-4F91-989F-FFF69D9EB926}"/>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BB14C0FC-1129-75A6-1B3C-EF30EB2E6A2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D6C9D3CE-A5CC-3EAB-2C75-70E993A05521}"/>
              </a:ext>
            </a:extLst>
          </p:cNvPr>
          <p:cNvSpPr>
            <a:spLocks noGrp="1" noChangeArrowheads="1"/>
          </p:cNvSpPr>
          <p:nvPr>
            <p:ph type="sldNum" sz="quarter" idx="12"/>
          </p:nvPr>
        </p:nvSpPr>
        <p:spPr>
          <a:ln/>
        </p:spPr>
        <p:txBody>
          <a:bodyPr/>
          <a:lstStyle>
            <a:lvl1pPr>
              <a:defRPr/>
            </a:lvl1pPr>
          </a:lstStyle>
          <a:p>
            <a:pPr>
              <a:defRPr/>
            </a:pPr>
            <a:fld id="{2EAE27E0-F74B-6E4B-822E-3F7B54986F6F}" type="slidenum">
              <a:rPr lang="sv-SE" altLang="en-SE"/>
              <a:pPr>
                <a:defRPr/>
              </a:pPr>
              <a:t>‹#›</a:t>
            </a:fld>
            <a:endParaRPr lang="sv-SE" altLang="en-SE"/>
          </a:p>
        </p:txBody>
      </p:sp>
    </p:spTree>
    <p:extLst>
      <p:ext uri="{BB962C8B-B14F-4D97-AF65-F5344CB8AC3E}">
        <p14:creationId xmlns:p14="http://schemas.microsoft.com/office/powerpoint/2010/main" val="766142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5232E994-23CD-1D2D-79D7-E698C0245251}"/>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70293605-A8EA-587F-6F76-CB522C75781E}"/>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3A96A9E9-E64B-65BB-A173-2E695364F0D3}"/>
              </a:ext>
            </a:extLst>
          </p:cNvPr>
          <p:cNvSpPr>
            <a:spLocks noGrp="1" noChangeArrowheads="1"/>
          </p:cNvSpPr>
          <p:nvPr>
            <p:ph type="sldNum" sz="quarter" idx="12"/>
          </p:nvPr>
        </p:nvSpPr>
        <p:spPr>
          <a:ln/>
        </p:spPr>
        <p:txBody>
          <a:bodyPr/>
          <a:lstStyle>
            <a:lvl1pPr>
              <a:defRPr/>
            </a:lvl1pPr>
          </a:lstStyle>
          <a:p>
            <a:pPr>
              <a:defRPr/>
            </a:pPr>
            <a:fld id="{260BF411-57E0-C847-98FB-044F54457976}" type="slidenum">
              <a:rPr lang="sv-SE" altLang="en-SE"/>
              <a:pPr>
                <a:defRPr/>
              </a:pPr>
              <a:t>‹#›</a:t>
            </a:fld>
            <a:endParaRPr lang="sv-SE" altLang="en-SE"/>
          </a:p>
        </p:txBody>
      </p:sp>
    </p:spTree>
    <p:extLst>
      <p:ext uri="{BB962C8B-B14F-4D97-AF65-F5344CB8AC3E}">
        <p14:creationId xmlns:p14="http://schemas.microsoft.com/office/powerpoint/2010/main" val="1487087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BFEB0CA5-3BC3-98C0-64D5-0004AEF35F05}"/>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3E60379B-5D0E-E729-FD80-ED3CB39ADC8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36B6C831-B0C4-76DD-2274-E13676A38F2A}"/>
              </a:ext>
            </a:extLst>
          </p:cNvPr>
          <p:cNvSpPr>
            <a:spLocks noGrp="1" noChangeArrowheads="1"/>
          </p:cNvSpPr>
          <p:nvPr>
            <p:ph type="sldNum" sz="quarter" idx="12"/>
          </p:nvPr>
        </p:nvSpPr>
        <p:spPr>
          <a:ln/>
        </p:spPr>
        <p:txBody>
          <a:bodyPr/>
          <a:lstStyle>
            <a:lvl1pPr>
              <a:defRPr/>
            </a:lvl1pPr>
          </a:lstStyle>
          <a:p>
            <a:pPr>
              <a:defRPr/>
            </a:pPr>
            <a:fld id="{067FC4BF-810D-A24B-805C-EE502493ADD5}" type="slidenum">
              <a:rPr lang="sv-SE" altLang="en-SE"/>
              <a:pPr>
                <a:defRPr/>
              </a:pPr>
              <a:t>‹#›</a:t>
            </a:fld>
            <a:endParaRPr lang="sv-SE" altLang="en-SE"/>
          </a:p>
        </p:txBody>
      </p:sp>
    </p:spTree>
    <p:extLst>
      <p:ext uri="{BB962C8B-B14F-4D97-AF65-F5344CB8AC3E}">
        <p14:creationId xmlns:p14="http://schemas.microsoft.com/office/powerpoint/2010/main" val="607462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05DA67-200F-7931-250E-E29DF3597C80}"/>
              </a:ext>
            </a:extLst>
          </p:cNvPr>
          <p:cNvSpPr>
            <a:spLocks noGrp="1" noChangeArrowheads="1"/>
          </p:cNvSpPr>
          <p:nvPr>
            <p:ph type="dt" sz="half" idx="10"/>
          </p:nvPr>
        </p:nvSpPr>
        <p:spPr>
          <a:ln/>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D66BFAEE-67AD-9010-841E-31C77FC4212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96FAADE7-D8FF-86E9-9151-656373892CE0}"/>
              </a:ext>
            </a:extLst>
          </p:cNvPr>
          <p:cNvSpPr>
            <a:spLocks noGrp="1" noChangeArrowheads="1"/>
          </p:cNvSpPr>
          <p:nvPr>
            <p:ph type="sldNum" sz="quarter" idx="12"/>
          </p:nvPr>
        </p:nvSpPr>
        <p:spPr>
          <a:ln/>
        </p:spPr>
        <p:txBody>
          <a:bodyPr/>
          <a:lstStyle>
            <a:lvl1pPr>
              <a:defRPr/>
            </a:lvl1pPr>
          </a:lstStyle>
          <a:p>
            <a:pPr>
              <a:defRPr/>
            </a:pPr>
            <a:fld id="{60DBAA5F-7A4A-B342-B131-E1C946601A0C}" type="slidenum">
              <a:rPr lang="sv-SE" altLang="en-SE"/>
              <a:pPr>
                <a:defRPr/>
              </a:pPr>
              <a:t>‹#›</a:t>
            </a:fld>
            <a:endParaRPr lang="sv-SE" altLang="en-SE"/>
          </a:p>
        </p:txBody>
      </p:sp>
    </p:spTree>
    <p:extLst>
      <p:ext uri="{BB962C8B-B14F-4D97-AF65-F5344CB8AC3E}">
        <p14:creationId xmlns:p14="http://schemas.microsoft.com/office/powerpoint/2010/main" val="1313766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3ACEDC8E-4F6E-0908-6B1E-E5198324A58E}"/>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1BDA36DB-64F2-3DAF-71E1-368422A3810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1AD82AB4-155E-691F-DDF3-E3ED8B047EA6}"/>
              </a:ext>
            </a:extLst>
          </p:cNvPr>
          <p:cNvSpPr>
            <a:spLocks noGrp="1" noChangeArrowheads="1"/>
          </p:cNvSpPr>
          <p:nvPr>
            <p:ph type="sldNum" sz="quarter" idx="12"/>
          </p:nvPr>
        </p:nvSpPr>
        <p:spPr>
          <a:ln/>
        </p:spPr>
        <p:txBody>
          <a:bodyPr/>
          <a:lstStyle>
            <a:lvl1pPr>
              <a:defRPr/>
            </a:lvl1pPr>
          </a:lstStyle>
          <a:p>
            <a:pPr>
              <a:defRPr/>
            </a:pPr>
            <a:fld id="{A34012D3-79AF-B545-A74B-57E1E97CAB0B}" type="slidenum">
              <a:rPr lang="sv-SE" altLang="en-SE"/>
              <a:pPr>
                <a:defRPr/>
              </a:pPr>
              <a:t>‹#›</a:t>
            </a:fld>
            <a:endParaRPr lang="sv-SE" altLang="en-SE"/>
          </a:p>
        </p:txBody>
      </p:sp>
    </p:spTree>
    <p:extLst>
      <p:ext uri="{BB962C8B-B14F-4D97-AF65-F5344CB8AC3E}">
        <p14:creationId xmlns:p14="http://schemas.microsoft.com/office/powerpoint/2010/main" val="344157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C63225A7-D371-0492-0F3F-FDC89AB85563}"/>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736CC1F2-8123-12D5-0A99-F5CAC45E374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255780E5-AD2C-6505-C361-5D4E03D41D38}"/>
              </a:ext>
            </a:extLst>
          </p:cNvPr>
          <p:cNvSpPr>
            <a:spLocks noGrp="1" noChangeArrowheads="1"/>
          </p:cNvSpPr>
          <p:nvPr>
            <p:ph type="sldNum" sz="quarter" idx="12"/>
          </p:nvPr>
        </p:nvSpPr>
        <p:spPr>
          <a:ln/>
        </p:spPr>
        <p:txBody>
          <a:bodyPr/>
          <a:lstStyle>
            <a:lvl1pPr>
              <a:defRPr/>
            </a:lvl1pPr>
          </a:lstStyle>
          <a:p>
            <a:pPr>
              <a:defRPr/>
            </a:pPr>
            <a:fld id="{0457BD5D-368B-CD45-BA12-CE1766938AE1}" type="slidenum">
              <a:rPr lang="sv-SE" altLang="en-SE"/>
              <a:pPr>
                <a:defRPr/>
              </a:pPr>
              <a:t>‹#›</a:t>
            </a:fld>
            <a:endParaRPr lang="sv-SE" altLang="en-SE"/>
          </a:p>
        </p:txBody>
      </p:sp>
    </p:spTree>
    <p:extLst>
      <p:ext uri="{BB962C8B-B14F-4D97-AF65-F5344CB8AC3E}">
        <p14:creationId xmlns:p14="http://schemas.microsoft.com/office/powerpoint/2010/main" val="33287015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D74FD37A-B0D1-6196-2BA4-FC9662304E52}"/>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9F18F135-E939-C69C-5FB2-EF76AFDACF7D}"/>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95D294B8-D6BA-A703-D184-300F205C9B39}"/>
              </a:ext>
            </a:extLst>
          </p:cNvPr>
          <p:cNvSpPr>
            <a:spLocks noGrp="1" noChangeArrowheads="1"/>
          </p:cNvSpPr>
          <p:nvPr>
            <p:ph type="sldNum" sz="quarter" idx="12"/>
          </p:nvPr>
        </p:nvSpPr>
        <p:spPr>
          <a:ln/>
        </p:spPr>
        <p:txBody>
          <a:bodyPr/>
          <a:lstStyle>
            <a:lvl1pPr>
              <a:defRPr/>
            </a:lvl1pPr>
          </a:lstStyle>
          <a:p>
            <a:pPr>
              <a:defRPr/>
            </a:pPr>
            <a:fld id="{D20A55C3-41F6-B049-8147-6A14872B1C2F}" type="slidenum">
              <a:rPr lang="sv-SE" altLang="en-SE"/>
              <a:pPr>
                <a:defRPr/>
              </a:pPr>
              <a:t>‹#›</a:t>
            </a:fld>
            <a:endParaRPr lang="sv-SE" altLang="en-SE"/>
          </a:p>
        </p:txBody>
      </p:sp>
    </p:spTree>
    <p:extLst>
      <p:ext uri="{BB962C8B-B14F-4D97-AF65-F5344CB8AC3E}">
        <p14:creationId xmlns:p14="http://schemas.microsoft.com/office/powerpoint/2010/main" val="3995822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DA273A81-F14D-1FCE-E64D-917838ABF151}"/>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AD9F08CC-F59C-A877-C984-05DE164DB0DE}"/>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033658C-DA6D-2A8A-0790-D0BCAD1A01CB}"/>
              </a:ext>
            </a:extLst>
          </p:cNvPr>
          <p:cNvSpPr>
            <a:spLocks noGrp="1" noChangeArrowheads="1"/>
          </p:cNvSpPr>
          <p:nvPr>
            <p:ph type="sldNum" sz="quarter" idx="12"/>
          </p:nvPr>
        </p:nvSpPr>
        <p:spPr>
          <a:ln/>
        </p:spPr>
        <p:txBody>
          <a:bodyPr/>
          <a:lstStyle>
            <a:lvl1pPr>
              <a:defRPr/>
            </a:lvl1pPr>
          </a:lstStyle>
          <a:p>
            <a:pPr>
              <a:defRPr/>
            </a:pPr>
            <a:fld id="{CD9B5D90-DA99-8E46-B082-2C1A1CC0A2C1}" type="slidenum">
              <a:rPr lang="sv-SE" altLang="en-SE"/>
              <a:pPr>
                <a:defRPr/>
              </a:pPr>
              <a:t>‹#›</a:t>
            </a:fld>
            <a:endParaRPr lang="sv-SE" altLang="en-SE"/>
          </a:p>
        </p:txBody>
      </p:sp>
    </p:spTree>
    <p:extLst>
      <p:ext uri="{BB962C8B-B14F-4D97-AF65-F5344CB8AC3E}">
        <p14:creationId xmlns:p14="http://schemas.microsoft.com/office/powerpoint/2010/main" val="2182674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2BF35F95-3775-7A17-5D72-FDF6EDB78224}"/>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92A4EE00-F863-09E1-053B-A239CDFA9704}"/>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9060A7CB-A430-93B6-1B11-CF1939CE3D17}"/>
              </a:ext>
            </a:extLst>
          </p:cNvPr>
          <p:cNvSpPr>
            <a:spLocks noGrp="1" noChangeArrowheads="1"/>
          </p:cNvSpPr>
          <p:nvPr>
            <p:ph type="sldNum" sz="quarter" idx="12"/>
          </p:nvPr>
        </p:nvSpPr>
        <p:spPr>
          <a:ln/>
        </p:spPr>
        <p:txBody>
          <a:bodyPr/>
          <a:lstStyle>
            <a:lvl1pPr>
              <a:defRPr/>
            </a:lvl1pPr>
          </a:lstStyle>
          <a:p>
            <a:pPr>
              <a:defRPr/>
            </a:pPr>
            <a:fld id="{DA4259C6-D16E-E340-80A3-E5672FA943A8}" type="slidenum">
              <a:rPr lang="sv-SE" altLang="en-SE"/>
              <a:pPr>
                <a:defRPr/>
              </a:pPr>
              <a:t>‹#›</a:t>
            </a:fld>
            <a:endParaRPr lang="sv-SE" altLang="en-SE"/>
          </a:p>
        </p:txBody>
      </p:sp>
    </p:spTree>
    <p:extLst>
      <p:ext uri="{BB962C8B-B14F-4D97-AF65-F5344CB8AC3E}">
        <p14:creationId xmlns:p14="http://schemas.microsoft.com/office/powerpoint/2010/main" val="3699038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abell 2"/>
          <p:cNvSpPr>
            <a:spLocks noGrp="1"/>
          </p:cNvSpPr>
          <p:nvPr>
            <p:ph type="tbl"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ECF213C1-5ED9-9FEE-81F9-EF501D89AB9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99D0FF61-6EED-4BAF-86C7-21665F04F993}"/>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7C090BF8-357C-DD8D-EFFF-2F3AF5B2C639}"/>
              </a:ext>
            </a:extLst>
          </p:cNvPr>
          <p:cNvSpPr>
            <a:spLocks noGrp="1" noChangeArrowheads="1"/>
          </p:cNvSpPr>
          <p:nvPr>
            <p:ph type="sldNum" sz="quarter" idx="12"/>
          </p:nvPr>
        </p:nvSpPr>
        <p:spPr>
          <a:ln/>
        </p:spPr>
        <p:txBody>
          <a:bodyPr/>
          <a:lstStyle>
            <a:lvl1pPr>
              <a:defRPr/>
            </a:lvl1pPr>
          </a:lstStyle>
          <a:p>
            <a:pPr>
              <a:defRPr/>
            </a:pPr>
            <a:fld id="{97636D33-C563-104C-9ABB-FBBF6816B3C8}" type="slidenum">
              <a:rPr lang="sv-SE" altLang="en-SE"/>
              <a:pPr>
                <a:defRPr/>
              </a:pPr>
              <a:t>‹#›</a:t>
            </a:fld>
            <a:endParaRPr lang="sv-SE" altLang="en-SE"/>
          </a:p>
        </p:txBody>
      </p:sp>
    </p:spTree>
    <p:extLst>
      <p:ext uri="{BB962C8B-B14F-4D97-AF65-F5344CB8AC3E}">
        <p14:creationId xmlns:p14="http://schemas.microsoft.com/office/powerpoint/2010/main" val="16715214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5B03E8E9-49F2-D50C-2434-B1CAC74CF1CD}"/>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C2B99D73-BE9A-05FE-36E5-9E0808FE2246}"/>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DF012652-CA58-D9AC-63F9-5C215F0AF37A}"/>
              </a:ext>
            </a:extLst>
          </p:cNvPr>
          <p:cNvSpPr>
            <a:spLocks noGrp="1" noChangeArrowheads="1"/>
          </p:cNvSpPr>
          <p:nvPr>
            <p:ph type="sldNum" sz="quarter" idx="12"/>
          </p:nvPr>
        </p:nvSpPr>
        <p:spPr>
          <a:ln/>
        </p:spPr>
        <p:txBody>
          <a:bodyPr/>
          <a:lstStyle>
            <a:lvl1pPr>
              <a:defRPr/>
            </a:lvl1pPr>
          </a:lstStyle>
          <a:p>
            <a:pPr>
              <a:defRPr/>
            </a:pPr>
            <a:fld id="{AD881B04-F657-7E44-87B8-8E993779C57F}" type="slidenum">
              <a:rPr lang="sv-SE" altLang="en-SE"/>
              <a:pPr>
                <a:defRPr/>
              </a:pPr>
              <a:t>‹#›</a:t>
            </a:fld>
            <a:endParaRPr lang="sv-SE" altLang="en-SE"/>
          </a:p>
        </p:txBody>
      </p:sp>
    </p:spTree>
    <p:extLst>
      <p:ext uri="{BB962C8B-B14F-4D97-AF65-F5344CB8AC3E}">
        <p14:creationId xmlns:p14="http://schemas.microsoft.com/office/powerpoint/2010/main" val="68910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B94E5DB3-DCA0-87BC-44D1-BA96CEB68D5E}"/>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3E52BE06-F81F-1732-7B89-C40D26948A0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E4C73D8C-04F7-783C-6ADF-852849C2DEC6}"/>
              </a:ext>
            </a:extLst>
          </p:cNvPr>
          <p:cNvSpPr>
            <a:spLocks noGrp="1" noChangeArrowheads="1"/>
          </p:cNvSpPr>
          <p:nvPr>
            <p:ph type="sldNum" sz="quarter" idx="12"/>
          </p:nvPr>
        </p:nvSpPr>
        <p:spPr>
          <a:ln/>
        </p:spPr>
        <p:txBody>
          <a:bodyPr/>
          <a:lstStyle>
            <a:lvl1pPr>
              <a:defRPr/>
            </a:lvl1pPr>
          </a:lstStyle>
          <a:p>
            <a:pPr>
              <a:defRPr/>
            </a:pPr>
            <a:fld id="{B0024D09-B0D5-7C48-B15B-E017DE9DA3AA}" type="slidenum">
              <a:rPr lang="sv-SE" altLang="en-SE"/>
              <a:pPr>
                <a:defRPr/>
              </a:pPr>
              <a:t>‹#›</a:t>
            </a:fld>
            <a:endParaRPr lang="sv-SE" altLang="en-SE"/>
          </a:p>
        </p:txBody>
      </p:sp>
    </p:spTree>
    <p:extLst>
      <p:ext uri="{BB962C8B-B14F-4D97-AF65-F5344CB8AC3E}">
        <p14:creationId xmlns:p14="http://schemas.microsoft.com/office/powerpoint/2010/main" val="307141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61F409-CBAE-E227-5C9D-F08136692DCA}"/>
              </a:ext>
            </a:extLst>
          </p:cNvPr>
          <p:cNvSpPr>
            <a:spLocks noGrp="1" noChangeArrowheads="1"/>
          </p:cNvSpPr>
          <p:nvPr>
            <p:ph type="dt" sz="half" idx="10"/>
          </p:nvPr>
        </p:nvSpPr>
        <p:spPr>
          <a:ln/>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76C8BFF7-7383-595D-4558-35F57DA2C57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72EC8CC6-F381-3C7C-D362-A2A90C0032E6}"/>
              </a:ext>
            </a:extLst>
          </p:cNvPr>
          <p:cNvSpPr>
            <a:spLocks noGrp="1" noChangeArrowheads="1"/>
          </p:cNvSpPr>
          <p:nvPr>
            <p:ph type="sldNum" sz="quarter" idx="12"/>
          </p:nvPr>
        </p:nvSpPr>
        <p:spPr>
          <a:ln/>
        </p:spPr>
        <p:txBody>
          <a:bodyPr/>
          <a:lstStyle>
            <a:lvl1pPr>
              <a:defRPr/>
            </a:lvl1pPr>
          </a:lstStyle>
          <a:p>
            <a:pPr>
              <a:defRPr/>
            </a:pPr>
            <a:fld id="{103237CB-3175-244D-A08E-AD1C8775EC36}" type="slidenum">
              <a:rPr lang="sv-SE" altLang="en-SE"/>
              <a:pPr>
                <a:defRPr/>
              </a:pPr>
              <a:t>‹#›</a:t>
            </a:fld>
            <a:endParaRPr lang="sv-SE" altLang="en-SE"/>
          </a:p>
        </p:txBody>
      </p:sp>
    </p:spTree>
    <p:extLst>
      <p:ext uri="{BB962C8B-B14F-4D97-AF65-F5344CB8AC3E}">
        <p14:creationId xmlns:p14="http://schemas.microsoft.com/office/powerpoint/2010/main" val="208126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69F9A9D4-D466-070F-6315-11691159FF7C}"/>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979EDB74-E1F2-2AC5-5DE3-EFF83D9097A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45A13D19-C1CF-62C4-1208-12C665085654}"/>
              </a:ext>
            </a:extLst>
          </p:cNvPr>
          <p:cNvSpPr>
            <a:spLocks noGrp="1" noChangeArrowheads="1"/>
          </p:cNvSpPr>
          <p:nvPr>
            <p:ph type="sldNum" sz="quarter" idx="12"/>
          </p:nvPr>
        </p:nvSpPr>
        <p:spPr>
          <a:ln/>
        </p:spPr>
        <p:txBody>
          <a:bodyPr/>
          <a:lstStyle>
            <a:lvl1pPr>
              <a:defRPr/>
            </a:lvl1pPr>
          </a:lstStyle>
          <a:p>
            <a:pPr>
              <a:defRPr/>
            </a:pPr>
            <a:fld id="{1675394B-2506-A148-BBB4-A8B461ECC655}" type="slidenum">
              <a:rPr lang="sv-SE" altLang="en-SE"/>
              <a:pPr>
                <a:defRPr/>
              </a:pPr>
              <a:t>‹#›</a:t>
            </a:fld>
            <a:endParaRPr lang="sv-SE" altLang="en-SE"/>
          </a:p>
        </p:txBody>
      </p:sp>
    </p:spTree>
    <p:extLst>
      <p:ext uri="{BB962C8B-B14F-4D97-AF65-F5344CB8AC3E}">
        <p14:creationId xmlns:p14="http://schemas.microsoft.com/office/powerpoint/2010/main" val="132313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89999AF8-0CBB-24EA-D895-98ADA695BEA8}"/>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2417CC79-7816-BDF6-D4C8-4C9A14155BB5}"/>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90DB82DF-926C-68FD-7E84-6FE80424092D}"/>
              </a:ext>
            </a:extLst>
          </p:cNvPr>
          <p:cNvSpPr>
            <a:spLocks noGrp="1" noChangeArrowheads="1"/>
          </p:cNvSpPr>
          <p:nvPr>
            <p:ph type="sldNum" sz="quarter" idx="12"/>
          </p:nvPr>
        </p:nvSpPr>
        <p:spPr>
          <a:ln/>
        </p:spPr>
        <p:txBody>
          <a:bodyPr/>
          <a:lstStyle>
            <a:lvl1pPr>
              <a:defRPr/>
            </a:lvl1pPr>
          </a:lstStyle>
          <a:p>
            <a:pPr>
              <a:defRPr/>
            </a:pPr>
            <a:fld id="{A81C9870-05FB-1C41-A02E-96966253A2FC}" type="slidenum">
              <a:rPr lang="sv-SE" altLang="en-SE"/>
              <a:pPr>
                <a:defRPr/>
              </a:pPr>
              <a:t>‹#›</a:t>
            </a:fld>
            <a:endParaRPr lang="sv-SE" altLang="en-SE"/>
          </a:p>
        </p:txBody>
      </p:sp>
    </p:spTree>
    <p:extLst>
      <p:ext uri="{BB962C8B-B14F-4D97-AF65-F5344CB8AC3E}">
        <p14:creationId xmlns:p14="http://schemas.microsoft.com/office/powerpoint/2010/main" val="222565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88386D-FBB4-2883-EFD1-584C0F3ED2C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format</a:t>
            </a:r>
          </a:p>
        </p:txBody>
      </p:sp>
      <p:sp>
        <p:nvSpPr>
          <p:cNvPr id="1027" name="Rectangle 3">
            <a:extLst>
              <a:ext uri="{FF2B5EF4-FFF2-40B4-BE49-F238E27FC236}">
                <a16:creationId xmlns:a16="http://schemas.microsoft.com/office/drawing/2014/main" id="{833B6341-E081-8D47-7D73-4ECDAE23DDF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1028" name="Rectangle 4">
            <a:extLst>
              <a:ext uri="{FF2B5EF4-FFF2-40B4-BE49-F238E27FC236}">
                <a16:creationId xmlns:a16="http://schemas.microsoft.com/office/drawing/2014/main" id="{DE9231C0-5656-D9DA-2C99-12C2DF5FB5E9}"/>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mn-cs"/>
              </a:defRPr>
            </a:lvl1pPr>
          </a:lstStyle>
          <a:p>
            <a:pPr>
              <a:defRPr/>
            </a:pPr>
            <a:endParaRPr lang="sv-SE"/>
          </a:p>
        </p:txBody>
      </p:sp>
      <p:sp>
        <p:nvSpPr>
          <p:cNvPr id="1029" name="Rectangle 5">
            <a:extLst>
              <a:ext uri="{FF2B5EF4-FFF2-40B4-BE49-F238E27FC236}">
                <a16:creationId xmlns:a16="http://schemas.microsoft.com/office/drawing/2014/main" id="{B9F29CEB-F407-1927-39A1-D6F465BEBB9D}"/>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mn-cs"/>
              </a:defRPr>
            </a:lvl1pPr>
          </a:lstStyle>
          <a:p>
            <a:pPr>
              <a:defRPr/>
            </a:pPr>
            <a:endParaRPr lang="sv-SE"/>
          </a:p>
        </p:txBody>
      </p:sp>
      <p:sp>
        <p:nvSpPr>
          <p:cNvPr id="1030" name="Rectangle 6">
            <a:extLst>
              <a:ext uri="{FF2B5EF4-FFF2-40B4-BE49-F238E27FC236}">
                <a16:creationId xmlns:a16="http://schemas.microsoft.com/office/drawing/2014/main" id="{ADF1AEF0-296F-2899-2DDA-7F180CF05A0C}"/>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pitchFamily="2" charset="0"/>
                <a:ea typeface="ＭＳ Ｐゴシック" panose="020B0600070205080204" pitchFamily="34" charset="-128"/>
              </a:defRPr>
            </a:lvl1pPr>
          </a:lstStyle>
          <a:p>
            <a:pPr>
              <a:defRPr/>
            </a:pPr>
            <a:fld id="{54FAED38-4B2D-5547-8A3D-1DF04BDD10A7}" type="slidenum">
              <a:rPr lang="sv-SE" altLang="en-SE"/>
              <a:pPr>
                <a:defRPr/>
              </a:pPr>
              <a:t>‹#›</a:t>
            </a:fld>
            <a:endParaRPr lang="sv-SE" altLang="en-SE"/>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302"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ABB17A-94D5-BCB0-9CB0-3A1454F29DC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format</a:t>
            </a:r>
          </a:p>
        </p:txBody>
      </p:sp>
      <p:sp>
        <p:nvSpPr>
          <p:cNvPr id="16387" name="Rectangle 3">
            <a:extLst>
              <a:ext uri="{FF2B5EF4-FFF2-40B4-BE49-F238E27FC236}">
                <a16:creationId xmlns:a16="http://schemas.microsoft.com/office/drawing/2014/main" id="{E1BA54A1-9A40-8546-9A12-164539020E5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1028" name="Rectangle 4">
            <a:extLst>
              <a:ext uri="{FF2B5EF4-FFF2-40B4-BE49-F238E27FC236}">
                <a16:creationId xmlns:a16="http://schemas.microsoft.com/office/drawing/2014/main" id="{C2B98064-76A1-F79E-C866-E7BF0CE1C336}"/>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pitchFamily="2" charset="0"/>
                <a:cs typeface="+mn-cs"/>
              </a:defRPr>
            </a:lvl1pPr>
          </a:lstStyle>
          <a:p>
            <a:pPr>
              <a:defRPr/>
            </a:pPr>
            <a:endParaRPr lang="sv-SE"/>
          </a:p>
        </p:txBody>
      </p:sp>
      <p:sp>
        <p:nvSpPr>
          <p:cNvPr id="1029" name="Rectangle 5">
            <a:extLst>
              <a:ext uri="{FF2B5EF4-FFF2-40B4-BE49-F238E27FC236}">
                <a16:creationId xmlns:a16="http://schemas.microsoft.com/office/drawing/2014/main" id="{2AC244A7-8B6D-845F-EDDF-2F49DAE0568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pitchFamily="2" charset="0"/>
                <a:cs typeface="+mn-cs"/>
              </a:defRPr>
            </a:lvl1pPr>
          </a:lstStyle>
          <a:p>
            <a:pPr>
              <a:defRPr/>
            </a:pPr>
            <a:endParaRPr lang="sv-SE"/>
          </a:p>
        </p:txBody>
      </p:sp>
      <p:sp>
        <p:nvSpPr>
          <p:cNvPr id="1030" name="Rectangle 6">
            <a:extLst>
              <a:ext uri="{FF2B5EF4-FFF2-40B4-BE49-F238E27FC236}">
                <a16:creationId xmlns:a16="http://schemas.microsoft.com/office/drawing/2014/main" id="{6FFCB185-4A88-5DC0-42D9-2ACC729D9D24}"/>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pitchFamily="2" charset="0"/>
                <a:cs typeface="+mn-cs"/>
              </a:defRPr>
            </a:lvl1pPr>
          </a:lstStyle>
          <a:p>
            <a:pPr>
              <a:defRPr/>
            </a:pPr>
            <a:fld id="{BACC7D2A-7CEE-E948-8AFE-74578C9B8D3C}"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303"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293EBF1-8AA6-C1A7-A372-B8EF8FDFEC0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format</a:t>
            </a:r>
          </a:p>
        </p:txBody>
      </p:sp>
      <p:sp>
        <p:nvSpPr>
          <p:cNvPr id="31747" name="Rectangle 3">
            <a:extLst>
              <a:ext uri="{FF2B5EF4-FFF2-40B4-BE49-F238E27FC236}">
                <a16:creationId xmlns:a16="http://schemas.microsoft.com/office/drawing/2014/main" id="{FF973C6B-65DC-9226-E01E-4274D1CF0C3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1028" name="Rectangle 4">
            <a:extLst>
              <a:ext uri="{FF2B5EF4-FFF2-40B4-BE49-F238E27FC236}">
                <a16:creationId xmlns:a16="http://schemas.microsoft.com/office/drawing/2014/main" id="{2D7F9583-C1A6-CC46-0C24-503D96583D13}"/>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mn-cs"/>
              </a:defRPr>
            </a:lvl1pPr>
          </a:lstStyle>
          <a:p>
            <a:pPr>
              <a:defRPr/>
            </a:pPr>
            <a:endParaRPr lang="sv-SE"/>
          </a:p>
        </p:txBody>
      </p:sp>
      <p:sp>
        <p:nvSpPr>
          <p:cNvPr id="1029" name="Rectangle 5">
            <a:extLst>
              <a:ext uri="{FF2B5EF4-FFF2-40B4-BE49-F238E27FC236}">
                <a16:creationId xmlns:a16="http://schemas.microsoft.com/office/drawing/2014/main" id="{DA33ACF8-6028-2088-5564-E8A01F1E45A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mn-cs"/>
              </a:defRPr>
            </a:lvl1pPr>
          </a:lstStyle>
          <a:p>
            <a:pPr>
              <a:defRPr/>
            </a:pPr>
            <a:endParaRPr lang="sv-SE"/>
          </a:p>
        </p:txBody>
      </p:sp>
      <p:sp>
        <p:nvSpPr>
          <p:cNvPr id="1030" name="Rectangle 6">
            <a:extLst>
              <a:ext uri="{FF2B5EF4-FFF2-40B4-BE49-F238E27FC236}">
                <a16:creationId xmlns:a16="http://schemas.microsoft.com/office/drawing/2014/main" id="{0C185761-8937-BEB0-6F02-0B1DD5FA9D21}"/>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pitchFamily="2" charset="0"/>
                <a:ea typeface="ＭＳ Ｐゴシック" panose="020B0600070205080204" pitchFamily="34" charset="-128"/>
              </a:defRPr>
            </a:lvl1pPr>
          </a:lstStyle>
          <a:p>
            <a:pPr>
              <a:defRPr/>
            </a:pPr>
            <a:fld id="{472DE332-EECF-E146-9196-F9F96F4DEB56}" type="slidenum">
              <a:rPr lang="sv-SE" altLang="en-SE"/>
              <a:pPr>
                <a:defRPr/>
              </a:pPr>
              <a:t>‹#›</a:t>
            </a:fld>
            <a:endParaRPr lang="sv-SE" altLang="en-SE"/>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23B5A96-0885-A110-2674-33BD007927D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format</a:t>
            </a:r>
          </a:p>
        </p:txBody>
      </p:sp>
      <p:sp>
        <p:nvSpPr>
          <p:cNvPr id="31747" name="Rectangle 3">
            <a:extLst>
              <a:ext uri="{FF2B5EF4-FFF2-40B4-BE49-F238E27FC236}">
                <a16:creationId xmlns:a16="http://schemas.microsoft.com/office/drawing/2014/main" id="{E0BB7E94-F857-6051-560F-0EB54460B0C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1028" name="Rectangle 4">
            <a:extLst>
              <a:ext uri="{FF2B5EF4-FFF2-40B4-BE49-F238E27FC236}">
                <a16:creationId xmlns:a16="http://schemas.microsoft.com/office/drawing/2014/main" id="{F4551AAB-72E7-F25B-7FBE-596D062F2BAF}"/>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mn-cs"/>
              </a:defRPr>
            </a:lvl1pPr>
          </a:lstStyle>
          <a:p>
            <a:pPr>
              <a:defRPr/>
            </a:pPr>
            <a:endParaRPr lang="sv-SE"/>
          </a:p>
        </p:txBody>
      </p:sp>
      <p:sp>
        <p:nvSpPr>
          <p:cNvPr id="1029" name="Rectangle 5">
            <a:extLst>
              <a:ext uri="{FF2B5EF4-FFF2-40B4-BE49-F238E27FC236}">
                <a16:creationId xmlns:a16="http://schemas.microsoft.com/office/drawing/2014/main" id="{8BF8A334-67C1-92FF-9B7A-F33E79C4A34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mn-cs"/>
              </a:defRPr>
            </a:lvl1pPr>
          </a:lstStyle>
          <a:p>
            <a:pPr>
              <a:defRPr/>
            </a:pPr>
            <a:endParaRPr lang="sv-SE"/>
          </a:p>
        </p:txBody>
      </p:sp>
      <p:sp>
        <p:nvSpPr>
          <p:cNvPr id="1030" name="Rectangle 6">
            <a:extLst>
              <a:ext uri="{FF2B5EF4-FFF2-40B4-BE49-F238E27FC236}">
                <a16:creationId xmlns:a16="http://schemas.microsoft.com/office/drawing/2014/main" id="{03765501-942B-99EF-140E-D09C2E415D90}"/>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pitchFamily="2" charset="0"/>
                <a:ea typeface="ＭＳ Ｐゴシック" panose="020B0600070205080204" pitchFamily="34" charset="-128"/>
              </a:defRPr>
            </a:lvl1pPr>
          </a:lstStyle>
          <a:p>
            <a:pPr>
              <a:defRPr/>
            </a:pPr>
            <a:fld id="{8EA396B7-F88E-8E44-9818-2B107DDDD510}" type="slidenum">
              <a:rPr lang="sv-SE" altLang="en-SE"/>
              <a:pPr>
                <a:defRPr/>
              </a:pPr>
              <a:t>‹#›</a:t>
            </a:fld>
            <a:endParaRPr lang="sv-SE" altLang="en-SE"/>
          </a:p>
        </p:txBody>
      </p:sp>
    </p:spTree>
    <p:extLst>
      <p:ext uri="{BB962C8B-B14F-4D97-AF65-F5344CB8AC3E}">
        <p14:creationId xmlns:p14="http://schemas.microsoft.com/office/powerpoint/2010/main" val="2761529378"/>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8.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9.e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2BD5ADA-6D21-0F71-0CB0-EB0FC157FD3A}"/>
              </a:ext>
            </a:extLst>
          </p:cNvPr>
          <p:cNvSpPr>
            <a:spLocks noGrp="1" noChangeArrowheads="1"/>
          </p:cNvSpPr>
          <p:nvPr>
            <p:ph type="ctrTitle"/>
          </p:nvPr>
        </p:nvSpPr>
        <p:spPr>
          <a:xfrm>
            <a:off x="3131840" y="332656"/>
            <a:ext cx="2880320" cy="1143000"/>
          </a:xfrm>
        </p:spPr>
        <p:txBody>
          <a:bodyPr/>
          <a:lstStyle/>
          <a:p>
            <a:r>
              <a:rPr lang="en-US" altLang="en-SE" dirty="0" err="1"/>
              <a:t>Diagnostik</a:t>
            </a:r>
            <a:endParaRPr lang="en-US" altLang="en-SE" dirty="0"/>
          </a:p>
        </p:txBody>
      </p:sp>
      <p:pic>
        <p:nvPicPr>
          <p:cNvPr id="3" name="Bildobjekt 2" descr="Kirk.jpg">
            <a:extLst>
              <a:ext uri="{FF2B5EF4-FFF2-40B4-BE49-F238E27FC236}">
                <a16:creationId xmlns:a16="http://schemas.microsoft.com/office/drawing/2014/main" id="{88821D32-7105-FE37-316C-690D380A0D84}"/>
              </a:ext>
            </a:extLst>
          </p:cNvPr>
          <p:cNvPicPr>
            <a:picLocks noChangeAspect="1"/>
          </p:cNvPicPr>
          <p:nvPr/>
        </p:nvPicPr>
        <p:blipFill>
          <a:blip r:embed="rId3"/>
          <a:srcRect/>
          <a:stretch>
            <a:fillRect/>
          </a:stretch>
        </p:blipFill>
        <p:spPr bwMode="auto">
          <a:xfrm>
            <a:off x="3495394" y="1589385"/>
            <a:ext cx="2153212" cy="2631703"/>
          </a:xfrm>
          <a:prstGeom prst="ellipse">
            <a:avLst/>
          </a:prstGeom>
          <a:ln w="76200" cap="rnd" cmpd="sng">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Bildobjekt 1" descr="800px-Smiley.png">
            <a:extLst>
              <a:ext uri="{FF2B5EF4-FFF2-40B4-BE49-F238E27FC236}">
                <a16:creationId xmlns:a16="http://schemas.microsoft.com/office/drawing/2014/main" id="{9766CCED-2C1C-8D58-D8CF-CAFDD78CC2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057776" y="4966413"/>
            <a:ext cx="1546672" cy="1546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Bildobjekt 8" descr="Screen Shot 2018-08-01 at 11.59.06.png">
            <a:extLst>
              <a:ext uri="{FF2B5EF4-FFF2-40B4-BE49-F238E27FC236}">
                <a16:creationId xmlns:a16="http://schemas.microsoft.com/office/drawing/2014/main" id="{2AB66D20-7768-FCAA-C7B7-EDE818AAB991}"/>
              </a:ext>
            </a:extLst>
          </p:cNvPr>
          <p:cNvPicPr>
            <a:picLocks noChangeAspect="1"/>
          </p:cNvPicPr>
          <p:nvPr/>
        </p:nvPicPr>
        <p:blipFill>
          <a:blip r:embed="rId5"/>
          <a:stretch>
            <a:fillRect/>
          </a:stretch>
        </p:blipFill>
        <p:spPr>
          <a:xfrm>
            <a:off x="645745" y="1589384"/>
            <a:ext cx="2153212" cy="2631703"/>
          </a:xfrm>
          <a:prstGeom prst="ellipse">
            <a:avLst/>
          </a:prstGeom>
          <a:ln w="76200" cap="rnd" cmpd="tri">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2">
            <a:extLst>
              <a:ext uri="{FF2B5EF4-FFF2-40B4-BE49-F238E27FC236}">
                <a16:creationId xmlns:a16="http://schemas.microsoft.com/office/drawing/2014/main" id="{A53A7C9D-C143-03B9-0C5B-5C10C4227225}"/>
              </a:ext>
            </a:extLst>
          </p:cNvPr>
          <p:cNvSpPr txBox="1">
            <a:spLocks noChangeArrowheads="1"/>
          </p:cNvSpPr>
          <p:nvPr/>
        </p:nvSpPr>
        <p:spPr bwMode="auto">
          <a:xfrm>
            <a:off x="2460450" y="5168249"/>
            <a:ext cx="422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a:lstStyle>
          <a:p>
            <a:r>
              <a:rPr lang="en-US" altLang="en-SE" kern="0" dirty="0"/>
              <a:t>&amp; </a:t>
            </a:r>
            <a:r>
              <a:rPr lang="en-US" altLang="en-SE" kern="0" dirty="0" err="1"/>
              <a:t>beslutsfattande</a:t>
            </a:r>
            <a:endParaRPr lang="en-US" altLang="en-SE" kern="0" dirty="0"/>
          </a:p>
        </p:txBody>
      </p:sp>
      <p:pic>
        <p:nvPicPr>
          <p:cNvPr id="8" name="Bildobjekt 4" descr="scales-147219_1280.png">
            <a:extLst>
              <a:ext uri="{FF2B5EF4-FFF2-40B4-BE49-F238E27FC236}">
                <a16:creationId xmlns:a16="http://schemas.microsoft.com/office/drawing/2014/main" id="{0DF51383-2E02-9B15-A2D0-0B609E3C4F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811395"/>
            <a:ext cx="1755668" cy="170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2" descr="Spock.jpg">
            <a:extLst>
              <a:ext uri="{FF2B5EF4-FFF2-40B4-BE49-F238E27FC236}">
                <a16:creationId xmlns:a16="http://schemas.microsoft.com/office/drawing/2014/main" id="{05DDECA7-CE56-F0AC-86D8-AD5C3E1D86E5}"/>
              </a:ext>
            </a:extLst>
          </p:cNvPr>
          <p:cNvPicPr>
            <a:picLocks noChangeAspect="1"/>
          </p:cNvPicPr>
          <p:nvPr/>
        </p:nvPicPr>
        <p:blipFill>
          <a:blip r:embed="rId7"/>
          <a:srcRect/>
          <a:stretch>
            <a:fillRect/>
          </a:stretch>
        </p:blipFill>
        <p:spPr bwMode="auto">
          <a:xfrm>
            <a:off x="6345043" y="1589384"/>
            <a:ext cx="2153212" cy="2631703"/>
          </a:xfrm>
          <a:prstGeom prst="ellipse">
            <a:avLst/>
          </a:prstGeom>
          <a:ln w="76200" cap="rnd" cmpd="sng">
            <a:solidFill>
              <a:srgbClr val="FF730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ubrik 1">
            <a:extLst>
              <a:ext uri="{FF2B5EF4-FFF2-40B4-BE49-F238E27FC236}">
                <a16:creationId xmlns:a16="http://schemas.microsoft.com/office/drawing/2014/main" id="{35D058B1-BAD5-C9A1-472A-294ECD1EB34E}"/>
              </a:ext>
            </a:extLst>
          </p:cNvPr>
          <p:cNvSpPr>
            <a:spLocks noGrp="1" noChangeArrowheads="1"/>
          </p:cNvSpPr>
          <p:nvPr>
            <p:ph type="title"/>
          </p:nvPr>
        </p:nvSpPr>
        <p:spPr/>
        <p:txBody>
          <a:bodyPr/>
          <a:lstStyle/>
          <a:p>
            <a:r>
              <a:rPr lang="sv-SE" altLang="en-SE" dirty="0"/>
              <a:t>System 2 är ansträngande</a:t>
            </a:r>
          </a:p>
        </p:txBody>
      </p:sp>
      <p:sp>
        <p:nvSpPr>
          <p:cNvPr id="149506" name="Platshållare för innehåll 2">
            <a:extLst>
              <a:ext uri="{FF2B5EF4-FFF2-40B4-BE49-F238E27FC236}">
                <a16:creationId xmlns:a16="http://schemas.microsoft.com/office/drawing/2014/main" id="{B5BFC849-56BA-1A9D-EF66-5C010E52EA02}"/>
              </a:ext>
            </a:extLst>
          </p:cNvPr>
          <p:cNvSpPr>
            <a:spLocks noGrp="1" noChangeArrowheads="1"/>
          </p:cNvSpPr>
          <p:nvPr>
            <p:ph idx="1"/>
          </p:nvPr>
        </p:nvSpPr>
        <p:spPr>
          <a:xfrm>
            <a:off x="395288" y="1981200"/>
            <a:ext cx="8424862" cy="4114800"/>
          </a:xfrm>
        </p:spPr>
        <p:txBody>
          <a:bodyPr/>
          <a:lstStyle/>
          <a:p>
            <a:pPr marL="0" indent="0">
              <a:buFontTx/>
              <a:buNone/>
            </a:pPr>
            <a:endParaRPr lang="sv-SE" altLang="en-SE">
              <a:latin typeface="Tahoma" panose="020B0604030504040204" pitchFamily="34" charset="0"/>
            </a:endParaRPr>
          </a:p>
          <a:p>
            <a:pPr marL="0" indent="0">
              <a:buFontTx/>
              <a:buNone/>
            </a:pPr>
            <a:endParaRPr lang="sv-SE" altLang="en-SE">
              <a:latin typeface="Times New Roman" panose="02020603050405020304" pitchFamily="18" charset="0"/>
              <a:cs typeface="Times New Roman" panose="02020603050405020304" pitchFamily="18" charset="0"/>
            </a:endParaRPr>
          </a:p>
          <a:p>
            <a:pPr marL="0" indent="0">
              <a:buFontTx/>
              <a:buNone/>
            </a:pPr>
            <a:r>
              <a:rPr lang="sv-SE" altLang="sv-SE">
                <a:latin typeface="Times New Roman" panose="02020603050405020304" pitchFamily="18" charset="0"/>
                <a:cs typeface="Times New Roman" panose="02020603050405020304" pitchFamily="18" charset="0"/>
              </a:rPr>
              <a:t>”</a:t>
            </a:r>
            <a:r>
              <a:rPr lang="sv-SE" altLang="ja-JP">
                <a:latin typeface="Times New Roman" panose="02020603050405020304" pitchFamily="18" charset="0"/>
                <a:cs typeface="Times New Roman" panose="02020603050405020304" pitchFamily="18" charset="0"/>
              </a:rPr>
              <a:t>The defining feature of System 2 . . . is that its operations are effortful</a:t>
            </a:r>
            <a:r>
              <a:rPr lang="sv-SE" altLang="sv-SE">
                <a:latin typeface="Times New Roman" panose="02020603050405020304" pitchFamily="18" charset="0"/>
                <a:cs typeface="Times New Roman" panose="02020603050405020304" pitchFamily="18" charset="0"/>
              </a:rPr>
              <a:t>”</a:t>
            </a:r>
            <a:endParaRPr lang="sv-SE" altLang="en-SE">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Bildobjekt 4" descr="650x315xsshot-338.png.pagespeed.ic.Kro--FoRrI.jpg">
            <a:extLst>
              <a:ext uri="{FF2B5EF4-FFF2-40B4-BE49-F238E27FC236}">
                <a16:creationId xmlns:a16="http://schemas.microsoft.com/office/drawing/2014/main" id="{FC2E2B0B-2D6A-AC2A-C024-A78723EE4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2149475"/>
            <a:ext cx="72929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CC1C6E8C-8411-C9C6-AD37-D5EF8A95DAAD}"/>
              </a:ext>
            </a:extLst>
          </p:cNvPr>
          <p:cNvSpPr>
            <a:spLocks noGrp="1" noChangeArrowheads="1"/>
          </p:cNvSpPr>
          <p:nvPr>
            <p:ph type="title"/>
          </p:nvPr>
        </p:nvSpPr>
        <p:spPr>
          <a:xfrm>
            <a:off x="0" y="609600"/>
            <a:ext cx="9142413" cy="1143000"/>
          </a:xfrm>
        </p:spPr>
        <p:txBody>
          <a:bodyPr/>
          <a:lstStyle/>
          <a:p>
            <a:r>
              <a:rPr lang="sv-SE" altLang="en-SE"/>
              <a:t>Bristfällig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D11F7-7D74-E015-5A28-F1392B1F850E}"/>
              </a:ext>
            </a:extLst>
          </p:cNvPr>
          <p:cNvSpPr>
            <a:spLocks noGrp="1" noChangeArrowheads="1"/>
          </p:cNvSpPr>
          <p:nvPr>
            <p:ph idx="1"/>
          </p:nvPr>
        </p:nvSpPr>
        <p:spPr>
          <a:xfrm>
            <a:off x="685800" y="476672"/>
            <a:ext cx="7772400" cy="5472608"/>
          </a:xfrm>
        </p:spPr>
        <p:txBody>
          <a:bodyPr/>
          <a:lstStyle/>
          <a:p>
            <a:r>
              <a:rPr lang="en-SE" altLang="en-SE" dirty="0"/>
              <a:t>Ung man</a:t>
            </a:r>
          </a:p>
          <a:p>
            <a:r>
              <a:rPr lang="en-SE" altLang="en-SE" dirty="0"/>
              <a:t>Smärta höger fossa</a:t>
            </a:r>
          </a:p>
          <a:p>
            <a:r>
              <a:rPr lang="en-SE" altLang="en-SE" dirty="0"/>
              <a:t>Kräkning</a:t>
            </a:r>
          </a:p>
          <a:p>
            <a:pPr marL="0" indent="0">
              <a:buNone/>
              <a:tabLst>
                <a:tab pos="1182688" algn="l"/>
              </a:tabLst>
            </a:pPr>
            <a:r>
              <a:rPr lang="en-SE" altLang="en-SE" dirty="0">
                <a:solidFill>
                  <a:srgbClr val="FF0000"/>
                </a:solidFill>
              </a:rPr>
              <a:t>	Vilken diagnos tänker man på?</a:t>
            </a:r>
          </a:p>
          <a:p>
            <a:endParaRPr lang="en-SE" altLang="en-SE" dirty="0"/>
          </a:p>
          <a:p>
            <a:r>
              <a:rPr lang="en-SE" altLang="en-SE" dirty="0"/>
              <a:t>Smärtan nådde max intensitet inom minuter</a:t>
            </a:r>
          </a:p>
          <a:p>
            <a:r>
              <a:rPr lang="en-SE" altLang="en-SE" dirty="0"/>
              <a:t>Inga peritonitretning</a:t>
            </a:r>
          </a:p>
          <a:p>
            <a:r>
              <a:rPr lang="en-SE" altLang="en-SE" dirty="0"/>
              <a:t>Urinstick 4+ röda</a:t>
            </a:r>
          </a:p>
          <a:p>
            <a:pPr marL="0" indent="0">
              <a:buNone/>
              <a:tabLst>
                <a:tab pos="1182688" algn="l"/>
              </a:tabLst>
            </a:pPr>
            <a:r>
              <a:rPr lang="en-SE" altLang="en-SE" dirty="0">
                <a:solidFill>
                  <a:srgbClr val="FF0000"/>
                </a:solidFill>
              </a:rPr>
              <a:t>	Vilken diagnos tänker man på?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ubrik 5">
            <a:extLst>
              <a:ext uri="{FF2B5EF4-FFF2-40B4-BE49-F238E27FC236}">
                <a16:creationId xmlns:a16="http://schemas.microsoft.com/office/drawing/2014/main" id="{B1534A58-D5B6-6A81-14B2-77DE2416F346}"/>
              </a:ext>
            </a:extLst>
          </p:cNvPr>
          <p:cNvSpPr>
            <a:spLocks noGrp="1" noChangeArrowheads="1"/>
          </p:cNvSpPr>
          <p:nvPr>
            <p:ph type="title"/>
          </p:nvPr>
        </p:nvSpPr>
        <p:spPr/>
        <p:txBody>
          <a:bodyPr/>
          <a:lstStyle/>
          <a:p>
            <a:r>
              <a:rPr lang="sv-SE" altLang="en-SE"/>
              <a:t>Att hoppa till slutsatser</a:t>
            </a:r>
          </a:p>
        </p:txBody>
      </p:sp>
      <p:sp>
        <p:nvSpPr>
          <p:cNvPr id="150530" name="Platshållare för innehåll 6">
            <a:extLst>
              <a:ext uri="{FF2B5EF4-FFF2-40B4-BE49-F238E27FC236}">
                <a16:creationId xmlns:a16="http://schemas.microsoft.com/office/drawing/2014/main" id="{17858CC3-52BE-6953-EB21-F73278EA3CC1}"/>
              </a:ext>
            </a:extLst>
          </p:cNvPr>
          <p:cNvSpPr>
            <a:spLocks noGrp="1" noChangeArrowheads="1"/>
          </p:cNvSpPr>
          <p:nvPr>
            <p:ph idx="1"/>
          </p:nvPr>
        </p:nvSpPr>
        <p:spPr>
          <a:xfrm>
            <a:off x="685800" y="2628900"/>
            <a:ext cx="7772400" cy="2024063"/>
          </a:xfrm>
        </p:spPr>
        <p:txBody>
          <a:bodyPr/>
          <a:lstStyle/>
          <a:p>
            <a:pPr marL="0" indent="0">
              <a:buFontTx/>
              <a:buNone/>
            </a:pPr>
            <a:r>
              <a:rPr lang="sv-SE" altLang="sv-SE">
                <a:latin typeface="Times New Roman" panose="02020603050405020304" pitchFamily="18" charset="0"/>
                <a:cs typeface="Times New Roman" panose="02020603050405020304" pitchFamily="18" charset="0"/>
              </a:rPr>
              <a:t>”</a:t>
            </a:r>
            <a:r>
              <a:rPr lang="sv-SE" altLang="en-SE">
                <a:latin typeface="Times New Roman" panose="02020603050405020304" pitchFamily="18" charset="0"/>
                <a:cs typeface="Times New Roman" panose="02020603050405020304" pitchFamily="18" charset="0"/>
              </a:rPr>
              <a:t>System 1 is designed to jump to conclusions from little evidence—and it is not designed to know the size of its jumps.</a:t>
            </a:r>
            <a:r>
              <a:rPr lang="sv-SE" altLang="sv-SE">
                <a:latin typeface="Times New Roman" panose="02020603050405020304" pitchFamily="18" charset="0"/>
                <a:cs typeface="Times New Roman" panose="02020603050405020304" pitchFamily="18" charset="0"/>
              </a:rPr>
              <a:t>”</a:t>
            </a:r>
            <a:endParaRPr lang="sv-SE" altLang="en-SE">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3" name="Rubrik 5">
            <a:extLst>
              <a:ext uri="{FF2B5EF4-FFF2-40B4-BE49-F238E27FC236}">
                <a16:creationId xmlns:a16="http://schemas.microsoft.com/office/drawing/2014/main" id="{C6FAB200-C4A4-A693-D0B8-64101AE541EC}"/>
              </a:ext>
            </a:extLst>
          </p:cNvPr>
          <p:cNvSpPr>
            <a:spLocks noGrp="1" noChangeArrowheads="1"/>
          </p:cNvSpPr>
          <p:nvPr>
            <p:ph type="title"/>
          </p:nvPr>
        </p:nvSpPr>
        <p:spPr/>
        <p:txBody>
          <a:bodyPr/>
          <a:lstStyle/>
          <a:p>
            <a:r>
              <a:rPr lang="sv-SE" altLang="en-SE"/>
              <a:t>Att hoppa till slutsatser</a:t>
            </a:r>
          </a:p>
        </p:txBody>
      </p:sp>
      <p:sp>
        <p:nvSpPr>
          <p:cNvPr id="151554" name="Platshållare för innehåll 6">
            <a:extLst>
              <a:ext uri="{FF2B5EF4-FFF2-40B4-BE49-F238E27FC236}">
                <a16:creationId xmlns:a16="http://schemas.microsoft.com/office/drawing/2014/main" id="{76DC8254-3AF9-C776-F32D-91FF94FB68BE}"/>
              </a:ext>
            </a:extLst>
          </p:cNvPr>
          <p:cNvSpPr>
            <a:spLocks noGrp="1" noChangeArrowheads="1"/>
          </p:cNvSpPr>
          <p:nvPr>
            <p:ph idx="1"/>
          </p:nvPr>
        </p:nvSpPr>
        <p:spPr/>
        <p:txBody>
          <a:bodyPr/>
          <a:lstStyle/>
          <a:p>
            <a:pPr marL="0" indent="0">
              <a:buFontTx/>
              <a:buNone/>
            </a:pPr>
            <a:r>
              <a:rPr lang="sv-SE" altLang="sv-SE">
                <a:latin typeface="Times New Roman" panose="02020603050405020304" pitchFamily="18" charset="0"/>
                <a:cs typeface="Times New Roman" panose="02020603050405020304" pitchFamily="18" charset="0"/>
              </a:rPr>
              <a:t>”</a:t>
            </a:r>
            <a:r>
              <a:rPr lang="sv-SE" altLang="en-SE">
                <a:latin typeface="Times New Roman" panose="02020603050405020304" pitchFamily="18" charset="0"/>
                <a:cs typeface="Times New Roman" panose="02020603050405020304" pitchFamily="18" charset="0"/>
              </a:rPr>
              <a:t>System 1 is designed to jump to conclusions from little evidence—and it is not designed to know the size of its jumps.</a:t>
            </a:r>
            <a:r>
              <a:rPr lang="sv-SE" altLang="sv-SE">
                <a:latin typeface="Times New Roman" panose="02020603050405020304" pitchFamily="18" charset="0"/>
                <a:cs typeface="Times New Roman" panose="02020603050405020304" pitchFamily="18" charset="0"/>
              </a:rPr>
              <a:t>”</a:t>
            </a:r>
            <a:endParaRPr lang="sv-SE" altLang="en-SE">
              <a:latin typeface="Times New Roman" panose="02020603050405020304" pitchFamily="18" charset="0"/>
              <a:cs typeface="Times New Roman" panose="02020603050405020304" pitchFamily="18" charset="0"/>
            </a:endParaRPr>
          </a:p>
          <a:p>
            <a:pPr marL="0" indent="0">
              <a:buFontTx/>
              <a:buNone/>
            </a:pPr>
            <a:endParaRPr lang="sv-SE" altLang="en-SE">
              <a:latin typeface="Times New Roman" panose="02020603050405020304" pitchFamily="18" charset="0"/>
              <a:cs typeface="Times New Roman" panose="02020603050405020304" pitchFamily="18" charset="0"/>
            </a:endParaRPr>
          </a:p>
          <a:p>
            <a:pPr marL="0" indent="0">
              <a:buFontTx/>
              <a:buNone/>
            </a:pPr>
            <a:r>
              <a:rPr lang="sv-SE" altLang="sv-SE">
                <a:latin typeface="Times New Roman" panose="02020603050405020304" pitchFamily="18" charset="0"/>
                <a:cs typeface="Times New Roman" panose="02020603050405020304" pitchFamily="18" charset="0"/>
              </a:rPr>
              <a:t>”</a:t>
            </a:r>
            <a:r>
              <a:rPr lang="sv-SE" altLang="en-SE">
                <a:latin typeface="Times New Roman" panose="02020603050405020304" pitchFamily="18" charset="0"/>
                <a:cs typeface="Times New Roman" panose="02020603050405020304" pitchFamily="18" charset="0"/>
              </a:rPr>
              <a:t>The amount of evidence and its quality do not count for much, because poor evidence can make a very good story.</a:t>
            </a:r>
            <a:r>
              <a:rPr lang="sv-SE" altLang="sv-SE">
                <a:latin typeface="Times New Roman" panose="02020603050405020304" pitchFamily="18" charset="0"/>
                <a:cs typeface="Times New Roman" panose="02020603050405020304" pitchFamily="18" charset="0"/>
              </a:rPr>
              <a:t>”</a:t>
            </a:r>
            <a:endParaRPr lang="sv-SE" altLang="en-SE">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Bildobjekt 2" descr="Meitner_22.jpg">
            <a:extLst>
              <a:ext uri="{FF2B5EF4-FFF2-40B4-BE49-F238E27FC236}">
                <a16:creationId xmlns:a16="http://schemas.microsoft.com/office/drawing/2014/main" id="{D7CB30B5-689E-3ACB-87CB-521CB2033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1219200"/>
            <a:ext cx="42545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58567B07-F682-0E6D-304E-A1CAEF3C41E6}"/>
              </a:ext>
            </a:extLst>
          </p:cNvPr>
          <p:cNvSpPr>
            <a:spLocks noGrp="1" noChangeArrowheads="1"/>
          </p:cNvSpPr>
          <p:nvPr>
            <p:ph type="title"/>
          </p:nvPr>
        </p:nvSpPr>
        <p:spPr>
          <a:xfrm>
            <a:off x="0" y="138113"/>
            <a:ext cx="9142413" cy="1143000"/>
          </a:xfrm>
        </p:spPr>
        <p:txBody>
          <a:bodyPr/>
          <a:lstStyle/>
          <a:p>
            <a:r>
              <a:rPr lang="sv-SE" altLang="en-SE"/>
              <a:t>Bristfällig kunskap</a:t>
            </a:r>
          </a:p>
        </p:txBody>
      </p:sp>
      <p:sp>
        <p:nvSpPr>
          <p:cNvPr id="6" name="TextBox 5">
            <a:extLst>
              <a:ext uri="{FF2B5EF4-FFF2-40B4-BE49-F238E27FC236}">
                <a16:creationId xmlns:a16="http://schemas.microsoft.com/office/drawing/2014/main" id="{30964A2F-75A2-EA9E-DC8C-955691D7EAA0}"/>
              </a:ext>
            </a:extLst>
          </p:cNvPr>
          <p:cNvSpPr txBox="1">
            <a:spLocks noChangeArrowheads="1"/>
          </p:cNvSpPr>
          <p:nvPr/>
        </p:nvSpPr>
        <p:spPr bwMode="auto">
          <a:xfrm>
            <a:off x="3690938" y="6248400"/>
            <a:ext cx="176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SE" altLang="en-SE" sz="2400"/>
              <a:t>Lise Meitner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Bildobjekt 1" descr="Screen Shot 2018-08-01 at 12.17.24.png">
            <a:extLst>
              <a:ext uri="{FF2B5EF4-FFF2-40B4-BE49-F238E27FC236}">
                <a16:creationId xmlns:a16="http://schemas.microsoft.com/office/drawing/2014/main" id="{917D24A1-EC4E-0AC8-96AF-D495275E8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38175"/>
            <a:ext cx="5011737"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ruta 4">
            <a:extLst>
              <a:ext uri="{FF2B5EF4-FFF2-40B4-BE49-F238E27FC236}">
                <a16:creationId xmlns:a16="http://schemas.microsoft.com/office/drawing/2014/main" id="{84825593-1258-8D84-9AED-9DFDBE91B1CE}"/>
              </a:ext>
            </a:extLst>
          </p:cNvPr>
          <p:cNvSpPr txBox="1">
            <a:spLocks noChangeArrowheads="1"/>
          </p:cNvSpPr>
          <p:nvPr/>
        </p:nvSpPr>
        <p:spPr bwMode="auto">
          <a:xfrm>
            <a:off x="5553075" y="2598738"/>
            <a:ext cx="3049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GB" altLang="en-SE">
                <a:solidFill>
                  <a:schemeClr val="bg1"/>
                </a:solidFill>
                <a:latin typeface="Times New Roman" panose="02020603050405020304" pitchFamily="18" charset="0"/>
                <a:cs typeface="Times New Roman" panose="02020603050405020304" pitchFamily="18" charset="0"/>
              </a:rPr>
              <a:t>“Man sieht nur, was man weiß</a:t>
            </a:r>
            <a:r>
              <a:rPr lang="en-CA" altLang="en-SE" sz="4000">
                <a:solidFill>
                  <a:schemeClr val="bg1"/>
                </a:solidFill>
                <a:latin typeface="Times New Roman" panose="02020603050405020304" pitchFamily="18" charset="0"/>
                <a:cs typeface="Times New Roman" panose="02020603050405020304" pitchFamily="18" charset="0"/>
              </a:rPr>
              <a:t>”</a:t>
            </a:r>
            <a:endParaRPr lang="en-GB" altLang="en-SE">
              <a:solidFill>
                <a:schemeClr val="bg1"/>
              </a:solidFill>
              <a:latin typeface="Times New Roman" panose="02020603050405020304" pitchFamily="18" charset="0"/>
              <a:cs typeface="Times New Roman" panose="02020603050405020304" pitchFamily="18" charset="0"/>
            </a:endParaRPr>
          </a:p>
        </p:txBody>
      </p:sp>
      <p:sp>
        <p:nvSpPr>
          <p:cNvPr id="64516" name="TextBox 3">
            <a:extLst>
              <a:ext uri="{FF2B5EF4-FFF2-40B4-BE49-F238E27FC236}">
                <a16:creationId xmlns:a16="http://schemas.microsoft.com/office/drawing/2014/main" id="{AD20018D-6F45-0C69-E9F2-6ADE761D26ED}"/>
              </a:ext>
            </a:extLst>
          </p:cNvPr>
          <p:cNvSpPr txBox="1">
            <a:spLocks noChangeArrowheads="1"/>
          </p:cNvSpPr>
          <p:nvPr/>
        </p:nvSpPr>
        <p:spPr bwMode="auto">
          <a:xfrm>
            <a:off x="1128713" y="6253163"/>
            <a:ext cx="3836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lgn="ctr">
              <a:spcBef>
                <a:spcPct val="0"/>
              </a:spcBef>
              <a:buFontTx/>
              <a:buNone/>
            </a:pPr>
            <a:r>
              <a:rPr lang="en-CA" altLang="en-SE" sz="2400">
                <a:solidFill>
                  <a:srgbClr val="FFFFFF"/>
                </a:solidFill>
              </a:rPr>
              <a:t>Johann Wolfgang von Goethe</a:t>
            </a:r>
            <a:endParaRPr lang="sv-SE" altLang="en-SE" sz="24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Bildobjekt 4" descr="animal-countryside-grass-913419.jpg">
            <a:extLst>
              <a:ext uri="{FF2B5EF4-FFF2-40B4-BE49-F238E27FC236}">
                <a16:creationId xmlns:a16="http://schemas.microsoft.com/office/drawing/2014/main" id="{08E0D537-4A2B-E499-B136-2D79471B7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Old woman young woman">
            <a:extLst>
              <a:ext uri="{FF2B5EF4-FFF2-40B4-BE49-F238E27FC236}">
                <a16:creationId xmlns:a16="http://schemas.microsoft.com/office/drawing/2014/main" id="{A32E0722-4223-E700-5C85-C61BF18A4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1076325"/>
            <a:ext cx="3495675"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463FD554-C8DA-B568-80CC-191231537FD1}"/>
              </a:ext>
            </a:extLst>
          </p:cNvPr>
          <p:cNvSpPr>
            <a:spLocks noGrp="1" noChangeArrowheads="1"/>
          </p:cNvSpPr>
          <p:nvPr>
            <p:ph type="title"/>
          </p:nvPr>
        </p:nvSpPr>
        <p:spPr>
          <a:xfrm>
            <a:off x="0" y="161925"/>
            <a:ext cx="9142413" cy="1143000"/>
          </a:xfrm>
        </p:spPr>
        <p:txBody>
          <a:bodyPr/>
          <a:lstStyle/>
          <a:p>
            <a:r>
              <a:rPr lang="sv-SE" altLang="en-SE"/>
              <a:t>Bristfällig tolkning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a:extLst>
              <a:ext uri="{FF2B5EF4-FFF2-40B4-BE49-F238E27FC236}">
                <a16:creationId xmlns:a16="http://schemas.microsoft.com/office/drawing/2014/main" id="{C5E9776F-CE65-5A55-9DA0-3EDFE067087C}"/>
              </a:ext>
            </a:extLst>
          </p:cNvPr>
          <p:cNvSpPr>
            <a:spLocks noGrp="1" noChangeArrowheads="1"/>
          </p:cNvSpPr>
          <p:nvPr>
            <p:ph type="title"/>
          </p:nvPr>
        </p:nvSpPr>
        <p:spPr/>
        <p:txBody>
          <a:bodyPr/>
          <a:lstStyle/>
          <a:p>
            <a:r>
              <a:rPr lang="en-US" altLang="en-SE"/>
              <a:t>Premature Closure</a:t>
            </a:r>
          </a:p>
        </p:txBody>
      </p:sp>
      <p:sp>
        <p:nvSpPr>
          <p:cNvPr id="70658" name="Rectangle 4">
            <a:extLst>
              <a:ext uri="{FF2B5EF4-FFF2-40B4-BE49-F238E27FC236}">
                <a16:creationId xmlns:a16="http://schemas.microsoft.com/office/drawing/2014/main" id="{CC048B70-0F10-CF91-6EC2-B7C7A5ACA511}"/>
              </a:ext>
            </a:extLst>
          </p:cNvPr>
          <p:cNvSpPr>
            <a:spLocks noGrp="1" noChangeArrowheads="1"/>
          </p:cNvSpPr>
          <p:nvPr>
            <p:ph type="body" sz="half" idx="2"/>
          </p:nvPr>
        </p:nvSpPr>
        <p:spPr>
          <a:xfrm>
            <a:off x="3924300" y="1981200"/>
            <a:ext cx="5040313" cy="4111625"/>
          </a:xfrm>
        </p:spPr>
        <p:txBody>
          <a:bodyPr/>
          <a:lstStyle/>
          <a:p>
            <a:r>
              <a:rPr lang="sv-SE" altLang="en-SE" sz="4000"/>
              <a:t>Feber</a:t>
            </a:r>
          </a:p>
          <a:p>
            <a:r>
              <a:rPr lang="sv-SE" altLang="en-SE" sz="4000"/>
              <a:t>Dyspné</a:t>
            </a:r>
          </a:p>
          <a:p>
            <a:r>
              <a:rPr lang="sv-SE" altLang="en-SE" sz="4000"/>
              <a:t>Hosta</a:t>
            </a:r>
          </a:p>
          <a:p>
            <a:r>
              <a:rPr lang="sv-SE" altLang="en-SE" sz="4000"/>
              <a:t>Pleuritisk bröstsmärta</a:t>
            </a:r>
          </a:p>
          <a:p>
            <a:r>
              <a:rPr lang="sv-SE" altLang="en-SE" sz="4000"/>
              <a:t>Förhöjda vita &amp; CRP</a:t>
            </a:r>
          </a:p>
        </p:txBody>
      </p:sp>
      <p:pic>
        <p:nvPicPr>
          <p:cNvPr id="70659" name="Bildobjekt 1">
            <a:extLst>
              <a:ext uri="{FF2B5EF4-FFF2-40B4-BE49-F238E27FC236}">
                <a16:creationId xmlns:a16="http://schemas.microsoft.com/office/drawing/2014/main" id="{30012669-43C0-2755-A1C4-379661AF9D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73238"/>
            <a:ext cx="3190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6063"/>
        </a:solidFill>
        <a:effectLst/>
      </p:bgPr>
    </p:bg>
    <p:spTree>
      <p:nvGrpSpPr>
        <p:cNvPr id="1" name=""/>
        <p:cNvGrpSpPr/>
        <p:nvPr/>
      </p:nvGrpSpPr>
      <p:grpSpPr>
        <a:xfrm>
          <a:off x="0" y="0"/>
          <a:ext cx="0" cy="0"/>
          <a:chOff x="0" y="0"/>
          <a:chExt cx="0" cy="0"/>
        </a:xfrm>
      </p:grpSpPr>
      <p:pic>
        <p:nvPicPr>
          <p:cNvPr id="50178" name="Bildobjekt 6" descr="Screen Shot 2018-08-01 at 09.17.41.png">
            <a:extLst>
              <a:ext uri="{FF2B5EF4-FFF2-40B4-BE49-F238E27FC236}">
                <a16:creationId xmlns:a16="http://schemas.microsoft.com/office/drawing/2014/main" id="{7C460C63-CEDF-B975-6ED4-C4D7933E9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811213" y="1298576"/>
            <a:ext cx="638492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6311D1-0FEC-8831-25CB-F7951465BEBA}"/>
              </a:ext>
            </a:extLst>
          </p:cNvPr>
          <p:cNvSpPr txBox="1">
            <a:spLocks noChangeArrowheads="1"/>
          </p:cNvSpPr>
          <p:nvPr/>
        </p:nvSpPr>
        <p:spPr bwMode="auto">
          <a:xfrm>
            <a:off x="4873625" y="920750"/>
            <a:ext cx="4013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SE" altLang="en-SE">
                <a:solidFill>
                  <a:srgbClr val="FFFFFF"/>
                </a:solidFill>
              </a:rPr>
              <a:t>“diagnostic errors have represented a blind spot in the delivery of quality health care”</a:t>
            </a:r>
          </a:p>
          <a:p>
            <a:pPr>
              <a:spcBef>
                <a:spcPct val="0"/>
              </a:spcBef>
              <a:buFontTx/>
              <a:buNone/>
            </a:pPr>
            <a:endParaRPr lang="en-SE" altLang="en-SE">
              <a:solidFill>
                <a:srgbClr val="FFFFFF"/>
              </a:solidFill>
            </a:endParaRPr>
          </a:p>
          <a:p>
            <a:pPr algn="ctr">
              <a:spcBef>
                <a:spcPct val="0"/>
              </a:spcBef>
              <a:buFontTx/>
              <a:buNone/>
            </a:pPr>
            <a:endParaRPr lang="en-SE" altLang="en-SE">
              <a:solidFill>
                <a:srgbClr val="FFFFFF"/>
              </a:solidFill>
            </a:endParaRPr>
          </a:p>
          <a:p>
            <a:pPr>
              <a:spcBef>
                <a:spcPct val="0"/>
              </a:spcBef>
              <a:buFontTx/>
              <a:buNone/>
            </a:pPr>
            <a:endParaRPr lang="en-SE" altLang="en-SE">
              <a:solidFill>
                <a:srgbClr val="FFFFFF"/>
              </a:solidFill>
            </a:endParaRPr>
          </a:p>
          <a:p>
            <a:pPr>
              <a:spcBef>
                <a:spcPct val="0"/>
              </a:spcBef>
              <a:buFontTx/>
              <a:buNone/>
            </a:pPr>
            <a:r>
              <a:rPr lang="en-SE" altLang="en-SE">
                <a:solidFill>
                  <a:srgbClr val="FFFFFF"/>
                </a:solidFill>
              </a:rPr>
              <a:t>“</a:t>
            </a:r>
            <a:r>
              <a:rPr lang="en-GB" altLang="en-SE">
                <a:solidFill>
                  <a:srgbClr val="FFFFFF"/>
                </a:solidFill>
              </a:rPr>
              <a:t>c</a:t>
            </a:r>
            <a:r>
              <a:rPr lang="en-SE" altLang="en-SE">
                <a:solidFill>
                  <a:srgbClr val="FFFFFF"/>
                </a:solidFill>
              </a:rPr>
              <a:t>ontinue to harm an unacceptable number of patients”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ubrik 1">
            <a:extLst>
              <a:ext uri="{FF2B5EF4-FFF2-40B4-BE49-F238E27FC236}">
                <a16:creationId xmlns:a16="http://schemas.microsoft.com/office/drawing/2014/main" id="{054274A0-C5A6-90CB-04BD-CB45742552FC}"/>
              </a:ext>
            </a:extLst>
          </p:cNvPr>
          <p:cNvSpPr>
            <a:spLocks noGrp="1" noChangeArrowheads="1"/>
          </p:cNvSpPr>
          <p:nvPr>
            <p:ph type="title"/>
          </p:nvPr>
        </p:nvSpPr>
        <p:spPr/>
        <p:txBody>
          <a:bodyPr/>
          <a:lstStyle/>
          <a:p>
            <a:r>
              <a:rPr lang="sv-SE" altLang="en-SE"/>
              <a:t>Diagnostic Error: Definition</a:t>
            </a:r>
            <a:br>
              <a:rPr lang="sv-SE" altLang="en-SE"/>
            </a:br>
            <a:r>
              <a:rPr lang="sv-SE" altLang="en-SE"/>
              <a:t>Institute of Medicine</a:t>
            </a:r>
          </a:p>
        </p:txBody>
      </p:sp>
      <p:sp>
        <p:nvSpPr>
          <p:cNvPr id="27650" name="Platshållare för innehåll 2">
            <a:extLst>
              <a:ext uri="{FF2B5EF4-FFF2-40B4-BE49-F238E27FC236}">
                <a16:creationId xmlns:a16="http://schemas.microsoft.com/office/drawing/2014/main" id="{43B05DFF-EF34-A79B-CE03-C1C12C352FC6}"/>
              </a:ext>
            </a:extLst>
          </p:cNvPr>
          <p:cNvSpPr>
            <a:spLocks noGrp="1" noChangeArrowheads="1"/>
          </p:cNvSpPr>
          <p:nvPr>
            <p:ph sz="half" idx="1"/>
          </p:nvPr>
        </p:nvSpPr>
        <p:spPr>
          <a:xfrm>
            <a:off x="179388" y="1981200"/>
            <a:ext cx="4537075" cy="1952625"/>
          </a:xfrm>
        </p:spPr>
        <p:txBody>
          <a:bodyPr/>
          <a:lstStyle/>
          <a:p>
            <a:pPr marL="0" indent="0" algn="ctr">
              <a:buFontTx/>
              <a:buNone/>
              <a:defRPr/>
            </a:pPr>
            <a:r>
              <a:rPr lang="sv-SE" altLang="en-SE" b="1" dirty="0" err="1"/>
              <a:t>Failure</a:t>
            </a:r>
            <a:r>
              <a:rPr lang="sv-SE" altLang="en-SE" b="1" dirty="0"/>
              <a:t> to</a:t>
            </a:r>
          </a:p>
          <a:p>
            <a:pPr>
              <a:defRPr/>
            </a:pPr>
            <a:r>
              <a:rPr lang="en-US" altLang="en-SE" dirty="0"/>
              <a:t>establish </a:t>
            </a:r>
            <a:r>
              <a:rPr lang="en-US" altLang="en-SE" dirty="0">
                <a:solidFill>
                  <a:srgbClr val="FF9300"/>
                </a:solidFill>
              </a:rPr>
              <a:t>accurate</a:t>
            </a:r>
            <a:r>
              <a:rPr lang="en-US" altLang="en-SE" dirty="0"/>
              <a:t> and </a:t>
            </a:r>
            <a:r>
              <a:rPr lang="en-US" altLang="en-SE" dirty="0">
                <a:solidFill>
                  <a:srgbClr val="FF9300"/>
                </a:solidFill>
              </a:rPr>
              <a:t>timely</a:t>
            </a:r>
            <a:r>
              <a:rPr lang="en-US" altLang="en-SE" dirty="0"/>
              <a:t> explanation of the patient</a:t>
            </a:r>
            <a:r>
              <a:rPr lang="en-US" altLang="sv-SE" dirty="0"/>
              <a:t>’</a:t>
            </a:r>
            <a:r>
              <a:rPr lang="en-US" altLang="en-SE" dirty="0"/>
              <a:t>s health problem(s)</a:t>
            </a:r>
          </a:p>
        </p:txBody>
      </p:sp>
      <p:sp>
        <p:nvSpPr>
          <p:cNvPr id="4" name="Platshållare för innehåll 3">
            <a:extLst>
              <a:ext uri="{FF2B5EF4-FFF2-40B4-BE49-F238E27FC236}">
                <a16:creationId xmlns:a16="http://schemas.microsoft.com/office/drawing/2014/main" id="{3FDDB786-3D7B-B58A-BD64-5E5AAE76AB19}"/>
              </a:ext>
            </a:extLst>
          </p:cNvPr>
          <p:cNvSpPr>
            <a:spLocks noGrp="1"/>
          </p:cNvSpPr>
          <p:nvPr>
            <p:ph sz="half" idx="2"/>
          </p:nvPr>
        </p:nvSpPr>
        <p:spPr>
          <a:xfrm>
            <a:off x="5148263" y="1981200"/>
            <a:ext cx="3309937" cy="1808163"/>
          </a:xfrm>
        </p:spPr>
        <p:txBody>
          <a:bodyPr/>
          <a:lstStyle/>
          <a:p>
            <a:pPr marL="0" indent="0" algn="ctr">
              <a:buFontTx/>
              <a:buNone/>
              <a:defRPr/>
            </a:pPr>
            <a:r>
              <a:rPr lang="sv-SE" b="1" dirty="0" err="1">
                <a:ea typeface="+mn-ea"/>
              </a:rPr>
              <a:t>Failure</a:t>
            </a:r>
            <a:r>
              <a:rPr lang="sv-SE" b="1" dirty="0">
                <a:ea typeface="+mn-ea"/>
              </a:rPr>
              <a:t> to</a:t>
            </a:r>
          </a:p>
          <a:p>
            <a:pPr>
              <a:defRPr/>
            </a:pPr>
            <a:r>
              <a:rPr lang="sv-SE" dirty="0" err="1">
                <a:solidFill>
                  <a:srgbClr val="FF9300"/>
                </a:solidFill>
                <a:ea typeface="+mn-ea"/>
              </a:rPr>
              <a:t>Communicate</a:t>
            </a:r>
            <a:r>
              <a:rPr lang="sv-SE" dirty="0">
                <a:ea typeface="+mn-ea"/>
              </a:rPr>
              <a:t> </a:t>
            </a:r>
            <a:r>
              <a:rPr lang="sv-SE" dirty="0" err="1">
                <a:ea typeface="+mn-ea"/>
              </a:rPr>
              <a:t>that</a:t>
            </a:r>
            <a:r>
              <a:rPr lang="sv-SE" dirty="0">
                <a:ea typeface="+mn-ea"/>
              </a:rPr>
              <a:t> </a:t>
            </a:r>
            <a:r>
              <a:rPr lang="sv-SE" dirty="0" err="1">
                <a:ea typeface="+mn-ea"/>
              </a:rPr>
              <a:t>explanation</a:t>
            </a:r>
            <a:r>
              <a:rPr lang="sv-SE" dirty="0">
                <a:ea typeface="+mn-ea"/>
              </a:rPr>
              <a:t> to the patient</a:t>
            </a:r>
          </a:p>
        </p:txBody>
      </p:sp>
      <p:sp>
        <p:nvSpPr>
          <p:cNvPr id="2" name="Doughnut 1">
            <a:extLst>
              <a:ext uri="{FF2B5EF4-FFF2-40B4-BE49-F238E27FC236}">
                <a16:creationId xmlns:a16="http://schemas.microsoft.com/office/drawing/2014/main" id="{3BADFC70-980F-B89B-896C-6FF146AC6CDF}"/>
              </a:ext>
            </a:extLst>
          </p:cNvPr>
          <p:cNvSpPr/>
          <p:nvPr/>
        </p:nvSpPr>
        <p:spPr bwMode="auto">
          <a:xfrm>
            <a:off x="4716463" y="1736725"/>
            <a:ext cx="4176712" cy="2628900"/>
          </a:xfrm>
          <a:prstGeom prst="donut">
            <a:avLst>
              <a:gd name="adj" fmla="val 257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SE">
              <a:solidFill>
                <a:srgbClr val="000000"/>
              </a:solidFill>
              <a:ea typeface="ＭＳ Ｐゴシック" charset="0"/>
            </a:endParaRPr>
          </a:p>
        </p:txBody>
      </p:sp>
      <p:sp>
        <p:nvSpPr>
          <p:cNvPr id="3" name="TextBox 2">
            <a:extLst>
              <a:ext uri="{FF2B5EF4-FFF2-40B4-BE49-F238E27FC236}">
                <a16:creationId xmlns:a16="http://schemas.microsoft.com/office/drawing/2014/main" id="{EC377423-F404-227D-9374-064C58498762}"/>
              </a:ext>
            </a:extLst>
          </p:cNvPr>
          <p:cNvSpPr txBox="1"/>
          <p:nvPr/>
        </p:nvSpPr>
        <p:spPr>
          <a:xfrm>
            <a:off x="5181600" y="4310063"/>
            <a:ext cx="3354388" cy="1200150"/>
          </a:xfrm>
          <a:prstGeom prst="rect">
            <a:avLst/>
          </a:prstGeom>
          <a:noFill/>
        </p:spPr>
        <p:txBody>
          <a:bodyPr>
            <a:spAutoFit/>
          </a:bodyPr>
          <a:lstStyle/>
          <a:p>
            <a:pPr>
              <a:defRPr/>
            </a:pPr>
            <a:r>
              <a:rPr lang="en-SE" b="1" dirty="0">
                <a:solidFill>
                  <a:schemeClr val="bg2">
                    <a:lumMod val="75000"/>
                  </a:schemeClr>
                </a:solidFill>
                <a:latin typeface="Times" pitchFamily="2" charset="0"/>
              </a:rPr>
              <a:t>This is a problem with communication, n</a:t>
            </a:r>
            <a:r>
              <a:rPr lang="en-GB" b="1" dirty="0" err="1">
                <a:solidFill>
                  <a:schemeClr val="bg2">
                    <a:lumMod val="75000"/>
                  </a:schemeClr>
                </a:solidFill>
                <a:latin typeface="Times" pitchFamily="2" charset="0"/>
              </a:rPr>
              <a:t>ot</a:t>
            </a:r>
            <a:r>
              <a:rPr lang="en-GB" b="1" dirty="0">
                <a:solidFill>
                  <a:schemeClr val="bg2">
                    <a:lumMod val="75000"/>
                  </a:schemeClr>
                </a:solidFill>
                <a:latin typeface="Times" pitchFamily="2" charset="0"/>
              </a:rPr>
              <a:t> a problem with diagnosis</a:t>
            </a:r>
            <a:endParaRPr lang="en-SE" b="1" dirty="0">
              <a:solidFill>
                <a:schemeClr val="bg2">
                  <a:lumMod val="75000"/>
                </a:schemeClr>
              </a:solidFill>
              <a:latin typeface="Times" pitchFamily="2" charset="0"/>
            </a:endParaRPr>
          </a:p>
        </p:txBody>
      </p:sp>
      <p:sp>
        <p:nvSpPr>
          <p:cNvPr id="7" name="Doughnut 6">
            <a:extLst>
              <a:ext uri="{FF2B5EF4-FFF2-40B4-BE49-F238E27FC236}">
                <a16:creationId xmlns:a16="http://schemas.microsoft.com/office/drawing/2014/main" id="{3FB9C6F3-64C4-99FC-8C1A-7E3FB2DFBC10}"/>
              </a:ext>
            </a:extLst>
          </p:cNvPr>
          <p:cNvSpPr/>
          <p:nvPr/>
        </p:nvSpPr>
        <p:spPr bwMode="auto">
          <a:xfrm>
            <a:off x="142875" y="1798638"/>
            <a:ext cx="4608513" cy="2628900"/>
          </a:xfrm>
          <a:prstGeom prst="donut">
            <a:avLst>
              <a:gd name="adj" fmla="val 257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SE">
              <a:solidFill>
                <a:srgbClr val="000000"/>
              </a:solidFill>
              <a:ea typeface="ＭＳ Ｐゴシック" charset="0"/>
            </a:endParaRPr>
          </a:p>
        </p:txBody>
      </p:sp>
      <p:sp>
        <p:nvSpPr>
          <p:cNvPr id="8" name="TextBox 7">
            <a:extLst>
              <a:ext uri="{FF2B5EF4-FFF2-40B4-BE49-F238E27FC236}">
                <a16:creationId xmlns:a16="http://schemas.microsoft.com/office/drawing/2014/main" id="{CCBFA648-4FB1-5ED1-438F-772F4E12E3FD}"/>
              </a:ext>
            </a:extLst>
          </p:cNvPr>
          <p:cNvSpPr txBox="1"/>
          <p:nvPr/>
        </p:nvSpPr>
        <p:spPr>
          <a:xfrm>
            <a:off x="485775" y="4473575"/>
            <a:ext cx="3924300" cy="1201738"/>
          </a:xfrm>
          <a:prstGeom prst="rect">
            <a:avLst/>
          </a:prstGeom>
          <a:noFill/>
        </p:spPr>
        <p:txBody>
          <a:bodyPr>
            <a:spAutoFit/>
          </a:bodyPr>
          <a:lstStyle/>
          <a:p>
            <a:pPr>
              <a:defRPr/>
            </a:pPr>
            <a:r>
              <a:rPr lang="en-SE" b="1" dirty="0">
                <a:solidFill>
                  <a:schemeClr val="bg2">
                    <a:lumMod val="75000"/>
                  </a:schemeClr>
                </a:solidFill>
                <a:latin typeface="Times" pitchFamily="2" charset="0"/>
              </a:rPr>
              <a:t>This definition does not make sense within the realm of Emergency Medicine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ubrik 1">
            <a:extLst>
              <a:ext uri="{FF2B5EF4-FFF2-40B4-BE49-F238E27FC236}">
                <a16:creationId xmlns:a16="http://schemas.microsoft.com/office/drawing/2014/main" id="{B80C4972-9C0A-538F-3BA6-D15F65A9677D}"/>
              </a:ext>
            </a:extLst>
          </p:cNvPr>
          <p:cNvSpPr>
            <a:spLocks noGrp="1" noChangeArrowheads="1"/>
          </p:cNvSpPr>
          <p:nvPr>
            <p:ph type="title"/>
          </p:nvPr>
        </p:nvSpPr>
        <p:spPr/>
        <p:txBody>
          <a:bodyPr/>
          <a:lstStyle/>
          <a:p>
            <a:r>
              <a:rPr lang="sv-SE" altLang="en-SE"/>
              <a:t>Tidskänsliga diagnoser</a:t>
            </a:r>
          </a:p>
        </p:txBody>
      </p:sp>
      <p:sp>
        <p:nvSpPr>
          <p:cNvPr id="72706" name="Platshållare för innehåll 2">
            <a:extLst>
              <a:ext uri="{FF2B5EF4-FFF2-40B4-BE49-F238E27FC236}">
                <a16:creationId xmlns:a16="http://schemas.microsoft.com/office/drawing/2014/main" id="{1488721F-D0E0-5BF2-6881-BC3DE7AFB2AA}"/>
              </a:ext>
            </a:extLst>
          </p:cNvPr>
          <p:cNvSpPr>
            <a:spLocks noGrp="1" noChangeArrowheads="1"/>
          </p:cNvSpPr>
          <p:nvPr>
            <p:ph sz="half" idx="1"/>
          </p:nvPr>
        </p:nvSpPr>
        <p:spPr>
          <a:xfrm>
            <a:off x="685800" y="2557463"/>
            <a:ext cx="3886200" cy="1663700"/>
          </a:xfrm>
        </p:spPr>
        <p:txBody>
          <a:bodyPr/>
          <a:lstStyle/>
          <a:p>
            <a:r>
              <a:rPr lang="sv-SE" altLang="en-SE"/>
              <a:t>Där behandling inom </a:t>
            </a:r>
            <a:r>
              <a:rPr lang="sv-SE" altLang="en-SE">
                <a:solidFill>
                  <a:srgbClr val="FF9300"/>
                </a:solidFill>
              </a:rPr>
              <a:t>minuter-dagar</a:t>
            </a:r>
            <a:r>
              <a:rPr lang="sv-SE" altLang="en-SE"/>
              <a:t> påverkar morbiditet &amp; mortalitet</a:t>
            </a:r>
          </a:p>
        </p:txBody>
      </p:sp>
      <p:pic>
        <p:nvPicPr>
          <p:cNvPr id="72707" name="Bildobjekt 3" descr="Stopwatch.png">
            <a:extLst>
              <a:ext uri="{FF2B5EF4-FFF2-40B4-BE49-F238E27FC236}">
                <a16:creationId xmlns:a16="http://schemas.microsoft.com/office/drawing/2014/main" id="{90FEBCAC-8444-FB4A-4C54-7540920E7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989138"/>
            <a:ext cx="23685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ubrik 1">
            <a:extLst>
              <a:ext uri="{FF2B5EF4-FFF2-40B4-BE49-F238E27FC236}">
                <a16:creationId xmlns:a16="http://schemas.microsoft.com/office/drawing/2014/main" id="{43161FD1-CF4C-96E2-1BED-F4557C42CFA2}"/>
              </a:ext>
            </a:extLst>
          </p:cNvPr>
          <p:cNvSpPr>
            <a:spLocks noGrp="1" noChangeArrowheads="1"/>
          </p:cNvSpPr>
          <p:nvPr>
            <p:ph type="title"/>
          </p:nvPr>
        </p:nvSpPr>
        <p:spPr/>
        <p:txBody>
          <a:bodyPr/>
          <a:lstStyle/>
          <a:p>
            <a:r>
              <a:rPr lang="sv-SE" altLang="en-SE"/>
              <a:t>Tidskänsliga diagnoser</a:t>
            </a:r>
          </a:p>
        </p:txBody>
      </p:sp>
      <p:sp>
        <p:nvSpPr>
          <p:cNvPr id="74754" name="Platshållare för innehåll 3">
            <a:extLst>
              <a:ext uri="{FF2B5EF4-FFF2-40B4-BE49-F238E27FC236}">
                <a16:creationId xmlns:a16="http://schemas.microsoft.com/office/drawing/2014/main" id="{B094A643-12AF-08D7-DEB5-EDBA81799F97}"/>
              </a:ext>
            </a:extLst>
          </p:cNvPr>
          <p:cNvSpPr>
            <a:spLocks noGrp="1" noChangeArrowheads="1"/>
          </p:cNvSpPr>
          <p:nvPr>
            <p:ph sz="half" idx="1"/>
          </p:nvPr>
        </p:nvSpPr>
        <p:spPr>
          <a:xfrm>
            <a:off x="250825" y="3932238"/>
            <a:ext cx="3744913" cy="2233612"/>
          </a:xfrm>
        </p:spPr>
        <p:txBody>
          <a:bodyPr/>
          <a:lstStyle/>
          <a:p>
            <a:r>
              <a:rPr lang="sv-SE" altLang="en-SE"/>
              <a:t>Lungemboli</a:t>
            </a:r>
          </a:p>
          <a:p>
            <a:r>
              <a:rPr lang="sv-SE" altLang="en-SE"/>
              <a:t>Stroke</a:t>
            </a:r>
          </a:p>
          <a:p>
            <a:r>
              <a:rPr lang="sv-SE" altLang="en-SE"/>
              <a:t>Aktiv GI blödning</a:t>
            </a:r>
          </a:p>
          <a:p>
            <a:r>
              <a:rPr lang="sv-SE" altLang="en-SE"/>
              <a:t>Sepsis</a:t>
            </a:r>
          </a:p>
          <a:p>
            <a:endParaRPr lang="sv-SE" altLang="en-SE"/>
          </a:p>
        </p:txBody>
      </p:sp>
      <p:sp>
        <p:nvSpPr>
          <p:cNvPr id="74755" name="Platshållare för innehåll 4">
            <a:extLst>
              <a:ext uri="{FF2B5EF4-FFF2-40B4-BE49-F238E27FC236}">
                <a16:creationId xmlns:a16="http://schemas.microsoft.com/office/drawing/2014/main" id="{64A322BB-6048-3774-70E6-0EBF982CE9E7}"/>
              </a:ext>
            </a:extLst>
          </p:cNvPr>
          <p:cNvSpPr>
            <a:spLocks noGrp="1" noChangeArrowheads="1"/>
          </p:cNvSpPr>
          <p:nvPr>
            <p:ph sz="half" idx="2"/>
          </p:nvPr>
        </p:nvSpPr>
        <p:spPr>
          <a:xfrm>
            <a:off x="4643438" y="3933825"/>
            <a:ext cx="4392612" cy="2376488"/>
          </a:xfrm>
        </p:spPr>
        <p:txBody>
          <a:bodyPr/>
          <a:lstStyle/>
          <a:p>
            <a:r>
              <a:rPr lang="sv-SE" altLang="en-SE"/>
              <a:t>Lungcancer</a:t>
            </a:r>
          </a:p>
          <a:p>
            <a:r>
              <a:rPr lang="sv-SE" altLang="en-SE"/>
              <a:t>MS</a:t>
            </a:r>
          </a:p>
          <a:p>
            <a:r>
              <a:rPr lang="sv-SE" altLang="en-SE"/>
              <a:t>Järnbrist anemi</a:t>
            </a:r>
          </a:p>
          <a:p>
            <a:r>
              <a:rPr lang="sv-SE" altLang="en-SE"/>
              <a:t>RA</a:t>
            </a:r>
          </a:p>
        </p:txBody>
      </p:sp>
      <p:pic>
        <p:nvPicPr>
          <p:cNvPr id="74756" name="Bildobjekt 5" descr="Stopwatch.png">
            <a:extLst>
              <a:ext uri="{FF2B5EF4-FFF2-40B4-BE49-F238E27FC236}">
                <a16:creationId xmlns:a16="http://schemas.microsoft.com/office/drawing/2014/main" id="{72BD24F1-21D0-DF59-F035-F0473099D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24050"/>
            <a:ext cx="157956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Bildobjekt 5" descr="Stopwatch.png">
            <a:extLst>
              <a:ext uri="{FF2B5EF4-FFF2-40B4-BE49-F238E27FC236}">
                <a16:creationId xmlns:a16="http://schemas.microsoft.com/office/drawing/2014/main" id="{2FC437AF-A3B0-6BD4-D6F7-68914B410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916113"/>
            <a:ext cx="15779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Bildobjekt 3" descr="transparent-red-no-circle-md.png">
            <a:extLst>
              <a:ext uri="{FF2B5EF4-FFF2-40B4-BE49-F238E27FC236}">
                <a16:creationId xmlns:a16="http://schemas.microsoft.com/office/drawing/2014/main" id="{2A11540E-F928-87B9-4DF0-41E8E279B4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73238"/>
            <a:ext cx="20161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34A82B-6223-CC18-C4D2-111C0EFDBEC0}"/>
              </a:ext>
            </a:extLst>
          </p:cNvPr>
          <p:cNvSpPr txBox="1"/>
          <p:nvPr/>
        </p:nvSpPr>
        <p:spPr>
          <a:xfrm>
            <a:off x="1778703" y="2967335"/>
            <a:ext cx="5586594" cy="923330"/>
          </a:xfrm>
          <a:prstGeom prst="rect">
            <a:avLst/>
          </a:prstGeom>
          <a:noFill/>
        </p:spPr>
        <p:txBody>
          <a:bodyPr wrap="none" rtlCol="0">
            <a:spAutoFit/>
          </a:bodyPr>
          <a:lstStyle/>
          <a:p>
            <a:pPr algn="ctr"/>
            <a:r>
              <a:rPr lang="en-SE" sz="4400" dirty="0">
                <a:effectLst/>
                <a:latin typeface="Times New Roman" panose="02020603050405020304" pitchFamily="18" charset="0"/>
                <a:ea typeface="Aptos" panose="020B0004020202020204" pitchFamily="34" charset="0"/>
                <a:cs typeface="Times New Roman" panose="02020603050405020304" pitchFamily="18" charset="0"/>
              </a:rPr>
              <a:t>ALLVARLIG </a:t>
            </a:r>
            <a:r>
              <a:rPr lang="en-SE" sz="4400" dirty="0">
                <a:effectLst/>
                <a:latin typeface="Times New Roman" panose="02020603050405020304" pitchFamily="18" charset="0"/>
                <a:ea typeface="Aptos" panose="020B0004020202020204" pitchFamily="34" charset="0"/>
                <a:cs typeface="Times New Roman" panose="02020603050405020304" pitchFamily="18" charset="0"/>
                <a:sym typeface="Symbol" pitchFamily="2" charset="2"/>
              </a:rPr>
              <a:t></a:t>
            </a:r>
            <a:r>
              <a:rPr lang="en-SE" sz="4400" dirty="0">
                <a:effectLst/>
                <a:latin typeface="Times New Roman" panose="02020603050405020304" pitchFamily="18" charset="0"/>
                <a:ea typeface="Aptos" panose="020B0004020202020204" pitchFamily="34" charset="0"/>
                <a:cs typeface="Times New Roman" panose="02020603050405020304" pitchFamily="18" charset="0"/>
              </a:rPr>
              <a:t> AKUT</a:t>
            </a:r>
            <a:r>
              <a:rPr lang="en-SE" sz="5400" dirty="0">
                <a:effectLst/>
                <a:latin typeface="Times New Roman" panose="02020603050405020304" pitchFamily="18" charset="0"/>
                <a:cs typeface="Times New Roman" panose="02020603050405020304" pitchFamily="18" charset="0"/>
              </a:rPr>
              <a:t> </a:t>
            </a:r>
            <a:endParaRPr lang="en-S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162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ruta 2">
            <a:extLst>
              <a:ext uri="{FF2B5EF4-FFF2-40B4-BE49-F238E27FC236}">
                <a16:creationId xmlns:a16="http://schemas.microsoft.com/office/drawing/2014/main" id="{BDC5B98E-05A7-593E-19B2-8CF48A086212}"/>
              </a:ext>
            </a:extLst>
          </p:cNvPr>
          <p:cNvSpPr txBox="1">
            <a:spLocks noChangeArrowheads="1"/>
          </p:cNvSpPr>
          <p:nvPr/>
        </p:nvSpPr>
        <p:spPr bwMode="auto">
          <a:xfrm>
            <a:off x="1187450" y="1628775"/>
            <a:ext cx="367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a:t>För varje symtom</a:t>
            </a:r>
          </a:p>
        </p:txBody>
      </p:sp>
      <p:sp>
        <p:nvSpPr>
          <p:cNvPr id="76802" name="textruta 5">
            <a:extLst>
              <a:ext uri="{FF2B5EF4-FFF2-40B4-BE49-F238E27FC236}">
                <a16:creationId xmlns:a16="http://schemas.microsoft.com/office/drawing/2014/main" id="{97847BB2-0EB0-01F7-0EB2-4EDFABA34648}"/>
              </a:ext>
            </a:extLst>
          </p:cNvPr>
          <p:cNvSpPr txBox="1">
            <a:spLocks noChangeArrowheads="1"/>
          </p:cNvSpPr>
          <p:nvPr/>
        </p:nvSpPr>
        <p:spPr bwMode="auto">
          <a:xfrm>
            <a:off x="3492500" y="5157788"/>
            <a:ext cx="532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a:t>Fåtal tidskänsliga</a:t>
            </a:r>
            <a:r>
              <a:rPr lang="sv-SE" altLang="ja-JP"/>
              <a:t> diagnoser</a:t>
            </a:r>
            <a:endParaRPr lang="sv-SE" altLang="en-SE"/>
          </a:p>
        </p:txBody>
      </p:sp>
      <p:cxnSp>
        <p:nvCxnSpPr>
          <p:cNvPr id="7" name="Rak pil 6">
            <a:extLst>
              <a:ext uri="{FF2B5EF4-FFF2-40B4-BE49-F238E27FC236}">
                <a16:creationId xmlns:a16="http://schemas.microsoft.com/office/drawing/2014/main" id="{77970774-0D8B-C8AC-4BD2-273C56523152}"/>
              </a:ext>
            </a:extLst>
          </p:cNvPr>
          <p:cNvCxnSpPr>
            <a:cxnSpLocks noChangeShapeType="1"/>
          </p:cNvCxnSpPr>
          <p:nvPr/>
        </p:nvCxnSpPr>
        <p:spPr bwMode="auto">
          <a:xfrm>
            <a:off x="2700338" y="2349500"/>
            <a:ext cx="3167062" cy="2808288"/>
          </a:xfrm>
          <a:prstGeom prst="straightConnector1">
            <a:avLst/>
          </a:prstGeom>
          <a:noFill/>
          <a:ln w="38100">
            <a:solidFill>
              <a:srgbClr val="FF7305"/>
            </a:solidFill>
            <a:round/>
            <a:headEnd/>
            <a:tailEnd type="arrow" w="med" len="med"/>
          </a:ln>
          <a:effectLst>
            <a:outerShdw blurRad="40000" dist="23000" dir="5400000" rotWithShape="0">
              <a:srgbClr val="808080">
                <a:alpha val="34999"/>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ubrik 1">
            <a:extLst>
              <a:ext uri="{FF2B5EF4-FFF2-40B4-BE49-F238E27FC236}">
                <a16:creationId xmlns:a16="http://schemas.microsoft.com/office/drawing/2014/main" id="{10DE9C7F-EAFD-E81F-3419-B2DBFE5F1EE2}"/>
              </a:ext>
            </a:extLst>
          </p:cNvPr>
          <p:cNvSpPr>
            <a:spLocks noGrp="1" noChangeArrowheads="1"/>
          </p:cNvSpPr>
          <p:nvPr>
            <p:ph type="title"/>
          </p:nvPr>
        </p:nvSpPr>
        <p:spPr/>
        <p:txBody>
          <a:bodyPr/>
          <a:lstStyle/>
          <a:p>
            <a:r>
              <a:rPr lang="sv-SE" altLang="en-SE"/>
              <a:t>Bröstsmärta</a:t>
            </a:r>
          </a:p>
        </p:txBody>
      </p:sp>
      <p:sp>
        <p:nvSpPr>
          <p:cNvPr id="3" name="Platshållare för innehåll 2">
            <a:extLst>
              <a:ext uri="{FF2B5EF4-FFF2-40B4-BE49-F238E27FC236}">
                <a16:creationId xmlns:a16="http://schemas.microsoft.com/office/drawing/2014/main" id="{ABC8036D-7790-A31B-5403-4B5D76241CDF}"/>
              </a:ext>
            </a:extLst>
          </p:cNvPr>
          <p:cNvSpPr>
            <a:spLocks noGrp="1" noChangeArrowheads="1"/>
          </p:cNvSpPr>
          <p:nvPr>
            <p:ph idx="1"/>
          </p:nvPr>
        </p:nvSpPr>
        <p:spPr/>
        <p:txBody>
          <a:bodyPr/>
          <a:lstStyle/>
          <a:p>
            <a:r>
              <a:rPr lang="sv-SE" altLang="en-SE"/>
              <a:t>Akut koronart syndrom</a:t>
            </a:r>
          </a:p>
          <a:p>
            <a:r>
              <a:rPr lang="sv-SE" altLang="en-SE"/>
              <a:t>Lungemboli</a:t>
            </a:r>
          </a:p>
          <a:p>
            <a:r>
              <a:rPr lang="sv-SE" altLang="en-SE"/>
              <a:t>Aortadissektion</a:t>
            </a:r>
          </a:p>
          <a:p>
            <a:endParaRPr lang="sv-SE" altLang="en-SE"/>
          </a:p>
          <a:p>
            <a:r>
              <a:rPr lang="sv-SE" altLang="en-SE"/>
              <a:t>Mediastinit</a:t>
            </a:r>
          </a:p>
          <a:p>
            <a:r>
              <a:rPr lang="sv-SE" altLang="en-SE"/>
              <a:t>Pneumothorax</a:t>
            </a:r>
          </a:p>
          <a:p>
            <a:r>
              <a:rPr lang="sv-SE" altLang="en-SE"/>
              <a:t>Perikardit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ubrik 1">
            <a:extLst>
              <a:ext uri="{FF2B5EF4-FFF2-40B4-BE49-F238E27FC236}">
                <a16:creationId xmlns:a16="http://schemas.microsoft.com/office/drawing/2014/main" id="{47911D34-870B-8E42-4548-CAC2DDE797F1}"/>
              </a:ext>
            </a:extLst>
          </p:cNvPr>
          <p:cNvSpPr>
            <a:spLocks noGrp="1" noChangeArrowheads="1"/>
          </p:cNvSpPr>
          <p:nvPr>
            <p:ph type="title"/>
          </p:nvPr>
        </p:nvSpPr>
        <p:spPr/>
        <p:txBody>
          <a:bodyPr/>
          <a:lstStyle/>
          <a:p>
            <a:r>
              <a:rPr lang="sv-SE" altLang="en-SE"/>
              <a:t>Over-Investigation</a:t>
            </a:r>
          </a:p>
        </p:txBody>
      </p:sp>
      <p:pic>
        <p:nvPicPr>
          <p:cNvPr id="102404" name="Bildobjekt 2" descr="Screen Shot 2018-08-01 at 10.33.42.png">
            <a:extLst>
              <a:ext uri="{FF2B5EF4-FFF2-40B4-BE49-F238E27FC236}">
                <a16:creationId xmlns:a16="http://schemas.microsoft.com/office/drawing/2014/main" id="{23FE95B3-FCE3-A15F-A3A2-7186A77B9B25}"/>
              </a:ext>
            </a:extLst>
          </p:cNvPr>
          <p:cNvPicPr>
            <a:picLocks noChangeAspect="1"/>
          </p:cNvPicPr>
          <p:nvPr/>
        </p:nvPicPr>
        <p:blipFill>
          <a:blip r:embed="rId3">
            <a:extLst>
              <a:ext uri="{28A0092B-C50C-407E-A947-70E740481C1C}">
                <a14:useLocalDpi xmlns:a14="http://schemas.microsoft.com/office/drawing/2010/main" val="0"/>
              </a:ext>
            </a:extLst>
          </a:blip>
          <a:srcRect l="28676" t="13777" r="27122" b="29105"/>
          <a:stretch>
            <a:fillRect/>
          </a:stretch>
        </p:blipFill>
        <p:spPr bwMode="auto">
          <a:xfrm>
            <a:off x="1447800" y="1628775"/>
            <a:ext cx="62484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Bildobjekt 2" descr="twosidescoin.jpg">
            <a:extLst>
              <a:ext uri="{FF2B5EF4-FFF2-40B4-BE49-F238E27FC236}">
                <a16:creationId xmlns:a16="http://schemas.microsoft.com/office/drawing/2014/main" id="{4450C0A8-6BAD-7BC4-3F5D-2EEEAFA14B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2276475"/>
            <a:ext cx="46212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textruta 3">
            <a:extLst>
              <a:ext uri="{FF2B5EF4-FFF2-40B4-BE49-F238E27FC236}">
                <a16:creationId xmlns:a16="http://schemas.microsoft.com/office/drawing/2014/main" id="{147D6A22-A76F-4187-14DC-D567D93C3E68}"/>
              </a:ext>
            </a:extLst>
          </p:cNvPr>
          <p:cNvSpPr txBox="1">
            <a:spLocks noChangeArrowheads="1"/>
          </p:cNvSpPr>
          <p:nvPr/>
        </p:nvSpPr>
        <p:spPr bwMode="auto">
          <a:xfrm>
            <a:off x="4940300" y="1196975"/>
            <a:ext cx="3173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b="1"/>
              <a:t>MISSED DIAGNOSIS</a:t>
            </a:r>
          </a:p>
          <a:p>
            <a:pPr>
              <a:spcBef>
                <a:spcPct val="0"/>
              </a:spcBef>
              <a:buFontTx/>
              <a:buNone/>
            </a:pPr>
            <a:r>
              <a:rPr lang="sv-SE" altLang="sv-SE" sz="2400" b="1"/>
              <a:t>”</a:t>
            </a:r>
            <a:r>
              <a:rPr lang="sv-SE" altLang="ja-JP" sz="2400" b="1"/>
              <a:t>Type 1 Error</a:t>
            </a:r>
            <a:r>
              <a:rPr lang="sv-SE" altLang="sv-SE" sz="2400" b="1"/>
              <a:t>”</a:t>
            </a:r>
            <a:endParaRPr lang="sv-SE" altLang="ja-JP" sz="2400" b="1"/>
          </a:p>
          <a:p>
            <a:pPr>
              <a:spcBef>
                <a:spcPct val="0"/>
              </a:spcBef>
              <a:buFontTx/>
              <a:buNone/>
            </a:pPr>
            <a:endParaRPr lang="sv-SE" altLang="en-SE" sz="2400"/>
          </a:p>
        </p:txBody>
      </p:sp>
      <p:sp>
        <p:nvSpPr>
          <p:cNvPr id="156675" name="textruta 4">
            <a:extLst>
              <a:ext uri="{FF2B5EF4-FFF2-40B4-BE49-F238E27FC236}">
                <a16:creationId xmlns:a16="http://schemas.microsoft.com/office/drawing/2014/main" id="{F77F7F4C-0227-0077-61F0-8749A607C625}"/>
              </a:ext>
            </a:extLst>
          </p:cNvPr>
          <p:cNvSpPr txBox="1">
            <a:spLocks noChangeArrowheads="1"/>
          </p:cNvSpPr>
          <p:nvPr/>
        </p:nvSpPr>
        <p:spPr bwMode="auto">
          <a:xfrm>
            <a:off x="914400" y="5373688"/>
            <a:ext cx="3568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b="1"/>
              <a:t>OVERINVESTIGATION</a:t>
            </a:r>
          </a:p>
          <a:p>
            <a:pPr>
              <a:spcBef>
                <a:spcPct val="0"/>
              </a:spcBef>
              <a:buFontTx/>
              <a:buNone/>
            </a:pPr>
            <a:r>
              <a:rPr lang="sv-SE" altLang="sv-SE" sz="2400" b="1"/>
              <a:t>”</a:t>
            </a:r>
            <a:r>
              <a:rPr lang="sv-SE" altLang="ja-JP" sz="2400" b="1"/>
              <a:t>Type 2 Error</a:t>
            </a:r>
            <a:r>
              <a:rPr lang="sv-SE" altLang="sv-SE" sz="2400" b="1"/>
              <a:t>”</a:t>
            </a:r>
            <a:endParaRPr lang="sv-SE" altLang="ja-JP"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0898" name="Bildobjekt 2" descr="Screen Shot 2018-08-01 at 11.05.57.png">
            <a:extLst>
              <a:ext uri="{FF2B5EF4-FFF2-40B4-BE49-F238E27FC236}">
                <a16:creationId xmlns:a16="http://schemas.microsoft.com/office/drawing/2014/main" id="{F34A3BB5-CE1D-A45C-C4A7-E4C4D1DB94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47323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1">
            <a:extLst>
              <a:ext uri="{FF2B5EF4-FFF2-40B4-BE49-F238E27FC236}">
                <a16:creationId xmlns:a16="http://schemas.microsoft.com/office/drawing/2014/main" id="{1F468CD5-5B1F-3371-FF43-BC5A8CD7C162}"/>
              </a:ext>
            </a:extLst>
          </p:cNvPr>
          <p:cNvSpPr txBox="1">
            <a:spLocks noChangeArrowheads="1"/>
          </p:cNvSpPr>
          <p:nvPr/>
        </p:nvSpPr>
        <p:spPr bwMode="auto">
          <a:xfrm>
            <a:off x="1547813" y="5991225"/>
            <a:ext cx="2252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CA" altLang="en-SE" sz="2400">
                <a:solidFill>
                  <a:srgbClr val="FFFFFF"/>
                </a:solidFill>
              </a:rPr>
              <a:t>Jerome Kassirer </a:t>
            </a:r>
            <a:endParaRPr lang="sv-SE" altLang="en-SE" sz="2400">
              <a:solidFill>
                <a:srgbClr val="FFFFFF"/>
              </a:solidFill>
            </a:endParaRPr>
          </a:p>
        </p:txBody>
      </p:sp>
      <p:sp>
        <p:nvSpPr>
          <p:cNvPr id="80900" name="textruta 4">
            <a:extLst>
              <a:ext uri="{FF2B5EF4-FFF2-40B4-BE49-F238E27FC236}">
                <a16:creationId xmlns:a16="http://schemas.microsoft.com/office/drawing/2014/main" id="{B4EBA1FB-E653-1625-CFAB-111BCB2AC2E3}"/>
              </a:ext>
            </a:extLst>
          </p:cNvPr>
          <p:cNvSpPr txBox="1">
            <a:spLocks noChangeArrowheads="1"/>
          </p:cNvSpPr>
          <p:nvPr/>
        </p:nvSpPr>
        <p:spPr bwMode="auto">
          <a:xfrm>
            <a:off x="5337175" y="2133600"/>
            <a:ext cx="37861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GB" altLang="en-SE" sz="2800">
                <a:solidFill>
                  <a:srgbClr val="FFFFFF"/>
                </a:solidFill>
                <a:latin typeface="Times New Roman" panose="02020603050405020304" pitchFamily="18" charset="0"/>
                <a:cs typeface="Times New Roman" panose="02020603050405020304" pitchFamily="18" charset="0"/>
              </a:rPr>
              <a:t>“</a:t>
            </a:r>
            <a:r>
              <a:rPr lang="en-CA" altLang="en-SE" sz="2800">
                <a:solidFill>
                  <a:srgbClr val="FFFFFF"/>
                </a:solidFill>
                <a:cs typeface="Times New Roman" panose="02020603050405020304" pitchFamily="18" charset="0"/>
              </a:rPr>
              <a:t>Absolute certainty in diagnosis is unattainable, no matter how much information we gather </a:t>
            </a:r>
            <a:r>
              <a:rPr lang="en-CA" altLang="en-SE" sz="2800">
                <a:solidFill>
                  <a:srgbClr val="FFFFFF"/>
                </a:solidFill>
                <a:latin typeface="Times New Roman" panose="02020603050405020304" pitchFamily="18" charset="0"/>
                <a:cs typeface="Times New Roman" panose="02020603050405020304" pitchFamily="18" charset="0"/>
              </a:rPr>
              <a:t>”</a:t>
            </a:r>
            <a:endParaRPr lang="en-GB" altLang="en-SE" sz="28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ubrik 1">
            <a:extLst>
              <a:ext uri="{FF2B5EF4-FFF2-40B4-BE49-F238E27FC236}">
                <a16:creationId xmlns:a16="http://schemas.microsoft.com/office/drawing/2014/main" id="{2A8A13F0-768C-BA7E-1F34-4D997C56773A}"/>
              </a:ext>
            </a:extLst>
          </p:cNvPr>
          <p:cNvSpPr>
            <a:spLocks noGrp="1" noChangeArrowheads="1"/>
          </p:cNvSpPr>
          <p:nvPr>
            <p:ph type="title"/>
          </p:nvPr>
        </p:nvSpPr>
        <p:spPr>
          <a:xfrm>
            <a:off x="0" y="609600"/>
            <a:ext cx="9144000" cy="1143000"/>
          </a:xfrm>
        </p:spPr>
        <p:txBody>
          <a:bodyPr/>
          <a:lstStyle/>
          <a:p>
            <a:r>
              <a:rPr lang="sv-SE" altLang="en-SE"/>
              <a:t>Diagnostiskt misstag i akutsjukvård</a:t>
            </a:r>
          </a:p>
        </p:txBody>
      </p:sp>
      <p:sp>
        <p:nvSpPr>
          <p:cNvPr id="82946" name="Platshållare för innehåll 2">
            <a:extLst>
              <a:ext uri="{FF2B5EF4-FFF2-40B4-BE49-F238E27FC236}">
                <a16:creationId xmlns:a16="http://schemas.microsoft.com/office/drawing/2014/main" id="{0EFDF770-E58C-8E63-4CE4-CDBAA581EF98}"/>
              </a:ext>
            </a:extLst>
          </p:cNvPr>
          <p:cNvSpPr>
            <a:spLocks noGrp="1" noChangeArrowheads="1"/>
          </p:cNvSpPr>
          <p:nvPr>
            <p:ph sz="half" idx="1"/>
          </p:nvPr>
        </p:nvSpPr>
        <p:spPr>
          <a:xfrm>
            <a:off x="323850" y="2413000"/>
            <a:ext cx="5616575" cy="2168525"/>
          </a:xfrm>
        </p:spPr>
        <p:txBody>
          <a:bodyPr/>
          <a:lstStyle/>
          <a:p>
            <a:endParaRPr lang="sv-SE" altLang="en-SE"/>
          </a:p>
          <a:p>
            <a:r>
              <a:rPr lang="sv-SE" altLang="en-SE"/>
              <a:t>Bristfällig </a:t>
            </a:r>
            <a:r>
              <a:rPr lang="sv-SE" altLang="en-SE">
                <a:solidFill>
                  <a:srgbClr val="FF7305"/>
                </a:solidFill>
              </a:rPr>
              <a:t>sannolikhetsbedömning </a:t>
            </a:r>
            <a:r>
              <a:rPr lang="sv-SE" altLang="en-SE"/>
              <a:t>för </a:t>
            </a:r>
            <a:r>
              <a:rPr lang="sv-SE" altLang="en-SE">
                <a:solidFill>
                  <a:srgbClr val="FF7305"/>
                </a:solidFill>
              </a:rPr>
              <a:t>tidskänsliga tillstånd </a:t>
            </a:r>
            <a:r>
              <a:rPr lang="sv-SE" altLang="en-SE"/>
              <a:t>utifrån tillgänglig patientnära information</a:t>
            </a:r>
          </a:p>
        </p:txBody>
      </p:sp>
      <p:pic>
        <p:nvPicPr>
          <p:cNvPr id="82947" name="Bildobjekt 5" descr="Stopwatch.png">
            <a:extLst>
              <a:ext uri="{FF2B5EF4-FFF2-40B4-BE49-F238E27FC236}">
                <a16:creationId xmlns:a16="http://schemas.microsoft.com/office/drawing/2014/main" id="{C23A0EBC-1FC8-8D24-AFDF-F070217293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13" y="2312988"/>
            <a:ext cx="23653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ubrik 1">
            <a:extLst>
              <a:ext uri="{FF2B5EF4-FFF2-40B4-BE49-F238E27FC236}">
                <a16:creationId xmlns:a16="http://schemas.microsoft.com/office/drawing/2014/main" id="{5CE8D194-9A2B-D872-27F1-36F3385D768B}"/>
              </a:ext>
            </a:extLst>
          </p:cNvPr>
          <p:cNvSpPr>
            <a:spLocks noGrp="1" noChangeArrowheads="1"/>
          </p:cNvSpPr>
          <p:nvPr>
            <p:ph type="title"/>
          </p:nvPr>
        </p:nvSpPr>
        <p:spPr/>
        <p:txBody>
          <a:bodyPr/>
          <a:lstStyle/>
          <a:p>
            <a:r>
              <a:rPr lang="sv-SE" altLang="en-SE"/>
              <a:t>Diagnostic Errors: Causes</a:t>
            </a:r>
          </a:p>
        </p:txBody>
      </p:sp>
      <p:sp>
        <p:nvSpPr>
          <p:cNvPr id="3" name="Platshållare för innehåll 2">
            <a:extLst>
              <a:ext uri="{FF2B5EF4-FFF2-40B4-BE49-F238E27FC236}">
                <a16:creationId xmlns:a16="http://schemas.microsoft.com/office/drawing/2014/main" id="{242FCA66-81A9-DDBD-2CAC-557C29027D48}"/>
              </a:ext>
            </a:extLst>
          </p:cNvPr>
          <p:cNvSpPr>
            <a:spLocks noGrp="1"/>
          </p:cNvSpPr>
          <p:nvPr>
            <p:ph sz="half" idx="1"/>
          </p:nvPr>
        </p:nvSpPr>
        <p:spPr/>
        <p:txBody>
          <a:bodyPr/>
          <a:lstStyle/>
          <a:p>
            <a:pPr marL="0" indent="0" algn="ctr">
              <a:buFontTx/>
              <a:buNone/>
              <a:defRPr/>
            </a:pPr>
            <a:r>
              <a:rPr lang="sv-SE" dirty="0">
                <a:solidFill>
                  <a:srgbClr val="FF7305"/>
                </a:solidFill>
                <a:ea typeface="+mn-ea"/>
              </a:rPr>
              <a:t>System-</a:t>
            </a:r>
            <a:r>
              <a:rPr lang="sv-SE" dirty="0" err="1">
                <a:solidFill>
                  <a:srgbClr val="FF7305"/>
                </a:solidFill>
                <a:ea typeface="+mn-ea"/>
              </a:rPr>
              <a:t>Related</a:t>
            </a:r>
            <a:r>
              <a:rPr lang="sv-SE" dirty="0">
                <a:solidFill>
                  <a:srgbClr val="FF7305"/>
                </a:solidFill>
                <a:ea typeface="+mn-ea"/>
              </a:rPr>
              <a:t> </a:t>
            </a:r>
            <a:r>
              <a:rPr lang="sv-SE" dirty="0" err="1">
                <a:solidFill>
                  <a:srgbClr val="FF7305"/>
                </a:solidFill>
                <a:ea typeface="+mn-ea"/>
              </a:rPr>
              <a:t>Errors</a:t>
            </a:r>
            <a:endParaRPr lang="sv-SE" dirty="0">
              <a:solidFill>
                <a:srgbClr val="FF7305"/>
              </a:solidFill>
              <a:ea typeface="+mn-ea"/>
            </a:endParaRPr>
          </a:p>
          <a:p>
            <a:pPr>
              <a:defRPr/>
            </a:pPr>
            <a:r>
              <a:rPr lang="sv-SE" dirty="0" err="1">
                <a:ea typeface="+mn-ea"/>
              </a:rPr>
              <a:t>Limited</a:t>
            </a:r>
            <a:r>
              <a:rPr lang="sv-SE" dirty="0">
                <a:ea typeface="+mn-ea"/>
              </a:rPr>
              <a:t> </a:t>
            </a:r>
            <a:r>
              <a:rPr lang="sv-SE" dirty="0" err="1">
                <a:ea typeface="+mn-ea"/>
              </a:rPr>
              <a:t>time</a:t>
            </a:r>
            <a:r>
              <a:rPr lang="sv-SE" dirty="0">
                <a:ea typeface="+mn-ea"/>
              </a:rPr>
              <a:t>/data</a:t>
            </a:r>
          </a:p>
          <a:p>
            <a:pPr>
              <a:defRPr/>
            </a:pPr>
            <a:r>
              <a:rPr lang="sv-SE" dirty="0">
                <a:ea typeface="+mn-ea"/>
              </a:rPr>
              <a:t>Multitasking</a:t>
            </a:r>
          </a:p>
          <a:p>
            <a:pPr>
              <a:defRPr/>
            </a:pPr>
            <a:r>
              <a:rPr lang="sv-SE" dirty="0" err="1">
                <a:ea typeface="+mn-ea"/>
              </a:rPr>
              <a:t>Interruptions</a:t>
            </a:r>
            <a:endParaRPr lang="sv-SE" dirty="0">
              <a:ea typeface="+mn-ea"/>
            </a:endParaRPr>
          </a:p>
          <a:p>
            <a:pPr>
              <a:defRPr/>
            </a:pPr>
            <a:r>
              <a:rPr lang="sv-SE" dirty="0">
                <a:ea typeface="+mn-ea"/>
              </a:rPr>
              <a:t>Equipment </a:t>
            </a:r>
            <a:r>
              <a:rPr lang="sv-SE" dirty="0" err="1">
                <a:ea typeface="+mn-ea"/>
              </a:rPr>
              <a:t>failure</a:t>
            </a:r>
            <a:endParaRPr lang="sv-SE" dirty="0">
              <a:ea typeface="+mn-ea"/>
            </a:endParaRPr>
          </a:p>
          <a:p>
            <a:pPr>
              <a:defRPr/>
            </a:pPr>
            <a:endParaRPr lang="sv-SE" dirty="0">
              <a:ea typeface="+mn-ea"/>
            </a:endParaRPr>
          </a:p>
          <a:p>
            <a:pPr marL="0" indent="0" algn="ctr">
              <a:buFontTx/>
              <a:buNone/>
              <a:defRPr/>
            </a:pPr>
            <a:r>
              <a:rPr lang="sv-SE" dirty="0">
                <a:solidFill>
                  <a:srgbClr val="FF5B0B"/>
                </a:solidFill>
                <a:ea typeface="+mn-ea"/>
              </a:rPr>
              <a:t>No-</a:t>
            </a:r>
            <a:r>
              <a:rPr lang="sv-SE" dirty="0" err="1">
                <a:solidFill>
                  <a:srgbClr val="FF5B0B"/>
                </a:solidFill>
                <a:ea typeface="+mn-ea"/>
              </a:rPr>
              <a:t>Fault</a:t>
            </a:r>
            <a:r>
              <a:rPr lang="sv-SE" dirty="0">
                <a:solidFill>
                  <a:srgbClr val="FF5B0B"/>
                </a:solidFill>
                <a:ea typeface="+mn-ea"/>
              </a:rPr>
              <a:t> </a:t>
            </a:r>
            <a:r>
              <a:rPr lang="sv-SE" dirty="0" err="1">
                <a:solidFill>
                  <a:srgbClr val="FF5B0B"/>
                </a:solidFill>
                <a:ea typeface="+mn-ea"/>
              </a:rPr>
              <a:t>Errors</a:t>
            </a:r>
            <a:endParaRPr lang="sv-SE" dirty="0">
              <a:solidFill>
                <a:srgbClr val="FF5B0B"/>
              </a:solidFill>
              <a:ea typeface="+mn-ea"/>
            </a:endParaRPr>
          </a:p>
          <a:p>
            <a:pPr>
              <a:defRPr/>
            </a:pPr>
            <a:r>
              <a:rPr lang="sv-SE" dirty="0" err="1">
                <a:ea typeface="+mn-ea"/>
              </a:rPr>
              <a:t>Uncooperative</a:t>
            </a:r>
            <a:r>
              <a:rPr lang="sv-SE" dirty="0">
                <a:ea typeface="+mn-ea"/>
              </a:rPr>
              <a:t> patient</a:t>
            </a:r>
          </a:p>
        </p:txBody>
      </p:sp>
      <p:sp>
        <p:nvSpPr>
          <p:cNvPr id="145411" name="Platshållare för innehåll 3">
            <a:extLst>
              <a:ext uri="{FF2B5EF4-FFF2-40B4-BE49-F238E27FC236}">
                <a16:creationId xmlns:a16="http://schemas.microsoft.com/office/drawing/2014/main" id="{540D75BA-2607-AFEF-1011-44D2845DC7BB}"/>
              </a:ext>
            </a:extLst>
          </p:cNvPr>
          <p:cNvSpPr>
            <a:spLocks noGrp="1" noChangeArrowheads="1"/>
          </p:cNvSpPr>
          <p:nvPr>
            <p:ph sz="half" idx="2"/>
          </p:nvPr>
        </p:nvSpPr>
        <p:spPr>
          <a:xfrm>
            <a:off x="4648200" y="1981200"/>
            <a:ext cx="3810000" cy="584200"/>
          </a:xfrm>
        </p:spPr>
        <p:txBody>
          <a:bodyPr/>
          <a:lstStyle/>
          <a:p>
            <a:pPr marL="0" indent="0" algn="ctr">
              <a:buFontTx/>
              <a:buNone/>
            </a:pPr>
            <a:r>
              <a:rPr lang="sv-SE" altLang="en-SE">
                <a:solidFill>
                  <a:srgbClr val="7030A0"/>
                </a:solidFill>
              </a:rPr>
              <a:t>Cognitive Errors</a:t>
            </a:r>
          </a:p>
        </p:txBody>
      </p:sp>
      <p:pic>
        <p:nvPicPr>
          <p:cNvPr id="145412" name="Bildobjekt 5" descr="Screen Shot 2018-08-12 at 11.49.04.png">
            <a:extLst>
              <a:ext uri="{FF2B5EF4-FFF2-40B4-BE49-F238E27FC236}">
                <a16:creationId xmlns:a16="http://schemas.microsoft.com/office/drawing/2014/main" id="{32DD7B20-B5D2-2425-3B88-7A9A33AC9525}"/>
              </a:ext>
            </a:extLst>
          </p:cNvPr>
          <p:cNvPicPr>
            <a:picLocks noChangeAspect="1"/>
          </p:cNvPicPr>
          <p:nvPr/>
        </p:nvPicPr>
        <p:blipFill>
          <a:blip r:embed="rId3">
            <a:extLst>
              <a:ext uri="{28A0092B-C50C-407E-A947-70E740481C1C}">
                <a14:useLocalDpi xmlns:a14="http://schemas.microsoft.com/office/drawing/2010/main" val="0"/>
              </a:ext>
            </a:extLst>
          </a:blip>
          <a:srcRect l="2284" r="2846"/>
          <a:stretch>
            <a:fillRect/>
          </a:stretch>
        </p:blipFill>
        <p:spPr bwMode="auto">
          <a:xfrm>
            <a:off x="4522788" y="2827338"/>
            <a:ext cx="414655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593DA096-1FA2-A6DA-20E3-EF0A05D1F593}"/>
              </a:ext>
            </a:extLst>
          </p:cNvPr>
          <p:cNvSpPr>
            <a:spLocks noGrp="1" noChangeArrowheads="1"/>
          </p:cNvSpPr>
          <p:nvPr>
            <p:ph type="title"/>
          </p:nvPr>
        </p:nvSpPr>
        <p:spPr>
          <a:xfrm>
            <a:off x="685800" y="609600"/>
            <a:ext cx="4633913" cy="1143000"/>
          </a:xfrm>
        </p:spPr>
        <p:txBody>
          <a:bodyPr/>
          <a:lstStyle/>
          <a:p>
            <a:pPr>
              <a:defRPr/>
            </a:pPr>
            <a:r>
              <a:rPr lang="sv-SE" dirty="0" err="1">
                <a:ea typeface="+mj-ea"/>
                <a:cs typeface="+mj-cs"/>
              </a:rPr>
              <a:t>Bayes</a:t>
            </a:r>
            <a:r>
              <a:rPr lang="sv-SE" dirty="0">
                <a:ea typeface="+mj-ea"/>
                <a:cs typeface="+mj-cs"/>
              </a:rPr>
              <a:t> teorem</a:t>
            </a:r>
            <a:endParaRPr lang="sv-SE" sz="4800" dirty="0">
              <a:ea typeface="+mj-ea"/>
              <a:cs typeface="+mj-cs"/>
            </a:endParaRPr>
          </a:p>
        </p:txBody>
      </p:sp>
      <p:sp>
        <p:nvSpPr>
          <p:cNvPr id="84994" name="Text Box 4">
            <a:extLst>
              <a:ext uri="{FF2B5EF4-FFF2-40B4-BE49-F238E27FC236}">
                <a16:creationId xmlns:a16="http://schemas.microsoft.com/office/drawing/2014/main" id="{37970AC5-9AE0-3912-BC12-8C2874E0B751}"/>
              </a:ext>
            </a:extLst>
          </p:cNvPr>
          <p:cNvSpPr txBox="1">
            <a:spLocks noChangeArrowheads="1"/>
          </p:cNvSpPr>
          <p:nvPr/>
        </p:nvSpPr>
        <p:spPr bwMode="auto">
          <a:xfrm rot="-5400000">
            <a:off x="-600868" y="3739356"/>
            <a:ext cx="2146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a:t>Sannolikhet</a:t>
            </a:r>
          </a:p>
        </p:txBody>
      </p:sp>
      <p:grpSp>
        <p:nvGrpSpPr>
          <p:cNvPr id="84995" name="Group 1">
            <a:extLst>
              <a:ext uri="{FF2B5EF4-FFF2-40B4-BE49-F238E27FC236}">
                <a16:creationId xmlns:a16="http://schemas.microsoft.com/office/drawing/2014/main" id="{12AE29A4-0FB5-F2FC-CAB1-5AEBCCF7F093}"/>
              </a:ext>
            </a:extLst>
          </p:cNvPr>
          <p:cNvGrpSpPr>
            <a:grpSpLocks/>
          </p:cNvGrpSpPr>
          <p:nvPr/>
        </p:nvGrpSpPr>
        <p:grpSpPr bwMode="auto">
          <a:xfrm>
            <a:off x="900113" y="2286000"/>
            <a:ext cx="5791200" cy="4195763"/>
            <a:chOff x="2133600" y="2286000"/>
            <a:chExt cx="5791200" cy="4195763"/>
          </a:xfrm>
        </p:grpSpPr>
        <p:sp>
          <p:nvSpPr>
            <p:cNvPr id="84998" name="Line 3">
              <a:extLst>
                <a:ext uri="{FF2B5EF4-FFF2-40B4-BE49-F238E27FC236}">
                  <a16:creationId xmlns:a16="http://schemas.microsoft.com/office/drawing/2014/main" id="{DE64005C-9B0A-281E-D65F-7CE55AB3D2D1}"/>
                </a:ext>
              </a:extLst>
            </p:cNvPr>
            <p:cNvSpPr>
              <a:spLocks noChangeShapeType="1"/>
            </p:cNvSpPr>
            <p:nvPr/>
          </p:nvSpPr>
          <p:spPr bwMode="auto">
            <a:xfrm>
              <a:off x="2133600" y="2286000"/>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84999" name="Line 5">
              <a:extLst>
                <a:ext uri="{FF2B5EF4-FFF2-40B4-BE49-F238E27FC236}">
                  <a16:creationId xmlns:a16="http://schemas.microsoft.com/office/drawing/2014/main" id="{2E545542-62DB-1631-F334-31FCE5241399}"/>
                </a:ext>
              </a:extLst>
            </p:cNvPr>
            <p:cNvSpPr>
              <a:spLocks noChangeShapeType="1"/>
            </p:cNvSpPr>
            <p:nvPr/>
          </p:nvSpPr>
          <p:spPr bwMode="auto">
            <a:xfrm>
              <a:off x="2133600" y="5943600"/>
              <a:ext cx="579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85000" name="Line 6">
              <a:extLst>
                <a:ext uri="{FF2B5EF4-FFF2-40B4-BE49-F238E27FC236}">
                  <a16:creationId xmlns:a16="http://schemas.microsoft.com/office/drawing/2014/main" id="{DDE4741B-96DD-2324-47DA-B708063586E6}"/>
                </a:ext>
              </a:extLst>
            </p:cNvPr>
            <p:cNvSpPr>
              <a:spLocks noChangeShapeType="1"/>
            </p:cNvSpPr>
            <p:nvPr/>
          </p:nvSpPr>
          <p:spPr bwMode="auto">
            <a:xfrm>
              <a:off x="2438400" y="25146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85001" name="Line 8">
              <a:extLst>
                <a:ext uri="{FF2B5EF4-FFF2-40B4-BE49-F238E27FC236}">
                  <a16:creationId xmlns:a16="http://schemas.microsoft.com/office/drawing/2014/main" id="{011D0DB9-0D72-9768-064E-CFEAC6961514}"/>
                </a:ext>
              </a:extLst>
            </p:cNvPr>
            <p:cNvSpPr>
              <a:spLocks noChangeShapeType="1"/>
            </p:cNvSpPr>
            <p:nvPr/>
          </p:nvSpPr>
          <p:spPr bwMode="auto">
            <a:xfrm>
              <a:off x="6705600" y="36576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85002" name="Line 10">
              <a:extLst>
                <a:ext uri="{FF2B5EF4-FFF2-40B4-BE49-F238E27FC236}">
                  <a16:creationId xmlns:a16="http://schemas.microsoft.com/office/drawing/2014/main" id="{8A03EB7D-7C7B-01D0-9EE7-094254889C12}"/>
                </a:ext>
              </a:extLst>
            </p:cNvPr>
            <p:cNvSpPr>
              <a:spLocks noChangeShapeType="1"/>
            </p:cNvSpPr>
            <p:nvPr/>
          </p:nvSpPr>
          <p:spPr bwMode="auto">
            <a:xfrm>
              <a:off x="2438400" y="4724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85003" name="Line 11">
              <a:extLst>
                <a:ext uri="{FF2B5EF4-FFF2-40B4-BE49-F238E27FC236}">
                  <a16:creationId xmlns:a16="http://schemas.microsoft.com/office/drawing/2014/main" id="{9D396CB2-40D2-4FDE-6958-87B06AFFFE06}"/>
                </a:ext>
              </a:extLst>
            </p:cNvPr>
            <p:cNvSpPr>
              <a:spLocks noChangeShapeType="1"/>
            </p:cNvSpPr>
            <p:nvPr/>
          </p:nvSpPr>
          <p:spPr bwMode="auto">
            <a:xfrm>
              <a:off x="6705600" y="57912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85004" name="Text Box 12">
              <a:extLst>
                <a:ext uri="{FF2B5EF4-FFF2-40B4-BE49-F238E27FC236}">
                  <a16:creationId xmlns:a16="http://schemas.microsoft.com/office/drawing/2014/main" id="{B876F350-729C-EA38-6F7B-4ECE9AAB6159}"/>
                </a:ext>
              </a:extLst>
            </p:cNvPr>
            <p:cNvSpPr txBox="1">
              <a:spLocks noChangeArrowheads="1"/>
            </p:cNvSpPr>
            <p:nvPr/>
          </p:nvSpPr>
          <p:spPr bwMode="auto">
            <a:xfrm>
              <a:off x="2133600" y="6019800"/>
              <a:ext cx="139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a:t>Före prov</a:t>
              </a:r>
            </a:p>
          </p:txBody>
        </p:sp>
        <p:sp>
          <p:nvSpPr>
            <p:cNvPr id="85005" name="Text Box 13">
              <a:extLst>
                <a:ext uri="{FF2B5EF4-FFF2-40B4-BE49-F238E27FC236}">
                  <a16:creationId xmlns:a16="http://schemas.microsoft.com/office/drawing/2014/main" id="{ACE9F8B7-2917-52F3-EABF-A21E6A643F02}"/>
                </a:ext>
              </a:extLst>
            </p:cNvPr>
            <p:cNvSpPr txBox="1">
              <a:spLocks noChangeArrowheads="1"/>
            </p:cNvSpPr>
            <p:nvPr/>
          </p:nvSpPr>
          <p:spPr bwMode="auto">
            <a:xfrm>
              <a:off x="6326188" y="60198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a:t>Efter prov</a:t>
              </a:r>
            </a:p>
          </p:txBody>
        </p:sp>
        <p:sp>
          <p:nvSpPr>
            <p:cNvPr id="85006" name="Line 16">
              <a:extLst>
                <a:ext uri="{FF2B5EF4-FFF2-40B4-BE49-F238E27FC236}">
                  <a16:creationId xmlns:a16="http://schemas.microsoft.com/office/drawing/2014/main" id="{DAA3E070-10B4-1C16-A6A8-61C80195F9C6}"/>
                </a:ext>
              </a:extLst>
            </p:cNvPr>
            <p:cNvSpPr>
              <a:spLocks noChangeShapeType="1"/>
            </p:cNvSpPr>
            <p:nvPr/>
          </p:nvSpPr>
          <p:spPr bwMode="auto">
            <a:xfrm>
              <a:off x="3200400" y="2514600"/>
              <a:ext cx="3352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E"/>
            </a:p>
          </p:txBody>
        </p:sp>
        <p:sp>
          <p:nvSpPr>
            <p:cNvPr id="85007" name="Line 18">
              <a:extLst>
                <a:ext uri="{FF2B5EF4-FFF2-40B4-BE49-F238E27FC236}">
                  <a16:creationId xmlns:a16="http://schemas.microsoft.com/office/drawing/2014/main" id="{612AB6F1-C936-A771-1E37-466DC58E30AF}"/>
                </a:ext>
              </a:extLst>
            </p:cNvPr>
            <p:cNvSpPr>
              <a:spLocks noChangeShapeType="1"/>
            </p:cNvSpPr>
            <p:nvPr/>
          </p:nvSpPr>
          <p:spPr bwMode="auto">
            <a:xfrm>
              <a:off x="3200400" y="4724400"/>
              <a:ext cx="3429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E"/>
            </a:p>
          </p:txBody>
        </p:sp>
      </p:grpSp>
      <p:pic>
        <p:nvPicPr>
          <p:cNvPr id="84996" name="Picture 4">
            <a:extLst>
              <a:ext uri="{FF2B5EF4-FFF2-40B4-BE49-F238E27FC236}">
                <a16:creationId xmlns:a16="http://schemas.microsoft.com/office/drawing/2014/main" id="{EDA8288B-5A3E-6CB7-5586-B41CDA676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15913"/>
            <a:ext cx="27940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1">
            <a:extLst>
              <a:ext uri="{FF2B5EF4-FFF2-40B4-BE49-F238E27FC236}">
                <a16:creationId xmlns:a16="http://schemas.microsoft.com/office/drawing/2014/main" id="{10F7DB0F-CEF2-1340-4077-344AD9DCFB4F}"/>
              </a:ext>
            </a:extLst>
          </p:cNvPr>
          <p:cNvSpPr txBox="1">
            <a:spLocks noChangeArrowheads="1"/>
          </p:cNvSpPr>
          <p:nvPr/>
        </p:nvSpPr>
        <p:spPr bwMode="auto">
          <a:xfrm>
            <a:off x="6407150" y="3429000"/>
            <a:ext cx="200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lgn="ctr">
              <a:spcBef>
                <a:spcPct val="0"/>
              </a:spcBef>
              <a:buFontTx/>
              <a:buNone/>
            </a:pPr>
            <a:r>
              <a:rPr lang="sv-SE" altLang="en-SE" sz="2400"/>
              <a:t>Thomas Bayes</a:t>
            </a:r>
          </a:p>
          <a:p>
            <a:pPr algn="ctr">
              <a:spcBef>
                <a:spcPct val="0"/>
              </a:spcBef>
              <a:buFontTx/>
              <a:buNone/>
            </a:pPr>
            <a:r>
              <a:rPr lang="sv-SE" altLang="en-SE" sz="2400"/>
              <a:t>1702-1761</a:t>
            </a:r>
            <a:endParaRPr lang="en-SE" altLang="en-SE"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a:extLst>
              <a:ext uri="{FF2B5EF4-FFF2-40B4-BE49-F238E27FC236}">
                <a16:creationId xmlns:a16="http://schemas.microsoft.com/office/drawing/2014/main" id="{A728F1FD-F0A4-D4FF-CC72-F6F30A574627}"/>
              </a:ext>
            </a:extLst>
          </p:cNvPr>
          <p:cNvSpPr>
            <a:spLocks noGrp="1" noChangeArrowheads="1"/>
          </p:cNvSpPr>
          <p:nvPr>
            <p:ph type="title"/>
          </p:nvPr>
        </p:nvSpPr>
        <p:spPr/>
        <p:txBody>
          <a:bodyPr/>
          <a:lstStyle/>
          <a:p>
            <a:pPr>
              <a:defRPr/>
            </a:pPr>
            <a:r>
              <a:rPr lang="sv-SE" sz="4000">
                <a:ea typeface="+mj-ea"/>
                <a:cs typeface="+mj-cs"/>
              </a:rPr>
              <a:t>Bayes teorem</a:t>
            </a:r>
            <a:endParaRPr lang="sv-SE">
              <a:ea typeface="+mj-ea"/>
              <a:cs typeface="+mj-cs"/>
            </a:endParaRPr>
          </a:p>
        </p:txBody>
      </p:sp>
      <p:pic>
        <p:nvPicPr>
          <p:cNvPr id="86018" name="Picture 2">
            <a:extLst>
              <a:ext uri="{FF2B5EF4-FFF2-40B4-BE49-F238E27FC236}">
                <a16:creationId xmlns:a16="http://schemas.microsoft.com/office/drawing/2014/main" id="{BD67A61E-2AAB-7537-23F9-48CB587C8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3014663"/>
            <a:ext cx="4343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Oval 5">
            <a:extLst>
              <a:ext uri="{FF2B5EF4-FFF2-40B4-BE49-F238E27FC236}">
                <a16:creationId xmlns:a16="http://schemas.microsoft.com/office/drawing/2014/main" id="{417DBF66-67EF-9D9E-ED26-EA106DD620B8}"/>
              </a:ext>
            </a:extLst>
          </p:cNvPr>
          <p:cNvSpPr>
            <a:spLocks noChangeArrowheads="1"/>
          </p:cNvSpPr>
          <p:nvPr/>
        </p:nvSpPr>
        <p:spPr bwMode="auto">
          <a:xfrm>
            <a:off x="5732463" y="2798763"/>
            <a:ext cx="1044575" cy="914400"/>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p>
        </p:txBody>
      </p:sp>
      <p:sp>
        <p:nvSpPr>
          <p:cNvPr id="86020" name="Oval 6">
            <a:extLst>
              <a:ext uri="{FF2B5EF4-FFF2-40B4-BE49-F238E27FC236}">
                <a16:creationId xmlns:a16="http://schemas.microsoft.com/office/drawing/2014/main" id="{1CBE1916-714F-369F-592A-0F99A795D75D}"/>
              </a:ext>
            </a:extLst>
          </p:cNvPr>
          <p:cNvSpPr>
            <a:spLocks noChangeArrowheads="1"/>
          </p:cNvSpPr>
          <p:nvPr/>
        </p:nvSpPr>
        <p:spPr bwMode="auto">
          <a:xfrm>
            <a:off x="2700338" y="3141663"/>
            <a:ext cx="647700" cy="792162"/>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E710C6C6-D944-620A-25C9-4452C900E12F}"/>
              </a:ext>
            </a:extLst>
          </p:cNvPr>
          <p:cNvSpPr>
            <a:spLocks noGrp="1" noChangeArrowheads="1"/>
          </p:cNvSpPr>
          <p:nvPr>
            <p:ph type="title"/>
          </p:nvPr>
        </p:nvSpPr>
        <p:spPr/>
        <p:txBody>
          <a:bodyPr/>
          <a:lstStyle/>
          <a:p>
            <a:r>
              <a:rPr lang="en-SE" altLang="en-SE"/>
              <a:t>Före-prov sannolikhet</a:t>
            </a:r>
          </a:p>
        </p:txBody>
      </p:sp>
      <p:pic>
        <p:nvPicPr>
          <p:cNvPr id="92162" name="Picture 5">
            <a:extLst>
              <a:ext uri="{FF2B5EF4-FFF2-40B4-BE49-F238E27FC236}">
                <a16:creationId xmlns:a16="http://schemas.microsoft.com/office/drawing/2014/main" id="{979F3342-BEF7-9645-13F7-69F866CEA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60" t="32346" r="13661" b="41975"/>
          <a:stretch>
            <a:fillRect/>
          </a:stretch>
        </p:blipFill>
        <p:spPr bwMode="auto">
          <a:xfrm>
            <a:off x="179388" y="2463800"/>
            <a:ext cx="560228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xt&#10;&#10;Description automatically generated">
            <a:extLst>
              <a:ext uri="{FF2B5EF4-FFF2-40B4-BE49-F238E27FC236}">
                <a16:creationId xmlns:a16="http://schemas.microsoft.com/office/drawing/2014/main" id="{939361B3-02C4-D8C5-4A26-A94BB567A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75" y="2890838"/>
            <a:ext cx="2979738"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02B8B224-CC07-47A9-9DFC-4CF21204EAB5}"/>
              </a:ext>
            </a:extLst>
          </p:cNvPr>
          <p:cNvSpPr>
            <a:spLocks noGrp="1" noChangeArrowheads="1"/>
          </p:cNvSpPr>
          <p:nvPr>
            <p:ph type="title"/>
          </p:nvPr>
        </p:nvSpPr>
        <p:spPr/>
        <p:txBody>
          <a:bodyPr/>
          <a:lstStyle/>
          <a:p>
            <a:r>
              <a:rPr lang="en-US" altLang="en-SE"/>
              <a:t>MAPLES</a:t>
            </a:r>
          </a:p>
        </p:txBody>
      </p:sp>
      <p:sp>
        <p:nvSpPr>
          <p:cNvPr id="94210" name="Rectangle 3">
            <a:extLst>
              <a:ext uri="{FF2B5EF4-FFF2-40B4-BE49-F238E27FC236}">
                <a16:creationId xmlns:a16="http://schemas.microsoft.com/office/drawing/2014/main" id="{B3D38B81-344A-573C-D71E-2E49CD984A9B}"/>
              </a:ext>
            </a:extLst>
          </p:cNvPr>
          <p:cNvSpPr>
            <a:spLocks noGrp="1" noChangeArrowheads="1"/>
          </p:cNvSpPr>
          <p:nvPr>
            <p:ph type="body" sz="half" idx="1"/>
          </p:nvPr>
        </p:nvSpPr>
        <p:spPr>
          <a:xfrm>
            <a:off x="611188" y="1981200"/>
            <a:ext cx="3744912" cy="3032125"/>
          </a:xfrm>
        </p:spPr>
        <p:txBody>
          <a:bodyPr/>
          <a:lstStyle/>
          <a:p>
            <a:pPr marL="0" indent="0">
              <a:buFontTx/>
              <a:buNone/>
            </a:pPr>
            <a:endParaRPr lang="en-US" altLang="en-SE"/>
          </a:p>
        </p:txBody>
      </p:sp>
      <p:sp>
        <p:nvSpPr>
          <p:cNvPr id="411652" name="Rectangle 4">
            <a:extLst>
              <a:ext uri="{FF2B5EF4-FFF2-40B4-BE49-F238E27FC236}">
                <a16:creationId xmlns:a16="http://schemas.microsoft.com/office/drawing/2014/main" id="{C6A970A2-D571-D462-92E0-C91067A18F0D}"/>
              </a:ext>
            </a:extLst>
          </p:cNvPr>
          <p:cNvSpPr>
            <a:spLocks noGrp="1" noChangeArrowheads="1"/>
          </p:cNvSpPr>
          <p:nvPr>
            <p:ph type="body" sz="half" idx="2"/>
          </p:nvPr>
        </p:nvSpPr>
        <p:spPr>
          <a:xfrm>
            <a:off x="5511800" y="1981200"/>
            <a:ext cx="3524250" cy="4114800"/>
          </a:xfrm>
        </p:spPr>
        <p:txBody>
          <a:bodyPr/>
          <a:lstStyle/>
          <a:p>
            <a:pPr>
              <a:buFont typeface="Wingdings" pitchFamily="2" charset="2"/>
              <a:buChar char="q"/>
              <a:defRPr/>
            </a:pPr>
            <a:r>
              <a:rPr lang="en-US" dirty="0">
                <a:solidFill>
                  <a:srgbClr val="FF6600"/>
                </a:solidFill>
                <a:ea typeface="+mn-ea"/>
                <a:cs typeface="+mn-cs"/>
              </a:rPr>
              <a:t>M</a:t>
            </a:r>
            <a:r>
              <a:rPr lang="en-US" dirty="0">
                <a:ea typeface="+mn-ea"/>
                <a:cs typeface="+mn-cs"/>
              </a:rPr>
              <a:t>edications</a:t>
            </a:r>
          </a:p>
          <a:p>
            <a:pPr>
              <a:buFont typeface="Wingdings" pitchFamily="2" charset="2"/>
              <a:buChar char="q"/>
              <a:defRPr/>
            </a:pPr>
            <a:r>
              <a:rPr lang="en-US" dirty="0">
                <a:solidFill>
                  <a:srgbClr val="FF6600"/>
                </a:solidFill>
                <a:ea typeface="+mn-ea"/>
                <a:cs typeface="+mn-cs"/>
              </a:rPr>
              <a:t>A</a:t>
            </a:r>
            <a:r>
              <a:rPr lang="en-US" dirty="0">
                <a:ea typeface="+mn-ea"/>
                <a:cs typeface="+mn-cs"/>
              </a:rPr>
              <a:t>llergies</a:t>
            </a:r>
          </a:p>
          <a:p>
            <a:pPr>
              <a:buFont typeface="Wingdings" pitchFamily="2" charset="2"/>
              <a:buChar char="q"/>
              <a:defRPr/>
            </a:pPr>
            <a:r>
              <a:rPr lang="en-US" dirty="0">
                <a:solidFill>
                  <a:srgbClr val="FF6600"/>
                </a:solidFill>
                <a:ea typeface="+mn-ea"/>
                <a:cs typeface="+mn-cs"/>
              </a:rPr>
              <a:t>P</a:t>
            </a:r>
            <a:r>
              <a:rPr lang="en-US" dirty="0">
                <a:ea typeface="+mn-ea"/>
                <a:cs typeface="+mn-cs"/>
              </a:rPr>
              <a:t>ast medical history</a:t>
            </a:r>
          </a:p>
          <a:p>
            <a:pPr>
              <a:buFont typeface="Wingdings" pitchFamily="2" charset="2"/>
              <a:buChar char="q"/>
              <a:defRPr/>
            </a:pPr>
            <a:r>
              <a:rPr lang="en-US" dirty="0">
                <a:solidFill>
                  <a:srgbClr val="FF6600"/>
                </a:solidFill>
                <a:ea typeface="+mn-ea"/>
                <a:cs typeface="+mn-cs"/>
              </a:rPr>
              <a:t>L</a:t>
            </a:r>
            <a:r>
              <a:rPr lang="en-US" dirty="0">
                <a:ea typeface="+mn-ea"/>
                <a:cs typeface="+mn-cs"/>
              </a:rPr>
              <a:t>ife circumstances</a:t>
            </a:r>
          </a:p>
          <a:p>
            <a:pPr>
              <a:buFont typeface="Wingdings" pitchFamily="2" charset="2"/>
              <a:buChar char="q"/>
              <a:defRPr/>
            </a:pPr>
            <a:r>
              <a:rPr lang="en-US" dirty="0">
                <a:solidFill>
                  <a:srgbClr val="FF6600"/>
                </a:solidFill>
                <a:ea typeface="+mn-ea"/>
                <a:cs typeface="+mn-cs"/>
              </a:rPr>
              <a:t>E</a:t>
            </a:r>
            <a:r>
              <a:rPr lang="en-US" dirty="0">
                <a:ea typeface="+mn-ea"/>
                <a:cs typeface="+mn-cs"/>
              </a:rPr>
              <a:t>thanol</a:t>
            </a:r>
          </a:p>
          <a:p>
            <a:pPr>
              <a:buFont typeface="Wingdings" pitchFamily="2" charset="2"/>
              <a:buChar char="q"/>
              <a:defRPr/>
            </a:pPr>
            <a:r>
              <a:rPr lang="en-US" dirty="0">
                <a:solidFill>
                  <a:srgbClr val="FF6600"/>
                </a:solidFill>
                <a:ea typeface="+mn-ea"/>
                <a:cs typeface="+mn-cs"/>
              </a:rPr>
              <a:t>S</a:t>
            </a:r>
            <a:r>
              <a:rPr lang="en-US" dirty="0">
                <a:ea typeface="+mn-ea"/>
                <a:cs typeface="+mn-cs"/>
              </a:rPr>
              <a:t>moking</a:t>
            </a:r>
          </a:p>
          <a:p>
            <a:pPr>
              <a:defRPr/>
            </a:pPr>
            <a:endParaRPr lang="en-US" dirty="0">
              <a:ea typeface="+mn-ea"/>
              <a:cs typeface="+mn-cs"/>
            </a:endParaRPr>
          </a:p>
        </p:txBody>
      </p:sp>
      <p:pic>
        <p:nvPicPr>
          <p:cNvPr id="94212" name="Bildobjekt 1" descr="maple-leaves.jpg">
            <a:extLst>
              <a:ext uri="{FF2B5EF4-FFF2-40B4-BE49-F238E27FC236}">
                <a16:creationId xmlns:a16="http://schemas.microsoft.com/office/drawing/2014/main" id="{88D4EF8B-4A15-A2BE-B10E-0EF1AB69AE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85975"/>
            <a:ext cx="5078412"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a:extLst>
              <a:ext uri="{FF2B5EF4-FFF2-40B4-BE49-F238E27FC236}">
                <a16:creationId xmlns:a16="http://schemas.microsoft.com/office/drawing/2014/main" id="{BFEC7B75-021C-5464-52FF-A2E47496AAAF}"/>
              </a:ext>
            </a:extLst>
          </p:cNvPr>
          <p:cNvSpPr>
            <a:spLocks noGrp="1" noChangeArrowheads="1"/>
          </p:cNvSpPr>
          <p:nvPr>
            <p:ph type="title"/>
          </p:nvPr>
        </p:nvSpPr>
        <p:spPr/>
        <p:txBody>
          <a:bodyPr/>
          <a:lstStyle/>
          <a:p>
            <a:pPr>
              <a:defRPr/>
            </a:pPr>
            <a:r>
              <a:rPr lang="sv-SE" sz="4000">
                <a:ea typeface="+mj-ea"/>
                <a:cs typeface="+mj-cs"/>
              </a:rPr>
              <a:t>Bayes teorem</a:t>
            </a:r>
            <a:endParaRPr lang="sv-SE">
              <a:ea typeface="+mj-ea"/>
              <a:cs typeface="+mj-cs"/>
            </a:endParaRPr>
          </a:p>
        </p:txBody>
      </p:sp>
      <p:pic>
        <p:nvPicPr>
          <p:cNvPr id="88066" name="Picture 2">
            <a:extLst>
              <a:ext uri="{FF2B5EF4-FFF2-40B4-BE49-F238E27FC236}">
                <a16:creationId xmlns:a16="http://schemas.microsoft.com/office/drawing/2014/main" id="{4336ADDB-1F2A-F6FE-0C17-1DEE3048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3014663"/>
            <a:ext cx="4343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Oval 5">
            <a:extLst>
              <a:ext uri="{FF2B5EF4-FFF2-40B4-BE49-F238E27FC236}">
                <a16:creationId xmlns:a16="http://schemas.microsoft.com/office/drawing/2014/main" id="{CFAE22D0-5657-92FE-F894-32D5D82F831E}"/>
              </a:ext>
            </a:extLst>
          </p:cNvPr>
          <p:cNvSpPr>
            <a:spLocks noChangeArrowheads="1"/>
          </p:cNvSpPr>
          <p:nvPr/>
        </p:nvSpPr>
        <p:spPr bwMode="auto">
          <a:xfrm rot="-2087155">
            <a:off x="4422775" y="2586038"/>
            <a:ext cx="1439863" cy="1947862"/>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p>
        </p:txBody>
      </p:sp>
      <p:sp>
        <p:nvSpPr>
          <p:cNvPr id="88068" name="Oval 6">
            <a:extLst>
              <a:ext uri="{FF2B5EF4-FFF2-40B4-BE49-F238E27FC236}">
                <a16:creationId xmlns:a16="http://schemas.microsoft.com/office/drawing/2014/main" id="{9848E9D2-1DF1-1D36-1C73-129EE7B145ED}"/>
              </a:ext>
            </a:extLst>
          </p:cNvPr>
          <p:cNvSpPr>
            <a:spLocks noChangeArrowheads="1"/>
          </p:cNvSpPr>
          <p:nvPr/>
        </p:nvSpPr>
        <p:spPr bwMode="auto">
          <a:xfrm>
            <a:off x="3132138" y="3141663"/>
            <a:ext cx="647700" cy="792162"/>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Bildobjekt 1">
            <a:extLst>
              <a:ext uri="{FF2B5EF4-FFF2-40B4-BE49-F238E27FC236}">
                <a16:creationId xmlns:a16="http://schemas.microsoft.com/office/drawing/2014/main" id="{D290D2D0-A00A-DD65-03C3-8FB906946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7439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6" name="Bildobjekt 3" descr="Screen Shot 2017-06-14 at 10.25.03.png">
            <a:extLst>
              <a:ext uri="{FF2B5EF4-FFF2-40B4-BE49-F238E27FC236}">
                <a16:creationId xmlns:a16="http://schemas.microsoft.com/office/drawing/2014/main" id="{6A314CBB-DAAF-2844-CFC7-041EB36ED0E5}"/>
              </a:ext>
            </a:extLst>
          </p:cNvPr>
          <p:cNvPicPr>
            <a:picLocks noChangeAspect="1"/>
          </p:cNvPicPr>
          <p:nvPr/>
        </p:nvPicPr>
        <p:blipFill>
          <a:blip r:embed="rId4">
            <a:extLst>
              <a:ext uri="{28A0092B-C50C-407E-A947-70E740481C1C}">
                <a14:useLocalDpi xmlns:a14="http://schemas.microsoft.com/office/drawing/2010/main" val="0"/>
              </a:ext>
            </a:extLst>
          </a:blip>
          <a:srcRect l="3703" t="23851" r="7037" b="32593"/>
          <a:stretch>
            <a:fillRect/>
          </a:stretch>
        </p:blipFill>
        <p:spPr bwMode="auto">
          <a:xfrm>
            <a:off x="250825" y="3746500"/>
            <a:ext cx="864235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ruta 4">
            <a:extLst>
              <a:ext uri="{FF2B5EF4-FFF2-40B4-BE49-F238E27FC236}">
                <a16:creationId xmlns:a16="http://schemas.microsoft.com/office/drawing/2014/main" id="{4FE36AE8-3F42-F072-14C2-8D72C3DCB733}"/>
              </a:ext>
            </a:extLst>
          </p:cNvPr>
          <p:cNvSpPr txBox="1">
            <a:spLocks noChangeArrowheads="1"/>
          </p:cNvSpPr>
          <p:nvPr/>
        </p:nvSpPr>
        <p:spPr bwMode="auto">
          <a:xfrm>
            <a:off x="6948488" y="4365625"/>
            <a:ext cx="190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000"/>
              <a:t>JAMA 2002;287 </a:t>
            </a:r>
          </a:p>
        </p:txBody>
      </p:sp>
      <p:sp>
        <p:nvSpPr>
          <p:cNvPr id="98308" name="textruta 5">
            <a:extLst>
              <a:ext uri="{FF2B5EF4-FFF2-40B4-BE49-F238E27FC236}">
                <a16:creationId xmlns:a16="http://schemas.microsoft.com/office/drawing/2014/main" id="{52312259-B53F-07D1-446E-8CC94FA5C68E}"/>
              </a:ext>
            </a:extLst>
          </p:cNvPr>
          <p:cNvSpPr txBox="1">
            <a:spLocks noChangeArrowheads="1"/>
          </p:cNvSpPr>
          <p:nvPr/>
        </p:nvSpPr>
        <p:spPr bwMode="auto">
          <a:xfrm>
            <a:off x="7019925" y="836613"/>
            <a:ext cx="190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000"/>
              <a:t>JAMA 2003;290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Bildobjekt 1">
            <a:extLst>
              <a:ext uri="{FF2B5EF4-FFF2-40B4-BE49-F238E27FC236}">
                <a16:creationId xmlns:a16="http://schemas.microsoft.com/office/drawing/2014/main" id="{7337CBF3-8C35-2176-472E-9EE0A34A2C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84613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4" name="Bildobjekt 3">
            <a:extLst>
              <a:ext uri="{FF2B5EF4-FFF2-40B4-BE49-F238E27FC236}">
                <a16:creationId xmlns:a16="http://schemas.microsoft.com/office/drawing/2014/main" id="{6BD962A4-2B5F-22D0-B5C7-EFAAF73DDC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2941638"/>
            <a:ext cx="8448675"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ruta 4">
            <a:extLst>
              <a:ext uri="{FF2B5EF4-FFF2-40B4-BE49-F238E27FC236}">
                <a16:creationId xmlns:a16="http://schemas.microsoft.com/office/drawing/2014/main" id="{AD67FAF8-E97E-41FC-BC0D-7583600FF0CB}"/>
              </a:ext>
            </a:extLst>
          </p:cNvPr>
          <p:cNvSpPr txBox="1">
            <a:spLocks noChangeArrowheads="1"/>
          </p:cNvSpPr>
          <p:nvPr/>
        </p:nvSpPr>
        <p:spPr bwMode="auto">
          <a:xfrm>
            <a:off x="6805613" y="549275"/>
            <a:ext cx="190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000"/>
              <a:t>JAMA 2015;314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Bildobjekt 2" descr="Screen Shot 2018-05-06 at 17.59.47.png">
            <a:extLst>
              <a:ext uri="{FF2B5EF4-FFF2-40B4-BE49-F238E27FC236}">
                <a16:creationId xmlns:a16="http://schemas.microsoft.com/office/drawing/2014/main" id="{4575EFDF-66CB-846A-A822-082ED4BED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4819650"/>
            <a:ext cx="686911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07" name="Rectangle 3">
            <a:extLst>
              <a:ext uri="{FF2B5EF4-FFF2-40B4-BE49-F238E27FC236}">
                <a16:creationId xmlns:a16="http://schemas.microsoft.com/office/drawing/2014/main" id="{1556ABC1-4175-5214-9FBE-DD48FF340540}"/>
              </a:ext>
            </a:extLst>
          </p:cNvPr>
          <p:cNvSpPr>
            <a:spLocks noGrp="1" noChangeArrowheads="1"/>
          </p:cNvSpPr>
          <p:nvPr>
            <p:ph type="title"/>
          </p:nvPr>
        </p:nvSpPr>
        <p:spPr/>
        <p:txBody>
          <a:bodyPr/>
          <a:lstStyle/>
          <a:p>
            <a:pPr>
              <a:defRPr/>
            </a:pPr>
            <a:r>
              <a:rPr lang="sv-SE" sz="4000" dirty="0">
                <a:ea typeface="+mj-ea"/>
                <a:cs typeface="+mj-cs"/>
              </a:rPr>
              <a:t>Sannolikhetskvot</a:t>
            </a:r>
            <a:endParaRPr lang="sv-SE" dirty="0">
              <a:ea typeface="+mj-ea"/>
              <a:cs typeface="+mj-cs"/>
            </a:endParaRPr>
          </a:p>
        </p:txBody>
      </p:sp>
      <p:sp>
        <p:nvSpPr>
          <p:cNvPr id="102403" name="Rectangle 5">
            <a:extLst>
              <a:ext uri="{FF2B5EF4-FFF2-40B4-BE49-F238E27FC236}">
                <a16:creationId xmlns:a16="http://schemas.microsoft.com/office/drawing/2014/main" id="{6A283E7E-02AD-E62D-B6B8-8F431AC298AD}"/>
              </a:ext>
            </a:extLst>
          </p:cNvPr>
          <p:cNvSpPr>
            <a:spLocks noChangeArrowheads="1"/>
          </p:cNvSpPr>
          <p:nvPr/>
        </p:nvSpPr>
        <p:spPr bwMode="auto">
          <a:xfrm>
            <a:off x="1673225" y="3200400"/>
            <a:ext cx="540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lgn="ctr">
              <a:buFontTx/>
              <a:buNone/>
            </a:pPr>
            <a:r>
              <a:rPr lang="sv-SE" altLang="en-SE"/>
              <a:t> Ideal vid Bayesianskt tänkande</a:t>
            </a:r>
            <a:endParaRPr lang="en-US" altLang="en-SE"/>
          </a:p>
        </p:txBody>
      </p:sp>
      <p:sp>
        <p:nvSpPr>
          <p:cNvPr id="102404" name="Oval 4">
            <a:extLst>
              <a:ext uri="{FF2B5EF4-FFF2-40B4-BE49-F238E27FC236}">
                <a16:creationId xmlns:a16="http://schemas.microsoft.com/office/drawing/2014/main" id="{90C2A2B5-87AE-DB74-B4BE-23593DF9D340}"/>
              </a:ext>
            </a:extLst>
          </p:cNvPr>
          <p:cNvSpPr>
            <a:spLocks noChangeArrowheads="1"/>
          </p:cNvSpPr>
          <p:nvPr/>
        </p:nvSpPr>
        <p:spPr bwMode="auto">
          <a:xfrm>
            <a:off x="4572000" y="4797425"/>
            <a:ext cx="863600" cy="1008063"/>
          </a:xfrm>
          <a:prstGeom prst="ellipse">
            <a:avLst/>
          </a:pr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54286CE4-7545-A8DA-AB01-CE1769F6AAB7}"/>
              </a:ext>
            </a:extLst>
          </p:cNvPr>
          <p:cNvSpPr>
            <a:spLocks noGrp="1" noChangeArrowheads="1"/>
          </p:cNvSpPr>
          <p:nvPr>
            <p:ph type="title"/>
          </p:nvPr>
        </p:nvSpPr>
        <p:spPr/>
        <p:txBody>
          <a:bodyPr/>
          <a:lstStyle/>
          <a:p>
            <a:r>
              <a:rPr lang="en-US" altLang="en-SE"/>
              <a:t>Bröstsmärta</a:t>
            </a:r>
          </a:p>
        </p:txBody>
      </p:sp>
      <p:sp>
        <p:nvSpPr>
          <p:cNvPr id="104450" name="Rectangle 4">
            <a:extLst>
              <a:ext uri="{FF2B5EF4-FFF2-40B4-BE49-F238E27FC236}">
                <a16:creationId xmlns:a16="http://schemas.microsoft.com/office/drawing/2014/main" id="{27A7E7D2-56B7-5C8E-2F07-E68C5C04BE06}"/>
              </a:ext>
            </a:extLst>
          </p:cNvPr>
          <p:cNvSpPr>
            <a:spLocks noGrp="1" noChangeArrowheads="1"/>
          </p:cNvSpPr>
          <p:nvPr>
            <p:ph type="body" sz="half" idx="2"/>
          </p:nvPr>
        </p:nvSpPr>
        <p:spPr>
          <a:xfrm>
            <a:off x="4648200" y="1981200"/>
            <a:ext cx="4244975" cy="4114800"/>
          </a:xfrm>
        </p:spPr>
        <p:txBody>
          <a:bodyPr/>
          <a:lstStyle/>
          <a:p>
            <a:pPr>
              <a:buFont typeface="Wingdings" pitchFamily="2" charset="2"/>
              <a:buChar char="q"/>
            </a:pPr>
            <a:r>
              <a:rPr lang="en-US" altLang="en-SE"/>
              <a:t>Vitalparametrar</a:t>
            </a:r>
          </a:p>
          <a:p>
            <a:pPr>
              <a:buFont typeface="Wingdings" pitchFamily="2" charset="2"/>
              <a:buChar char="q"/>
            </a:pPr>
            <a:r>
              <a:rPr lang="en-US" altLang="en-SE"/>
              <a:t>Cor + bröstkorg</a:t>
            </a:r>
          </a:p>
          <a:p>
            <a:pPr>
              <a:buFont typeface="Wingdings" pitchFamily="2" charset="2"/>
              <a:buChar char="q"/>
            </a:pPr>
            <a:r>
              <a:rPr lang="en-US" altLang="en-SE"/>
              <a:t>Lung</a:t>
            </a:r>
          </a:p>
          <a:p>
            <a:pPr>
              <a:buFont typeface="Wingdings" pitchFamily="2" charset="2"/>
              <a:buChar char="q"/>
            </a:pPr>
            <a:r>
              <a:rPr lang="en-US" altLang="en-SE"/>
              <a:t>Övre buk</a:t>
            </a:r>
          </a:p>
          <a:p>
            <a:pPr>
              <a:buFont typeface="Wingdings" pitchFamily="2" charset="2"/>
              <a:buChar char="q"/>
            </a:pPr>
            <a:r>
              <a:rPr lang="en-US" altLang="en-SE"/>
              <a:t>Ben</a:t>
            </a:r>
          </a:p>
          <a:p>
            <a:pPr>
              <a:buFont typeface="Wingdings" pitchFamily="2" charset="2"/>
              <a:buChar char="q"/>
            </a:pPr>
            <a:endParaRPr lang="en-US" altLang="en-SE"/>
          </a:p>
          <a:p>
            <a:pPr>
              <a:buFont typeface="Wingdings" pitchFamily="2" charset="2"/>
              <a:buChar char="q"/>
            </a:pPr>
            <a:r>
              <a:rPr lang="en-US" altLang="en-SE"/>
              <a:t>CRP</a:t>
            </a:r>
          </a:p>
          <a:p>
            <a:pPr>
              <a:buFont typeface="Wingdings" pitchFamily="2" charset="2"/>
              <a:buChar char="q"/>
            </a:pPr>
            <a:r>
              <a:rPr lang="en-US" altLang="en-SE"/>
              <a:t>EKG</a:t>
            </a:r>
          </a:p>
        </p:txBody>
      </p:sp>
      <p:sp>
        <p:nvSpPr>
          <p:cNvPr id="104451" name="Platshållare för innehåll 1">
            <a:extLst>
              <a:ext uri="{FF2B5EF4-FFF2-40B4-BE49-F238E27FC236}">
                <a16:creationId xmlns:a16="http://schemas.microsoft.com/office/drawing/2014/main" id="{4B9933C3-2CC4-8348-9570-A4EAA019C749}"/>
              </a:ext>
            </a:extLst>
          </p:cNvPr>
          <p:cNvSpPr>
            <a:spLocks noGrp="1" noChangeArrowheads="1"/>
          </p:cNvSpPr>
          <p:nvPr>
            <p:ph sz="half" idx="1"/>
          </p:nvPr>
        </p:nvSpPr>
        <p:spPr>
          <a:xfrm>
            <a:off x="395288" y="1981200"/>
            <a:ext cx="4100512" cy="4114800"/>
          </a:xfrm>
        </p:spPr>
        <p:txBody>
          <a:bodyPr/>
          <a:lstStyle/>
          <a:p>
            <a:pPr>
              <a:buFont typeface="Wingdings" pitchFamily="2" charset="2"/>
              <a:buChar char="q"/>
            </a:pPr>
            <a:r>
              <a:rPr lang="en-US" altLang="en-SE">
                <a:solidFill>
                  <a:srgbClr val="FF6600"/>
                </a:solidFill>
              </a:rPr>
              <a:t>O</a:t>
            </a:r>
            <a:r>
              <a:rPr lang="en-US" altLang="en-SE"/>
              <a:t>nset</a:t>
            </a:r>
          </a:p>
          <a:p>
            <a:pPr>
              <a:buFont typeface="Wingdings" pitchFamily="2" charset="2"/>
              <a:buChar char="q"/>
            </a:pPr>
            <a:r>
              <a:rPr lang="en-US" altLang="en-SE">
                <a:solidFill>
                  <a:srgbClr val="FF6600"/>
                </a:solidFill>
              </a:rPr>
              <a:t>P</a:t>
            </a:r>
            <a:r>
              <a:rPr lang="en-US" altLang="en-SE"/>
              <a:t>osition</a:t>
            </a:r>
          </a:p>
          <a:p>
            <a:pPr>
              <a:buFont typeface="Wingdings" pitchFamily="2" charset="2"/>
              <a:buChar char="q"/>
            </a:pPr>
            <a:r>
              <a:rPr lang="en-US" altLang="en-SE">
                <a:solidFill>
                  <a:srgbClr val="FF6600"/>
                </a:solidFill>
              </a:rPr>
              <a:t>Q</a:t>
            </a:r>
            <a:r>
              <a:rPr lang="en-US" altLang="en-SE"/>
              <a:t>uality</a:t>
            </a:r>
          </a:p>
          <a:p>
            <a:pPr>
              <a:buFont typeface="Wingdings" pitchFamily="2" charset="2"/>
              <a:buChar char="q"/>
            </a:pPr>
            <a:r>
              <a:rPr lang="en-US" altLang="en-SE">
                <a:solidFill>
                  <a:srgbClr val="FF6600"/>
                </a:solidFill>
              </a:rPr>
              <a:t>R</a:t>
            </a:r>
            <a:r>
              <a:rPr lang="en-US" altLang="en-SE"/>
              <a:t>elieving / aggravating</a:t>
            </a:r>
          </a:p>
          <a:p>
            <a:pPr>
              <a:buFont typeface="Wingdings" pitchFamily="2" charset="2"/>
              <a:buChar char="q"/>
            </a:pPr>
            <a:r>
              <a:rPr lang="en-US" altLang="en-SE">
                <a:solidFill>
                  <a:srgbClr val="FF6600"/>
                </a:solidFill>
              </a:rPr>
              <a:t>S</a:t>
            </a:r>
            <a:r>
              <a:rPr lang="en-US" altLang="en-SE"/>
              <a:t>everity</a:t>
            </a:r>
          </a:p>
          <a:p>
            <a:pPr>
              <a:buFont typeface="Wingdings" pitchFamily="2" charset="2"/>
              <a:buChar char="q"/>
            </a:pPr>
            <a:r>
              <a:rPr lang="en-US" altLang="en-SE">
                <a:solidFill>
                  <a:srgbClr val="FF6600"/>
                </a:solidFill>
              </a:rPr>
              <a:t>T</a:t>
            </a:r>
            <a:r>
              <a:rPr lang="en-US" altLang="en-SE"/>
              <a:t>ime</a:t>
            </a:r>
          </a:p>
          <a:p>
            <a:pPr>
              <a:buFont typeface="Wingdings" pitchFamily="2" charset="2"/>
              <a:buChar char="q"/>
            </a:pPr>
            <a:r>
              <a:rPr lang="en-US" altLang="en-SE">
                <a:solidFill>
                  <a:srgbClr val="FF7305"/>
                </a:solidFill>
              </a:rPr>
              <a:t>+ </a:t>
            </a:r>
            <a:r>
              <a:rPr lang="en-US" altLang="en-SE" sz="2400">
                <a:solidFill>
                  <a:srgbClr val="404040"/>
                </a:solidFill>
              </a:rPr>
              <a:t>−</a:t>
            </a:r>
            <a:r>
              <a:rPr lang="en-US" altLang="en-SE">
                <a:solidFill>
                  <a:srgbClr val="7F7F7F"/>
                </a:solidFill>
              </a:rPr>
              <a:t>	</a:t>
            </a:r>
            <a:r>
              <a:rPr lang="en-US" altLang="en-SE" sz="2400"/>
              <a:t>bensmärta</a:t>
            </a:r>
            <a:r>
              <a:rPr lang="en-US" altLang="en-SE"/>
              <a:t>?</a:t>
            </a:r>
          </a:p>
          <a:p>
            <a:pPr marL="901700" lvl="1" indent="-276225"/>
            <a:r>
              <a:rPr lang="en-US" altLang="en-SE"/>
              <a:t>dyspné?</a:t>
            </a:r>
          </a:p>
          <a:p>
            <a:pPr marL="901700" lvl="1" indent="-276225"/>
            <a:r>
              <a:rPr lang="en-US" altLang="en-SE"/>
              <a:t>feber?</a:t>
            </a:r>
          </a:p>
          <a:p>
            <a:endParaRPr lang="sv-SE" altLang="en-S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C8B4B125-47BC-1D67-9D84-0E2E1AB5E015}"/>
              </a:ext>
            </a:extLst>
          </p:cNvPr>
          <p:cNvSpPr>
            <a:spLocks noGrp="1" noChangeArrowheads="1"/>
          </p:cNvSpPr>
          <p:nvPr>
            <p:ph type="title"/>
          </p:nvPr>
        </p:nvSpPr>
        <p:spPr/>
        <p:txBody>
          <a:bodyPr/>
          <a:lstStyle/>
          <a:p>
            <a:r>
              <a:rPr lang="en-SE" altLang="en-SE"/>
              <a:t>Clinical Decision Rules</a:t>
            </a:r>
          </a:p>
        </p:txBody>
      </p:sp>
      <p:sp>
        <p:nvSpPr>
          <p:cNvPr id="106498" name="Content Placeholder 2">
            <a:extLst>
              <a:ext uri="{FF2B5EF4-FFF2-40B4-BE49-F238E27FC236}">
                <a16:creationId xmlns:a16="http://schemas.microsoft.com/office/drawing/2014/main" id="{90373813-7A64-A184-81FD-684586973452}"/>
              </a:ext>
            </a:extLst>
          </p:cNvPr>
          <p:cNvSpPr>
            <a:spLocks noGrp="1" noChangeArrowheads="1"/>
          </p:cNvSpPr>
          <p:nvPr>
            <p:ph idx="1"/>
          </p:nvPr>
        </p:nvSpPr>
        <p:spPr/>
        <p:txBody>
          <a:bodyPr/>
          <a:lstStyle/>
          <a:p>
            <a:r>
              <a:rPr lang="en-SE" altLang="en-SE"/>
              <a:t>Wells Score</a:t>
            </a:r>
          </a:p>
          <a:p>
            <a:r>
              <a:rPr lang="en-SE" altLang="en-SE"/>
              <a:t>Aortic Dissection Detection Score</a:t>
            </a:r>
          </a:p>
          <a:p>
            <a:r>
              <a:rPr lang="en-SE" altLang="en-SE"/>
              <a:t>Canadian C-Spine Rule</a:t>
            </a:r>
          </a:p>
          <a:p>
            <a:r>
              <a:rPr lang="en-SE" altLang="en-SE"/>
              <a:t>Ottawa Ankles Rule</a:t>
            </a:r>
          </a:p>
          <a:p>
            <a:r>
              <a:rPr lang="en-SE" altLang="en-SE"/>
              <a:t>Ottawa Subarchnoid Hemorrhage Rule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Bildobjekt 1" descr="Hospital-patient-with-a-dropper-vector-illustration-Stock-Vector.jpg">
            <a:extLst>
              <a:ext uri="{FF2B5EF4-FFF2-40B4-BE49-F238E27FC236}">
                <a16:creationId xmlns:a16="http://schemas.microsoft.com/office/drawing/2014/main" id="{3B80A730-5829-848B-8A62-DB67F832F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1930400"/>
            <a:ext cx="17303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1B3A09-96CD-6416-A0A7-209DB7C79AC9}"/>
              </a:ext>
            </a:extLst>
          </p:cNvPr>
          <p:cNvSpPr txBox="1"/>
          <p:nvPr/>
        </p:nvSpPr>
        <p:spPr>
          <a:xfrm>
            <a:off x="776288" y="4581525"/>
            <a:ext cx="3148012" cy="1816100"/>
          </a:xfrm>
          <a:prstGeom prst="rect">
            <a:avLst/>
          </a:prstGeom>
          <a:noFill/>
        </p:spPr>
        <p:txBody>
          <a:bodyPr>
            <a:spAutoFit/>
          </a:bodyPr>
          <a:lstStyle/>
          <a:p>
            <a:pPr algn="ctr">
              <a:defRPr/>
            </a:pPr>
            <a:r>
              <a:rPr lang="en-SE" sz="2800" b="1" dirty="0"/>
              <a:t>Problem</a:t>
            </a:r>
          </a:p>
          <a:p>
            <a:pPr marL="342900" indent="-342900">
              <a:buFont typeface="Arial" panose="020B0604020202020204" pitchFamily="34" charset="0"/>
              <a:buChar char="•"/>
              <a:defRPr/>
            </a:pPr>
            <a:r>
              <a:rPr lang="en-SE" sz="2800" dirty="0"/>
              <a:t>Bröstsmärta</a:t>
            </a:r>
          </a:p>
          <a:p>
            <a:pPr marL="342900" indent="-342900">
              <a:buFont typeface="Arial" panose="020B0604020202020204" pitchFamily="34" charset="0"/>
              <a:buChar char="•"/>
              <a:defRPr/>
            </a:pPr>
            <a:r>
              <a:rPr lang="en-SE" sz="2800" dirty="0"/>
              <a:t>Takykardi</a:t>
            </a:r>
          </a:p>
          <a:p>
            <a:pPr marL="342900" indent="-342900">
              <a:buFont typeface="Arial" panose="020B0604020202020204" pitchFamily="34" charset="0"/>
              <a:buChar char="•"/>
              <a:defRPr/>
            </a:pPr>
            <a:r>
              <a:rPr lang="en-SE" sz="2800" dirty="0"/>
              <a:t>Förhöjt CRP</a:t>
            </a:r>
          </a:p>
        </p:txBody>
      </p:sp>
      <p:pic>
        <p:nvPicPr>
          <p:cNvPr id="5" name="Picture 4" descr="A picture containing toy, doll&#10;&#10;Description automatically generated">
            <a:extLst>
              <a:ext uri="{FF2B5EF4-FFF2-40B4-BE49-F238E27FC236}">
                <a16:creationId xmlns:a16="http://schemas.microsoft.com/office/drawing/2014/main" id="{55DCEC98-7A62-FAB5-D8E2-ED8FA216F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663" y="1800225"/>
            <a:ext cx="134778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480F7B9-92D2-A4DA-89EE-0337D33EBAD9}"/>
              </a:ext>
            </a:extLst>
          </p:cNvPr>
          <p:cNvSpPr txBox="1"/>
          <p:nvPr/>
        </p:nvSpPr>
        <p:spPr>
          <a:xfrm>
            <a:off x="5035550" y="4581525"/>
            <a:ext cx="3148013" cy="1816100"/>
          </a:xfrm>
          <a:prstGeom prst="rect">
            <a:avLst/>
          </a:prstGeom>
          <a:noFill/>
        </p:spPr>
        <p:txBody>
          <a:bodyPr>
            <a:spAutoFit/>
          </a:bodyPr>
          <a:lstStyle/>
          <a:p>
            <a:pPr algn="ctr">
              <a:defRPr/>
            </a:pPr>
            <a:r>
              <a:rPr lang="en-SE" sz="2800" b="1" dirty="0"/>
              <a:t>Diagnos</a:t>
            </a:r>
          </a:p>
          <a:p>
            <a:pPr marL="342900" indent="-342900">
              <a:buFont typeface="Arial" panose="020B0604020202020204" pitchFamily="34" charset="0"/>
              <a:buChar char="•"/>
              <a:defRPr/>
            </a:pPr>
            <a:r>
              <a:rPr lang="en-SE" sz="2800" dirty="0"/>
              <a:t>AKS?</a:t>
            </a:r>
          </a:p>
          <a:p>
            <a:pPr marL="342900" indent="-342900">
              <a:buFont typeface="Arial" panose="020B0604020202020204" pitchFamily="34" charset="0"/>
              <a:buChar char="•"/>
              <a:defRPr/>
            </a:pPr>
            <a:r>
              <a:rPr lang="en-SE" sz="2800" dirty="0"/>
              <a:t>Ångest?</a:t>
            </a:r>
          </a:p>
          <a:p>
            <a:pPr marL="342900" indent="-342900">
              <a:buFont typeface="Arial" panose="020B0604020202020204" pitchFamily="34" charset="0"/>
              <a:buChar char="•"/>
              <a:defRPr/>
            </a:pPr>
            <a:r>
              <a:rPr lang="en-SE" sz="2800" dirty="0"/>
              <a:t>Pneumoni?</a:t>
            </a:r>
          </a:p>
        </p:txBody>
      </p:sp>
      <p:sp>
        <p:nvSpPr>
          <p:cNvPr id="4" name="Title 3">
            <a:extLst>
              <a:ext uri="{FF2B5EF4-FFF2-40B4-BE49-F238E27FC236}">
                <a16:creationId xmlns:a16="http://schemas.microsoft.com/office/drawing/2014/main" id="{14E824B1-2B6D-20B6-A1C7-F1DC21AA8E1A}"/>
              </a:ext>
            </a:extLst>
          </p:cNvPr>
          <p:cNvSpPr>
            <a:spLocks noGrp="1" noChangeArrowheads="1"/>
          </p:cNvSpPr>
          <p:nvPr>
            <p:ph type="title"/>
          </p:nvPr>
        </p:nvSpPr>
        <p:spPr/>
        <p:txBody>
          <a:bodyPr/>
          <a:lstStyle/>
          <a:p>
            <a:r>
              <a:rPr lang="en-SE" altLang="en-SE" dirty="0"/>
              <a:t>Tänka på rätt diagnos</a:t>
            </a:r>
          </a:p>
        </p:txBody>
      </p:sp>
      <p:pic>
        <p:nvPicPr>
          <p:cNvPr id="7" name="Picture 6" descr="Logo&#10;&#10;Description automatically generated">
            <a:extLst>
              <a:ext uri="{FF2B5EF4-FFF2-40B4-BE49-F238E27FC236}">
                <a16:creationId xmlns:a16="http://schemas.microsoft.com/office/drawing/2014/main" id="{D1189AB0-CE20-840A-B9A5-E9287C6E78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1438275"/>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85" name="Picture 2">
            <a:extLst>
              <a:ext uri="{FF2B5EF4-FFF2-40B4-BE49-F238E27FC236}">
                <a16:creationId xmlns:a16="http://schemas.microsoft.com/office/drawing/2014/main" id="{64D285F2-C279-BA83-FC23-51922AE11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46" t="53333" r="10664" b="24294"/>
          <a:stretch>
            <a:fillRect/>
          </a:stretch>
        </p:blipFill>
        <p:spPr bwMode="auto">
          <a:xfrm>
            <a:off x="34925" y="1484313"/>
            <a:ext cx="91646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721" name="Picture 4" descr="A round ball on a chain breaking through a cracked wall&#10;&#10;Description automatically generated">
            <a:extLst>
              <a:ext uri="{FF2B5EF4-FFF2-40B4-BE49-F238E27FC236}">
                <a16:creationId xmlns:a16="http://schemas.microsoft.com/office/drawing/2014/main" id="{A92B789C-EA93-0CE5-D3A6-A011A1DDE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800100"/>
            <a:ext cx="76073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1026">
            <a:extLst>
              <a:ext uri="{FF2B5EF4-FFF2-40B4-BE49-F238E27FC236}">
                <a16:creationId xmlns:a16="http://schemas.microsoft.com/office/drawing/2014/main" id="{803D94AE-36F5-8041-BFDE-26E814A2391E}"/>
              </a:ext>
            </a:extLst>
          </p:cNvPr>
          <p:cNvSpPr>
            <a:spLocks noGrp="1" noChangeArrowheads="1"/>
          </p:cNvSpPr>
          <p:nvPr>
            <p:ph type="title"/>
          </p:nvPr>
        </p:nvSpPr>
        <p:spPr/>
        <p:txBody>
          <a:bodyPr/>
          <a:lstStyle/>
          <a:p>
            <a:r>
              <a:rPr lang="en-US" altLang="en-SE"/>
              <a:t>Sannolikheter påverkar varandra</a:t>
            </a:r>
          </a:p>
        </p:txBody>
      </p:sp>
      <p:sp>
        <p:nvSpPr>
          <p:cNvPr id="433155" name="Rectangle 1027">
            <a:extLst>
              <a:ext uri="{FF2B5EF4-FFF2-40B4-BE49-F238E27FC236}">
                <a16:creationId xmlns:a16="http://schemas.microsoft.com/office/drawing/2014/main" id="{5233B80D-CCA0-23B5-11E1-E830D0F5E567}"/>
              </a:ext>
            </a:extLst>
          </p:cNvPr>
          <p:cNvSpPr>
            <a:spLocks noGrp="1" noChangeArrowheads="1"/>
          </p:cNvSpPr>
          <p:nvPr>
            <p:ph type="body" idx="1"/>
          </p:nvPr>
        </p:nvSpPr>
        <p:spPr>
          <a:xfrm>
            <a:off x="685800" y="1981200"/>
            <a:ext cx="8207375" cy="4114800"/>
          </a:xfrm>
        </p:spPr>
        <p:txBody>
          <a:bodyPr/>
          <a:lstStyle/>
          <a:p>
            <a:pPr>
              <a:defRPr/>
            </a:pPr>
            <a:endParaRPr lang="en-US" dirty="0">
              <a:ea typeface="+mn-ea"/>
              <a:cs typeface="+mn-cs"/>
            </a:endParaRPr>
          </a:p>
          <a:p>
            <a:pPr>
              <a:defRPr/>
            </a:pPr>
            <a:r>
              <a:rPr lang="en-US" dirty="0" err="1">
                <a:ea typeface="+mn-ea"/>
                <a:cs typeface="+mn-cs"/>
              </a:rPr>
              <a:t>Akut</a:t>
            </a:r>
            <a:r>
              <a:rPr lang="en-US" dirty="0">
                <a:ea typeface="+mn-ea"/>
                <a:cs typeface="+mn-cs"/>
              </a:rPr>
              <a:t> problem = 1 </a:t>
            </a:r>
            <a:r>
              <a:rPr lang="en-US" dirty="0" err="1">
                <a:ea typeface="+mn-ea"/>
                <a:cs typeface="+mn-cs"/>
              </a:rPr>
              <a:t>diagnos</a:t>
            </a:r>
            <a:endParaRPr lang="en-US" dirty="0">
              <a:ea typeface="+mn-ea"/>
              <a:cs typeface="+mn-cs"/>
            </a:endParaRPr>
          </a:p>
          <a:p>
            <a:pPr>
              <a:defRPr/>
            </a:pPr>
            <a:endParaRPr lang="en-US" dirty="0">
              <a:ea typeface="+mn-ea"/>
              <a:cs typeface="+mn-cs"/>
            </a:endParaRPr>
          </a:p>
          <a:p>
            <a:pPr>
              <a:defRPr/>
            </a:pPr>
            <a:r>
              <a:rPr lang="en-US" dirty="0">
                <a:ea typeface="+mn-ea"/>
                <a:cs typeface="+mn-cs"/>
              </a:rPr>
              <a:t>Summa </a:t>
            </a:r>
            <a:r>
              <a:rPr lang="en-US" dirty="0" err="1">
                <a:ea typeface="+mn-ea"/>
                <a:cs typeface="+mn-cs"/>
              </a:rPr>
              <a:t>av</a:t>
            </a:r>
            <a:r>
              <a:rPr lang="en-US" dirty="0">
                <a:ea typeface="+mn-ea"/>
                <a:cs typeface="+mn-cs"/>
              </a:rPr>
              <a:t> </a:t>
            </a:r>
            <a:r>
              <a:rPr lang="en-US" dirty="0" err="1">
                <a:ea typeface="+mn-ea"/>
                <a:cs typeface="+mn-cs"/>
              </a:rPr>
              <a:t>sannolikheter</a:t>
            </a:r>
            <a:r>
              <a:rPr lang="en-US" dirty="0">
                <a:ea typeface="+mn-ea"/>
                <a:cs typeface="+mn-cs"/>
              </a:rPr>
              <a:t> = 1</a:t>
            </a:r>
          </a:p>
          <a:p>
            <a:pPr>
              <a:defRPr/>
            </a:pPr>
            <a:endParaRPr lang="en-US" dirty="0">
              <a:ea typeface="+mn-ea"/>
              <a:cs typeface="+mn-cs"/>
            </a:endParaRPr>
          </a:p>
          <a:p>
            <a:pPr>
              <a:tabLst>
                <a:tab pos="4660900" algn="l"/>
              </a:tabLst>
              <a:defRPr/>
            </a:pPr>
            <a:r>
              <a:rPr lang="en-US" dirty="0" err="1">
                <a:ea typeface="+mn-ea"/>
                <a:cs typeface="+mn-cs"/>
              </a:rPr>
              <a:t>Diagnos</a:t>
            </a:r>
            <a:r>
              <a:rPr lang="en-US" dirty="0">
                <a:ea typeface="+mn-ea"/>
                <a:cs typeface="+mn-cs"/>
              </a:rPr>
              <a:t> 1 </a:t>
            </a:r>
            <a:r>
              <a:rPr lang="en-US" dirty="0">
                <a:ea typeface="+mn-ea"/>
                <a:sym typeface="Symbol"/>
              </a:rPr>
              <a:t>	</a:t>
            </a:r>
            <a:r>
              <a:rPr lang="en-US" dirty="0" err="1">
                <a:ea typeface="+mn-ea"/>
                <a:cs typeface="+mn-cs"/>
                <a:sym typeface="Wingdings"/>
              </a:rPr>
              <a:t>Diagnos</a:t>
            </a:r>
            <a:r>
              <a:rPr lang="en-US" dirty="0">
                <a:ea typeface="+mn-ea"/>
                <a:cs typeface="+mn-cs"/>
                <a:sym typeface="Wingdings"/>
              </a:rPr>
              <a:t> 2 </a:t>
            </a:r>
            <a:r>
              <a:rPr lang="en-US" dirty="0">
                <a:ea typeface="+mn-ea"/>
                <a:sym typeface="Symbol"/>
              </a:rPr>
              <a:t></a:t>
            </a:r>
            <a:endParaRPr lang="en-US" dirty="0">
              <a:ea typeface="+mn-ea"/>
            </a:endParaRPr>
          </a:p>
          <a:p>
            <a:pPr>
              <a:defRPr/>
            </a:pPr>
            <a:endParaRPr lang="en-US" dirty="0">
              <a:ea typeface="+mn-ea"/>
              <a:cs typeface="+mn-cs"/>
            </a:endParaRPr>
          </a:p>
        </p:txBody>
      </p:sp>
      <p:cxnSp>
        <p:nvCxnSpPr>
          <p:cNvPr id="3" name="Rak pil 2">
            <a:extLst>
              <a:ext uri="{FF2B5EF4-FFF2-40B4-BE49-F238E27FC236}">
                <a16:creationId xmlns:a16="http://schemas.microsoft.com/office/drawing/2014/main" id="{977E66D0-19FF-306E-B429-D4AB4AF9747C}"/>
              </a:ext>
            </a:extLst>
          </p:cNvPr>
          <p:cNvCxnSpPr>
            <a:cxnSpLocks noChangeShapeType="1"/>
          </p:cNvCxnSpPr>
          <p:nvPr/>
        </p:nvCxnSpPr>
        <p:spPr bwMode="auto">
          <a:xfrm>
            <a:off x="3419475" y="5229225"/>
            <a:ext cx="1800225" cy="0"/>
          </a:xfrm>
          <a:prstGeom prst="straightConnector1">
            <a:avLst/>
          </a:prstGeom>
          <a:noFill/>
          <a:ln w="38100">
            <a:solidFill>
              <a:srgbClr val="FF7305"/>
            </a:solidFill>
            <a:round/>
            <a:headEnd/>
            <a:tailEnd type="arrow" w="med" len="med"/>
          </a:ln>
          <a:effectLst>
            <a:outerShdw blurRad="40000" dist="23000" dir="5400000" rotWithShape="0">
              <a:srgbClr val="808080">
                <a:alpha val="34999"/>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3" name="Object 4">
            <a:extLst>
              <a:ext uri="{FF2B5EF4-FFF2-40B4-BE49-F238E27FC236}">
                <a16:creationId xmlns:a16="http://schemas.microsoft.com/office/drawing/2014/main" id="{44B315EC-6F9F-99F6-E52E-8500992F49F3}"/>
              </a:ext>
            </a:extLst>
          </p:cNvPr>
          <p:cNvGraphicFramePr>
            <a:graphicFrameLocks noGrp="1" noChangeAspect="1"/>
          </p:cNvGraphicFramePr>
          <p:nvPr>
            <p:ph type="chart" idx="1"/>
          </p:nvPr>
        </p:nvGraphicFramePr>
        <p:xfrm>
          <a:off x="114300" y="528638"/>
          <a:ext cx="8915400" cy="6659562"/>
        </p:xfrm>
        <a:graphic>
          <a:graphicData uri="http://schemas.openxmlformats.org/presentationml/2006/ole">
            <mc:AlternateContent xmlns:mc="http://schemas.openxmlformats.org/markup-compatibility/2006">
              <mc:Choice xmlns:v="urn:schemas-microsoft-com:vml" Requires="v">
                <p:oleObj name="Chart" r:id="rId3" imgW="9588500" imgH="7162800" progId="Excel.Chart.8">
                  <p:embed/>
                </p:oleObj>
              </mc:Choice>
              <mc:Fallback>
                <p:oleObj name="Chart" r:id="rId3" imgW="9588500" imgH="7162800" progId="Excel.Chart.8">
                  <p:embed/>
                  <p:pic>
                    <p:nvPicPr>
                      <p:cNvPr id="125953" name="Object 4">
                        <a:extLst>
                          <a:ext uri="{FF2B5EF4-FFF2-40B4-BE49-F238E27FC236}">
                            <a16:creationId xmlns:a16="http://schemas.microsoft.com/office/drawing/2014/main" id="{44B315EC-6F9F-99F6-E52E-8500992F49F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28638"/>
                        <a:ext cx="8915400" cy="66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4" name="Text Box 5">
            <a:extLst>
              <a:ext uri="{FF2B5EF4-FFF2-40B4-BE49-F238E27FC236}">
                <a16:creationId xmlns:a16="http://schemas.microsoft.com/office/drawing/2014/main" id="{CD960670-A747-3720-C4E6-2A64B957A02C}"/>
              </a:ext>
            </a:extLst>
          </p:cNvPr>
          <p:cNvSpPr txBox="1">
            <a:spLocks noChangeArrowheads="1"/>
          </p:cNvSpPr>
          <p:nvPr/>
        </p:nvSpPr>
        <p:spPr bwMode="auto">
          <a:xfrm>
            <a:off x="2124075" y="5867400"/>
            <a:ext cx="462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MS PGothic" panose="020B0600070205080204" pitchFamily="34" charset="-128"/>
              </a:defRPr>
            </a:lvl1pPr>
            <a:lvl2pPr marL="742950" indent="-285750">
              <a:spcBef>
                <a:spcPct val="20000"/>
              </a:spcBef>
              <a:buChar char="–"/>
              <a:defRPr sz="2800">
                <a:solidFill>
                  <a:schemeClr val="tx1"/>
                </a:solidFill>
                <a:latin typeface="Times" pitchFamily="2" charset="0"/>
                <a:ea typeface="MS PGothic" panose="020B0600070205080204" pitchFamily="34" charset="-128"/>
              </a:defRPr>
            </a:lvl2pPr>
            <a:lvl3pPr marL="1143000" indent="-228600">
              <a:spcBef>
                <a:spcPct val="20000"/>
              </a:spcBef>
              <a:buChar char="•"/>
              <a:defRPr sz="2400">
                <a:solidFill>
                  <a:schemeClr val="tx1"/>
                </a:solidFill>
                <a:latin typeface="Times" pitchFamily="2" charset="0"/>
                <a:ea typeface="MS PGothic" panose="020B0600070205080204" pitchFamily="34" charset="-128"/>
              </a:defRPr>
            </a:lvl3pPr>
            <a:lvl4pPr marL="1600200" indent="-228600">
              <a:spcBef>
                <a:spcPct val="20000"/>
              </a:spcBef>
              <a:buChar char="–"/>
              <a:defRPr sz="2000">
                <a:solidFill>
                  <a:schemeClr val="tx1"/>
                </a:solidFill>
                <a:latin typeface="Times" pitchFamily="2" charset="0"/>
                <a:ea typeface="MS PGothic" panose="020B0600070205080204" pitchFamily="34" charset="-128"/>
              </a:defRPr>
            </a:lvl4pPr>
            <a:lvl5pPr marL="2057400" indent="-228600">
              <a:spcBef>
                <a:spcPct val="20000"/>
              </a:spcBef>
              <a:buChar char="»"/>
              <a:defRPr sz="2000">
                <a:solidFill>
                  <a:schemeClr val="tx1"/>
                </a:solidFill>
                <a:latin typeface="Times" pitchFamily="2"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9pPr>
          </a:lstStyle>
          <a:p>
            <a:pPr>
              <a:spcBef>
                <a:spcPct val="0"/>
              </a:spcBef>
              <a:buFontTx/>
              <a:buNone/>
            </a:pPr>
            <a:r>
              <a:rPr lang="en-US" altLang="en-SE" sz="2400"/>
              <a:t>Summan av sannolikheterna: 100%</a:t>
            </a:r>
          </a:p>
        </p:txBody>
      </p:sp>
      <p:sp>
        <p:nvSpPr>
          <p:cNvPr id="125955" name="Rectangle 2">
            <a:extLst>
              <a:ext uri="{FF2B5EF4-FFF2-40B4-BE49-F238E27FC236}">
                <a16:creationId xmlns:a16="http://schemas.microsoft.com/office/drawing/2014/main" id="{50227096-F710-70CD-91BE-3004D4437286}"/>
              </a:ext>
            </a:extLst>
          </p:cNvPr>
          <p:cNvSpPr>
            <a:spLocks noGrp="1" noChangeArrowheads="1"/>
          </p:cNvSpPr>
          <p:nvPr>
            <p:ph type="title"/>
          </p:nvPr>
        </p:nvSpPr>
        <p:spPr/>
        <p:txBody>
          <a:bodyPr/>
          <a:lstStyle/>
          <a:p>
            <a:r>
              <a:rPr lang="en-US" altLang="en-SE"/>
              <a:t>50-årig med bröstsmärta</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3" name="Object 4">
            <a:extLst>
              <a:ext uri="{FF2B5EF4-FFF2-40B4-BE49-F238E27FC236}">
                <a16:creationId xmlns:a16="http://schemas.microsoft.com/office/drawing/2014/main" id="{89053D21-BAAE-C18D-2DBF-4B56A8D87EED}"/>
              </a:ext>
            </a:extLst>
          </p:cNvPr>
          <p:cNvGraphicFramePr>
            <a:graphicFrameLocks noGrp="1" noChangeAspect="1"/>
          </p:cNvGraphicFramePr>
          <p:nvPr>
            <p:ph type="chart" idx="1"/>
          </p:nvPr>
        </p:nvGraphicFramePr>
        <p:xfrm>
          <a:off x="-14288" y="1503363"/>
          <a:ext cx="9021763" cy="4818062"/>
        </p:xfrm>
        <a:graphic>
          <a:graphicData uri="http://schemas.openxmlformats.org/presentationml/2006/ole">
            <mc:AlternateContent xmlns:mc="http://schemas.openxmlformats.org/markup-compatibility/2006">
              <mc:Choice xmlns:v="urn:schemas-microsoft-com:vml" Requires="v">
                <p:oleObj name="Chart" r:id="rId3" imgW="13411200" imgH="7162800" progId="Excel.Chart.8">
                  <p:embed/>
                </p:oleObj>
              </mc:Choice>
              <mc:Fallback>
                <p:oleObj name="Chart" r:id="rId3" imgW="13411200" imgH="7162800" progId="Excel.Chart.8">
                  <p:embed/>
                  <p:pic>
                    <p:nvPicPr>
                      <p:cNvPr id="161793" name="Object 4">
                        <a:extLst>
                          <a:ext uri="{FF2B5EF4-FFF2-40B4-BE49-F238E27FC236}">
                            <a16:creationId xmlns:a16="http://schemas.microsoft.com/office/drawing/2014/main" id="{89053D21-BAAE-C18D-2DBF-4B56A8D87EE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1503363"/>
                        <a:ext cx="9021763"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794" name="Text Box 5">
            <a:extLst>
              <a:ext uri="{FF2B5EF4-FFF2-40B4-BE49-F238E27FC236}">
                <a16:creationId xmlns:a16="http://schemas.microsoft.com/office/drawing/2014/main" id="{5CF7C6A9-9E5A-B397-7657-7730D71A0BCE}"/>
              </a:ext>
            </a:extLst>
          </p:cNvPr>
          <p:cNvSpPr txBox="1">
            <a:spLocks noChangeArrowheads="1"/>
          </p:cNvSpPr>
          <p:nvPr/>
        </p:nvSpPr>
        <p:spPr bwMode="auto">
          <a:xfrm>
            <a:off x="2124075" y="5867400"/>
            <a:ext cx="462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MS PGothic" panose="020B0600070205080204" pitchFamily="34" charset="-128"/>
              </a:defRPr>
            </a:lvl1pPr>
            <a:lvl2pPr marL="742950" indent="-285750">
              <a:spcBef>
                <a:spcPct val="20000"/>
              </a:spcBef>
              <a:buChar char="–"/>
              <a:defRPr sz="2800">
                <a:solidFill>
                  <a:schemeClr val="tx1"/>
                </a:solidFill>
                <a:latin typeface="Times" pitchFamily="2" charset="0"/>
                <a:ea typeface="MS PGothic" panose="020B0600070205080204" pitchFamily="34" charset="-128"/>
              </a:defRPr>
            </a:lvl2pPr>
            <a:lvl3pPr marL="1143000" indent="-228600">
              <a:spcBef>
                <a:spcPct val="20000"/>
              </a:spcBef>
              <a:buChar char="•"/>
              <a:defRPr sz="2400">
                <a:solidFill>
                  <a:schemeClr val="tx1"/>
                </a:solidFill>
                <a:latin typeface="Times" pitchFamily="2" charset="0"/>
                <a:ea typeface="MS PGothic" panose="020B0600070205080204" pitchFamily="34" charset="-128"/>
              </a:defRPr>
            </a:lvl3pPr>
            <a:lvl4pPr marL="1600200" indent="-228600">
              <a:spcBef>
                <a:spcPct val="20000"/>
              </a:spcBef>
              <a:buChar char="–"/>
              <a:defRPr sz="2000">
                <a:solidFill>
                  <a:schemeClr val="tx1"/>
                </a:solidFill>
                <a:latin typeface="Times" pitchFamily="2" charset="0"/>
                <a:ea typeface="MS PGothic" panose="020B0600070205080204" pitchFamily="34" charset="-128"/>
              </a:defRPr>
            </a:lvl4pPr>
            <a:lvl5pPr marL="2057400" indent="-228600">
              <a:spcBef>
                <a:spcPct val="20000"/>
              </a:spcBef>
              <a:buChar char="»"/>
              <a:defRPr sz="2000">
                <a:solidFill>
                  <a:schemeClr val="tx1"/>
                </a:solidFill>
                <a:latin typeface="Times" pitchFamily="2"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MS PGothic" panose="020B0600070205080204" pitchFamily="34" charset="-128"/>
              </a:defRPr>
            </a:lvl9pPr>
          </a:lstStyle>
          <a:p>
            <a:pPr>
              <a:spcBef>
                <a:spcPct val="0"/>
              </a:spcBef>
              <a:buFontTx/>
              <a:buNone/>
            </a:pPr>
            <a:r>
              <a:rPr lang="en-US" altLang="en-SE" sz="2400"/>
              <a:t>Summan av sannolikheterna: 100%</a:t>
            </a:r>
          </a:p>
        </p:txBody>
      </p:sp>
      <p:sp>
        <p:nvSpPr>
          <p:cNvPr id="161795" name="Rectangle 2">
            <a:extLst>
              <a:ext uri="{FF2B5EF4-FFF2-40B4-BE49-F238E27FC236}">
                <a16:creationId xmlns:a16="http://schemas.microsoft.com/office/drawing/2014/main" id="{C5933862-AEF2-E6E3-E2E4-F5B46F5D99CE}"/>
              </a:ext>
            </a:extLst>
          </p:cNvPr>
          <p:cNvSpPr>
            <a:spLocks noGrp="1" noChangeArrowheads="1"/>
          </p:cNvSpPr>
          <p:nvPr>
            <p:ph type="title"/>
          </p:nvPr>
        </p:nvSpPr>
        <p:spPr/>
        <p:txBody>
          <a:bodyPr/>
          <a:lstStyle/>
          <a:p>
            <a:r>
              <a:rPr lang="en-US" altLang="en-SE"/>
              <a:t>Smärta värre med inandning</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F55CF1B4-B7F1-4499-5B4F-6337C8F164DD}"/>
              </a:ext>
            </a:extLst>
          </p:cNvPr>
          <p:cNvSpPr>
            <a:spLocks noGrp="1" noChangeArrowheads="1"/>
          </p:cNvSpPr>
          <p:nvPr>
            <p:ph type="title"/>
          </p:nvPr>
        </p:nvSpPr>
        <p:spPr>
          <a:xfrm>
            <a:off x="685800" y="76200"/>
            <a:ext cx="7772400" cy="1143000"/>
          </a:xfrm>
        </p:spPr>
        <p:txBody>
          <a:bodyPr/>
          <a:lstStyle/>
          <a:p>
            <a:pPr>
              <a:defRPr/>
            </a:pPr>
            <a:r>
              <a:rPr lang="en-US">
                <a:cs typeface="+mj-cs"/>
              </a:rPr>
              <a:t>Wells score</a:t>
            </a:r>
          </a:p>
        </p:txBody>
      </p:sp>
      <p:pic>
        <p:nvPicPr>
          <p:cNvPr id="115714" name="Picture 3" descr="Wells">
            <a:extLst>
              <a:ext uri="{FF2B5EF4-FFF2-40B4-BE49-F238E27FC236}">
                <a16:creationId xmlns:a16="http://schemas.microsoft.com/office/drawing/2014/main" id="{6F37918E-28EC-1221-953A-C92569480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560"/>
          <a:stretch>
            <a:fillRect/>
          </a:stretch>
        </p:blipFill>
        <p:spPr bwMode="auto">
          <a:xfrm>
            <a:off x="250825" y="1125538"/>
            <a:ext cx="87264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Line 4">
            <a:extLst>
              <a:ext uri="{FF2B5EF4-FFF2-40B4-BE49-F238E27FC236}">
                <a16:creationId xmlns:a16="http://schemas.microsoft.com/office/drawing/2014/main" id="{0F35496E-A748-1CED-72C1-654883152659}"/>
              </a:ext>
            </a:extLst>
          </p:cNvPr>
          <p:cNvSpPr>
            <a:spLocks noChangeShapeType="1"/>
          </p:cNvSpPr>
          <p:nvPr/>
        </p:nvSpPr>
        <p:spPr bwMode="auto">
          <a:xfrm flipH="1">
            <a:off x="7596188" y="3213100"/>
            <a:ext cx="1079500" cy="314325"/>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E"/>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01E8C87E-7D9C-D024-E9A8-B7D7462757EB}"/>
              </a:ext>
            </a:extLst>
          </p:cNvPr>
          <p:cNvSpPr>
            <a:spLocks noGrp="1" noChangeArrowheads="1"/>
          </p:cNvSpPr>
          <p:nvPr>
            <p:ph type="title"/>
          </p:nvPr>
        </p:nvSpPr>
        <p:spPr/>
        <p:txBody>
          <a:bodyPr/>
          <a:lstStyle/>
          <a:p>
            <a:r>
              <a:rPr lang="en-SE" altLang="en-SE">
                <a:solidFill>
                  <a:schemeClr val="tx1"/>
                </a:solidFill>
              </a:rPr>
              <a:t>Gestalt</a:t>
            </a:r>
          </a:p>
        </p:txBody>
      </p:sp>
      <p:pic>
        <p:nvPicPr>
          <p:cNvPr id="107522" name="Bildobjekt 8" descr="Screen Shot 2018-07-31 at 17.07.16.png">
            <a:extLst>
              <a:ext uri="{FF2B5EF4-FFF2-40B4-BE49-F238E27FC236}">
                <a16:creationId xmlns:a16="http://schemas.microsoft.com/office/drawing/2014/main" id="{1F7A4147-6ED5-3544-7750-E4B017E20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133600"/>
            <a:ext cx="7075487"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Box 3">
            <a:extLst>
              <a:ext uri="{FF2B5EF4-FFF2-40B4-BE49-F238E27FC236}">
                <a16:creationId xmlns:a16="http://schemas.microsoft.com/office/drawing/2014/main" id="{D8DE990A-B1DA-E33B-30E6-30C64B3CC5D9}"/>
              </a:ext>
            </a:extLst>
          </p:cNvPr>
          <p:cNvSpPr txBox="1">
            <a:spLocks noChangeArrowheads="1"/>
          </p:cNvSpPr>
          <p:nvPr/>
        </p:nvSpPr>
        <p:spPr bwMode="auto">
          <a:xfrm>
            <a:off x="1179513" y="6018213"/>
            <a:ext cx="678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lgn="ctr">
              <a:spcBef>
                <a:spcPct val="0"/>
              </a:spcBef>
              <a:buFontTx/>
              <a:buNone/>
            </a:pPr>
            <a:r>
              <a:rPr lang="en-SE" altLang="en-SE" sz="2400">
                <a:solidFill>
                  <a:srgbClr val="FF9300"/>
                </a:solidFill>
              </a:rPr>
              <a:t>Illness Script = mental bild av hur tillståndet beter sig</a:t>
            </a:r>
          </a:p>
        </p:txBody>
      </p:sp>
      <p:sp>
        <p:nvSpPr>
          <p:cNvPr id="107524" name="Rectangle 4">
            <a:extLst>
              <a:ext uri="{FF2B5EF4-FFF2-40B4-BE49-F238E27FC236}">
                <a16:creationId xmlns:a16="http://schemas.microsoft.com/office/drawing/2014/main" id="{ED744A75-2489-FB74-0554-BC5B3E00D7EC}"/>
              </a:ext>
            </a:extLst>
          </p:cNvPr>
          <p:cNvSpPr>
            <a:spLocks noChangeArrowheads="1"/>
          </p:cNvSpPr>
          <p:nvPr/>
        </p:nvSpPr>
        <p:spPr bwMode="auto">
          <a:xfrm>
            <a:off x="3492500" y="2492375"/>
            <a:ext cx="1511300" cy="2592388"/>
          </a:xfrm>
          <a:prstGeom prst="rect">
            <a:avLst/>
          </a:prstGeom>
          <a:solidFill>
            <a:schemeClr val="bg1">
              <a:alpha val="0"/>
            </a:schemeClr>
          </a:solidFill>
          <a:ln w="38100" algn="ctr">
            <a:solidFill>
              <a:srgbClr val="FF9300"/>
            </a:solidFill>
            <a:round/>
            <a:headEnd/>
            <a:tailEnd/>
          </a:ln>
        </p:spPr>
        <p:txBody>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7762" name="textruta 4">
            <a:extLst>
              <a:ext uri="{FF2B5EF4-FFF2-40B4-BE49-F238E27FC236}">
                <a16:creationId xmlns:a16="http://schemas.microsoft.com/office/drawing/2014/main" id="{9E335F80-FA6B-BC2C-48EF-11A836AA55AF}"/>
              </a:ext>
            </a:extLst>
          </p:cNvPr>
          <p:cNvSpPr txBox="1">
            <a:spLocks noChangeArrowheads="1"/>
          </p:cNvSpPr>
          <p:nvPr/>
        </p:nvSpPr>
        <p:spPr bwMode="auto">
          <a:xfrm>
            <a:off x="5553075" y="2598738"/>
            <a:ext cx="30495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GB" altLang="en-SE">
                <a:solidFill>
                  <a:srgbClr val="FFFFFF"/>
                </a:solidFill>
                <a:latin typeface="Times New Roman" panose="02020603050405020304" pitchFamily="18" charset="0"/>
                <a:cs typeface="Times New Roman" panose="02020603050405020304" pitchFamily="18" charset="0"/>
              </a:rPr>
              <a:t>“La théorie c’est bon; mais ça n’empêche pas d’exister”</a:t>
            </a:r>
          </a:p>
        </p:txBody>
      </p:sp>
      <p:sp>
        <p:nvSpPr>
          <p:cNvPr id="117763" name="TextBox 3">
            <a:extLst>
              <a:ext uri="{FF2B5EF4-FFF2-40B4-BE49-F238E27FC236}">
                <a16:creationId xmlns:a16="http://schemas.microsoft.com/office/drawing/2014/main" id="{62BD969A-2CD3-1908-75B0-68F7155E6FF4}"/>
              </a:ext>
            </a:extLst>
          </p:cNvPr>
          <p:cNvSpPr txBox="1">
            <a:spLocks noChangeArrowheads="1"/>
          </p:cNvSpPr>
          <p:nvPr/>
        </p:nvSpPr>
        <p:spPr bwMode="auto">
          <a:xfrm>
            <a:off x="1195388" y="6194425"/>
            <a:ext cx="272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lgn="ctr">
              <a:spcBef>
                <a:spcPct val="0"/>
              </a:spcBef>
              <a:buFontTx/>
              <a:buNone/>
            </a:pPr>
            <a:r>
              <a:rPr lang="en-CA" altLang="en-SE" sz="2400">
                <a:solidFill>
                  <a:srgbClr val="FFFFFF"/>
                </a:solidFill>
              </a:rPr>
              <a:t>Jean-Martin Charcot</a:t>
            </a:r>
            <a:endParaRPr lang="sv-SE" altLang="en-SE" sz="2400">
              <a:solidFill>
                <a:srgbClr val="FFFFFF"/>
              </a:solidFill>
            </a:endParaRPr>
          </a:p>
        </p:txBody>
      </p:sp>
      <p:pic>
        <p:nvPicPr>
          <p:cNvPr id="117764" name="Picture 5" descr="A person in a suit&#10;&#10;Description automatically generated with medium confidence">
            <a:extLst>
              <a:ext uri="{FF2B5EF4-FFF2-40B4-BE49-F238E27FC236}">
                <a16:creationId xmlns:a16="http://schemas.microsoft.com/office/drawing/2014/main" id="{852A7321-6852-401A-E83A-C152B7836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60375"/>
            <a:ext cx="432117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3">
            <a:extLst>
              <a:ext uri="{FF2B5EF4-FFF2-40B4-BE49-F238E27FC236}">
                <a16:creationId xmlns:a16="http://schemas.microsoft.com/office/drawing/2014/main" id="{A6A9FE0E-F492-EFEE-56FD-3128F5C2E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61" t="8002" r="6961" b="22699"/>
          <a:stretch>
            <a:fillRect/>
          </a:stretch>
        </p:blipFill>
        <p:spPr bwMode="auto">
          <a:xfrm>
            <a:off x="1655763" y="111125"/>
            <a:ext cx="5832475"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Bildobjekt 5" descr="5750_JPG_by_ClipartOfcom.jpg">
            <a:extLst>
              <a:ext uri="{FF2B5EF4-FFF2-40B4-BE49-F238E27FC236}">
                <a16:creationId xmlns:a16="http://schemas.microsoft.com/office/drawing/2014/main" id="{C5FB99DA-BDC1-612A-1FA7-B40705E98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190500"/>
            <a:ext cx="57404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Bildobjekt 3" descr="Kahneman.jpg">
            <a:extLst>
              <a:ext uri="{FF2B5EF4-FFF2-40B4-BE49-F238E27FC236}">
                <a16:creationId xmlns:a16="http://schemas.microsoft.com/office/drawing/2014/main" id="{93EB9513-EAFD-035F-5034-99088EA5F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901825"/>
            <a:ext cx="3906837"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Bildobjekt 3" descr="Kahneman book.jpg">
            <a:extLst>
              <a:ext uri="{FF2B5EF4-FFF2-40B4-BE49-F238E27FC236}">
                <a16:creationId xmlns:a16="http://schemas.microsoft.com/office/drawing/2014/main" id="{8A32C5CA-46BE-8E31-1B36-A411D6147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517525"/>
            <a:ext cx="396875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3">
            <a:extLst>
              <a:ext uri="{FF2B5EF4-FFF2-40B4-BE49-F238E27FC236}">
                <a16:creationId xmlns:a16="http://schemas.microsoft.com/office/drawing/2014/main" id="{27876718-E9E2-11D6-5CAF-CF08658C728E}"/>
              </a:ext>
            </a:extLst>
          </p:cNvPr>
          <p:cNvSpPr txBox="1">
            <a:spLocks noChangeArrowheads="1"/>
          </p:cNvSpPr>
          <p:nvPr/>
        </p:nvSpPr>
        <p:spPr bwMode="auto">
          <a:xfrm>
            <a:off x="1276350" y="5133975"/>
            <a:ext cx="241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SE" altLang="en-SE" sz="2400"/>
              <a:t>Daniel Kahneman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ubrik 1">
            <a:extLst>
              <a:ext uri="{FF2B5EF4-FFF2-40B4-BE49-F238E27FC236}">
                <a16:creationId xmlns:a16="http://schemas.microsoft.com/office/drawing/2014/main" id="{149E3FFC-D527-DB0A-D024-DA8B20865150}"/>
              </a:ext>
            </a:extLst>
          </p:cNvPr>
          <p:cNvSpPr>
            <a:spLocks noGrp="1" noChangeArrowheads="1"/>
          </p:cNvSpPr>
          <p:nvPr>
            <p:ph type="title"/>
          </p:nvPr>
        </p:nvSpPr>
        <p:spPr/>
        <p:txBody>
          <a:bodyPr/>
          <a:lstStyle/>
          <a:p>
            <a:r>
              <a:rPr lang="sv-SE" altLang="en-SE" sz="5400"/>
              <a:t>0       -       1       -       2</a:t>
            </a:r>
          </a:p>
        </p:txBody>
      </p:sp>
      <p:pic>
        <p:nvPicPr>
          <p:cNvPr id="7" name="Bildobjekt 2" descr="Spock.jpg">
            <a:extLst>
              <a:ext uri="{FF2B5EF4-FFF2-40B4-BE49-F238E27FC236}">
                <a16:creationId xmlns:a16="http://schemas.microsoft.com/office/drawing/2014/main" id="{5C23244B-443A-637A-6201-9F245D53E5A5}"/>
              </a:ext>
            </a:extLst>
          </p:cNvPr>
          <p:cNvPicPr>
            <a:picLocks noChangeAspect="1"/>
          </p:cNvPicPr>
          <p:nvPr/>
        </p:nvPicPr>
        <p:blipFill>
          <a:blip r:embed="rId3"/>
          <a:srcRect/>
          <a:stretch>
            <a:fillRect/>
          </a:stretch>
        </p:blipFill>
        <p:spPr bwMode="auto">
          <a:xfrm>
            <a:off x="6318764" y="2497138"/>
            <a:ext cx="2356364" cy="2880000"/>
          </a:xfrm>
          <a:prstGeom prst="ellipse">
            <a:avLst/>
          </a:prstGeom>
          <a:ln w="76200" cap="rnd" cmpd="sng">
            <a:solidFill>
              <a:srgbClr val="FF730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Bildobjekt 2" descr="Kirk.jpg">
            <a:extLst>
              <a:ext uri="{FF2B5EF4-FFF2-40B4-BE49-F238E27FC236}">
                <a16:creationId xmlns:a16="http://schemas.microsoft.com/office/drawing/2014/main" id="{7DFCEFCE-9726-ADF9-64FA-33FA2155E6C5}"/>
              </a:ext>
            </a:extLst>
          </p:cNvPr>
          <p:cNvPicPr>
            <a:picLocks noChangeAspect="1"/>
          </p:cNvPicPr>
          <p:nvPr/>
        </p:nvPicPr>
        <p:blipFill>
          <a:blip r:embed="rId4"/>
          <a:srcRect/>
          <a:stretch>
            <a:fillRect/>
          </a:stretch>
        </p:blipFill>
        <p:spPr bwMode="auto">
          <a:xfrm>
            <a:off x="3360725" y="2548465"/>
            <a:ext cx="2356364" cy="2880000"/>
          </a:xfrm>
          <a:prstGeom prst="ellipse">
            <a:avLst/>
          </a:prstGeom>
          <a:ln w="76200" cap="rnd" cmpd="sng">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Bildobjekt 8" descr="Screen Shot 2018-08-01 at 11.59.06.png">
            <a:extLst>
              <a:ext uri="{FF2B5EF4-FFF2-40B4-BE49-F238E27FC236}">
                <a16:creationId xmlns:a16="http://schemas.microsoft.com/office/drawing/2014/main" id="{ED524BB0-FB86-C288-A157-7A9B8241CDA1}"/>
              </a:ext>
            </a:extLst>
          </p:cNvPr>
          <p:cNvPicPr>
            <a:picLocks noChangeAspect="1"/>
          </p:cNvPicPr>
          <p:nvPr/>
        </p:nvPicPr>
        <p:blipFill>
          <a:blip r:embed="rId5"/>
          <a:stretch>
            <a:fillRect/>
          </a:stretch>
        </p:blipFill>
        <p:spPr>
          <a:xfrm>
            <a:off x="389467" y="2573866"/>
            <a:ext cx="2356364" cy="2880000"/>
          </a:xfrm>
          <a:prstGeom prst="ellipse">
            <a:avLst/>
          </a:prstGeom>
          <a:ln w="76200" cap="rnd" cmpd="tri">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Bildobjekt 1" descr="Screen Shot 2017-12-06 at 12.39.13.png">
            <a:extLst>
              <a:ext uri="{FF2B5EF4-FFF2-40B4-BE49-F238E27FC236}">
                <a16:creationId xmlns:a16="http://schemas.microsoft.com/office/drawing/2014/main" id="{6FB2F03A-7EAA-5BCA-B9AF-48A2A79257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06363"/>
            <a:ext cx="4968875"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am 4">
            <a:extLst>
              <a:ext uri="{FF2B5EF4-FFF2-40B4-BE49-F238E27FC236}">
                <a16:creationId xmlns:a16="http://schemas.microsoft.com/office/drawing/2014/main" id="{A24B1D81-E7C7-957B-DAA7-70F0599858EC}"/>
              </a:ext>
            </a:extLst>
          </p:cNvPr>
          <p:cNvSpPr/>
          <p:nvPr/>
        </p:nvSpPr>
        <p:spPr bwMode="auto">
          <a:xfrm>
            <a:off x="2124075" y="981075"/>
            <a:ext cx="2663825" cy="5761038"/>
          </a:xfrm>
          <a:prstGeom prst="frame">
            <a:avLst>
              <a:gd name="adj1" fmla="val 1671"/>
            </a:avLst>
          </a:prstGeom>
          <a:solidFill>
            <a:srgbClr val="7030A0"/>
          </a:solidFill>
          <a:ln w="57150" cap="flat" cmpd="thinThick" algn="ctr">
            <a:solidFill>
              <a:srgbClr val="7030A0"/>
            </a:solidFill>
            <a:prstDash val="solid"/>
            <a:round/>
            <a:headEnd type="none" w="med" len="med"/>
            <a:tailEnd type="none" w="med" len="med"/>
          </a:ln>
          <a:effectLst/>
        </p:spPr>
        <p:txBody>
          <a:bodyPr/>
          <a:lstStyle/>
          <a:p>
            <a:pPr>
              <a:defRPr/>
            </a:pPr>
            <a:endParaRPr lang="sv-SE">
              <a:solidFill>
                <a:srgbClr val="000000"/>
              </a:solidFill>
              <a:latin typeface="Arial"/>
              <a:ea typeface="ＭＳ Ｐゴシック" charset="0"/>
              <a:cs typeface="Arial"/>
            </a:endParaRPr>
          </a:p>
        </p:txBody>
      </p:sp>
      <p:sp>
        <p:nvSpPr>
          <p:cNvPr id="6" name="Ram 5">
            <a:extLst>
              <a:ext uri="{FF2B5EF4-FFF2-40B4-BE49-F238E27FC236}">
                <a16:creationId xmlns:a16="http://schemas.microsoft.com/office/drawing/2014/main" id="{8D2ED017-E3F5-CAF5-2242-E811739264E5}"/>
              </a:ext>
            </a:extLst>
          </p:cNvPr>
          <p:cNvSpPr/>
          <p:nvPr/>
        </p:nvSpPr>
        <p:spPr bwMode="auto">
          <a:xfrm>
            <a:off x="4787900" y="981075"/>
            <a:ext cx="2160588" cy="720725"/>
          </a:xfrm>
          <a:prstGeom prst="frame">
            <a:avLst>
              <a:gd name="adj1" fmla="val 1671"/>
            </a:avLst>
          </a:prstGeom>
          <a:solidFill>
            <a:srgbClr val="7030A0"/>
          </a:solidFill>
          <a:ln w="57150" cap="flat" cmpd="thinThick" algn="ctr">
            <a:solidFill>
              <a:srgbClr val="7030A0"/>
            </a:solidFill>
            <a:prstDash val="solid"/>
            <a:round/>
            <a:headEnd type="none" w="med" len="med"/>
            <a:tailEnd type="none" w="med" len="med"/>
          </a:ln>
          <a:effectLst/>
        </p:spPr>
        <p:txBody>
          <a:bodyPr/>
          <a:lstStyle/>
          <a:p>
            <a:pPr>
              <a:defRPr/>
            </a:pPr>
            <a:endParaRPr lang="sv-SE">
              <a:solidFill>
                <a:srgbClr val="000000"/>
              </a:solidFill>
              <a:latin typeface="Arial"/>
              <a:ea typeface="ＭＳ Ｐゴシック" charset="0"/>
              <a:cs typeface="Arial"/>
            </a:endParaRPr>
          </a:p>
        </p:txBody>
      </p:sp>
      <p:pic>
        <p:nvPicPr>
          <p:cNvPr id="2" name="Bildobjekt 8" descr="Screen Shot 2018-08-01 at 11.59.06.png">
            <a:extLst>
              <a:ext uri="{FF2B5EF4-FFF2-40B4-BE49-F238E27FC236}">
                <a16:creationId xmlns:a16="http://schemas.microsoft.com/office/drawing/2014/main" id="{6319A3A7-03AD-A328-9039-2B322682BF87}"/>
              </a:ext>
            </a:extLst>
          </p:cNvPr>
          <p:cNvPicPr>
            <a:picLocks noChangeAspect="1"/>
          </p:cNvPicPr>
          <p:nvPr/>
        </p:nvPicPr>
        <p:blipFill>
          <a:blip r:embed="rId4"/>
          <a:stretch>
            <a:fillRect/>
          </a:stretch>
        </p:blipFill>
        <p:spPr>
          <a:xfrm>
            <a:off x="5134447" y="2924944"/>
            <a:ext cx="1767273" cy="2160000"/>
          </a:xfrm>
          <a:prstGeom prst="ellipse">
            <a:avLst/>
          </a:prstGeom>
          <a:ln w="76200" cap="rnd" cmpd="tri">
            <a:solidFill>
              <a:srgbClr val="66006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Bildobjekt 1" descr="Screen Shot 2017-12-06 at 12.39.13.png">
            <a:extLst>
              <a:ext uri="{FF2B5EF4-FFF2-40B4-BE49-F238E27FC236}">
                <a16:creationId xmlns:a16="http://schemas.microsoft.com/office/drawing/2014/main" id="{7FC8FE96-A8F0-E7E0-8C8C-638EF0974D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06363"/>
            <a:ext cx="4968875"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descr="Kirk.jpg">
            <a:extLst>
              <a:ext uri="{FF2B5EF4-FFF2-40B4-BE49-F238E27FC236}">
                <a16:creationId xmlns:a16="http://schemas.microsoft.com/office/drawing/2014/main" id="{1A090BED-2345-EB47-2886-4D2074758702}"/>
              </a:ext>
            </a:extLst>
          </p:cNvPr>
          <p:cNvPicPr>
            <a:picLocks noChangeAspect="1"/>
          </p:cNvPicPr>
          <p:nvPr/>
        </p:nvPicPr>
        <p:blipFill>
          <a:blip r:embed="rId4"/>
          <a:srcRect/>
          <a:stretch>
            <a:fillRect/>
          </a:stretch>
        </p:blipFill>
        <p:spPr bwMode="auto">
          <a:xfrm>
            <a:off x="5096999" y="3395442"/>
            <a:ext cx="1767273" cy="2160000"/>
          </a:xfrm>
          <a:prstGeom prst="ellipse">
            <a:avLst/>
          </a:prstGeom>
          <a:ln w="76200" cap="rnd" cmpd="sng">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8003" name="Oval 3">
            <a:extLst>
              <a:ext uri="{FF2B5EF4-FFF2-40B4-BE49-F238E27FC236}">
                <a16:creationId xmlns:a16="http://schemas.microsoft.com/office/drawing/2014/main" id="{4C7D1FCF-7C17-6B26-5620-FD65F003530C}"/>
              </a:ext>
            </a:extLst>
          </p:cNvPr>
          <p:cNvSpPr>
            <a:spLocks noChangeAspect="1"/>
          </p:cNvSpPr>
          <p:nvPr/>
        </p:nvSpPr>
        <p:spPr bwMode="auto">
          <a:xfrm>
            <a:off x="6300788" y="3130550"/>
            <a:ext cx="312737" cy="312738"/>
          </a:xfrm>
          <a:prstGeom prst="ellipse">
            <a:avLst/>
          </a:prstGeom>
          <a:solidFill>
            <a:schemeClr val="bg1"/>
          </a:solidFill>
          <a:ln w="38100" algn="ctr">
            <a:solidFill>
              <a:srgbClr val="FF0000"/>
            </a:solidFill>
            <a:round/>
            <a:headEnd/>
            <a:tailEnd/>
          </a:ln>
        </p:spPr>
        <p:txBody>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solidFill>
                <a:srgbClr val="000000"/>
              </a:solidFill>
            </a:endParaRPr>
          </a:p>
        </p:txBody>
      </p:sp>
      <p:sp>
        <p:nvSpPr>
          <p:cNvPr id="128004" name="Oval 6">
            <a:extLst>
              <a:ext uri="{FF2B5EF4-FFF2-40B4-BE49-F238E27FC236}">
                <a16:creationId xmlns:a16="http://schemas.microsoft.com/office/drawing/2014/main" id="{5D83AB8C-48ED-C380-A460-9BCF5704A3F0}"/>
              </a:ext>
            </a:extLst>
          </p:cNvPr>
          <p:cNvSpPr>
            <a:spLocks/>
          </p:cNvSpPr>
          <p:nvPr/>
        </p:nvSpPr>
        <p:spPr bwMode="auto">
          <a:xfrm>
            <a:off x="6584950" y="2795588"/>
            <a:ext cx="434975" cy="312737"/>
          </a:xfrm>
          <a:prstGeom prst="ellipse">
            <a:avLst/>
          </a:prstGeom>
          <a:solidFill>
            <a:schemeClr val="bg1"/>
          </a:solidFill>
          <a:ln w="38100" algn="ctr">
            <a:solidFill>
              <a:srgbClr val="FF0000"/>
            </a:solidFill>
            <a:round/>
            <a:headEnd/>
            <a:tailEnd/>
          </a:ln>
        </p:spPr>
        <p:txBody>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endParaRPr lang="en-SE" altLang="en-SE" sz="2400">
              <a:solidFill>
                <a:srgbClr val="000000"/>
              </a:solidFill>
            </a:endParaRPr>
          </a:p>
        </p:txBody>
      </p:sp>
      <p:sp>
        <p:nvSpPr>
          <p:cNvPr id="128005" name="Oval 7">
            <a:extLst>
              <a:ext uri="{FF2B5EF4-FFF2-40B4-BE49-F238E27FC236}">
                <a16:creationId xmlns:a16="http://schemas.microsoft.com/office/drawing/2014/main" id="{33CA66CA-BCC4-9C1E-ED58-707283E4E2DA}"/>
              </a:ext>
            </a:extLst>
          </p:cNvPr>
          <p:cNvSpPr>
            <a:spLocks/>
          </p:cNvSpPr>
          <p:nvPr/>
        </p:nvSpPr>
        <p:spPr bwMode="auto">
          <a:xfrm>
            <a:off x="6864350" y="1700213"/>
            <a:ext cx="1893888" cy="1250950"/>
          </a:xfrm>
          <a:prstGeom prst="ellipse">
            <a:avLst/>
          </a:prstGeom>
          <a:solidFill>
            <a:schemeClr val="bg1"/>
          </a:solidFill>
          <a:ln w="38100" algn="ctr">
            <a:solidFill>
              <a:srgbClr val="FF0000"/>
            </a:solidFill>
            <a:round/>
            <a:headEnd/>
            <a:tailEnd/>
          </a:ln>
        </p:spPr>
        <p:txBody>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SE" altLang="en-SE" sz="2000">
                <a:solidFill>
                  <a:srgbClr val="000000"/>
                </a:solidFill>
              </a:rPr>
              <a:t>Perikardit?</a:t>
            </a:r>
          </a:p>
          <a:p>
            <a:pPr>
              <a:spcBef>
                <a:spcPct val="0"/>
              </a:spcBef>
              <a:buFontTx/>
              <a:buNone/>
            </a:pPr>
            <a:r>
              <a:rPr lang="en-SE" altLang="en-SE" sz="2000">
                <a:solidFill>
                  <a:srgbClr val="000000"/>
                </a:solidFill>
              </a:rPr>
              <a:t>Tietze?</a:t>
            </a:r>
          </a:p>
          <a:p>
            <a:pPr>
              <a:spcBef>
                <a:spcPct val="0"/>
              </a:spcBef>
              <a:buFontTx/>
              <a:buNone/>
            </a:pPr>
            <a:r>
              <a:rPr lang="en-SE" altLang="en-SE" sz="2000">
                <a:solidFill>
                  <a:srgbClr val="000000"/>
                </a:solidFill>
              </a:rPr>
              <a:t>Ångest?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Bildobjekt 1" descr="Screen Shot 2017-12-06 at 12.39.13.png">
            <a:extLst>
              <a:ext uri="{FF2B5EF4-FFF2-40B4-BE49-F238E27FC236}">
                <a16:creationId xmlns:a16="http://schemas.microsoft.com/office/drawing/2014/main" id="{8CC89643-198D-FC30-872C-B33B5DB4B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06363"/>
            <a:ext cx="4968875"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am 6">
            <a:extLst>
              <a:ext uri="{FF2B5EF4-FFF2-40B4-BE49-F238E27FC236}">
                <a16:creationId xmlns:a16="http://schemas.microsoft.com/office/drawing/2014/main" id="{DB50841D-29F7-8348-15D9-2E0D532707CD}"/>
              </a:ext>
            </a:extLst>
          </p:cNvPr>
          <p:cNvSpPr/>
          <p:nvPr/>
        </p:nvSpPr>
        <p:spPr bwMode="auto">
          <a:xfrm>
            <a:off x="4787900" y="1700213"/>
            <a:ext cx="1800225" cy="719137"/>
          </a:xfrm>
          <a:prstGeom prst="frame">
            <a:avLst>
              <a:gd name="adj1" fmla="val 1671"/>
            </a:avLst>
          </a:prstGeom>
          <a:solidFill>
            <a:srgbClr val="FF7305"/>
          </a:solidFill>
          <a:ln w="57150" cap="flat" cmpd="thinThick" algn="ctr">
            <a:solidFill>
              <a:srgbClr val="FF7305"/>
            </a:solidFill>
            <a:prstDash val="solid"/>
            <a:round/>
            <a:headEnd type="none" w="med" len="med"/>
            <a:tailEnd type="none" w="med" len="med"/>
          </a:ln>
          <a:effectLst/>
        </p:spPr>
        <p:txBody>
          <a:bodyPr/>
          <a:lstStyle/>
          <a:p>
            <a:pPr>
              <a:defRPr/>
            </a:pPr>
            <a:endParaRPr lang="sv-SE">
              <a:solidFill>
                <a:srgbClr val="000000"/>
              </a:solidFill>
              <a:latin typeface="Arial"/>
              <a:ea typeface="ＭＳ Ｐゴシック" charset="0"/>
              <a:cs typeface="Arial"/>
            </a:endParaRPr>
          </a:p>
        </p:txBody>
      </p:sp>
      <p:pic>
        <p:nvPicPr>
          <p:cNvPr id="2" name="Bildobjekt 2" descr="Spock.jpg">
            <a:extLst>
              <a:ext uri="{FF2B5EF4-FFF2-40B4-BE49-F238E27FC236}">
                <a16:creationId xmlns:a16="http://schemas.microsoft.com/office/drawing/2014/main" id="{9091D474-0F15-8531-B5E3-18FA38D22670}"/>
              </a:ext>
            </a:extLst>
          </p:cNvPr>
          <p:cNvPicPr>
            <a:picLocks noChangeAspect="1"/>
          </p:cNvPicPr>
          <p:nvPr/>
        </p:nvPicPr>
        <p:blipFill>
          <a:blip r:embed="rId4"/>
          <a:srcRect/>
          <a:stretch>
            <a:fillRect/>
          </a:stretch>
        </p:blipFill>
        <p:spPr bwMode="auto">
          <a:xfrm>
            <a:off x="5076056" y="3386900"/>
            <a:ext cx="1767273" cy="2160000"/>
          </a:xfrm>
          <a:prstGeom prst="ellipse">
            <a:avLst/>
          </a:prstGeom>
          <a:ln w="76200" cap="rnd" cmpd="sng">
            <a:solidFill>
              <a:srgbClr val="FF730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Bildobjekt 1" descr="Screen Shot 2017-12-06 at 12.39.13.png">
            <a:extLst>
              <a:ext uri="{FF2B5EF4-FFF2-40B4-BE49-F238E27FC236}">
                <a16:creationId xmlns:a16="http://schemas.microsoft.com/office/drawing/2014/main" id="{49B9B0DC-CA16-19C4-B865-78A512A802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06363"/>
            <a:ext cx="4968875"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am 2">
            <a:extLst>
              <a:ext uri="{FF2B5EF4-FFF2-40B4-BE49-F238E27FC236}">
                <a16:creationId xmlns:a16="http://schemas.microsoft.com/office/drawing/2014/main" id="{5127DFD2-5E57-6680-D5D9-B369E079FB62}"/>
              </a:ext>
            </a:extLst>
          </p:cNvPr>
          <p:cNvSpPr/>
          <p:nvPr/>
        </p:nvSpPr>
        <p:spPr bwMode="auto">
          <a:xfrm>
            <a:off x="2124075" y="366713"/>
            <a:ext cx="4824413" cy="541337"/>
          </a:xfrm>
          <a:prstGeom prst="frame">
            <a:avLst>
              <a:gd name="adj1" fmla="val 1671"/>
            </a:avLst>
          </a:prstGeom>
          <a:solidFill>
            <a:srgbClr val="FF0000"/>
          </a:solidFill>
          <a:ln w="57150" cap="flat" cmpd="thinThick" algn="ctr">
            <a:solidFill>
              <a:srgbClr val="FF0000"/>
            </a:solidFill>
            <a:prstDash val="solid"/>
            <a:round/>
            <a:headEnd type="none" w="med" len="med"/>
            <a:tailEnd type="none" w="med" len="med"/>
          </a:ln>
          <a:effectLst/>
        </p:spPr>
        <p:txBody>
          <a:bodyPr/>
          <a:lstStyle/>
          <a:p>
            <a:pPr>
              <a:defRPr/>
            </a:pPr>
            <a:endParaRPr lang="sv-SE">
              <a:solidFill>
                <a:srgbClr val="000000"/>
              </a:solidFill>
              <a:latin typeface="Arial"/>
              <a:ea typeface="ＭＳ Ｐゴシック" charset="0"/>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ubrik 1">
            <a:extLst>
              <a:ext uri="{FF2B5EF4-FFF2-40B4-BE49-F238E27FC236}">
                <a16:creationId xmlns:a16="http://schemas.microsoft.com/office/drawing/2014/main" id="{EB0E2564-B340-2E96-4CBE-F27951A98EED}"/>
              </a:ext>
            </a:extLst>
          </p:cNvPr>
          <p:cNvSpPr>
            <a:spLocks noGrp="1" noChangeArrowheads="1"/>
          </p:cNvSpPr>
          <p:nvPr>
            <p:ph type="title"/>
          </p:nvPr>
        </p:nvSpPr>
        <p:spPr>
          <a:xfrm>
            <a:off x="0" y="609600"/>
            <a:ext cx="9144000" cy="1143000"/>
          </a:xfrm>
        </p:spPr>
        <p:txBody>
          <a:bodyPr/>
          <a:lstStyle/>
          <a:p>
            <a:r>
              <a:rPr lang="sv-SE" altLang="en-SE"/>
              <a:t>Diagnostiskt misstag i akutsjukvård</a:t>
            </a:r>
          </a:p>
        </p:txBody>
      </p:sp>
      <p:sp>
        <p:nvSpPr>
          <p:cNvPr id="145410" name="Platshållare för innehåll 2">
            <a:extLst>
              <a:ext uri="{FF2B5EF4-FFF2-40B4-BE49-F238E27FC236}">
                <a16:creationId xmlns:a16="http://schemas.microsoft.com/office/drawing/2014/main" id="{15AA42B2-8A8B-9550-2109-388F9D5E9D45}"/>
              </a:ext>
            </a:extLst>
          </p:cNvPr>
          <p:cNvSpPr>
            <a:spLocks noGrp="1" noChangeArrowheads="1"/>
          </p:cNvSpPr>
          <p:nvPr>
            <p:ph sz="half" idx="1"/>
          </p:nvPr>
        </p:nvSpPr>
        <p:spPr>
          <a:xfrm>
            <a:off x="323850" y="2413000"/>
            <a:ext cx="5616575" cy="2168525"/>
          </a:xfrm>
        </p:spPr>
        <p:txBody>
          <a:bodyPr/>
          <a:lstStyle/>
          <a:p>
            <a:endParaRPr lang="sv-SE" altLang="en-SE"/>
          </a:p>
          <a:p>
            <a:r>
              <a:rPr lang="sv-SE" altLang="en-SE"/>
              <a:t>Bristfällig </a:t>
            </a:r>
            <a:r>
              <a:rPr lang="sv-SE" altLang="en-SE">
                <a:solidFill>
                  <a:srgbClr val="FF7305"/>
                </a:solidFill>
              </a:rPr>
              <a:t>sannolikhetsbedömning </a:t>
            </a:r>
            <a:r>
              <a:rPr lang="sv-SE" altLang="en-SE"/>
              <a:t>för </a:t>
            </a:r>
            <a:r>
              <a:rPr lang="sv-SE" altLang="en-SE">
                <a:solidFill>
                  <a:srgbClr val="FF7305"/>
                </a:solidFill>
              </a:rPr>
              <a:t>tidskänsliga tillstånd </a:t>
            </a:r>
            <a:r>
              <a:rPr lang="sv-SE" altLang="en-SE"/>
              <a:t>utifrån tillgänglig patientnära information</a:t>
            </a:r>
          </a:p>
        </p:txBody>
      </p:sp>
      <p:pic>
        <p:nvPicPr>
          <p:cNvPr id="145411" name="Bildobjekt 5" descr="Stopwatch.png">
            <a:extLst>
              <a:ext uri="{FF2B5EF4-FFF2-40B4-BE49-F238E27FC236}">
                <a16:creationId xmlns:a16="http://schemas.microsoft.com/office/drawing/2014/main" id="{D382D6A2-F6ED-36FB-9A20-9F864591F0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13" y="2312988"/>
            <a:ext cx="23653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E9EB-4409-A2C8-88A9-913577498446}"/>
              </a:ext>
            </a:extLst>
          </p:cNvPr>
          <p:cNvSpPr>
            <a:spLocks noGrp="1"/>
          </p:cNvSpPr>
          <p:nvPr>
            <p:ph type="title"/>
          </p:nvPr>
        </p:nvSpPr>
        <p:spPr>
          <a:xfrm>
            <a:off x="685800" y="609600"/>
            <a:ext cx="7772400" cy="1143000"/>
          </a:xfrm>
        </p:spPr>
        <p:txBody>
          <a:bodyPr wrap="square" anchor="ctr">
            <a:normAutofit/>
          </a:bodyPr>
          <a:lstStyle/>
          <a:p>
            <a:r>
              <a:rPr lang="en-SE" dirty="0"/>
              <a:t>Beslutsfattande</a:t>
            </a:r>
          </a:p>
        </p:txBody>
      </p:sp>
      <p:graphicFrame>
        <p:nvGraphicFramePr>
          <p:cNvPr id="7" name="Content Placeholder 4">
            <a:extLst>
              <a:ext uri="{FF2B5EF4-FFF2-40B4-BE49-F238E27FC236}">
                <a16:creationId xmlns:a16="http://schemas.microsoft.com/office/drawing/2014/main" id="{E1CC1A63-1144-4476-B2BB-1FADBC338854}"/>
              </a:ext>
            </a:extLst>
          </p:cNvPr>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01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139266" name="Bildobjekt 2" descr="Screen Shot 2018-08-01 at 11.05.57.png">
            <a:extLst>
              <a:ext uri="{FF2B5EF4-FFF2-40B4-BE49-F238E27FC236}">
                <a16:creationId xmlns:a16="http://schemas.microsoft.com/office/drawing/2014/main" id="{9C62D924-EAA7-03FF-BA01-CE21DB73E7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47323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Box 1">
            <a:extLst>
              <a:ext uri="{FF2B5EF4-FFF2-40B4-BE49-F238E27FC236}">
                <a16:creationId xmlns:a16="http://schemas.microsoft.com/office/drawing/2014/main" id="{8B431BD5-2A77-BA1F-1DDC-28C2A7FD4F0C}"/>
              </a:ext>
            </a:extLst>
          </p:cNvPr>
          <p:cNvSpPr txBox="1">
            <a:spLocks noChangeArrowheads="1"/>
          </p:cNvSpPr>
          <p:nvPr/>
        </p:nvSpPr>
        <p:spPr bwMode="auto">
          <a:xfrm>
            <a:off x="1547813" y="5991225"/>
            <a:ext cx="2252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SE" sz="2400" b="0" i="0" u="none" strike="noStrike" kern="1200" cap="none" spc="0" normalizeH="0" baseline="0" noProof="0">
                <a:ln>
                  <a:noFill/>
                </a:ln>
                <a:solidFill>
                  <a:srgbClr val="FFFFFF"/>
                </a:solidFill>
                <a:effectLst/>
                <a:uLnTx/>
                <a:uFillTx/>
                <a:latin typeface="Times" charset="0"/>
                <a:ea typeface="MS PGothic" panose="020B0600070205080204" pitchFamily="34" charset="-128"/>
                <a:cs typeface="+mn-cs"/>
              </a:rPr>
              <a:t>Jerome Kassirer </a:t>
            </a:r>
            <a:endParaRPr kumimoji="0" lang="sv-SE" altLang="en-SE" sz="2400" b="0" i="0" u="none" strike="noStrike" kern="1200" cap="none" spc="0" normalizeH="0" baseline="0" noProof="0">
              <a:ln>
                <a:noFill/>
              </a:ln>
              <a:solidFill>
                <a:srgbClr val="FFFFFF"/>
              </a:solidFill>
              <a:effectLst/>
              <a:uLnTx/>
              <a:uFillTx/>
              <a:latin typeface="Times" charset="0"/>
              <a:ea typeface="MS PGothic" panose="020B0600070205080204" pitchFamily="34" charset="-128"/>
              <a:cs typeface="+mn-cs"/>
            </a:endParaRPr>
          </a:p>
        </p:txBody>
      </p:sp>
      <p:sp>
        <p:nvSpPr>
          <p:cNvPr id="139269" name="textruta 4">
            <a:extLst>
              <a:ext uri="{FF2B5EF4-FFF2-40B4-BE49-F238E27FC236}">
                <a16:creationId xmlns:a16="http://schemas.microsoft.com/office/drawing/2014/main" id="{36B595D5-1490-CB3C-C3E4-9DBB0B299C20}"/>
              </a:ext>
            </a:extLst>
          </p:cNvPr>
          <p:cNvSpPr txBox="1">
            <a:spLocks noChangeArrowheads="1"/>
          </p:cNvSpPr>
          <p:nvPr/>
        </p:nvSpPr>
        <p:spPr bwMode="auto">
          <a:xfrm>
            <a:off x="5229225" y="1844824"/>
            <a:ext cx="3784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SE"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r>
              <a:rPr kumimoji="0" lang="en-CA" altLang="en-SE" sz="2400" b="0" i="0" u="none" strike="noStrike" kern="1200" cap="none" spc="0" normalizeH="0" baseline="0" noProof="0" dirty="0">
                <a:ln>
                  <a:noFill/>
                </a:ln>
                <a:solidFill>
                  <a:srgbClr val="FFFFFF"/>
                </a:solidFill>
                <a:effectLst/>
                <a:uLnTx/>
                <a:uFillTx/>
                <a:latin typeface="Times" charset="0"/>
                <a:ea typeface="MS PGothic" panose="020B0600070205080204" pitchFamily="34" charset="-128"/>
                <a:cs typeface="Times New Roman" panose="02020603050405020304" pitchFamily="18" charset="0"/>
              </a:rPr>
              <a:t>Our task is . . . to reduce the level of diagnostic uncertainty enough to make optimal therapeutic decisions</a:t>
            </a:r>
            <a:r>
              <a:rPr kumimoji="0" lang="en-CA" altLang="en-SE"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endParaRPr kumimoji="0" lang="en-GB" altLang="en-SE"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22AE972E-8D41-4241-0EB7-0B28289D6D0F}"/>
              </a:ext>
            </a:extLst>
          </p:cNvPr>
          <p:cNvSpPr>
            <a:spLocks noGrp="1" noChangeArrowheads="1"/>
          </p:cNvSpPr>
          <p:nvPr>
            <p:ph type="title"/>
          </p:nvPr>
        </p:nvSpPr>
        <p:spPr>
          <a:xfrm>
            <a:off x="715963" y="620713"/>
            <a:ext cx="7772400" cy="1143000"/>
          </a:xfrm>
        </p:spPr>
        <p:txBody>
          <a:bodyPr/>
          <a:lstStyle/>
          <a:p>
            <a:r>
              <a:rPr lang="sv-SE" altLang="en-SE" sz="4000"/>
              <a:t>Test/Treat Thresholds</a:t>
            </a:r>
            <a:endParaRPr lang="sv-SE" altLang="en-SE"/>
          </a:p>
        </p:txBody>
      </p:sp>
      <p:sp>
        <p:nvSpPr>
          <p:cNvPr id="133122" name="Line 3">
            <a:extLst>
              <a:ext uri="{FF2B5EF4-FFF2-40B4-BE49-F238E27FC236}">
                <a16:creationId xmlns:a16="http://schemas.microsoft.com/office/drawing/2014/main" id="{3535457A-FED6-7224-9895-03C36843916E}"/>
              </a:ext>
            </a:extLst>
          </p:cNvPr>
          <p:cNvSpPr>
            <a:spLocks noChangeShapeType="1"/>
          </p:cNvSpPr>
          <p:nvPr/>
        </p:nvSpPr>
        <p:spPr bwMode="auto">
          <a:xfrm>
            <a:off x="952500" y="2525713"/>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3123" name="Line 4">
            <a:extLst>
              <a:ext uri="{FF2B5EF4-FFF2-40B4-BE49-F238E27FC236}">
                <a16:creationId xmlns:a16="http://schemas.microsoft.com/office/drawing/2014/main" id="{E11F69E1-DBCE-2FFC-8441-3F78C4CFADF4}"/>
              </a:ext>
            </a:extLst>
          </p:cNvPr>
          <p:cNvSpPr>
            <a:spLocks noChangeShapeType="1"/>
          </p:cNvSpPr>
          <p:nvPr/>
        </p:nvSpPr>
        <p:spPr bwMode="auto">
          <a:xfrm flipV="1">
            <a:off x="952500" y="6165850"/>
            <a:ext cx="6643688" cy="17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3124" name="Line 7">
            <a:extLst>
              <a:ext uri="{FF2B5EF4-FFF2-40B4-BE49-F238E27FC236}">
                <a16:creationId xmlns:a16="http://schemas.microsoft.com/office/drawing/2014/main" id="{66669E43-21A8-4A2E-E77B-85FB77AAE190}"/>
              </a:ext>
            </a:extLst>
          </p:cNvPr>
          <p:cNvSpPr>
            <a:spLocks noChangeShapeType="1"/>
          </p:cNvSpPr>
          <p:nvPr/>
        </p:nvSpPr>
        <p:spPr bwMode="auto">
          <a:xfrm flipV="1">
            <a:off x="992188" y="5356225"/>
            <a:ext cx="3940175" cy="17463"/>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3125" name="Line 10">
            <a:extLst>
              <a:ext uri="{FF2B5EF4-FFF2-40B4-BE49-F238E27FC236}">
                <a16:creationId xmlns:a16="http://schemas.microsoft.com/office/drawing/2014/main" id="{4D67E277-4B88-03A6-57F6-7325EC4B0779}"/>
              </a:ext>
            </a:extLst>
          </p:cNvPr>
          <p:cNvSpPr>
            <a:spLocks noChangeShapeType="1"/>
          </p:cNvSpPr>
          <p:nvPr/>
        </p:nvSpPr>
        <p:spPr bwMode="auto">
          <a:xfrm flipV="1">
            <a:off x="992188" y="3051175"/>
            <a:ext cx="3940175" cy="17463"/>
          </a:xfrm>
          <a:prstGeom prst="line">
            <a:avLst/>
          </a:prstGeom>
          <a:noFill/>
          <a:ln w="76200">
            <a:solidFill>
              <a:srgbClr val="008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3126" name="Rectangle 21">
            <a:extLst>
              <a:ext uri="{FF2B5EF4-FFF2-40B4-BE49-F238E27FC236}">
                <a16:creationId xmlns:a16="http://schemas.microsoft.com/office/drawing/2014/main" id="{DF4E7CAA-C0B1-0472-3158-83B795C3EFAF}"/>
              </a:ext>
            </a:extLst>
          </p:cNvPr>
          <p:cNvSpPr>
            <a:spLocks noChangeArrowheads="1"/>
          </p:cNvSpPr>
          <p:nvPr/>
        </p:nvSpPr>
        <p:spPr bwMode="auto">
          <a:xfrm rot="-5400000">
            <a:off x="-919956" y="3950494"/>
            <a:ext cx="294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en-US" altLang="en-SE" sz="2400"/>
              <a:t>Diagnostic Likelihood</a:t>
            </a:r>
          </a:p>
        </p:txBody>
      </p:sp>
      <p:sp>
        <p:nvSpPr>
          <p:cNvPr id="133127" name="textruta 4">
            <a:extLst>
              <a:ext uri="{FF2B5EF4-FFF2-40B4-BE49-F238E27FC236}">
                <a16:creationId xmlns:a16="http://schemas.microsoft.com/office/drawing/2014/main" id="{A4A3097E-8680-64CA-D3EB-7C31CD290EB7}"/>
              </a:ext>
            </a:extLst>
          </p:cNvPr>
          <p:cNvSpPr txBox="1">
            <a:spLocks noChangeArrowheads="1"/>
          </p:cNvSpPr>
          <p:nvPr/>
        </p:nvSpPr>
        <p:spPr bwMode="auto">
          <a:xfrm>
            <a:off x="5148263" y="2781300"/>
            <a:ext cx="3744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b="1">
                <a:solidFill>
                  <a:srgbClr val="008000"/>
                </a:solidFill>
              </a:rPr>
              <a:t>Test / Treatment Threshold</a:t>
            </a:r>
          </a:p>
        </p:txBody>
      </p:sp>
      <p:sp>
        <p:nvSpPr>
          <p:cNvPr id="133128" name="textruta 20">
            <a:extLst>
              <a:ext uri="{FF2B5EF4-FFF2-40B4-BE49-F238E27FC236}">
                <a16:creationId xmlns:a16="http://schemas.microsoft.com/office/drawing/2014/main" id="{D0F624C4-40A0-7F38-2245-99FD96C996B1}"/>
              </a:ext>
            </a:extLst>
          </p:cNvPr>
          <p:cNvSpPr txBox="1">
            <a:spLocks noChangeArrowheads="1"/>
          </p:cNvSpPr>
          <p:nvPr/>
        </p:nvSpPr>
        <p:spPr bwMode="auto">
          <a:xfrm>
            <a:off x="4932363" y="5084763"/>
            <a:ext cx="417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b="1">
                <a:solidFill>
                  <a:srgbClr val="FF0000"/>
                </a:solidFill>
              </a:rPr>
              <a:t>No Treatment / Test Threshold</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1" descr="800px-Smiley.png">
            <a:extLst>
              <a:ext uri="{FF2B5EF4-FFF2-40B4-BE49-F238E27FC236}">
                <a16:creationId xmlns:a16="http://schemas.microsoft.com/office/drawing/2014/main" id="{AC87E747-B21C-0852-7CEF-251AE9EC4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667000" y="1524000"/>
            <a:ext cx="3810000" cy="381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80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ubrik 1">
            <a:extLst>
              <a:ext uri="{FF2B5EF4-FFF2-40B4-BE49-F238E27FC236}">
                <a16:creationId xmlns:a16="http://schemas.microsoft.com/office/drawing/2014/main" id="{BB25FF77-AF07-4A0A-2AB9-FE58B734EEEE}"/>
              </a:ext>
            </a:extLst>
          </p:cNvPr>
          <p:cNvSpPr>
            <a:spLocks noGrp="1" noChangeArrowheads="1"/>
          </p:cNvSpPr>
          <p:nvPr>
            <p:ph type="title"/>
          </p:nvPr>
        </p:nvSpPr>
        <p:spPr/>
        <p:txBody>
          <a:bodyPr/>
          <a:lstStyle/>
          <a:p>
            <a:r>
              <a:rPr lang="sv-SE" altLang="en-SE"/>
              <a:t>System 1</a:t>
            </a:r>
          </a:p>
        </p:txBody>
      </p:sp>
      <p:sp>
        <p:nvSpPr>
          <p:cNvPr id="54274" name="Platshållare för innehåll 3">
            <a:extLst>
              <a:ext uri="{FF2B5EF4-FFF2-40B4-BE49-F238E27FC236}">
                <a16:creationId xmlns:a16="http://schemas.microsoft.com/office/drawing/2014/main" id="{A9D27B7F-912E-7B2E-D0C8-883E80B932AD}"/>
              </a:ext>
            </a:extLst>
          </p:cNvPr>
          <p:cNvSpPr>
            <a:spLocks noGrp="1" noChangeArrowheads="1"/>
          </p:cNvSpPr>
          <p:nvPr>
            <p:ph sz="half" idx="1"/>
          </p:nvPr>
        </p:nvSpPr>
        <p:spPr>
          <a:xfrm>
            <a:off x="220663" y="1981200"/>
            <a:ext cx="5672137" cy="4114800"/>
          </a:xfrm>
        </p:spPr>
        <p:txBody>
          <a:bodyPr/>
          <a:lstStyle/>
          <a:p>
            <a:r>
              <a:rPr lang="sv-SE" altLang="en-SE" sz="3200"/>
              <a:t>Omedveten</a:t>
            </a:r>
          </a:p>
          <a:p>
            <a:r>
              <a:rPr lang="sv-SE" altLang="en-SE" sz="3200"/>
              <a:t>Mönster igenkännande</a:t>
            </a:r>
          </a:p>
          <a:p>
            <a:r>
              <a:rPr lang="sv-SE" altLang="en-SE" sz="3200"/>
              <a:t>Hoppar till slutsatser</a:t>
            </a:r>
          </a:p>
          <a:p>
            <a:r>
              <a:rPr lang="sv-SE" altLang="en-SE" sz="3200"/>
              <a:t>Ej ansträngande</a:t>
            </a:r>
          </a:p>
        </p:txBody>
      </p:sp>
      <p:pic>
        <p:nvPicPr>
          <p:cNvPr id="5" name="Bildobjekt 2" descr="Kirk.jpg">
            <a:extLst>
              <a:ext uri="{FF2B5EF4-FFF2-40B4-BE49-F238E27FC236}">
                <a16:creationId xmlns:a16="http://schemas.microsoft.com/office/drawing/2014/main" id="{28434ADC-07C1-88E5-AF9A-337AE78E1612}"/>
              </a:ext>
            </a:extLst>
          </p:cNvPr>
          <p:cNvPicPr>
            <a:picLocks/>
          </p:cNvPicPr>
          <p:nvPr/>
        </p:nvPicPr>
        <p:blipFill>
          <a:blip r:embed="rId3"/>
          <a:srcRect/>
          <a:stretch>
            <a:fillRect/>
          </a:stretch>
        </p:blipFill>
        <p:spPr bwMode="auto">
          <a:xfrm>
            <a:off x="5291138" y="2666999"/>
            <a:ext cx="3240000" cy="39600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62C14B83-2A21-EEAA-1898-80522F9AEC06}"/>
              </a:ext>
            </a:extLst>
          </p:cNvPr>
          <p:cNvSpPr>
            <a:spLocks noGrp="1" noChangeArrowheads="1"/>
          </p:cNvSpPr>
          <p:nvPr>
            <p:ph type="title"/>
          </p:nvPr>
        </p:nvSpPr>
        <p:spPr>
          <a:xfrm>
            <a:off x="715963" y="620713"/>
            <a:ext cx="7772400" cy="1143000"/>
          </a:xfrm>
        </p:spPr>
        <p:txBody>
          <a:bodyPr/>
          <a:lstStyle/>
          <a:p>
            <a:r>
              <a:rPr lang="sv-SE" altLang="en-SE" sz="4000"/>
              <a:t>Disposition Thresholds</a:t>
            </a:r>
            <a:endParaRPr lang="sv-SE" altLang="en-SE"/>
          </a:p>
        </p:txBody>
      </p:sp>
      <p:sp>
        <p:nvSpPr>
          <p:cNvPr id="135170" name="Line 3">
            <a:extLst>
              <a:ext uri="{FF2B5EF4-FFF2-40B4-BE49-F238E27FC236}">
                <a16:creationId xmlns:a16="http://schemas.microsoft.com/office/drawing/2014/main" id="{5B4A8331-0446-DE19-A34D-3763BA8F1380}"/>
              </a:ext>
            </a:extLst>
          </p:cNvPr>
          <p:cNvSpPr>
            <a:spLocks noChangeShapeType="1"/>
          </p:cNvSpPr>
          <p:nvPr/>
        </p:nvSpPr>
        <p:spPr bwMode="auto">
          <a:xfrm>
            <a:off x="952500" y="2525713"/>
            <a:ext cx="0"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5171" name="Line 4">
            <a:extLst>
              <a:ext uri="{FF2B5EF4-FFF2-40B4-BE49-F238E27FC236}">
                <a16:creationId xmlns:a16="http://schemas.microsoft.com/office/drawing/2014/main" id="{739423FD-BB85-3130-2E4C-6F7ECFA66FA9}"/>
              </a:ext>
            </a:extLst>
          </p:cNvPr>
          <p:cNvSpPr>
            <a:spLocks noChangeShapeType="1"/>
          </p:cNvSpPr>
          <p:nvPr/>
        </p:nvSpPr>
        <p:spPr bwMode="auto">
          <a:xfrm flipV="1">
            <a:off x="952500" y="6165850"/>
            <a:ext cx="6643688" cy="17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5172" name="Line 7">
            <a:extLst>
              <a:ext uri="{FF2B5EF4-FFF2-40B4-BE49-F238E27FC236}">
                <a16:creationId xmlns:a16="http://schemas.microsoft.com/office/drawing/2014/main" id="{E93CD02B-D188-8820-A668-568E5313C765}"/>
              </a:ext>
            </a:extLst>
          </p:cNvPr>
          <p:cNvSpPr>
            <a:spLocks noChangeShapeType="1"/>
          </p:cNvSpPr>
          <p:nvPr/>
        </p:nvSpPr>
        <p:spPr bwMode="auto">
          <a:xfrm>
            <a:off x="992188" y="5373688"/>
            <a:ext cx="5562600"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5173" name="Line 10">
            <a:extLst>
              <a:ext uri="{FF2B5EF4-FFF2-40B4-BE49-F238E27FC236}">
                <a16:creationId xmlns:a16="http://schemas.microsoft.com/office/drawing/2014/main" id="{F6FDFC6F-DF61-5BD8-3250-799FCDB013FC}"/>
              </a:ext>
            </a:extLst>
          </p:cNvPr>
          <p:cNvSpPr>
            <a:spLocks noChangeShapeType="1"/>
          </p:cNvSpPr>
          <p:nvPr/>
        </p:nvSpPr>
        <p:spPr bwMode="auto">
          <a:xfrm>
            <a:off x="992188" y="3068638"/>
            <a:ext cx="5562600" cy="0"/>
          </a:xfrm>
          <a:prstGeom prst="line">
            <a:avLst/>
          </a:prstGeom>
          <a:noFill/>
          <a:ln w="76200">
            <a:solidFill>
              <a:srgbClr val="008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E"/>
          </a:p>
        </p:txBody>
      </p:sp>
      <p:sp>
        <p:nvSpPr>
          <p:cNvPr id="135174" name="textruta 4">
            <a:extLst>
              <a:ext uri="{FF2B5EF4-FFF2-40B4-BE49-F238E27FC236}">
                <a16:creationId xmlns:a16="http://schemas.microsoft.com/office/drawing/2014/main" id="{E7AB15E2-E28F-C230-08F0-26F0CEEFD486}"/>
              </a:ext>
            </a:extLst>
          </p:cNvPr>
          <p:cNvSpPr txBox="1">
            <a:spLocks noChangeArrowheads="1"/>
          </p:cNvSpPr>
          <p:nvPr/>
        </p:nvSpPr>
        <p:spPr bwMode="auto">
          <a:xfrm>
            <a:off x="6804025" y="2781300"/>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b="1">
                <a:solidFill>
                  <a:srgbClr val="008000"/>
                </a:solidFill>
              </a:rPr>
              <a:t>Admit</a:t>
            </a:r>
          </a:p>
        </p:txBody>
      </p:sp>
      <p:sp>
        <p:nvSpPr>
          <p:cNvPr id="135175" name="textruta 20">
            <a:extLst>
              <a:ext uri="{FF2B5EF4-FFF2-40B4-BE49-F238E27FC236}">
                <a16:creationId xmlns:a16="http://schemas.microsoft.com/office/drawing/2014/main" id="{E2FAEA9A-4C14-D68C-0AAB-BABDEFAF5458}"/>
              </a:ext>
            </a:extLst>
          </p:cNvPr>
          <p:cNvSpPr txBox="1">
            <a:spLocks noChangeArrowheads="1"/>
          </p:cNvSpPr>
          <p:nvPr/>
        </p:nvSpPr>
        <p:spPr bwMode="auto">
          <a:xfrm>
            <a:off x="6799263" y="5084763"/>
            <a:ext cx="1500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charset="0"/>
                <a:ea typeface="MS PGothic" panose="020B0600070205080204" pitchFamily="34" charset="-128"/>
              </a:defRPr>
            </a:lvl1pPr>
            <a:lvl2pPr marL="742950" indent="-285750">
              <a:spcBef>
                <a:spcPct val="20000"/>
              </a:spcBef>
              <a:buChar char="–"/>
              <a:defRPr sz="2800">
                <a:solidFill>
                  <a:schemeClr val="tx1"/>
                </a:solidFill>
                <a:latin typeface="Times" charset="0"/>
                <a:ea typeface="MS PGothic" panose="020B0600070205080204" pitchFamily="34" charset="-128"/>
              </a:defRPr>
            </a:lvl2pPr>
            <a:lvl3pPr marL="1143000" indent="-228600">
              <a:spcBef>
                <a:spcPct val="20000"/>
              </a:spcBef>
              <a:buChar char="•"/>
              <a:defRPr sz="2400">
                <a:solidFill>
                  <a:schemeClr val="tx1"/>
                </a:solidFill>
                <a:latin typeface="Times" charset="0"/>
                <a:ea typeface="MS PGothic" panose="020B0600070205080204" pitchFamily="34" charset="-128"/>
              </a:defRPr>
            </a:lvl3pPr>
            <a:lvl4pPr marL="1600200" indent="-228600">
              <a:spcBef>
                <a:spcPct val="20000"/>
              </a:spcBef>
              <a:buChar char="–"/>
              <a:defRPr sz="2000">
                <a:solidFill>
                  <a:schemeClr val="tx1"/>
                </a:solidFill>
                <a:latin typeface="Times" charset="0"/>
                <a:ea typeface="MS PGothic" panose="020B0600070205080204" pitchFamily="34" charset="-128"/>
              </a:defRPr>
            </a:lvl4pPr>
            <a:lvl5pPr marL="2057400" indent="-228600">
              <a:spcBef>
                <a:spcPct val="20000"/>
              </a:spcBef>
              <a:buChar char="»"/>
              <a:defRPr sz="2000">
                <a:solidFill>
                  <a:schemeClr val="tx1"/>
                </a:solidFill>
                <a:latin typeface="Times"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anose="020B0600070205080204" pitchFamily="34" charset="-128"/>
              </a:defRPr>
            </a:lvl9pPr>
          </a:lstStyle>
          <a:p>
            <a:pPr>
              <a:spcBef>
                <a:spcPct val="0"/>
              </a:spcBef>
              <a:buFontTx/>
              <a:buNone/>
            </a:pPr>
            <a:r>
              <a:rPr lang="sv-SE" altLang="en-SE" sz="2400" b="1">
                <a:solidFill>
                  <a:srgbClr val="FF0000"/>
                </a:solidFill>
              </a:rPr>
              <a:t>Discharge</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ubrik 1">
            <a:extLst>
              <a:ext uri="{FF2B5EF4-FFF2-40B4-BE49-F238E27FC236}">
                <a16:creationId xmlns:a16="http://schemas.microsoft.com/office/drawing/2014/main" id="{133F524D-12DE-B623-FA26-7787B643F4AF}"/>
              </a:ext>
            </a:extLst>
          </p:cNvPr>
          <p:cNvSpPr>
            <a:spLocks noGrp="1" noChangeArrowheads="1"/>
          </p:cNvSpPr>
          <p:nvPr>
            <p:ph type="title"/>
          </p:nvPr>
        </p:nvSpPr>
        <p:spPr/>
        <p:txBody>
          <a:bodyPr/>
          <a:lstStyle/>
          <a:p>
            <a:r>
              <a:rPr lang="sv-SE" altLang="en-SE">
                <a:solidFill>
                  <a:schemeClr val="tx1"/>
                </a:solidFill>
              </a:rPr>
              <a:t>Faktorer som påverkar</a:t>
            </a:r>
          </a:p>
        </p:txBody>
      </p:sp>
      <p:sp>
        <p:nvSpPr>
          <p:cNvPr id="113666" name="Platshållare för innehåll 2">
            <a:extLst>
              <a:ext uri="{FF2B5EF4-FFF2-40B4-BE49-F238E27FC236}">
                <a16:creationId xmlns:a16="http://schemas.microsoft.com/office/drawing/2014/main" id="{FBCD9DAB-1E42-EC84-946B-0EEA0500D567}"/>
              </a:ext>
            </a:extLst>
          </p:cNvPr>
          <p:cNvSpPr>
            <a:spLocks noGrp="1" noChangeArrowheads="1"/>
          </p:cNvSpPr>
          <p:nvPr>
            <p:ph sz="half" idx="1"/>
          </p:nvPr>
        </p:nvSpPr>
        <p:spPr>
          <a:xfrm>
            <a:off x="34925" y="1981200"/>
            <a:ext cx="3022600" cy="3463925"/>
          </a:xfrm>
        </p:spPr>
        <p:txBody>
          <a:bodyPr/>
          <a:lstStyle/>
          <a:p>
            <a:r>
              <a:rPr lang="sv-SE" altLang="en-SE"/>
              <a:t>Utredningar:</a:t>
            </a:r>
          </a:p>
          <a:p>
            <a:pPr lvl="1"/>
            <a:r>
              <a:rPr lang="sv-SE" altLang="en-SE"/>
              <a:t>Risker</a:t>
            </a:r>
          </a:p>
          <a:p>
            <a:pPr lvl="1"/>
            <a:r>
              <a:rPr lang="sv-SE" altLang="en-SE"/>
              <a:t>Nytta</a:t>
            </a:r>
          </a:p>
          <a:p>
            <a:r>
              <a:rPr lang="sv-SE" altLang="en-SE"/>
              <a:t>Behandlingar:</a:t>
            </a:r>
          </a:p>
          <a:p>
            <a:pPr lvl="1"/>
            <a:r>
              <a:rPr lang="sv-SE" altLang="en-SE"/>
              <a:t>Risker</a:t>
            </a:r>
          </a:p>
          <a:p>
            <a:pPr lvl="1"/>
            <a:r>
              <a:rPr lang="sv-SE" altLang="en-SE"/>
              <a:t>Nytta</a:t>
            </a:r>
          </a:p>
          <a:p>
            <a:r>
              <a:rPr lang="sv-SE" altLang="en-SE"/>
              <a:t>Inläggning:</a:t>
            </a:r>
          </a:p>
          <a:p>
            <a:pPr lvl="1"/>
            <a:r>
              <a:rPr lang="sv-SE" altLang="en-SE"/>
              <a:t>Risker</a:t>
            </a:r>
          </a:p>
          <a:p>
            <a:pPr lvl="1"/>
            <a:r>
              <a:rPr lang="sv-SE" altLang="en-SE"/>
              <a:t>Nytta</a:t>
            </a:r>
          </a:p>
        </p:txBody>
      </p:sp>
      <p:sp>
        <p:nvSpPr>
          <p:cNvPr id="113667" name="Platshållare för innehåll 3">
            <a:extLst>
              <a:ext uri="{FF2B5EF4-FFF2-40B4-BE49-F238E27FC236}">
                <a16:creationId xmlns:a16="http://schemas.microsoft.com/office/drawing/2014/main" id="{DA52F06F-1409-60C1-87A4-C5B3CAA6A563}"/>
              </a:ext>
            </a:extLst>
          </p:cNvPr>
          <p:cNvSpPr>
            <a:spLocks noGrp="1" noChangeArrowheads="1"/>
          </p:cNvSpPr>
          <p:nvPr>
            <p:ph sz="half" idx="2"/>
          </p:nvPr>
        </p:nvSpPr>
        <p:spPr>
          <a:xfrm>
            <a:off x="5865813" y="2127250"/>
            <a:ext cx="3022600" cy="4114800"/>
          </a:xfrm>
        </p:spPr>
        <p:txBody>
          <a:bodyPr/>
          <a:lstStyle/>
          <a:p>
            <a:pPr algn="r">
              <a:defRPr/>
            </a:pPr>
            <a:r>
              <a:rPr lang="sv-SE" altLang="en-SE" dirty="0"/>
              <a:t>Patientens värderingar</a:t>
            </a:r>
          </a:p>
          <a:p>
            <a:pPr marL="0" indent="0" algn="r">
              <a:buFontTx/>
              <a:buNone/>
              <a:defRPr/>
            </a:pPr>
            <a:endParaRPr lang="sv-SE" altLang="en-SE" dirty="0"/>
          </a:p>
          <a:p>
            <a:pPr algn="r">
              <a:defRPr/>
            </a:pPr>
            <a:r>
              <a:rPr lang="sv-SE" altLang="en-SE" dirty="0"/>
              <a:t>Anhörigas åsikter</a:t>
            </a:r>
          </a:p>
          <a:p>
            <a:pPr algn="r">
              <a:defRPr/>
            </a:pPr>
            <a:endParaRPr lang="sv-SE" altLang="en-SE" dirty="0"/>
          </a:p>
          <a:p>
            <a:pPr algn="r">
              <a:defRPr/>
            </a:pPr>
            <a:r>
              <a:rPr lang="sv-SE" altLang="en-SE" dirty="0"/>
              <a:t>Tillgängliga resurser</a:t>
            </a:r>
          </a:p>
        </p:txBody>
      </p:sp>
      <p:pic>
        <p:nvPicPr>
          <p:cNvPr id="137220" name="Bildobjekt 4" descr="scales-147219_1280.png">
            <a:extLst>
              <a:ext uri="{FF2B5EF4-FFF2-40B4-BE49-F238E27FC236}">
                <a16:creationId xmlns:a16="http://schemas.microsoft.com/office/drawing/2014/main" id="{13433866-E9EF-5325-0107-2CE1B5612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133600"/>
            <a:ext cx="41306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66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666">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A369B242-0A70-6CA4-B2F4-ACA6567B1557}"/>
              </a:ext>
            </a:extLst>
          </p:cNvPr>
          <p:cNvSpPr>
            <a:spLocks noGrp="1" noChangeArrowheads="1"/>
          </p:cNvSpPr>
          <p:nvPr>
            <p:ph type="title"/>
          </p:nvPr>
        </p:nvSpPr>
        <p:spPr/>
        <p:txBody>
          <a:bodyPr/>
          <a:lstStyle/>
          <a:p>
            <a:pPr>
              <a:defRPr/>
            </a:pPr>
            <a:r>
              <a:rPr lang="en-US" dirty="0" err="1">
                <a:ea typeface="+mj-ea"/>
                <a:cs typeface="+mj-cs"/>
              </a:rPr>
              <a:t>Diffall</a:t>
            </a:r>
            <a:endParaRPr lang="en-US" dirty="0">
              <a:ea typeface="+mj-ea"/>
              <a:cs typeface="+mj-cs"/>
            </a:endParaRPr>
          </a:p>
        </p:txBody>
      </p:sp>
      <p:sp>
        <p:nvSpPr>
          <p:cNvPr id="421891" name="Rectangle 3">
            <a:extLst>
              <a:ext uri="{FF2B5EF4-FFF2-40B4-BE49-F238E27FC236}">
                <a16:creationId xmlns:a16="http://schemas.microsoft.com/office/drawing/2014/main" id="{B26F1EB8-59DF-0084-444C-9ED5C41A3438}"/>
              </a:ext>
            </a:extLst>
          </p:cNvPr>
          <p:cNvSpPr>
            <a:spLocks noGrp="1" noChangeArrowheads="1"/>
          </p:cNvSpPr>
          <p:nvPr>
            <p:ph type="body" sz="half" idx="1"/>
          </p:nvPr>
        </p:nvSpPr>
        <p:spPr>
          <a:xfrm>
            <a:off x="323850" y="1981200"/>
            <a:ext cx="4171950" cy="4114800"/>
          </a:xfrm>
        </p:spPr>
        <p:txBody>
          <a:bodyPr/>
          <a:lstStyle/>
          <a:p>
            <a:pPr algn="ctr">
              <a:buFontTx/>
              <a:buNone/>
              <a:defRPr/>
            </a:pPr>
            <a:r>
              <a:rPr lang="en-US" sz="3200" b="1" dirty="0">
                <a:ea typeface="+mn-ea"/>
                <a:cs typeface="+mn-cs"/>
              </a:rPr>
              <a:t>Data</a:t>
            </a:r>
            <a:endParaRPr lang="en-US" dirty="0">
              <a:ea typeface="+mn-ea"/>
              <a:cs typeface="+mn-cs"/>
            </a:endParaRPr>
          </a:p>
          <a:p>
            <a:pPr marL="419100">
              <a:defRPr/>
            </a:pPr>
            <a:r>
              <a:rPr lang="en-US" dirty="0">
                <a:ea typeface="+mn-ea"/>
              </a:rPr>
              <a:t>MAPLES</a:t>
            </a:r>
          </a:p>
          <a:p>
            <a:pPr marL="419100">
              <a:defRPr/>
            </a:pPr>
            <a:r>
              <a:rPr lang="en-US" dirty="0" err="1">
                <a:ea typeface="+mn-ea"/>
              </a:rPr>
              <a:t>Anamnes</a:t>
            </a:r>
            <a:endParaRPr lang="en-US" dirty="0">
              <a:ea typeface="+mn-ea"/>
            </a:endParaRPr>
          </a:p>
          <a:p>
            <a:pPr marL="419100">
              <a:defRPr/>
            </a:pPr>
            <a:r>
              <a:rPr lang="en-US" dirty="0">
                <a:ea typeface="+mn-ea"/>
              </a:rPr>
              <a:t>Status</a:t>
            </a:r>
          </a:p>
          <a:p>
            <a:pPr marL="419100">
              <a:defRPr/>
            </a:pPr>
            <a:r>
              <a:rPr lang="en-US" dirty="0" err="1">
                <a:ea typeface="+mn-ea"/>
              </a:rPr>
              <a:t>Patientnära</a:t>
            </a:r>
            <a:r>
              <a:rPr lang="en-US" dirty="0">
                <a:ea typeface="+mn-ea"/>
              </a:rPr>
              <a:t> prov</a:t>
            </a:r>
          </a:p>
        </p:txBody>
      </p:sp>
      <p:sp>
        <p:nvSpPr>
          <p:cNvPr id="141315" name="Rectangle 4">
            <a:extLst>
              <a:ext uri="{FF2B5EF4-FFF2-40B4-BE49-F238E27FC236}">
                <a16:creationId xmlns:a16="http://schemas.microsoft.com/office/drawing/2014/main" id="{F8E7764A-AF68-746A-9A68-98316832E224}"/>
              </a:ext>
            </a:extLst>
          </p:cNvPr>
          <p:cNvSpPr>
            <a:spLocks noGrp="1" noChangeArrowheads="1"/>
          </p:cNvSpPr>
          <p:nvPr>
            <p:ph type="body" sz="half" idx="2"/>
          </p:nvPr>
        </p:nvSpPr>
        <p:spPr>
          <a:xfrm>
            <a:off x="4648200" y="1981200"/>
            <a:ext cx="4171950" cy="4114800"/>
          </a:xfrm>
        </p:spPr>
        <p:txBody>
          <a:bodyPr/>
          <a:lstStyle/>
          <a:p>
            <a:pPr algn="ctr">
              <a:buFontTx/>
              <a:buNone/>
            </a:pPr>
            <a:r>
              <a:rPr lang="en-US" altLang="en-SE" sz="3200" b="1"/>
              <a:t>Diskussion</a:t>
            </a:r>
            <a:endParaRPr lang="en-US" altLang="en-SE"/>
          </a:p>
          <a:p>
            <a:r>
              <a:rPr lang="en-US" altLang="en-SE"/>
              <a:t>Sannolikhetsbedömning för tidskänsliga tillstånd</a:t>
            </a:r>
          </a:p>
          <a:p>
            <a:endParaRPr lang="en-US" altLang="en-SE"/>
          </a:p>
          <a:p>
            <a:r>
              <a:rPr lang="en-US" altLang="en-SE"/>
              <a:t>Beslutsfattande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Bildobjekt 4" descr="Ponzo_illusion.gif">
            <a:extLst>
              <a:ext uri="{FF2B5EF4-FFF2-40B4-BE49-F238E27FC236}">
                <a16:creationId xmlns:a16="http://schemas.microsoft.com/office/drawing/2014/main" id="{E8D0D698-0A47-C205-B8DA-A95792983A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8" y="536575"/>
            <a:ext cx="76517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Bildobjekt 6" descr="B-13-illusion.gif">
            <a:extLst>
              <a:ext uri="{FF2B5EF4-FFF2-40B4-BE49-F238E27FC236}">
                <a16:creationId xmlns:a16="http://schemas.microsoft.com/office/drawing/2014/main" id="{DB67FFBD-935E-D218-BE8D-0473D7AF2B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492375"/>
            <a:ext cx="90058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ubrik 1">
            <a:extLst>
              <a:ext uri="{FF2B5EF4-FFF2-40B4-BE49-F238E27FC236}">
                <a16:creationId xmlns:a16="http://schemas.microsoft.com/office/drawing/2014/main" id="{D27E6F45-F488-4696-53A4-0437EE4BEAFC}"/>
              </a:ext>
            </a:extLst>
          </p:cNvPr>
          <p:cNvSpPr>
            <a:spLocks noGrp="1" noChangeArrowheads="1"/>
          </p:cNvSpPr>
          <p:nvPr>
            <p:ph type="title"/>
          </p:nvPr>
        </p:nvSpPr>
        <p:spPr/>
        <p:txBody>
          <a:bodyPr/>
          <a:lstStyle/>
          <a:p>
            <a:r>
              <a:rPr lang="sv-SE" altLang="en-SE"/>
              <a:t>System 2</a:t>
            </a:r>
          </a:p>
        </p:txBody>
      </p:sp>
      <p:sp>
        <p:nvSpPr>
          <p:cNvPr id="57346" name="Platshållare för innehåll 3">
            <a:extLst>
              <a:ext uri="{FF2B5EF4-FFF2-40B4-BE49-F238E27FC236}">
                <a16:creationId xmlns:a16="http://schemas.microsoft.com/office/drawing/2014/main" id="{78795863-F8F3-828B-D864-C203823A05DE}"/>
              </a:ext>
            </a:extLst>
          </p:cNvPr>
          <p:cNvSpPr>
            <a:spLocks noGrp="1" noChangeArrowheads="1"/>
          </p:cNvSpPr>
          <p:nvPr>
            <p:ph sz="half" idx="1"/>
          </p:nvPr>
        </p:nvSpPr>
        <p:spPr>
          <a:xfrm>
            <a:off x="220663" y="1981200"/>
            <a:ext cx="4275137" cy="2370138"/>
          </a:xfrm>
        </p:spPr>
        <p:txBody>
          <a:bodyPr/>
          <a:lstStyle/>
          <a:p>
            <a:r>
              <a:rPr lang="sv-SE" altLang="en-SE" sz="3200"/>
              <a:t>Medveten</a:t>
            </a:r>
          </a:p>
          <a:p>
            <a:r>
              <a:rPr lang="sv-SE" altLang="en-SE" sz="3200"/>
              <a:t>Analytisk</a:t>
            </a:r>
          </a:p>
          <a:p>
            <a:r>
              <a:rPr lang="sv-SE" altLang="en-SE" sz="3200"/>
              <a:t>Regel-baserad</a:t>
            </a:r>
          </a:p>
          <a:p>
            <a:r>
              <a:rPr lang="sv-SE" altLang="en-SE" sz="3200"/>
              <a:t>Ansträngande</a:t>
            </a:r>
          </a:p>
        </p:txBody>
      </p:sp>
      <p:pic>
        <p:nvPicPr>
          <p:cNvPr id="6" name="Bildobjekt 2" descr="Spock.jpg">
            <a:extLst>
              <a:ext uri="{FF2B5EF4-FFF2-40B4-BE49-F238E27FC236}">
                <a16:creationId xmlns:a16="http://schemas.microsoft.com/office/drawing/2014/main" id="{E72D95DD-6775-95D3-421C-5563B67A77B3}"/>
              </a:ext>
            </a:extLst>
          </p:cNvPr>
          <p:cNvPicPr>
            <a:picLocks/>
          </p:cNvPicPr>
          <p:nvPr/>
        </p:nvPicPr>
        <p:blipFill>
          <a:blip r:embed="rId3"/>
          <a:srcRect/>
          <a:stretch>
            <a:fillRect/>
          </a:stretch>
        </p:blipFill>
        <p:spPr bwMode="auto">
          <a:xfrm>
            <a:off x="5573712" y="2497138"/>
            <a:ext cx="3240000" cy="3960000"/>
          </a:xfrm>
          <a:prstGeom prst="ellipse">
            <a:avLst/>
          </a:prstGeom>
          <a:ln w="63500" cap="rnd">
            <a:solidFill>
              <a:srgbClr val="FF730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Tom present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om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om present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om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om present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om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om present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om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6675</TotalTime>
  <Words>2432</Words>
  <Application>Microsoft Macintosh PowerPoint</Application>
  <PresentationFormat>On-screen Show (4:3)</PresentationFormat>
  <Paragraphs>359</Paragraphs>
  <Slides>62</Slides>
  <Notes>48</Notes>
  <HiddenSlides>6</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62</vt:i4>
      </vt:variant>
    </vt:vector>
  </HeadingPairs>
  <TitlesOfParts>
    <vt:vector size="73" baseType="lpstr">
      <vt:lpstr>ＭＳ Ｐゴシック</vt:lpstr>
      <vt:lpstr>Arial</vt:lpstr>
      <vt:lpstr>Tahoma</vt:lpstr>
      <vt:lpstr>Times</vt:lpstr>
      <vt:lpstr>Times New Roman</vt:lpstr>
      <vt:lpstr>Wingdings</vt:lpstr>
      <vt:lpstr>Tom presentation</vt:lpstr>
      <vt:lpstr>3_Tom presentation</vt:lpstr>
      <vt:lpstr>2_Tom presentation</vt:lpstr>
      <vt:lpstr>5_Tom presentation</vt:lpstr>
      <vt:lpstr>Chart</vt:lpstr>
      <vt:lpstr>Diagnostik</vt:lpstr>
      <vt:lpstr>PowerPoint Presentation</vt:lpstr>
      <vt:lpstr>Diagnostic Errors: Causes</vt:lpstr>
      <vt:lpstr>Tänka på rätt diagnos</vt:lpstr>
      <vt:lpstr>PowerPoint Presentation</vt:lpstr>
      <vt:lpstr>System 1</vt:lpstr>
      <vt:lpstr>PowerPoint Presentation</vt:lpstr>
      <vt:lpstr>PowerPoint Presentation</vt:lpstr>
      <vt:lpstr>System 2</vt:lpstr>
      <vt:lpstr>System 2 är ansträngande</vt:lpstr>
      <vt:lpstr>Bristfällig information</vt:lpstr>
      <vt:lpstr>PowerPoint Presentation</vt:lpstr>
      <vt:lpstr>Att hoppa till slutsatser</vt:lpstr>
      <vt:lpstr>Att hoppa till slutsatser</vt:lpstr>
      <vt:lpstr>Bristfällig kunskap</vt:lpstr>
      <vt:lpstr>PowerPoint Presentation</vt:lpstr>
      <vt:lpstr>PowerPoint Presentation</vt:lpstr>
      <vt:lpstr>Bristfällig tolkning</vt:lpstr>
      <vt:lpstr>Premature Closure</vt:lpstr>
      <vt:lpstr>Diagnostic Error: Definition Institute of Medicine</vt:lpstr>
      <vt:lpstr>Tidskänsliga diagnoser</vt:lpstr>
      <vt:lpstr>Tidskänsliga diagnoser</vt:lpstr>
      <vt:lpstr>PowerPoint Presentation</vt:lpstr>
      <vt:lpstr>PowerPoint Presentation</vt:lpstr>
      <vt:lpstr>Bröstsmärta</vt:lpstr>
      <vt:lpstr>Over-Investigation</vt:lpstr>
      <vt:lpstr>PowerPoint Presentation</vt:lpstr>
      <vt:lpstr>PowerPoint Presentation</vt:lpstr>
      <vt:lpstr>Diagnostiskt misstag i akutsjukvård</vt:lpstr>
      <vt:lpstr>Bayes teorem</vt:lpstr>
      <vt:lpstr>Bayes teorem</vt:lpstr>
      <vt:lpstr>Före-prov sannolikhet</vt:lpstr>
      <vt:lpstr>MAPLES</vt:lpstr>
      <vt:lpstr>Bayes teorem</vt:lpstr>
      <vt:lpstr>PowerPoint Presentation</vt:lpstr>
      <vt:lpstr>PowerPoint Presentation</vt:lpstr>
      <vt:lpstr>Sannolikhetskvot</vt:lpstr>
      <vt:lpstr>Bröstsmärta</vt:lpstr>
      <vt:lpstr>Clinical Decision Rules</vt:lpstr>
      <vt:lpstr>PowerPoint Presentation</vt:lpstr>
      <vt:lpstr>PowerPoint Presentation</vt:lpstr>
      <vt:lpstr>Sannolikheter påverkar varandra</vt:lpstr>
      <vt:lpstr>50-årig med bröstsmärta</vt:lpstr>
      <vt:lpstr>Smärta värre med inandning</vt:lpstr>
      <vt:lpstr>Wells score</vt:lpstr>
      <vt:lpstr>Gestalt</vt:lpstr>
      <vt:lpstr>PowerPoint Presentation</vt:lpstr>
      <vt:lpstr>PowerPoint Presentation</vt:lpstr>
      <vt:lpstr>PowerPoint Presentation</vt:lpstr>
      <vt:lpstr>0       -       1       -       2</vt:lpstr>
      <vt:lpstr>PowerPoint Presentation</vt:lpstr>
      <vt:lpstr>PowerPoint Presentation</vt:lpstr>
      <vt:lpstr>PowerPoint Presentation</vt:lpstr>
      <vt:lpstr>PowerPoint Presentation</vt:lpstr>
      <vt:lpstr>Diagnostiskt misstag i akutsjukvård</vt:lpstr>
      <vt:lpstr>Beslutsfattande</vt:lpstr>
      <vt:lpstr>PowerPoint Presentation</vt:lpstr>
      <vt:lpstr>Test/Treat Thresholds</vt:lpstr>
      <vt:lpstr>PowerPoint Presentation</vt:lpstr>
      <vt:lpstr>Disposition Thresholds</vt:lpstr>
      <vt:lpstr>Faktorer som påverkar</vt:lpstr>
      <vt:lpstr>Diffall</vt:lpstr>
    </vt:vector>
  </TitlesOfParts>
  <Company>뿿_</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 av intoxikation</dc:title>
  <dc:creator>helena jernström</dc:creator>
  <cp:lastModifiedBy>eric Dryver</cp:lastModifiedBy>
  <cp:revision>1297</cp:revision>
  <cp:lastPrinted>2023-03-07T07:55:28Z</cp:lastPrinted>
  <dcterms:created xsi:type="dcterms:W3CDTF">2004-05-02T18:25:10Z</dcterms:created>
  <dcterms:modified xsi:type="dcterms:W3CDTF">2025-02-25T10:01:38Z</dcterms:modified>
</cp:coreProperties>
</file>