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73" r:id="rId2"/>
    <p:sldId id="806" r:id="rId3"/>
    <p:sldId id="338" r:id="rId4"/>
    <p:sldId id="339" r:id="rId5"/>
    <p:sldId id="361" r:id="rId6"/>
    <p:sldId id="362" r:id="rId7"/>
    <p:sldId id="343" r:id="rId8"/>
    <p:sldId id="363" r:id="rId9"/>
    <p:sldId id="344" r:id="rId10"/>
    <p:sldId id="807" r:id="rId11"/>
    <p:sldId id="796" r:id="rId12"/>
    <p:sldId id="370" r:id="rId13"/>
    <p:sldId id="371" r:id="rId14"/>
    <p:sldId id="884" r:id="rId15"/>
    <p:sldId id="805" r:id="rId16"/>
    <p:sldId id="883" r:id="rId17"/>
    <p:sldId id="382" r:id="rId18"/>
    <p:sldId id="385" r:id="rId19"/>
    <p:sldId id="881" r:id="rId20"/>
    <p:sldId id="350" r:id="rId21"/>
    <p:sldId id="882" r:id="rId22"/>
    <p:sldId id="386" r:id="rId23"/>
    <p:sldId id="387" r:id="rId24"/>
    <p:sldId id="380" r:id="rId25"/>
    <p:sldId id="381" r:id="rId26"/>
  </p:sldIdLst>
  <p:sldSz cx="9144000" cy="6858000" type="screen4x3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58">
          <p15:clr>
            <a:srgbClr val="A4A3A4"/>
          </p15:clr>
        </p15:guide>
        <p15:guide id="2" pos="30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just forma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22"/>
    <p:restoredTop sz="66564"/>
  </p:normalViewPr>
  <p:slideViewPr>
    <p:cSldViewPr>
      <p:cViewPr varScale="1">
        <p:scale>
          <a:sx n="68" d="100"/>
          <a:sy n="68" d="100"/>
        </p:scale>
        <p:origin x="2720" y="192"/>
      </p:cViewPr>
      <p:guideLst>
        <p:guide orient="horz" pos="3158"/>
        <p:guide pos="30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2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33EFA360-8B51-283A-0876-7B5BC0D165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92D65D9-89C8-C468-F628-57D94B8939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C673031-98EB-EF48-BE29-C69A3DFCE004}" type="datetimeFigureOut">
              <a:rPr lang="sv-SE" altLang="en-SE"/>
              <a:pPr>
                <a:defRPr/>
              </a:pPr>
              <a:t>2025-06-01</a:t>
            </a:fld>
            <a:endParaRPr lang="sv-SE" altLang="en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2BB4180-B41F-C944-61EA-5B51E1003D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BD67BBF-CDC7-D989-BE70-743941A65E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40826F28-DEAD-284D-9ED1-773ED805EA5C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7E39535-DA83-3B45-7AE3-C217ABD1583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50ACD2D8-46FC-C95A-D8FA-79B01B8B460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3F9CE004-753C-DAB0-42D1-BB5036A08F8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E11B3BC2-F1D3-37A8-82E5-B085837C2D2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SE" noProof="0"/>
              <a:t>Klicka här för att ändra format på bakgrundstexten</a:t>
            </a:r>
          </a:p>
          <a:p>
            <a:pPr lvl="1"/>
            <a:r>
              <a:rPr lang="sv-SE" altLang="en-SE" noProof="0"/>
              <a:t>Nivå två</a:t>
            </a:r>
          </a:p>
          <a:p>
            <a:pPr lvl="2"/>
            <a:r>
              <a:rPr lang="sv-SE" altLang="en-SE" noProof="0"/>
              <a:t>Nivå tre</a:t>
            </a:r>
          </a:p>
          <a:p>
            <a:pPr lvl="3"/>
            <a:r>
              <a:rPr lang="sv-SE" altLang="en-SE" noProof="0"/>
              <a:t>Nivå fyra</a:t>
            </a:r>
          </a:p>
          <a:p>
            <a:pPr lvl="4"/>
            <a:r>
              <a:rPr lang="sv-SE" altLang="en-SE" noProof="0"/>
              <a:t>Nivå fem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ECB9D0D4-4BCC-B799-1838-A7C4E4CBE80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4C375B18-A2A2-2D8A-8192-E7FD04CC19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4E4E1A9-64D2-D941-9B07-A2D6745E0D10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h.ku.dk/~eilers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math.ku.dk/~eilers/lego.html" TargetMode="External"/><Relationship Id="rId4" Type="http://schemas.openxmlformats.org/officeDocument/2006/relationships/hyperlink" Target="https://www.mentalfloss.com/article/66150/original-lego-patent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tshållare för bildobjekt 1">
            <a:extLst>
              <a:ext uri="{FF2B5EF4-FFF2-40B4-BE49-F238E27FC236}">
                <a16:creationId xmlns:a16="http://schemas.microsoft.com/office/drawing/2014/main" id="{B8FA85C2-AE6F-B1C0-ADC9-9A55C471EC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Platshållare för anteckningar 2">
            <a:extLst>
              <a:ext uri="{FF2B5EF4-FFF2-40B4-BE49-F238E27FC236}">
                <a16:creationId xmlns:a16="http://schemas.microsoft.com/office/drawing/2014/main" id="{E202BCB9-2455-FAD7-BEF6-68BD46671E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 altLang="en-SE">
              <a:latin typeface="Times" pitchFamily="2" charset="0"/>
            </a:endParaRPr>
          </a:p>
        </p:txBody>
      </p:sp>
      <p:sp>
        <p:nvSpPr>
          <p:cNvPr id="18435" name="Platshållare för bildnummer 3">
            <a:extLst>
              <a:ext uri="{FF2B5EF4-FFF2-40B4-BE49-F238E27FC236}">
                <a16:creationId xmlns:a16="http://schemas.microsoft.com/office/drawing/2014/main" id="{3604DE3B-322A-53BB-6F1A-23C9D0C482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937945BE-F999-444A-B96E-C4EF8EBA69FF}" type="slidenum">
              <a:rPr lang="sv-SE" altLang="en-SE" sz="1200" smtClean="0"/>
              <a:pPr/>
              <a:t>1</a:t>
            </a:fld>
            <a:endParaRPr lang="sv-SE" altLang="en-SE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D534F639-9C74-7986-DE92-DC59C81343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E7E97A4E-BB3E-3244-8E5B-D3AE8A8A9143}" type="slidenum">
              <a:rPr lang="sv-SE" altLang="en-SE" sz="1200" smtClean="0"/>
              <a:pPr/>
              <a:t>17</a:t>
            </a:fld>
            <a:endParaRPr lang="sv-SE" altLang="en-SE" sz="1200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D97A66D0-C990-974F-187A-EC08F283FB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25" y="711200"/>
            <a:ext cx="4605338" cy="3454400"/>
          </a:xfrm>
          <a:solidFill>
            <a:srgbClr val="FFFFFF"/>
          </a:solidFill>
          <a:ln/>
        </p:spPr>
      </p:sp>
      <p:sp>
        <p:nvSpPr>
          <p:cNvPr id="561155" name="Rectangle 3">
            <a:extLst>
              <a:ext uri="{FF2B5EF4-FFF2-40B4-BE49-F238E27FC236}">
                <a16:creationId xmlns:a16="http://schemas.microsoft.com/office/drawing/2014/main" id="{DBEFAEB8-095D-8B71-03A0-3ED14DB3A2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sv-SE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What the EMCC is about is teaching a systemic structure for:</a:t>
            </a:r>
          </a:p>
          <a:p>
            <a:r>
              <a:rPr lang="en-SE" dirty="0"/>
              <a:t>1-Data acquisition</a:t>
            </a:r>
          </a:p>
          <a:p>
            <a:r>
              <a:rPr lang="en-SE" dirty="0"/>
              <a:t>2-Directing focus on specific data</a:t>
            </a:r>
          </a:p>
          <a:p>
            <a:r>
              <a:rPr lang="en-SE" dirty="0"/>
              <a:t>3-Diagnostic consideration</a:t>
            </a:r>
          </a:p>
          <a:p>
            <a:endParaRPr lang="en-SE" dirty="0"/>
          </a:p>
          <a:p>
            <a:r>
              <a:rPr lang="en-SE" dirty="0"/>
              <a:t>There are fairly short checklists for different processes:</a:t>
            </a:r>
          </a:p>
          <a:p>
            <a:r>
              <a:rPr lang="en-SE" dirty="0"/>
              <a:t>1-ABCDE as generic initial management of priority one patients</a:t>
            </a:r>
          </a:p>
          <a:p>
            <a:r>
              <a:rPr lang="en-SE" dirty="0"/>
              <a:t>2-ACID for acid-base</a:t>
            </a: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ＭＳ Ｐゴシック" charset="0"/>
              </a:rPr>
              <a:t>3-OPQRST for EKG assessment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SE" dirty="0"/>
              <a:t>4-HIJKL for a generic PoCUS exam</a:t>
            </a:r>
          </a:p>
          <a:p>
            <a:r>
              <a:rPr lang="en-SE" dirty="0"/>
              <a:t>5-MAPLES for background information</a:t>
            </a:r>
          </a:p>
          <a:p>
            <a:r>
              <a:rPr lang="en-SE" dirty="0"/>
              <a:t>6-OPQRST+ for history of present illness (or before-during-after for T-LOC)</a:t>
            </a:r>
          </a:p>
          <a:p>
            <a:r>
              <a:rPr lang="en-SE" dirty="0"/>
              <a:t>7-C-543 for a generic neurological exam</a:t>
            </a:r>
          </a:p>
          <a:p>
            <a:r>
              <a:rPr lang="en-SE" dirty="0"/>
              <a:t>8-Local-Distal-Function for limb examination</a:t>
            </a:r>
          </a:p>
          <a:p>
            <a:r>
              <a:rPr lang="en-SE" dirty="0"/>
              <a:t>9-MNOP for major events</a:t>
            </a:r>
          </a:p>
          <a:p>
            <a:endParaRPr lang="en-SE" dirty="0"/>
          </a:p>
          <a:p>
            <a:r>
              <a:rPr lang="en-SE" dirty="0"/>
              <a:t>Then we have checklists for differential diagnoses:</a:t>
            </a:r>
          </a:p>
          <a:p>
            <a:r>
              <a:rPr lang="en-SE" dirty="0"/>
              <a:t>1-KULT for HAGMA</a:t>
            </a:r>
            <a:br>
              <a:rPr lang="en-SE" dirty="0"/>
            </a:br>
            <a:r>
              <a:rPr lang="en-SE" dirty="0"/>
              <a:t>2-CRAP for NAGMA</a:t>
            </a:r>
          </a:p>
          <a:p>
            <a:r>
              <a:rPr lang="en-SE" dirty="0"/>
              <a:t>3-LACTATES for lactic acidosis</a:t>
            </a:r>
          </a:p>
          <a:p>
            <a:r>
              <a:rPr lang="en-SE" dirty="0"/>
              <a:t>4-LIMBS for low anion gap</a:t>
            </a:r>
          </a:p>
          <a:p>
            <a:r>
              <a:rPr lang="en-SE" dirty="0"/>
              <a:t>5-CONFUSED for altered level of consciousness</a:t>
            </a:r>
          </a:p>
          <a:p>
            <a:r>
              <a:rPr lang="en-SE" dirty="0"/>
              <a:t>6-TIPPED for conditions that secondary causes of arrhythmias</a:t>
            </a:r>
          </a:p>
          <a:p>
            <a:r>
              <a:rPr lang="en-SE" dirty="0"/>
              <a:t>7-5Is for conditions that trigger DKA/HHS</a:t>
            </a:r>
          </a:p>
          <a:p>
            <a:r>
              <a:rPr lang="en-SE" dirty="0"/>
              <a:t>8-5M 3P for stroke mimics</a:t>
            </a:r>
          </a:p>
          <a:p>
            <a:endParaRPr lang="en-SE" dirty="0"/>
          </a:p>
          <a:p>
            <a:r>
              <a:rPr lang="en-SE" dirty="0"/>
              <a:t>These are like lego pieces that can be combined in different ways depending on the circumstances.</a:t>
            </a:r>
          </a:p>
          <a:p>
            <a:endParaRPr lang="en-SE" dirty="0"/>
          </a:p>
          <a:p>
            <a:r>
              <a:rPr lang="en-SE" dirty="0"/>
              <a:t>The advantage of having same small modular processes that one can get good at.</a:t>
            </a:r>
          </a:p>
          <a:p>
            <a:endParaRPr lang="en-SE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</a:t>
            </a:r>
            <a:r>
              <a:rPr lang="en-GB" dirty="0" err="1"/>
              <a:t>www.mentalfloss.com</a:t>
            </a:r>
            <a:r>
              <a:rPr lang="en-GB" dirty="0"/>
              <a:t>/article/92127/how-many-combinations-are-possible-using-6-lego-bricks</a:t>
            </a:r>
            <a:endParaRPr lang="en-SE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SE" dirty="0"/>
          </a:p>
          <a:p>
            <a:pPr algn="l"/>
            <a:r>
              <a:rPr lang="en-GB" b="0" i="0" dirty="0">
                <a:solidFill>
                  <a:srgbClr val="26323E"/>
                </a:solidFill>
                <a:effectLst/>
                <a:highlight>
                  <a:srgbClr val="FFFFFF"/>
                </a:highlight>
                <a:latin typeface="freight-text-pro"/>
              </a:rPr>
              <a:t>Mathematician </a:t>
            </a:r>
            <a:r>
              <a:rPr lang="en-GB" b="0" i="0" u="none" strike="noStrike" dirty="0">
                <a:solidFill>
                  <a:srgbClr val="F16957"/>
                </a:solidFill>
                <a:effectLst/>
                <a:highlight>
                  <a:srgbClr val="FFFFFF"/>
                </a:highlight>
                <a:latin typeface="freight-text-pro"/>
                <a:hlinkClick r:id="rId3"/>
              </a:rPr>
              <a:t>Søren Eilers</a:t>
            </a:r>
            <a:r>
              <a:rPr lang="en-GB" b="0" i="0" dirty="0">
                <a:solidFill>
                  <a:srgbClr val="26323E"/>
                </a:solidFill>
                <a:effectLst/>
                <a:highlight>
                  <a:srgbClr val="FFFFFF"/>
                </a:highlight>
                <a:latin typeface="freight-text-pro"/>
              </a:rPr>
              <a:t> was intrigued by a LEGO-related math problem. Let's say you have six "standard LEGO bricks" (the rectangular 4x2 bricks seen in </a:t>
            </a:r>
            <a:r>
              <a:rPr lang="en-GB" b="0" i="0" u="none" strike="noStrike" dirty="0">
                <a:solidFill>
                  <a:srgbClr val="F16957"/>
                </a:solidFill>
                <a:effectLst/>
                <a:highlight>
                  <a:srgbClr val="FFFFFF"/>
                </a:highlight>
                <a:latin typeface="freight-text-pro"/>
                <a:hlinkClick r:id="rId4"/>
              </a:rPr>
              <a:t>the original LEGO patent</a:t>
            </a:r>
            <a:r>
              <a:rPr lang="en-GB" b="0" i="0" dirty="0">
                <a:solidFill>
                  <a:srgbClr val="26323E"/>
                </a:solidFill>
                <a:effectLst/>
                <a:highlight>
                  <a:srgbClr val="FFFFFF"/>
                </a:highlight>
                <a:latin typeface="freight-text-pro"/>
              </a:rPr>
              <a:t>). If you fit them together, how many possible structures can you make?</a:t>
            </a:r>
          </a:p>
          <a:p>
            <a:pPr algn="l"/>
            <a:r>
              <a:rPr lang="en-GB" b="0" i="0" dirty="0">
                <a:solidFill>
                  <a:srgbClr val="26323E"/>
                </a:solidFill>
                <a:effectLst/>
                <a:highlight>
                  <a:srgbClr val="FFFFFF"/>
                </a:highlight>
                <a:latin typeface="freight-text-pro"/>
              </a:rPr>
              <a:t>This question was first officially "answered" in 1974, and LEGO mathematicians arrived at the number 102,981,500. </a:t>
            </a:r>
            <a:r>
              <a:rPr lang="en-GB" b="0" i="0" dirty="0" err="1">
                <a:solidFill>
                  <a:srgbClr val="26323E"/>
                </a:solidFill>
                <a:effectLst/>
                <a:highlight>
                  <a:srgbClr val="FFFFFF"/>
                </a:highlight>
                <a:latin typeface="freight-text-pro"/>
              </a:rPr>
              <a:t>Eilers</a:t>
            </a:r>
            <a:r>
              <a:rPr lang="en-GB" b="0" i="0" dirty="0">
                <a:solidFill>
                  <a:srgbClr val="26323E"/>
                </a:solidFill>
                <a:effectLst/>
                <a:highlight>
                  <a:srgbClr val="FFFFFF"/>
                </a:highlight>
                <a:latin typeface="freight-text-pro"/>
              </a:rPr>
              <a:t> was curious about the mathematical methodology behind that number, and soon discovered that it only covered one kind of stacking—thus, it was dramatically low. So he </a:t>
            </a:r>
            <a:r>
              <a:rPr lang="en-GB" b="0" i="0" u="none" strike="noStrike" dirty="0">
                <a:solidFill>
                  <a:srgbClr val="F16957"/>
                </a:solidFill>
                <a:effectLst/>
                <a:highlight>
                  <a:srgbClr val="FFFFFF"/>
                </a:highlight>
                <a:latin typeface="freight-text-pro"/>
                <a:hlinkClick r:id="rId5"/>
              </a:rPr>
              <a:t>wrote a computer program</a:t>
            </a:r>
            <a:r>
              <a:rPr lang="en-GB" b="0" i="0" dirty="0">
                <a:solidFill>
                  <a:srgbClr val="26323E"/>
                </a:solidFill>
                <a:effectLst/>
                <a:highlight>
                  <a:srgbClr val="FFFFFF"/>
                </a:highlight>
                <a:latin typeface="freight-text-pro"/>
              </a:rPr>
              <a:t> that </a:t>
            </a:r>
            <a:r>
              <a:rPr lang="en-GB" b="0" i="0" dirty="0" err="1">
                <a:solidFill>
                  <a:srgbClr val="26323E"/>
                </a:solidFill>
                <a:effectLst/>
                <a:highlight>
                  <a:srgbClr val="FFFFFF"/>
                </a:highlight>
                <a:latin typeface="freight-text-pro"/>
              </a:rPr>
              <a:t>modeled</a:t>
            </a:r>
            <a:r>
              <a:rPr lang="en-GB" b="0" i="0" dirty="0">
                <a:solidFill>
                  <a:srgbClr val="26323E"/>
                </a:solidFill>
                <a:effectLst/>
                <a:highlight>
                  <a:srgbClr val="FFFFFF"/>
                </a:highlight>
                <a:latin typeface="freight-text-pro"/>
              </a:rPr>
              <a:t> all the possible brick combinations. After running the program for a week, he ended up with a massive number: </a:t>
            </a:r>
            <a:r>
              <a:rPr lang="en-GB" b="1" i="0" dirty="0">
                <a:solidFill>
                  <a:srgbClr val="26323E"/>
                </a:solidFill>
                <a:effectLst/>
                <a:highlight>
                  <a:srgbClr val="FFFFFF"/>
                </a:highlight>
                <a:latin typeface="freight-text-pro"/>
              </a:rPr>
              <a:t>915,103,765 combinations</a:t>
            </a:r>
            <a:r>
              <a:rPr lang="en-GB" b="0" i="0" dirty="0">
                <a:solidFill>
                  <a:srgbClr val="26323E"/>
                </a:solidFill>
                <a:effectLst/>
                <a:highlight>
                  <a:srgbClr val="FFFFFF"/>
                </a:highlight>
                <a:latin typeface="freight-text-pro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SE" dirty="0"/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E45B93-AA3C-6246-A71C-1C7B6D0961D4}" type="slidenum">
              <a:rPr lang="sv-SE" altLang="en-SE" smtClean="0"/>
              <a:pPr>
                <a:defRPr/>
              </a:pPr>
              <a:t>19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2223406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4A46EEDA-C256-0A88-094C-BBA819A67F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F73621C7-AC1D-4B4F-A106-D44BE649ED45}" type="slidenum">
              <a:rPr lang="sv-SE" altLang="en-SE" sz="1200" smtClean="0"/>
              <a:pPr/>
              <a:t>20</a:t>
            </a:fld>
            <a:endParaRPr lang="sv-SE" altLang="en-SE" sz="120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D842F358-3386-44B9-0B27-9AAE9C3705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375FD96E-99F4-CF06-E496-6F0A4CB544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SE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566AD73C-E7FE-829A-7C73-2194389FA7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5888D3EC-2706-AA46-9420-089D45A513E4}" type="slidenum">
              <a:rPr lang="sv-SE" altLang="en-SE" sz="1200" smtClean="0"/>
              <a:pPr/>
              <a:t>21</a:t>
            </a:fld>
            <a:endParaRPr lang="sv-SE" altLang="en-SE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D12FA7EF-4B75-8829-80C3-001A26920D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3A8B54FB-C3E6-7C25-58D8-89F04AEABB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SE"/>
              <a:t>Börja introducera pärmen</a:t>
            </a:r>
          </a:p>
          <a:p>
            <a:r>
              <a:rPr lang="en-US" altLang="en-SE"/>
              <a:t>Alla introducerar sig</a:t>
            </a:r>
          </a:p>
        </p:txBody>
      </p:sp>
    </p:spTree>
    <p:extLst>
      <p:ext uri="{BB962C8B-B14F-4D97-AF65-F5344CB8AC3E}">
        <p14:creationId xmlns:p14="http://schemas.microsoft.com/office/powerpoint/2010/main" val="17017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0138C0D9-A384-BAD3-682B-FBA52DD360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21ED7508-DA25-BA4C-BD10-089D84F4622A}" type="slidenum">
              <a:rPr lang="sv-SE" altLang="en-SE" sz="1200" smtClean="0"/>
              <a:pPr/>
              <a:t>25</a:t>
            </a:fld>
            <a:endParaRPr lang="sv-SE" altLang="en-SE" sz="1200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047C01D4-01BA-39D2-C3E4-DBC6B46391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>
            <a:extLst>
              <a:ext uri="{FF2B5EF4-FFF2-40B4-BE49-F238E27FC236}">
                <a16:creationId xmlns:a16="http://schemas.microsoft.com/office/drawing/2014/main" id="{ACC9DCDB-B9BC-FF6D-0C5B-582006ADE7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sv-SE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07DA64D5-CCBC-6593-689E-5199B3C39B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1893D3F1-6063-4848-9746-BBA755CCB716}" type="slidenum">
              <a:rPr lang="sv-SE" altLang="en-SE" sz="1200" smtClean="0"/>
              <a:pPr/>
              <a:t>3</a:t>
            </a:fld>
            <a:endParaRPr lang="sv-SE" altLang="en-SE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01972199-4514-7C42-9788-86C33F4CE3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710F9D1E-D3F7-7FF9-1D3C-600010B413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 altLang="en-SE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43E87198-4844-4801-F7D6-1AEE0FFCEF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8FEAD102-1B1F-334B-BAFC-A96F108D3EF4}" type="slidenum">
              <a:rPr lang="sv-SE" altLang="en-SE" sz="1200" smtClean="0"/>
              <a:pPr/>
              <a:t>4</a:t>
            </a:fld>
            <a:endParaRPr lang="sv-SE" altLang="en-SE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7CE0AB91-0859-A6DA-3BE8-E71B8903E0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>
            <a:extLst>
              <a:ext uri="{FF2B5EF4-FFF2-40B4-BE49-F238E27FC236}">
                <a16:creationId xmlns:a16="http://schemas.microsoft.com/office/drawing/2014/main" id="{537666CD-49AF-3380-2603-8FE3B679D9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sv-SE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4D3E10F8-FA9A-F82B-8E63-99D9717E5B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8263E073-09E4-6C42-B0C8-B12BC7F7C08D}" type="slidenum">
              <a:rPr lang="sv-SE" altLang="en-SE" sz="1200" smtClean="0"/>
              <a:pPr/>
              <a:t>5</a:t>
            </a:fld>
            <a:endParaRPr lang="sv-SE" altLang="en-SE" sz="1200"/>
          </a:p>
        </p:txBody>
      </p:sp>
      <p:sp>
        <p:nvSpPr>
          <p:cNvPr id="26626" name="Rectangle 1026">
            <a:extLst>
              <a:ext uri="{FF2B5EF4-FFF2-40B4-BE49-F238E27FC236}">
                <a16:creationId xmlns:a16="http://schemas.microsoft.com/office/drawing/2014/main" id="{8B03D71E-91A4-A798-F034-1586A5679E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1027">
            <a:extLst>
              <a:ext uri="{FF2B5EF4-FFF2-40B4-BE49-F238E27FC236}">
                <a16:creationId xmlns:a16="http://schemas.microsoft.com/office/drawing/2014/main" id="{F05C9423-4721-013C-0F77-E8C5750A4A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 altLang="en-SE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5E9D9E23-BD18-A6B6-A08A-CB89128952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62768F80-F699-2F4C-8F06-AD13A3B03E81}" type="slidenum">
              <a:rPr lang="sv-SE" altLang="en-SE" sz="1200" smtClean="0"/>
              <a:pPr/>
              <a:t>7</a:t>
            </a:fld>
            <a:endParaRPr lang="sv-SE" altLang="en-SE" sz="1200"/>
          </a:p>
        </p:txBody>
      </p:sp>
      <p:sp>
        <p:nvSpPr>
          <p:cNvPr id="29698" name="Rectangle 1026">
            <a:extLst>
              <a:ext uri="{FF2B5EF4-FFF2-40B4-BE49-F238E27FC236}">
                <a16:creationId xmlns:a16="http://schemas.microsoft.com/office/drawing/2014/main" id="{251ABE69-E616-55D9-EA82-B6E799C6FE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1027">
            <a:extLst>
              <a:ext uri="{FF2B5EF4-FFF2-40B4-BE49-F238E27FC236}">
                <a16:creationId xmlns:a16="http://schemas.microsoft.com/office/drawing/2014/main" id="{0C977AFE-4781-865D-5CC1-801CEED501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sv-SE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4ECC1951-8FBD-7F58-7342-B9B478AE40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86EAE0BE-75C2-3D44-9248-B8C096A58B8E}" type="slidenum">
              <a:rPr lang="sv-SE" altLang="en-SE" sz="1200" smtClean="0"/>
              <a:pPr/>
              <a:t>9</a:t>
            </a:fld>
            <a:endParaRPr lang="sv-SE" altLang="en-SE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48F7BC0C-20F8-7FA8-5BE7-A5A0062C6C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>
            <a:extLst>
              <a:ext uri="{FF2B5EF4-FFF2-40B4-BE49-F238E27FC236}">
                <a16:creationId xmlns:a16="http://schemas.microsoft.com/office/drawing/2014/main" id="{8E50FD52-7640-487F-9772-7B700CC52E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sv-SE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Platshållare för bildobjekt 1">
            <a:extLst>
              <a:ext uri="{FF2B5EF4-FFF2-40B4-BE49-F238E27FC236}">
                <a16:creationId xmlns:a16="http://schemas.microsoft.com/office/drawing/2014/main" id="{FDE2A557-B4BA-410A-AE6E-ED88BC1B43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Platshållare för anteckningar 2">
            <a:extLst>
              <a:ext uri="{FF2B5EF4-FFF2-40B4-BE49-F238E27FC236}">
                <a16:creationId xmlns:a16="http://schemas.microsoft.com/office/drawing/2014/main" id="{8F3570FB-0E0B-79FC-E85C-C407D86745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 altLang="en-SE">
              <a:latin typeface="Times" pitchFamily="2" charset="0"/>
            </a:endParaRPr>
          </a:p>
        </p:txBody>
      </p:sp>
      <p:sp>
        <p:nvSpPr>
          <p:cNvPr id="34819" name="Platshållare för bildnummer 3">
            <a:extLst>
              <a:ext uri="{FF2B5EF4-FFF2-40B4-BE49-F238E27FC236}">
                <a16:creationId xmlns:a16="http://schemas.microsoft.com/office/drawing/2014/main" id="{D8F9BF36-8788-1AA9-CFF9-D3D0D24FEA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08612024-9E24-4548-B1A5-F11375121455}" type="slidenum">
              <a:rPr lang="sv-SE" altLang="en-SE" sz="1200" smtClean="0"/>
              <a:pPr/>
              <a:t>11</a:t>
            </a:fld>
            <a:endParaRPr lang="sv-SE" altLang="en-SE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Platshållare för bildobjekt 1">
            <a:extLst>
              <a:ext uri="{FF2B5EF4-FFF2-40B4-BE49-F238E27FC236}">
                <a16:creationId xmlns:a16="http://schemas.microsoft.com/office/drawing/2014/main" id="{FE5E5793-6759-4EAA-9B2D-B07A926469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Platshållare för anteckningar 2">
            <a:extLst>
              <a:ext uri="{FF2B5EF4-FFF2-40B4-BE49-F238E27FC236}">
                <a16:creationId xmlns:a16="http://schemas.microsoft.com/office/drawing/2014/main" id="{0D825501-9BD7-AA22-BB88-8866FEE295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 altLang="en-SE">
              <a:latin typeface="Times" pitchFamily="2" charset="0"/>
            </a:endParaRPr>
          </a:p>
        </p:txBody>
      </p:sp>
      <p:sp>
        <p:nvSpPr>
          <p:cNvPr id="36867" name="Platshållare för bildnummer 3">
            <a:extLst>
              <a:ext uri="{FF2B5EF4-FFF2-40B4-BE49-F238E27FC236}">
                <a16:creationId xmlns:a16="http://schemas.microsoft.com/office/drawing/2014/main" id="{0B65C1FB-7737-AC91-6EB3-741D269725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F6EC54AD-21B4-BA4E-A79D-B9A0325D70EA}" type="slidenum">
              <a:rPr lang="sv-SE" altLang="en-SE" sz="1200" smtClean="0"/>
              <a:pPr/>
              <a:t>12</a:t>
            </a:fld>
            <a:endParaRPr lang="sv-SE" altLang="en-SE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513C084C-3A8D-B99E-F30B-B3ED00D10F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8BEEFDA9-5153-EBAA-038D-D6B1E81CE1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SE" altLang="en-SE">
                <a:latin typeface="Times" pitchFamily="2" charset="0"/>
              </a:rPr>
              <a:t>Detta är en snäll hund!</a:t>
            </a:r>
          </a:p>
          <a:p>
            <a:endParaRPr lang="en-SE" altLang="en-SE">
              <a:latin typeface="Times" pitchFamily="2" charset="0"/>
            </a:endParaRPr>
          </a:p>
          <a:p>
            <a:r>
              <a:rPr lang="en-SE" altLang="en-SE">
                <a:latin typeface="Times" pitchFamily="2" charset="0"/>
              </a:rPr>
              <a:t>Detta är en snäl kurs!  Vi har alla styrkort och brister.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F819A007-DFC6-831B-58BB-30D6F46620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9F71E448-E924-DE43-8F55-88A5A3B55B48}" type="slidenum">
              <a:rPr lang="sv-SE" altLang="en-SE" sz="1200" smtClean="0"/>
              <a:pPr/>
              <a:t>15</a:t>
            </a:fld>
            <a:endParaRPr lang="sv-SE" altLang="en-SE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380E4F-78A2-7E33-28E8-D3C075A503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8E5C81-BE99-CC16-67AB-9E13EE2289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86235B-EFED-F2FE-6B8D-1F5BD46FED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5928F-E53F-7A4F-B2AF-BC6468D78E6D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2790156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0E7111-5BF9-8910-BFF0-BF7FF38964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C22E34-A704-43E7-5692-B06A3C9752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B21533-E8BE-C4DB-8025-2A8166EDB5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27F92-3CB9-204C-B637-94A69592C187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3288358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D701D4-0FF5-013D-93C5-7CB7D8523B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219CC6-F78C-D8D6-51FE-54503446CB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B16CFA-A0E4-4319-F7D1-A30A2D5CE2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98517-56B0-A640-808B-2DD17C2B0361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3518263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Rubrik och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abell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sv-SE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A4CCD8-9B1C-04F2-7A14-3126A743FC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7A559C-E195-B706-7439-52F8566E15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3E9C94-18BA-D8C3-304A-4FDC3E4EDD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C323B-A562-364A-8AD9-3B655513E606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728788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Rubrik, innehåll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59A5F1-73F4-278D-ACB9-813C3A313C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1BF526-ADAB-5230-F41B-682494A2A8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E477F6-471B-E24D-9A6E-C00C04939A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C0D98-C3A9-E542-B7BD-A250A52BE0D6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702404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FCAA70-3835-BD3F-28C0-DA900030E6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26B508-AE64-E3B7-25BD-42AA00FA63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B11A40-46F1-9CF0-2026-4E392A9B39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557DF-7AEA-F849-8B52-2B6DBAF980C9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3645114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BE1671-618D-B59A-420C-FF8E721FB7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1B8427-0EDE-AF20-1D4B-67A14286C4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2CB6AE-6A52-880E-C7F4-6B1A0F283A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76975-564C-A845-8796-950FC1CD355A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2023264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DD2DC9-3BF2-F7B8-26F8-4298C9A6AD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5132FE-2C56-0FE9-F126-110BA524BF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7DB65A-8BE2-A877-8F02-62B13B926A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A8F05-C186-0D4D-AE33-45DB09A83742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954834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58C4DA7-0EBB-1C7B-1AAE-5D7FDB30EB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D0FBD1E-D550-320A-89A7-4E0818754A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4D8EA4A-24BC-5ED6-12EA-86FC0B5AFD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E8EF0-1BC7-1048-92B4-344CEDA3E15C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2071091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854A561-5BB3-FC30-B9B5-43A4F6A063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D383FE4-AB50-9072-AADB-78A3AE256C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5C77D8C-2A81-A262-BC23-972B85F12E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35658-6893-5343-9412-89A547464CA0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3248005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AF71F34-6E69-74F9-1E33-4689EC106C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8545E26-4749-7896-D9F5-5A9DCAE11C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27CF567-0FF9-83B3-6A2C-0B5C0D0DED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8D369-962F-0C40-9DC7-160C22DCFB0C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339366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B18B5F-DD29-013B-AF86-D37E665B2B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1EE854-212D-80FE-4695-403D4AF5F3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E079DA-18F6-C2A7-34D6-F7726F5A6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AF6BD-D0D0-FE4E-9161-A6DB67922E19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866296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93FEA1-2791-E23D-712E-0626BCED14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A69677-0AA7-9934-9E8E-DA1BDEB45E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87454C-B130-4064-8EA8-EF3704833D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852C6-5C69-5348-AD43-60EF7F08A0F4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318788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A9CD345-C4C3-284C-59A4-78819F2B73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SE"/>
              <a:t>Klicka här för att ändra format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46E8AA6-DDBC-B09E-1013-0E11447C50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SE"/>
              <a:t>Klicka här för att ändra format på bakgrundstexten</a:t>
            </a:r>
          </a:p>
          <a:p>
            <a:pPr lvl="1"/>
            <a:r>
              <a:rPr lang="sv-SE" altLang="en-SE"/>
              <a:t>Nivå två</a:t>
            </a:r>
          </a:p>
          <a:p>
            <a:pPr lvl="2"/>
            <a:r>
              <a:rPr lang="sv-SE" altLang="en-SE"/>
              <a:t>Nivå tre</a:t>
            </a:r>
          </a:p>
          <a:p>
            <a:pPr lvl="3"/>
            <a:r>
              <a:rPr lang="sv-SE" altLang="en-SE"/>
              <a:t>Nivå fyra</a:t>
            </a:r>
          </a:p>
          <a:p>
            <a:pPr lvl="4"/>
            <a:r>
              <a:rPr lang="sv-SE" altLang="en-SE"/>
              <a:t>Nivå fem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3581267-3E75-5289-D0C0-C0B75CACE73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2841302-3449-0814-56E1-CC5F31A1EB1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84C0D7D-CD36-A5B6-70C3-FBC29A70F92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9708195-1401-8A40-9834-5C74A913CD67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Bildobjekt 4" descr="P3 130515 cropped.jpg">
            <a:extLst>
              <a:ext uri="{FF2B5EF4-FFF2-40B4-BE49-F238E27FC236}">
                <a16:creationId xmlns:a16="http://schemas.microsoft.com/office/drawing/2014/main" id="{601E8418-809F-30F4-3128-33816B2B1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4005263"/>
            <a:ext cx="368935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Bildobjekt 3" descr="R1 150304.jpg">
            <a:extLst>
              <a:ext uri="{FF2B5EF4-FFF2-40B4-BE49-F238E27FC236}">
                <a16:creationId xmlns:a16="http://schemas.microsoft.com/office/drawing/2014/main" id="{A8B4491D-B461-56DB-3EFB-64612D30D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375"/>
            <a:ext cx="38163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Bildobjekt 6" descr="P1 150203.jpg">
            <a:extLst>
              <a:ext uri="{FF2B5EF4-FFF2-40B4-BE49-F238E27FC236}">
                <a16:creationId xmlns:a16="http://schemas.microsoft.com/office/drawing/2014/main" id="{B6DE3A35-1CB4-539D-E524-8520A975A0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746125"/>
            <a:ext cx="3097213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ubrik 9">
            <a:extLst>
              <a:ext uri="{FF2B5EF4-FFF2-40B4-BE49-F238E27FC236}">
                <a16:creationId xmlns:a16="http://schemas.microsoft.com/office/drawing/2014/main" id="{9F94E2C3-5499-63A1-76B0-CA4D11A166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967038"/>
            <a:ext cx="9144000" cy="1038225"/>
          </a:xfrm>
        </p:spPr>
        <p:txBody>
          <a:bodyPr/>
          <a:lstStyle/>
          <a:p>
            <a:r>
              <a:rPr lang="sv-SE" altLang="en-SE" sz="3600" b="1" dirty="0">
                <a:solidFill>
                  <a:schemeClr val="tx1"/>
                </a:solidFill>
              </a:rPr>
              <a:t>Akutsjukvård</a:t>
            </a:r>
          </a:p>
        </p:txBody>
      </p:sp>
      <p:pic>
        <p:nvPicPr>
          <p:cNvPr id="17413" name="Bildobjekt 1" descr="N2 091020 cropped.jpg">
            <a:extLst>
              <a:ext uri="{FF2B5EF4-FFF2-40B4-BE49-F238E27FC236}">
                <a16:creationId xmlns:a16="http://schemas.microsoft.com/office/drawing/2014/main" id="{F574B329-DE3C-5328-928C-C5F1C88298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504825"/>
            <a:ext cx="1438275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Bildobjekt 2" descr="OC1 130516 cropped.jpg">
            <a:extLst>
              <a:ext uri="{FF2B5EF4-FFF2-40B4-BE49-F238E27FC236}">
                <a16:creationId xmlns:a16="http://schemas.microsoft.com/office/drawing/2014/main" id="{29048D9C-D141-6FF3-538E-7594F7B776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005263"/>
            <a:ext cx="223361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Bildobjekt 8" descr="P2 120508 cropped.jpg">
            <a:extLst>
              <a:ext uri="{FF2B5EF4-FFF2-40B4-BE49-F238E27FC236}">
                <a16:creationId xmlns:a16="http://schemas.microsoft.com/office/drawing/2014/main" id="{08A33AD9-71D4-D1AB-D5CF-9C211EE4DD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05263"/>
            <a:ext cx="24384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230F24F8-25DD-5540-7946-E1F865219E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r>
              <a:rPr lang="en-SE" altLang="en-SE"/>
              <a:t>Average Retention Rate</a:t>
            </a:r>
          </a:p>
        </p:txBody>
      </p:sp>
      <p:grpSp>
        <p:nvGrpSpPr>
          <p:cNvPr id="55298" name="Group 6">
            <a:extLst>
              <a:ext uri="{FF2B5EF4-FFF2-40B4-BE49-F238E27FC236}">
                <a16:creationId xmlns:a16="http://schemas.microsoft.com/office/drawing/2014/main" id="{E069D0B8-729B-0EE7-08AF-FBABE861D9C2}"/>
              </a:ext>
            </a:extLst>
          </p:cNvPr>
          <p:cNvGrpSpPr>
            <a:grpSpLocks/>
          </p:cNvGrpSpPr>
          <p:nvPr/>
        </p:nvGrpSpPr>
        <p:grpSpPr bwMode="auto">
          <a:xfrm>
            <a:off x="1908175" y="1414463"/>
            <a:ext cx="5299075" cy="4465637"/>
            <a:chOff x="2204925" y="1413956"/>
            <a:chExt cx="5298848" cy="4465637"/>
          </a:xfrm>
        </p:grpSpPr>
        <p:grpSp>
          <p:nvGrpSpPr>
            <p:cNvPr id="55300" name="Group 5">
              <a:extLst>
                <a:ext uri="{FF2B5EF4-FFF2-40B4-BE49-F238E27FC236}">
                  <a16:creationId xmlns:a16="http://schemas.microsoft.com/office/drawing/2014/main" id="{B64DB2EA-36A8-3EE3-B285-3B05AED8A44E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039723" y="1413956"/>
              <a:ext cx="4464050" cy="4465637"/>
              <a:chOff x="1476375" y="1556792"/>
              <a:chExt cx="4464050" cy="4465637"/>
            </a:xfrm>
          </p:grpSpPr>
          <p:sp>
            <p:nvSpPr>
              <p:cNvPr id="55316" name="Right Triangle 4">
                <a:extLst>
                  <a:ext uri="{FF2B5EF4-FFF2-40B4-BE49-F238E27FC236}">
                    <a16:creationId xmlns:a16="http://schemas.microsoft.com/office/drawing/2014/main" id="{26E2E99A-56C8-4BE9-3CF6-BB94F50AD3E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1476375" y="1556792"/>
                <a:ext cx="4464050" cy="4465637"/>
              </a:xfrm>
              <a:prstGeom prst="rtTriangle">
                <a:avLst/>
              </a:prstGeom>
              <a:solidFill>
                <a:schemeClr val="bg1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SE" altLang="en-SE" sz="24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55317" name="Straight Connector 5">
                <a:extLst>
                  <a:ext uri="{FF2B5EF4-FFF2-40B4-BE49-F238E27FC236}">
                    <a16:creationId xmlns:a16="http://schemas.microsoft.com/office/drawing/2014/main" id="{4297AABF-15DB-4E94-E941-1DB373F4510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500563" y="2998242"/>
                <a:ext cx="1439862" cy="0"/>
              </a:xfrm>
              <a:prstGeom prst="lin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318" name="Straight Connector 6">
                <a:extLst>
                  <a:ext uri="{FF2B5EF4-FFF2-40B4-BE49-F238E27FC236}">
                    <a16:creationId xmlns:a16="http://schemas.microsoft.com/office/drawing/2014/main" id="{A72ECF07-6B99-A482-A6BB-4375E9CAAB6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067175" y="3501479"/>
                <a:ext cx="1873250" cy="0"/>
              </a:xfrm>
              <a:prstGeom prst="lin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319" name="Straight Connector 7">
                <a:extLst>
                  <a:ext uri="{FF2B5EF4-FFF2-40B4-BE49-F238E27FC236}">
                    <a16:creationId xmlns:a16="http://schemas.microsoft.com/office/drawing/2014/main" id="{3932EC26-607C-6A2B-4DF6-68E260C7090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492500" y="4006304"/>
                <a:ext cx="2447925" cy="0"/>
              </a:xfrm>
              <a:prstGeom prst="lin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320" name="Straight Connector 8">
                <a:extLst>
                  <a:ext uri="{FF2B5EF4-FFF2-40B4-BE49-F238E27FC236}">
                    <a16:creationId xmlns:a16="http://schemas.microsoft.com/office/drawing/2014/main" id="{E70ECF2C-A5D2-CD4B-2B3F-C33189DC464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987675" y="4509542"/>
                <a:ext cx="2952750" cy="0"/>
              </a:xfrm>
              <a:prstGeom prst="lin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321" name="Straight Connector 9">
                <a:extLst>
                  <a:ext uri="{FF2B5EF4-FFF2-40B4-BE49-F238E27FC236}">
                    <a16:creationId xmlns:a16="http://schemas.microsoft.com/office/drawing/2014/main" id="{152E0491-306D-183A-A83B-4D6F9B5E88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484438" y="5014367"/>
                <a:ext cx="3455987" cy="0"/>
              </a:xfrm>
              <a:prstGeom prst="lin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322" name="Straight Connector 15">
                <a:extLst>
                  <a:ext uri="{FF2B5EF4-FFF2-40B4-BE49-F238E27FC236}">
                    <a16:creationId xmlns:a16="http://schemas.microsoft.com/office/drawing/2014/main" id="{8E9BBDF6-DA8C-D6EB-9D0D-1AFFF599FB9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79613" y="5517604"/>
                <a:ext cx="3960812" cy="0"/>
              </a:xfrm>
              <a:prstGeom prst="lin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55301" name="TextBox 10">
              <a:extLst>
                <a:ext uri="{FF2B5EF4-FFF2-40B4-BE49-F238E27FC236}">
                  <a16:creationId xmlns:a16="http://schemas.microsoft.com/office/drawing/2014/main" id="{01B43E38-371E-4E8A-FE69-3A32009252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5025" y="2394583"/>
              <a:ext cx="12033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SE" altLang="en-SE" sz="2400" b="1">
                  <a:solidFill>
                    <a:srgbClr val="0070C0"/>
                  </a:solidFill>
                </a:rPr>
                <a:t>Lecture</a:t>
              </a:r>
            </a:p>
          </p:txBody>
        </p:sp>
        <p:sp>
          <p:nvSpPr>
            <p:cNvPr id="55302" name="TextBox 11">
              <a:extLst>
                <a:ext uri="{FF2B5EF4-FFF2-40B4-BE49-F238E27FC236}">
                  <a16:creationId xmlns:a16="http://schemas.microsoft.com/office/drawing/2014/main" id="{0EF0C808-7F83-14EB-6B1D-C83E807E7B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5025" y="2883773"/>
              <a:ext cx="12795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SE" altLang="en-SE" sz="2400" b="1">
                  <a:solidFill>
                    <a:srgbClr val="00B050"/>
                  </a:solidFill>
                </a:rPr>
                <a:t>Reading</a:t>
              </a:r>
            </a:p>
          </p:txBody>
        </p:sp>
        <p:sp>
          <p:nvSpPr>
            <p:cNvPr id="55303" name="TextBox 12">
              <a:extLst>
                <a:ext uri="{FF2B5EF4-FFF2-40B4-BE49-F238E27FC236}">
                  <a16:creationId xmlns:a16="http://schemas.microsoft.com/office/drawing/2014/main" id="{D83DED51-039D-C295-6891-FF95F4F359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5273" y="3372963"/>
              <a:ext cx="19177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SE" altLang="en-SE" sz="2400" b="1">
                  <a:solidFill>
                    <a:srgbClr val="00B050"/>
                  </a:solidFill>
                </a:rPr>
                <a:t>Audio-Visual</a:t>
              </a:r>
            </a:p>
          </p:txBody>
        </p:sp>
        <p:sp>
          <p:nvSpPr>
            <p:cNvPr id="55304" name="TextBox 13">
              <a:extLst>
                <a:ext uri="{FF2B5EF4-FFF2-40B4-BE49-F238E27FC236}">
                  <a16:creationId xmlns:a16="http://schemas.microsoft.com/office/drawing/2014/main" id="{D811D901-4DCE-9730-2005-2939FE0978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1200" y="3877171"/>
              <a:ext cx="215106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SE" altLang="en-SE" sz="2400" b="1">
                  <a:solidFill>
                    <a:srgbClr val="FF9300"/>
                  </a:solidFill>
                </a:rPr>
                <a:t>Demonstration</a:t>
              </a:r>
            </a:p>
          </p:txBody>
        </p:sp>
        <p:sp>
          <p:nvSpPr>
            <p:cNvPr id="55305" name="TextBox 14">
              <a:extLst>
                <a:ext uri="{FF2B5EF4-FFF2-40B4-BE49-F238E27FC236}">
                  <a16:creationId xmlns:a16="http://schemas.microsoft.com/office/drawing/2014/main" id="{CB4A4B0E-DD58-915A-B9A5-EC4EAA1B61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5273" y="4383888"/>
              <a:ext cx="25146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SE" altLang="en-SE" sz="2400" b="1">
                  <a:solidFill>
                    <a:srgbClr val="FF0000"/>
                  </a:solidFill>
                </a:rPr>
                <a:t>Discussion Group</a:t>
              </a:r>
            </a:p>
          </p:txBody>
        </p:sp>
        <p:sp>
          <p:nvSpPr>
            <p:cNvPr id="55306" name="TextBox 16">
              <a:extLst>
                <a:ext uri="{FF2B5EF4-FFF2-40B4-BE49-F238E27FC236}">
                  <a16:creationId xmlns:a16="http://schemas.microsoft.com/office/drawing/2014/main" id="{D7DA4820-CA4B-5227-9C79-E611695EB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9717" y="4900758"/>
              <a:ext cx="2525712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SE" altLang="en-SE" sz="2400" b="1">
                  <a:solidFill>
                    <a:srgbClr val="FF0000"/>
                  </a:solidFill>
                </a:rPr>
                <a:t>Practice by Doing</a:t>
              </a:r>
            </a:p>
          </p:txBody>
        </p:sp>
        <p:sp>
          <p:nvSpPr>
            <p:cNvPr id="55307" name="TextBox 17">
              <a:extLst>
                <a:ext uri="{FF2B5EF4-FFF2-40B4-BE49-F238E27FC236}">
                  <a16:creationId xmlns:a16="http://schemas.microsoft.com/office/drawing/2014/main" id="{B7BF8BE3-73E7-1B2B-5914-625E160E3B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2091" y="5406443"/>
              <a:ext cx="415607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SE" altLang="en-SE" sz="2400" b="1">
                  <a:solidFill>
                    <a:srgbClr val="7030A0"/>
                  </a:solidFill>
                </a:rPr>
                <a:t>Teach Others / Immediate Use</a:t>
              </a:r>
            </a:p>
          </p:txBody>
        </p:sp>
        <p:grpSp>
          <p:nvGrpSpPr>
            <p:cNvPr id="55308" name="Group 3">
              <a:extLst>
                <a:ext uri="{FF2B5EF4-FFF2-40B4-BE49-F238E27FC236}">
                  <a16:creationId xmlns:a16="http://schemas.microsoft.com/office/drawing/2014/main" id="{984A009D-DA77-1D03-4942-A2C560783F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4925" y="2391122"/>
              <a:ext cx="800100" cy="3486150"/>
              <a:chOff x="5932488" y="2564854"/>
              <a:chExt cx="800100" cy="3486150"/>
            </a:xfrm>
          </p:grpSpPr>
          <p:sp>
            <p:nvSpPr>
              <p:cNvPr id="55309" name="TextBox 18">
                <a:extLst>
                  <a:ext uri="{FF2B5EF4-FFF2-40B4-BE49-F238E27FC236}">
                    <a16:creationId xmlns:a16="http://schemas.microsoft.com/office/drawing/2014/main" id="{00C866EE-2165-5B9A-7025-6D4FB6E520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86475" y="2564854"/>
                <a:ext cx="646113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9pPr>
              </a:lstStyle>
              <a:p>
                <a:pPr algn="r">
                  <a:spcBef>
                    <a:spcPct val="0"/>
                  </a:spcBef>
                  <a:buFontTx/>
                  <a:buNone/>
                </a:pPr>
                <a:r>
                  <a:rPr lang="en-SE" altLang="en-SE" sz="2400" b="1">
                    <a:solidFill>
                      <a:srgbClr val="0070C0"/>
                    </a:solidFill>
                  </a:rPr>
                  <a:t>5%</a:t>
                </a:r>
              </a:p>
            </p:txBody>
          </p:sp>
          <p:sp>
            <p:nvSpPr>
              <p:cNvPr id="55310" name="TextBox 19">
                <a:extLst>
                  <a:ext uri="{FF2B5EF4-FFF2-40B4-BE49-F238E27FC236}">
                    <a16:creationId xmlns:a16="http://schemas.microsoft.com/office/drawing/2014/main" id="{3B305BA4-1CE4-979D-32F8-4297D3D31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32488" y="3069679"/>
                <a:ext cx="800100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9pPr>
              </a:lstStyle>
              <a:p>
                <a:pPr algn="r">
                  <a:spcBef>
                    <a:spcPct val="0"/>
                  </a:spcBef>
                  <a:buFontTx/>
                  <a:buNone/>
                </a:pPr>
                <a:r>
                  <a:rPr lang="en-SE" altLang="en-SE" sz="2400" b="1">
                    <a:solidFill>
                      <a:srgbClr val="00B050"/>
                    </a:solidFill>
                  </a:rPr>
                  <a:t>10%</a:t>
                </a:r>
              </a:p>
            </p:txBody>
          </p:sp>
          <p:sp>
            <p:nvSpPr>
              <p:cNvPr id="55311" name="TextBox 20">
                <a:extLst>
                  <a:ext uri="{FF2B5EF4-FFF2-40B4-BE49-F238E27FC236}">
                    <a16:creationId xmlns:a16="http://schemas.microsoft.com/office/drawing/2014/main" id="{5A4B50D2-FFD1-BC17-CDF2-3E61E1FA8A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32488" y="3574504"/>
                <a:ext cx="800100" cy="460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9pPr>
              </a:lstStyle>
              <a:p>
                <a:pPr algn="r">
                  <a:spcBef>
                    <a:spcPct val="0"/>
                  </a:spcBef>
                  <a:buFontTx/>
                  <a:buNone/>
                </a:pPr>
                <a:r>
                  <a:rPr lang="en-SE" altLang="en-SE" sz="2400" b="1">
                    <a:solidFill>
                      <a:srgbClr val="00B050"/>
                    </a:solidFill>
                  </a:rPr>
                  <a:t>20%</a:t>
                </a:r>
              </a:p>
            </p:txBody>
          </p:sp>
          <p:sp>
            <p:nvSpPr>
              <p:cNvPr id="55312" name="TextBox 21">
                <a:extLst>
                  <a:ext uri="{FF2B5EF4-FFF2-40B4-BE49-F238E27FC236}">
                    <a16:creationId xmlns:a16="http://schemas.microsoft.com/office/drawing/2014/main" id="{9841B269-FE18-0BF3-BC72-F175A77A7E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32488" y="4077742"/>
                <a:ext cx="800100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9pPr>
              </a:lstStyle>
              <a:p>
                <a:pPr algn="r">
                  <a:spcBef>
                    <a:spcPct val="0"/>
                  </a:spcBef>
                  <a:buFontTx/>
                  <a:buNone/>
                </a:pPr>
                <a:r>
                  <a:rPr lang="en-SE" altLang="en-SE" sz="2400" b="1">
                    <a:solidFill>
                      <a:srgbClr val="FF9300"/>
                    </a:solidFill>
                  </a:rPr>
                  <a:t>30%</a:t>
                </a:r>
              </a:p>
            </p:txBody>
          </p:sp>
          <p:sp>
            <p:nvSpPr>
              <p:cNvPr id="55313" name="TextBox 22">
                <a:extLst>
                  <a:ext uri="{FF2B5EF4-FFF2-40B4-BE49-F238E27FC236}">
                    <a16:creationId xmlns:a16="http://schemas.microsoft.com/office/drawing/2014/main" id="{B0CDC038-5305-B760-ED3B-7C6F1F9763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32488" y="4582567"/>
                <a:ext cx="800100" cy="460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9pPr>
              </a:lstStyle>
              <a:p>
                <a:pPr algn="r">
                  <a:spcBef>
                    <a:spcPct val="0"/>
                  </a:spcBef>
                  <a:buFontTx/>
                  <a:buNone/>
                </a:pPr>
                <a:r>
                  <a:rPr lang="en-SE" altLang="en-SE" sz="2400" b="1">
                    <a:solidFill>
                      <a:srgbClr val="FF0000"/>
                    </a:solidFill>
                  </a:rPr>
                  <a:t>50%</a:t>
                </a:r>
              </a:p>
            </p:txBody>
          </p:sp>
          <p:sp>
            <p:nvSpPr>
              <p:cNvPr id="55314" name="TextBox 23">
                <a:extLst>
                  <a:ext uri="{FF2B5EF4-FFF2-40B4-BE49-F238E27FC236}">
                    <a16:creationId xmlns:a16="http://schemas.microsoft.com/office/drawing/2014/main" id="{3D7A7863-10CB-B58F-F286-ED14A22C54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32488" y="5085804"/>
                <a:ext cx="800100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9pPr>
              </a:lstStyle>
              <a:p>
                <a:pPr algn="r">
                  <a:spcBef>
                    <a:spcPct val="0"/>
                  </a:spcBef>
                  <a:buFontTx/>
                  <a:buNone/>
                </a:pPr>
                <a:r>
                  <a:rPr lang="en-SE" altLang="en-SE" sz="2400" b="1">
                    <a:solidFill>
                      <a:srgbClr val="FF0000"/>
                    </a:solidFill>
                  </a:rPr>
                  <a:t>75%</a:t>
                </a:r>
              </a:p>
            </p:txBody>
          </p:sp>
          <p:sp>
            <p:nvSpPr>
              <p:cNvPr id="55315" name="TextBox 24">
                <a:extLst>
                  <a:ext uri="{FF2B5EF4-FFF2-40B4-BE49-F238E27FC236}">
                    <a16:creationId xmlns:a16="http://schemas.microsoft.com/office/drawing/2014/main" id="{77F85207-72A4-5715-CA45-9067B2AE0D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32488" y="5590629"/>
                <a:ext cx="800100" cy="460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MS PGothic" panose="020B0600070205080204" pitchFamily="34" charset="-128"/>
                  </a:defRPr>
                </a:lvl9pPr>
              </a:lstStyle>
              <a:p>
                <a:pPr algn="r">
                  <a:spcBef>
                    <a:spcPct val="0"/>
                  </a:spcBef>
                  <a:buFontTx/>
                  <a:buNone/>
                </a:pPr>
                <a:r>
                  <a:rPr lang="en-SE" altLang="en-SE" sz="2400" b="1">
                    <a:solidFill>
                      <a:srgbClr val="7030A0"/>
                    </a:solidFill>
                  </a:rPr>
                  <a:t>90%</a:t>
                </a:r>
              </a:p>
            </p:txBody>
          </p:sp>
        </p:grpSp>
      </p:grpSp>
      <p:sp>
        <p:nvSpPr>
          <p:cNvPr id="55299" name="TextBox 2">
            <a:extLst>
              <a:ext uri="{FF2B5EF4-FFF2-40B4-BE49-F238E27FC236}">
                <a16:creationId xmlns:a16="http://schemas.microsoft.com/office/drawing/2014/main" id="{1EAF578F-A266-2007-C510-B595211BB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308725"/>
            <a:ext cx="7058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en-SE" sz="1800">
                <a:latin typeface="Times New Roman" panose="02020603050405020304" pitchFamily="18" charset="0"/>
              </a:rPr>
              <a:t>E. Dale, </a:t>
            </a:r>
            <a:r>
              <a:rPr lang="en-GB" altLang="en-SE" sz="1800" i="1">
                <a:latin typeface="Times New Roman" panose="02020603050405020304" pitchFamily="18" charset="0"/>
              </a:rPr>
              <a:t>Audio-visual methods in Teaching</a:t>
            </a:r>
            <a:r>
              <a:rPr lang="en-GB" altLang="en-SE" sz="1800">
                <a:latin typeface="Times New Roman" panose="02020603050405020304" pitchFamily="18" charset="0"/>
              </a:rPr>
              <a:t>. New York Dryden Press, 1954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ubrik 4">
            <a:extLst>
              <a:ext uri="{FF2B5EF4-FFF2-40B4-BE49-F238E27FC236}">
                <a16:creationId xmlns:a16="http://schemas.microsoft.com/office/drawing/2014/main" id="{055B02F8-95D2-B03D-95CE-EBDBD231AB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en-SE"/>
              <a:t>Metod</a:t>
            </a:r>
          </a:p>
        </p:txBody>
      </p:sp>
      <p:sp>
        <p:nvSpPr>
          <p:cNvPr id="33794" name="Platshållare för innehåll 1">
            <a:extLst>
              <a:ext uri="{FF2B5EF4-FFF2-40B4-BE49-F238E27FC236}">
                <a16:creationId xmlns:a16="http://schemas.microsoft.com/office/drawing/2014/main" id="{8CD9165E-A4CF-BD86-EA22-A4088380482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FontTx/>
              <a:buNone/>
            </a:pPr>
            <a:r>
              <a:rPr lang="sv-SE" altLang="en-SE"/>
              <a:t>Öva!</a:t>
            </a:r>
          </a:p>
        </p:txBody>
      </p:sp>
      <p:sp>
        <p:nvSpPr>
          <p:cNvPr id="33795" name="Platshållare för innehåll 2">
            <a:extLst>
              <a:ext uri="{FF2B5EF4-FFF2-40B4-BE49-F238E27FC236}">
                <a16:creationId xmlns:a16="http://schemas.microsoft.com/office/drawing/2014/main" id="{B84BA6B8-D9FE-8795-C4BE-4CA9A5B73CF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FontTx/>
              <a:buNone/>
            </a:pPr>
            <a:r>
              <a:rPr lang="sv-SE" altLang="en-SE"/>
              <a:t>Lära från varandra</a:t>
            </a:r>
          </a:p>
        </p:txBody>
      </p:sp>
      <p:sp>
        <p:nvSpPr>
          <p:cNvPr id="35845" name="textruta 47">
            <a:extLst>
              <a:ext uri="{FF2B5EF4-FFF2-40B4-BE49-F238E27FC236}">
                <a16:creationId xmlns:a16="http://schemas.microsoft.com/office/drawing/2014/main" id="{E036F5FF-C86B-EB0C-E41B-AB0835073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5694363"/>
            <a:ext cx="8258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sv-SE" sz="2400"/>
              <a:t>”</a:t>
            </a:r>
            <a:r>
              <a:rPr lang="sv-SE" altLang="ja-JP" sz="2400"/>
              <a:t>What the student does is actually more important in determining what is learned than what the teacher does.</a:t>
            </a:r>
            <a:r>
              <a:rPr lang="sv-SE" altLang="sv-SE" sz="2400"/>
              <a:t>”</a:t>
            </a:r>
            <a:r>
              <a:rPr lang="sv-SE" altLang="ja-JP" sz="2400"/>
              <a:t>  T J Shuell </a:t>
            </a:r>
            <a:endParaRPr lang="sv-SE" altLang="en-SE" sz="2400"/>
          </a:p>
        </p:txBody>
      </p:sp>
      <p:pic>
        <p:nvPicPr>
          <p:cNvPr id="33797" name="Bildobjekt 2" descr="Artärnål.jpg">
            <a:extLst>
              <a:ext uri="{FF2B5EF4-FFF2-40B4-BE49-F238E27FC236}">
                <a16:creationId xmlns:a16="http://schemas.microsoft.com/office/drawing/2014/main" id="{D33AAF42-CBE0-3F60-FBA6-5B1AEE1D4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2565400"/>
            <a:ext cx="33575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2">
            <a:extLst>
              <a:ext uri="{FF2B5EF4-FFF2-40B4-BE49-F238E27FC236}">
                <a16:creationId xmlns:a16="http://schemas.microsoft.com/office/drawing/2014/main" id="{9699AEFB-35A4-A4DF-B9BA-52157D563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" t="6714" r="35249" b="86040"/>
          <a:stretch>
            <a:fillRect/>
          </a:stretch>
        </p:blipFill>
        <p:spPr bwMode="auto">
          <a:xfrm>
            <a:off x="4932363" y="2565400"/>
            <a:ext cx="350678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latshållare för innehåll 3" descr="visible-spectrum.jpg">
            <a:extLst>
              <a:ext uri="{FF2B5EF4-FFF2-40B4-BE49-F238E27FC236}">
                <a16:creationId xmlns:a16="http://schemas.microsoft.com/office/drawing/2014/main" id="{A67ECD81-E86F-743B-D04B-B311E6B39CD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4" b="10294"/>
          <a:stretch>
            <a:fillRect/>
          </a:stretch>
        </p:blipFill>
        <p:spPr>
          <a:xfrm flipH="1">
            <a:off x="684213" y="765175"/>
            <a:ext cx="7772400" cy="4114800"/>
          </a:xfrm>
        </p:spPr>
      </p:pic>
      <p:sp>
        <p:nvSpPr>
          <p:cNvPr id="35842" name="textruta 4">
            <a:extLst>
              <a:ext uri="{FF2B5EF4-FFF2-40B4-BE49-F238E27FC236}">
                <a16:creationId xmlns:a16="http://schemas.microsoft.com/office/drawing/2014/main" id="{66AE717D-E18E-FCA0-C27E-A5DADBA55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5157788"/>
            <a:ext cx="7775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015038" algn="l"/>
              </a:tabLst>
              <a:defRPr sz="32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015038" algn="l"/>
              </a:tabLst>
              <a:defRPr sz="28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015038" algn="l"/>
              </a:tabLs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015038" algn="l"/>
              </a:tabLst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015038" algn="l"/>
              </a:tabLst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15038" algn="l"/>
              </a:tabLst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15038" algn="l"/>
              </a:tabLst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15038" algn="l"/>
              </a:tabLst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15038" algn="l"/>
              </a:tabLst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en-SE" sz="2400"/>
              <a:t>Ofarligt tillstånd………………………………….Livshotande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v-SE" altLang="en-SE" sz="2400"/>
              <a:t>Vanligt tillstånd………………………………………Ovanligt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v-SE" altLang="en-SE" sz="2400"/>
              <a:t>Typisk presentation…………………………………...Atypisk</a:t>
            </a:r>
          </a:p>
        </p:txBody>
      </p:sp>
      <p:sp>
        <p:nvSpPr>
          <p:cNvPr id="7" name="Ring 6">
            <a:extLst>
              <a:ext uri="{FF2B5EF4-FFF2-40B4-BE49-F238E27FC236}">
                <a16:creationId xmlns:a16="http://schemas.microsoft.com/office/drawing/2014/main" id="{D6D8159B-4A62-94E1-1F27-0A009A1F5660}"/>
              </a:ext>
            </a:extLst>
          </p:cNvPr>
          <p:cNvSpPr/>
          <p:nvPr/>
        </p:nvSpPr>
        <p:spPr bwMode="auto">
          <a:xfrm>
            <a:off x="6335713" y="4797425"/>
            <a:ext cx="2413000" cy="2016125"/>
          </a:xfrm>
          <a:prstGeom prst="donut">
            <a:avLst>
              <a:gd name="adj" fmla="val 8203"/>
            </a:avLst>
          </a:prstGeom>
          <a:solidFill>
            <a:srgbClr val="FF730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sv-SE">
              <a:ln>
                <a:solidFill>
                  <a:srgbClr val="FF7305"/>
                </a:solidFill>
              </a:ln>
              <a:solidFill>
                <a:srgbClr val="FF7305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ubrik 1">
            <a:extLst>
              <a:ext uri="{FF2B5EF4-FFF2-40B4-BE49-F238E27FC236}">
                <a16:creationId xmlns:a16="http://schemas.microsoft.com/office/drawing/2014/main" id="{0B2D9699-AB71-F5DB-6B2F-23403F7594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1143000"/>
          </a:xfrm>
        </p:spPr>
        <p:txBody>
          <a:bodyPr/>
          <a:lstStyle/>
          <a:p>
            <a:r>
              <a:rPr lang="sv-SE" altLang="en-SE"/>
              <a:t>Scenarioövningar</a:t>
            </a:r>
          </a:p>
        </p:txBody>
      </p:sp>
      <p:pic>
        <p:nvPicPr>
          <p:cNvPr id="37890" name="Bildobjekt 2" descr="Apache Helicopter Crew Trainer.jpg">
            <a:extLst>
              <a:ext uri="{FF2B5EF4-FFF2-40B4-BE49-F238E27FC236}">
                <a16:creationId xmlns:a16="http://schemas.microsoft.com/office/drawing/2014/main" id="{DCBD159E-2F60-9E93-1143-21C8C8728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41036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Bildobjekt 3" descr="Foto Akutsjukvård för AT-läkare.jpg">
            <a:extLst>
              <a:ext uri="{FF2B5EF4-FFF2-40B4-BE49-F238E27FC236}">
                <a16:creationId xmlns:a16="http://schemas.microsoft.com/office/drawing/2014/main" id="{14DD41DC-762F-F4A6-2E7A-A272C8B8A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3429000"/>
            <a:ext cx="4068762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83AF12-DC0D-CCCE-24E2-36B9D0A79542}"/>
              </a:ext>
            </a:extLst>
          </p:cNvPr>
          <p:cNvSpPr txBox="1"/>
          <p:nvPr/>
        </p:nvSpPr>
        <p:spPr>
          <a:xfrm>
            <a:off x="4716463" y="1484313"/>
            <a:ext cx="2379662" cy="1570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SE" dirty="0">
                <a:ea typeface="ＭＳ Ｐゴシック" panose="020B0600070205080204" pitchFamily="34" charset="-128"/>
              </a:rPr>
              <a:t> . . . med fokus på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SE" dirty="0">
                <a:ea typeface="ＭＳ Ｐゴシック" panose="020B0600070205080204" pitchFamily="34" charset="-128"/>
              </a:rPr>
              <a:t>livsthotande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SE" dirty="0">
                <a:ea typeface="ＭＳ Ｐゴシック" panose="020B0600070205080204" pitchFamily="34" charset="-128"/>
              </a:rPr>
              <a:t>ovanliga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SE" dirty="0">
                <a:ea typeface="ＭＳ Ｐゴシック" panose="020B0600070205080204" pitchFamily="34" charset="-128"/>
              </a:rPr>
              <a:t>atypiska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ke with trees and fog&#10;&#10;AI-generated content may be incorrect.">
            <a:extLst>
              <a:ext uri="{FF2B5EF4-FFF2-40B4-BE49-F238E27FC236}">
                <a16:creationId xmlns:a16="http://schemas.microsoft.com/office/drawing/2014/main" id="{DEA1A701-AFE4-06CE-14F2-BEA3CFFCC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03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kayak on a lake&#10;&#10;AI-generated content may be incorrect.">
            <a:extLst>
              <a:ext uri="{FF2B5EF4-FFF2-40B4-BE49-F238E27FC236}">
                <a16:creationId xmlns:a16="http://schemas.microsoft.com/office/drawing/2014/main" id="{C25ECDF4-B326-0477-0477-249168D6A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A961D-D089-4F16-3A7B-E471548FC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A556A-3F75-D6B8-FBFD-44ED77378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 dirty="0"/>
              <a:t>Psychological safety</a:t>
            </a:r>
          </a:p>
          <a:p>
            <a:endParaRPr lang="en-SE" dirty="0"/>
          </a:p>
          <a:p>
            <a:r>
              <a:rPr lang="en-SE"/>
              <a:t>Civility matters</a:t>
            </a:r>
          </a:p>
        </p:txBody>
      </p:sp>
    </p:spTree>
    <p:extLst>
      <p:ext uri="{BB962C8B-B14F-4D97-AF65-F5344CB8AC3E}">
        <p14:creationId xmlns:p14="http://schemas.microsoft.com/office/powerpoint/2010/main" val="692032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3">
            <a:extLst>
              <a:ext uri="{FF2B5EF4-FFF2-40B4-BE49-F238E27FC236}">
                <a16:creationId xmlns:a16="http://schemas.microsoft.com/office/drawing/2014/main" id="{8FB5CF89-5A1F-2CB6-8C49-0937555CF5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SE"/>
              <a:t>Patientnära information</a:t>
            </a:r>
            <a:endParaRPr lang="en-US" altLang="en-SE">
              <a:solidFill>
                <a:srgbClr val="FF6600"/>
              </a:solidFill>
            </a:endParaRPr>
          </a:p>
        </p:txBody>
      </p:sp>
      <p:pic>
        <p:nvPicPr>
          <p:cNvPr id="51202" name="Bildobjekt 2" descr="EKG.jpg">
            <a:extLst>
              <a:ext uri="{FF2B5EF4-FFF2-40B4-BE49-F238E27FC236}">
                <a16:creationId xmlns:a16="http://schemas.microsoft.com/office/drawing/2014/main" id="{3E8DBF87-155F-507A-C281-A8CFD05E9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5080000"/>
            <a:ext cx="23415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Bildobjekt 3" descr="ABL800_FLEX_FRONT_200px.jpg">
            <a:extLst>
              <a:ext uri="{FF2B5EF4-FFF2-40B4-BE49-F238E27FC236}">
                <a16:creationId xmlns:a16="http://schemas.microsoft.com/office/drawing/2014/main" id="{F886F20C-674D-C999-D648-76D91D0AB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916488"/>
            <a:ext cx="2016125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Bildobjekt 4" descr="Ultrasound.png">
            <a:extLst>
              <a:ext uri="{FF2B5EF4-FFF2-40B4-BE49-F238E27FC236}">
                <a16:creationId xmlns:a16="http://schemas.microsoft.com/office/drawing/2014/main" id="{661378C9-957B-C4E1-A210-EECFAA64C8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772025"/>
            <a:ext cx="1871662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Bildobjekt 2" descr="history+taking.jpg 425×282 pixels.pdf">
            <a:extLst>
              <a:ext uri="{FF2B5EF4-FFF2-40B4-BE49-F238E27FC236}">
                <a16:creationId xmlns:a16="http://schemas.microsoft.com/office/drawing/2014/main" id="{D6AAC335-7FE3-E9E8-2F8E-7C8171EE32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2" r="20990" b="70897"/>
          <a:stretch>
            <a:fillRect/>
          </a:stretch>
        </p:blipFill>
        <p:spPr bwMode="auto">
          <a:xfrm>
            <a:off x="611188" y="1865313"/>
            <a:ext cx="3243262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Bildobjekt 3" descr="Physical.jpg 700×400 pixels.pdf">
            <a:extLst>
              <a:ext uri="{FF2B5EF4-FFF2-40B4-BE49-F238E27FC236}">
                <a16:creationId xmlns:a16="http://schemas.microsoft.com/office/drawing/2014/main" id="{48A69FB9-A4E1-5499-024A-7A22D6BF54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" t="1329" r="4796" b="59653"/>
          <a:stretch>
            <a:fillRect/>
          </a:stretch>
        </p:blipFill>
        <p:spPr bwMode="auto">
          <a:xfrm>
            <a:off x="4787900" y="1993900"/>
            <a:ext cx="360045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DA27131A-A5BB-1D42-81EA-F4DD07D0F0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SE" altLang="en-SE"/>
              <a:t>Checklistor</a:t>
            </a:r>
          </a:p>
        </p:txBody>
      </p:sp>
      <p:sp>
        <p:nvSpPr>
          <p:cNvPr id="53250" name="Text Placeholder 3">
            <a:extLst>
              <a:ext uri="{FF2B5EF4-FFF2-40B4-BE49-F238E27FC236}">
                <a16:creationId xmlns:a16="http://schemas.microsoft.com/office/drawing/2014/main" id="{B4755087-2325-BF4D-F811-1C18482FD6A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SE" altLang="en-SE"/>
              <a:t>Fokus – bättre diagnostik?</a:t>
            </a:r>
          </a:p>
          <a:p>
            <a:endParaRPr lang="en-SE" altLang="en-SE"/>
          </a:p>
          <a:p>
            <a:endParaRPr lang="en-SE" altLang="en-SE"/>
          </a:p>
          <a:p>
            <a:r>
              <a:rPr lang="en-SE" altLang="en-SE"/>
              <a:t>Fakta – bättre behandling?</a:t>
            </a:r>
          </a:p>
          <a:p>
            <a:endParaRPr lang="en-SE" altLang="en-SE"/>
          </a:p>
          <a:p>
            <a:endParaRPr lang="en-SE" altLang="en-SE"/>
          </a:p>
        </p:txBody>
      </p:sp>
      <p:pic>
        <p:nvPicPr>
          <p:cNvPr id="53251" name="Picture 4">
            <a:extLst>
              <a:ext uri="{FF2B5EF4-FFF2-40B4-BE49-F238E27FC236}">
                <a16:creationId xmlns:a16="http://schemas.microsoft.com/office/drawing/2014/main" id="{0F1A6D73-04A0-E0A5-2DFE-8D95B0E92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3" t="2481" r="27991" b="55780"/>
          <a:stretch>
            <a:fillRect/>
          </a:stretch>
        </p:blipFill>
        <p:spPr bwMode="auto">
          <a:xfrm>
            <a:off x="539750" y="1628775"/>
            <a:ext cx="35591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olorful building blocks&#10;&#10;Description automatically generated">
            <a:extLst>
              <a:ext uri="{FF2B5EF4-FFF2-40B4-BE49-F238E27FC236}">
                <a16:creationId xmlns:a16="http://schemas.microsoft.com/office/drawing/2014/main" id="{401FC352-2D96-87A7-8017-CCB4CF1A8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32660"/>
            <a:ext cx="7772400" cy="47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72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Logo&#10;&#10;Description automatically generated">
            <a:extLst>
              <a:ext uri="{FF2B5EF4-FFF2-40B4-BE49-F238E27FC236}">
                <a16:creationId xmlns:a16="http://schemas.microsoft.com/office/drawing/2014/main" id="{332AA885-32D1-E310-B545-9CCABE8FA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1082675"/>
            <a:ext cx="5911850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5">
            <a:extLst>
              <a:ext uri="{FF2B5EF4-FFF2-40B4-BE49-F238E27FC236}">
                <a16:creationId xmlns:a16="http://schemas.microsoft.com/office/drawing/2014/main" id="{43496CE3-8F35-CD45-8643-672B51698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692150"/>
            <a:ext cx="1152525" cy="14414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SE" altLang="en-SE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>
            <a:extLst>
              <a:ext uri="{FF2B5EF4-FFF2-40B4-BE49-F238E27FC236}">
                <a16:creationId xmlns:a16="http://schemas.microsoft.com/office/drawing/2014/main" id="{13BF4B3B-510E-D5B9-01F4-A7BEBCB468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ea typeface="+mj-ea"/>
                <a:cs typeface="+mj-cs"/>
              </a:rPr>
              <a:t>Grupper</a:t>
            </a:r>
            <a:r>
              <a:rPr lang="en-US" dirty="0">
                <a:ea typeface="+mj-ea"/>
                <a:cs typeface="+mj-cs"/>
              </a:rPr>
              <a:t> &amp; Schema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>
            <a:extLst>
              <a:ext uri="{FF2B5EF4-FFF2-40B4-BE49-F238E27FC236}">
                <a16:creationId xmlns:a16="http://schemas.microsoft.com/office/drawing/2014/main" id="{E8C57D92-A597-5618-777E-2543BAF8A0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ea typeface="+mj-ea"/>
                <a:cs typeface="+mj-cs"/>
              </a:rPr>
              <a:t>Frågor</a:t>
            </a:r>
            <a:r>
              <a:rPr lang="en-US" dirty="0">
                <a:ea typeface="+mj-ea"/>
                <a:cs typeface="+mj-cs"/>
              </a:rPr>
              <a:t> till </a:t>
            </a:r>
            <a:r>
              <a:rPr lang="en-US" dirty="0" err="1">
                <a:ea typeface="+mj-ea"/>
                <a:cs typeface="+mj-cs"/>
              </a:rPr>
              <a:t>gruppdiskussion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6082" name="Platshållare för innehåll 3">
            <a:extLst>
              <a:ext uri="{FF2B5EF4-FFF2-40B4-BE49-F238E27FC236}">
                <a16:creationId xmlns:a16="http://schemas.microsoft.com/office/drawing/2014/main" id="{7D06419F-0FA2-1A14-3E71-948B6B3D05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SE" altLang="en-SE" dirty="0"/>
              <a:t>Läkare högst upp på listan i varje grupp</a:t>
            </a:r>
          </a:p>
          <a:p>
            <a:endParaRPr lang="en-SE" altLang="en-SE" dirty="0"/>
          </a:p>
          <a:p>
            <a:r>
              <a:rPr lang="en-SE" altLang="en-SE" dirty="0"/>
              <a:t>Ansvar att skriva ner frågor som uppstår</a:t>
            </a:r>
          </a:p>
        </p:txBody>
      </p:sp>
    </p:spTree>
    <p:extLst>
      <p:ext uri="{BB962C8B-B14F-4D97-AF65-F5344CB8AC3E}">
        <p14:creationId xmlns:p14="http://schemas.microsoft.com/office/powerpoint/2010/main" val="1828247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2">
            <a:extLst>
              <a:ext uri="{FF2B5EF4-FFF2-40B4-BE49-F238E27FC236}">
                <a16:creationId xmlns:a16="http://schemas.microsoft.com/office/drawing/2014/main" id="{63291F99-74F0-A552-6EA4-AC4F21501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8" r="3538"/>
          <a:stretch/>
        </p:blipFill>
        <p:spPr bwMode="auto">
          <a:xfrm>
            <a:off x="0" y="980728"/>
            <a:ext cx="8820472" cy="567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442" name="Straight Arrow Connector 14">
            <a:extLst>
              <a:ext uri="{FF2B5EF4-FFF2-40B4-BE49-F238E27FC236}">
                <a16:creationId xmlns:a16="http://schemas.microsoft.com/office/drawing/2014/main" id="{3B618287-6A55-4438-08C4-2A2A0792C540}"/>
              </a:ext>
            </a:extLst>
          </p:cNvPr>
          <p:cNvCxnSpPr>
            <a:cxnSpLocks/>
          </p:cNvCxnSpPr>
          <p:nvPr/>
        </p:nvCxnSpPr>
        <p:spPr bwMode="auto">
          <a:xfrm>
            <a:off x="6804025" y="2205038"/>
            <a:ext cx="71438" cy="360362"/>
          </a:xfrm>
          <a:prstGeom prst="straightConnector1">
            <a:avLst/>
          </a:prstGeom>
          <a:noFill/>
          <a:ln w="31750" algn="ctr">
            <a:solidFill>
              <a:srgbClr val="FF9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43" name="Straight Arrow Connector 18">
            <a:extLst>
              <a:ext uri="{FF2B5EF4-FFF2-40B4-BE49-F238E27FC236}">
                <a16:creationId xmlns:a16="http://schemas.microsoft.com/office/drawing/2014/main" id="{55A6C196-CA3C-CAD8-BC8D-CA3591920A2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524750" y="3213100"/>
            <a:ext cx="503238" cy="215900"/>
          </a:xfrm>
          <a:prstGeom prst="straightConnector1">
            <a:avLst/>
          </a:prstGeom>
          <a:noFill/>
          <a:ln w="31750" algn="ctr">
            <a:solidFill>
              <a:srgbClr val="FF9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44" name="Straight Arrow Connector 21">
            <a:extLst>
              <a:ext uri="{FF2B5EF4-FFF2-40B4-BE49-F238E27FC236}">
                <a16:creationId xmlns:a16="http://schemas.microsoft.com/office/drawing/2014/main" id="{96221C66-493F-8D13-F486-749EC568C409}"/>
              </a:ext>
            </a:extLst>
          </p:cNvPr>
          <p:cNvCxnSpPr>
            <a:cxnSpLocks/>
          </p:cNvCxnSpPr>
          <p:nvPr/>
        </p:nvCxnSpPr>
        <p:spPr bwMode="auto">
          <a:xfrm flipH="1">
            <a:off x="6443663" y="4724400"/>
            <a:ext cx="576262" cy="0"/>
          </a:xfrm>
          <a:prstGeom prst="straightConnector1">
            <a:avLst/>
          </a:prstGeom>
          <a:noFill/>
          <a:ln w="31750" algn="ctr">
            <a:solidFill>
              <a:srgbClr val="FF9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45" name="Straight Arrow Connector 23">
            <a:extLst>
              <a:ext uri="{FF2B5EF4-FFF2-40B4-BE49-F238E27FC236}">
                <a16:creationId xmlns:a16="http://schemas.microsoft.com/office/drawing/2014/main" id="{FE36863E-F5C7-E2B6-05F0-51F9C63F346D}"/>
              </a:ext>
            </a:extLst>
          </p:cNvPr>
          <p:cNvCxnSpPr>
            <a:cxnSpLocks/>
          </p:cNvCxnSpPr>
          <p:nvPr/>
        </p:nvCxnSpPr>
        <p:spPr bwMode="auto">
          <a:xfrm flipH="1">
            <a:off x="2051050" y="3644900"/>
            <a:ext cx="433388" cy="431800"/>
          </a:xfrm>
          <a:prstGeom prst="straightConnector1">
            <a:avLst/>
          </a:prstGeom>
          <a:noFill/>
          <a:ln w="31750" algn="ctr">
            <a:solidFill>
              <a:srgbClr val="FF9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46" name="Straight Arrow Connector 25">
            <a:extLst>
              <a:ext uri="{FF2B5EF4-FFF2-40B4-BE49-F238E27FC236}">
                <a16:creationId xmlns:a16="http://schemas.microsoft.com/office/drawing/2014/main" id="{BD519649-66D1-1C68-EFA6-167C62BEB8AD}"/>
              </a:ext>
            </a:extLst>
          </p:cNvPr>
          <p:cNvCxnSpPr>
            <a:cxnSpLocks/>
          </p:cNvCxnSpPr>
          <p:nvPr/>
        </p:nvCxnSpPr>
        <p:spPr bwMode="auto">
          <a:xfrm flipH="1">
            <a:off x="179388" y="2636838"/>
            <a:ext cx="431800" cy="431800"/>
          </a:xfrm>
          <a:prstGeom prst="straightConnector1">
            <a:avLst/>
          </a:prstGeom>
          <a:noFill/>
          <a:ln w="31750" algn="ctr">
            <a:solidFill>
              <a:srgbClr val="FF9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" name="Straight Arrow Connector 14">
            <a:extLst>
              <a:ext uri="{FF2B5EF4-FFF2-40B4-BE49-F238E27FC236}">
                <a16:creationId xmlns:a16="http://schemas.microsoft.com/office/drawing/2014/main" id="{2AD05EE6-23E8-2FD6-4B24-958BF4FFD8B4}"/>
              </a:ext>
            </a:extLst>
          </p:cNvPr>
          <p:cNvCxnSpPr>
            <a:cxnSpLocks/>
          </p:cNvCxnSpPr>
          <p:nvPr/>
        </p:nvCxnSpPr>
        <p:spPr bwMode="auto">
          <a:xfrm flipH="1">
            <a:off x="6084168" y="1953419"/>
            <a:ext cx="323776" cy="395461"/>
          </a:xfrm>
          <a:prstGeom prst="straightConnector1">
            <a:avLst/>
          </a:prstGeom>
          <a:noFill/>
          <a:ln w="31750" algn="ctr">
            <a:solidFill>
              <a:srgbClr val="FF9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28A0A0C-E84A-4E8A-8E0E-DD5A4B250D03}"/>
              </a:ext>
            </a:extLst>
          </p:cNvPr>
          <p:cNvSpPr txBox="1"/>
          <p:nvPr/>
        </p:nvSpPr>
        <p:spPr>
          <a:xfrm>
            <a:off x="5796136" y="1772816"/>
            <a:ext cx="1079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>
                <a:solidFill>
                  <a:srgbClr val="FF9300"/>
                </a:solidFill>
              </a:rPr>
              <a:t>Patienthotellet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6BF434E-22D8-3E42-E141-A16F118841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73068"/>
            <a:ext cx="7772400" cy="452437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Lunch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07A5E7E3-5627-3882-2F63-04B0392454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SE" altLang="en-SE" sz="4000" dirty="0"/>
              <a:t>Kursmiddag </a:t>
            </a:r>
            <a:r>
              <a:rPr lang="en-SE" altLang="en-SE" sz="4000"/>
              <a:t>Torsdag 19:00 </a:t>
            </a:r>
            <a:r>
              <a:rPr lang="en-SE" altLang="en-SE" sz="4000" dirty="0"/>
              <a:t>O’Learys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E99C84-DD44-79FB-4E1D-C8BC4F7CA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9" t="8889" r="10848" b="59450"/>
          <a:stretch/>
        </p:blipFill>
        <p:spPr>
          <a:xfrm>
            <a:off x="431540" y="1841280"/>
            <a:ext cx="8280920" cy="454004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ubrik 1">
            <a:extLst>
              <a:ext uri="{FF2B5EF4-FFF2-40B4-BE49-F238E27FC236}">
                <a16:creationId xmlns:a16="http://schemas.microsoft.com/office/drawing/2014/main" id="{A48C28EF-F7CC-08DF-0516-5AC65202B7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en-SE"/>
              <a:t>Checklistkompendium</a:t>
            </a:r>
          </a:p>
        </p:txBody>
      </p:sp>
      <p:sp>
        <p:nvSpPr>
          <p:cNvPr id="60418" name="Platshållare för innehåll 2">
            <a:extLst>
              <a:ext uri="{FF2B5EF4-FFF2-40B4-BE49-F238E27FC236}">
                <a16:creationId xmlns:a16="http://schemas.microsoft.com/office/drawing/2014/main" id="{6FBBEDD7-CE54-0A85-09DE-A379D454AE5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0" y="1981200"/>
            <a:ext cx="3810000" cy="15922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sv-SE" altLang="en-SE" b="1">
                <a:solidFill>
                  <a:srgbClr val="FF0000"/>
                </a:solidFill>
              </a:rPr>
              <a:t>Prio 1</a:t>
            </a:r>
          </a:p>
        </p:txBody>
      </p:sp>
      <p:sp>
        <p:nvSpPr>
          <p:cNvPr id="60419" name="Platshållare för innehåll 3">
            <a:extLst>
              <a:ext uri="{FF2B5EF4-FFF2-40B4-BE49-F238E27FC236}">
                <a16:creationId xmlns:a16="http://schemas.microsoft.com/office/drawing/2014/main" id="{28DC1A0D-3C10-993F-AF79-C9724DC243F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648200" y="1981200"/>
            <a:ext cx="3810000" cy="1735138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sv-SE" altLang="en-SE" b="1">
                <a:solidFill>
                  <a:srgbClr val="008000"/>
                </a:solidFill>
              </a:rPr>
              <a:t>Problem</a:t>
            </a:r>
          </a:p>
        </p:txBody>
      </p:sp>
      <p:sp>
        <p:nvSpPr>
          <p:cNvPr id="60420" name="Platshållare för innehåll 2">
            <a:extLst>
              <a:ext uri="{FF2B5EF4-FFF2-40B4-BE49-F238E27FC236}">
                <a16:creationId xmlns:a16="http://schemas.microsoft.com/office/drawing/2014/main" id="{6AF70841-2239-2801-10E9-5463BF4BC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3213100"/>
            <a:ext cx="47529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algn="ctr">
              <a:buFontTx/>
              <a:buNone/>
            </a:pPr>
            <a:r>
              <a:rPr lang="sv-SE" altLang="en-SE" sz="2800"/>
              <a:t>Read-Do</a:t>
            </a:r>
          </a:p>
          <a:p>
            <a:pPr algn="ctr">
              <a:buFontTx/>
              <a:buNone/>
            </a:pPr>
            <a:r>
              <a:rPr lang="sv-SE" altLang="en-SE" sz="2800"/>
              <a:t>Do-Confirm</a:t>
            </a:r>
          </a:p>
          <a:p>
            <a:pPr algn="ctr">
              <a:buFontTx/>
              <a:buNone/>
            </a:pPr>
            <a:r>
              <a:rPr lang="sv-SE" altLang="en-SE" sz="2800"/>
              <a:t>Granskning / Cross-Checking</a:t>
            </a:r>
          </a:p>
        </p:txBody>
      </p:sp>
      <p:sp>
        <p:nvSpPr>
          <p:cNvPr id="60421" name="TextBox 5">
            <a:extLst>
              <a:ext uri="{FF2B5EF4-FFF2-40B4-BE49-F238E27FC236}">
                <a16:creationId xmlns:a16="http://schemas.microsoft.com/office/drawing/2014/main" id="{D241C7BA-760D-6FDB-8D16-E30BBFCE9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0688" y="6019800"/>
            <a:ext cx="307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SE" altLang="en-SE" sz="1800"/>
              <a:t>Skriv gärna namn + telnummer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DDA72721-8EC9-4969-7860-6177C09725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SE"/>
              <a:t>Frågor?</a:t>
            </a:r>
          </a:p>
        </p:txBody>
      </p:sp>
      <p:pic>
        <p:nvPicPr>
          <p:cNvPr id="65538" name="Bildobjekt 4" descr="Question Mark Picture.jpg">
            <a:extLst>
              <a:ext uri="{FF2B5EF4-FFF2-40B4-BE49-F238E27FC236}">
                <a16:creationId xmlns:a16="http://schemas.microsoft.com/office/drawing/2014/main" id="{E680C896-5F2F-E09B-46CB-EF3C176AC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2852738"/>
            <a:ext cx="2797175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>
            <a:extLst>
              <a:ext uri="{FF2B5EF4-FFF2-40B4-BE49-F238E27FC236}">
                <a16:creationId xmlns:a16="http://schemas.microsoft.com/office/drawing/2014/main" id="{6CDE860C-CAC9-B723-F95D-27A9406D3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Watch maker">
            <a:extLst>
              <a:ext uri="{FF2B5EF4-FFF2-40B4-BE49-F238E27FC236}">
                <a16:creationId xmlns:a16="http://schemas.microsoft.com/office/drawing/2014/main" id="{0EB92407-5C9C-6599-4865-FC3BB101D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2" b="131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organisation">
            <a:extLst>
              <a:ext uri="{FF2B5EF4-FFF2-40B4-BE49-F238E27FC236}">
                <a16:creationId xmlns:a16="http://schemas.microsoft.com/office/drawing/2014/main" id="{F754CBCC-DFB5-ECA8-2051-69800FA3B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33375"/>
            <a:ext cx="3590925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 descr="closed loop communication">
            <a:extLst>
              <a:ext uri="{FF2B5EF4-FFF2-40B4-BE49-F238E27FC236}">
                <a16:creationId xmlns:a16="http://schemas.microsoft.com/office/drawing/2014/main" id="{952FFDC1-95BD-CEFC-A7B6-9493A5567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933825"/>
            <a:ext cx="5434012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Bildobjekt 1" descr="teamwork-story-diversity-talents.jpg">
            <a:extLst>
              <a:ext uri="{FF2B5EF4-FFF2-40B4-BE49-F238E27FC236}">
                <a16:creationId xmlns:a16="http://schemas.microsoft.com/office/drawing/2014/main" id="{4136454F-F56B-7366-A9CB-61E567758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620713"/>
            <a:ext cx="411956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Bildobjekt 1" descr="Decision-Making.jpg">
            <a:extLst>
              <a:ext uri="{FF2B5EF4-FFF2-40B4-BE49-F238E27FC236}">
                <a16:creationId xmlns:a16="http://schemas.microsoft.com/office/drawing/2014/main" id="{C5AD2FB8-A1AD-EC5B-178A-CE10A6167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92150"/>
            <a:ext cx="7202488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030" descr="Stopwatch">
            <a:extLst>
              <a:ext uri="{FF2B5EF4-FFF2-40B4-BE49-F238E27FC236}">
                <a16:creationId xmlns:a16="http://schemas.microsoft.com/office/drawing/2014/main" id="{41B2135E-B645-CAE2-BA4A-A87B75AA2B2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7275" y="1905000"/>
            <a:ext cx="3019425" cy="4191000"/>
          </a:xfrm>
        </p:spPr>
      </p:pic>
      <p:pic>
        <p:nvPicPr>
          <p:cNvPr id="28674" name="Picture 1031" descr="Blood drop">
            <a:extLst>
              <a:ext uri="{FF2B5EF4-FFF2-40B4-BE49-F238E27FC236}">
                <a16:creationId xmlns:a16="http://schemas.microsoft.com/office/drawing/2014/main" id="{4B32E818-6B3E-6DE5-2E80-2AEA5AD2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88" y="1905000"/>
            <a:ext cx="2738437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1034">
            <a:extLst>
              <a:ext uri="{FF2B5EF4-FFF2-40B4-BE49-F238E27FC236}">
                <a16:creationId xmlns:a16="http://schemas.microsoft.com/office/drawing/2014/main" id="{ABB6F2D4-DC43-FA70-7DEC-247D9C5F8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7238" y="3565525"/>
            <a:ext cx="6191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SE" sz="6000">
                <a:solidFill>
                  <a:schemeClr val="tx2"/>
                </a:solidFill>
              </a:rPr>
              <a:t>=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latshållare för innehåll 4" descr="jp-CARDIAC-articleLarge.jpg">
            <a:extLst>
              <a:ext uri="{FF2B5EF4-FFF2-40B4-BE49-F238E27FC236}">
                <a16:creationId xmlns:a16="http://schemas.microsoft.com/office/drawing/2014/main" id="{A04E0FE4-1119-BE29-DAC4-1AA3CC87B11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r="19136"/>
          <a:stretch>
            <a:fillRect/>
          </a:stretch>
        </p:blipFill>
        <p:spPr>
          <a:xfrm>
            <a:off x="546100" y="2266950"/>
            <a:ext cx="3810000" cy="4114800"/>
          </a:xfrm>
        </p:spPr>
      </p:pic>
      <p:pic>
        <p:nvPicPr>
          <p:cNvPr id="30722" name="Bildobjekt 5" descr="crowded-waiting-hospital-waiting-rooms.jpg">
            <a:extLst>
              <a:ext uri="{FF2B5EF4-FFF2-40B4-BE49-F238E27FC236}">
                <a16:creationId xmlns:a16="http://schemas.microsoft.com/office/drawing/2014/main" id="{C1768F93-4203-F958-D5F7-7ED6AE66F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2890838"/>
            <a:ext cx="4149725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1030" descr="Stopwatch">
            <a:extLst>
              <a:ext uri="{FF2B5EF4-FFF2-40B4-BE49-F238E27FC236}">
                <a16:creationId xmlns:a16="http://schemas.microsoft.com/office/drawing/2014/main" id="{FABADA85-2783-6AEE-65EC-E67170ADA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322263"/>
            <a:ext cx="1120775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031" descr="Blood drop">
            <a:extLst>
              <a:ext uri="{FF2B5EF4-FFF2-40B4-BE49-F238E27FC236}">
                <a16:creationId xmlns:a16="http://schemas.microsoft.com/office/drawing/2014/main" id="{FC26F75F-EDEB-F079-535C-E9E03B3A0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84788" y="338138"/>
            <a:ext cx="942975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1034">
            <a:extLst>
              <a:ext uri="{FF2B5EF4-FFF2-40B4-BE49-F238E27FC236}">
                <a16:creationId xmlns:a16="http://schemas.microsoft.com/office/drawing/2014/main" id="{441EFECC-411A-20C3-25A0-7B21B261934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313238" y="757238"/>
            <a:ext cx="8350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SE" sz="6000">
                <a:solidFill>
                  <a:schemeClr val="tx2"/>
                </a:solidFill>
              </a:rPr>
              <a:t>=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901EDAC5-FA0D-CFE9-2E4C-65D4A9E5AD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SE"/>
              <a:t>Mål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C8D569F5-044F-D2E5-1F4C-B6CB58E718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95513" y="1981200"/>
            <a:ext cx="6262687" cy="30321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SE" sz="2800"/>
              <a:t>Svårt sjuka patienter</a:t>
            </a:r>
          </a:p>
          <a:p>
            <a:pPr>
              <a:lnSpc>
                <a:spcPct val="90000"/>
              </a:lnSpc>
            </a:pPr>
            <a:r>
              <a:rPr lang="en-US" altLang="en-SE" sz="2800"/>
              <a:t>Diagnostik &amp; beslut</a:t>
            </a:r>
          </a:p>
          <a:p>
            <a:pPr>
              <a:lnSpc>
                <a:spcPct val="90000"/>
              </a:lnSpc>
            </a:pPr>
            <a:r>
              <a:rPr lang="en-US" altLang="en-SE" sz="2800"/>
              <a:t>Utvalda färdigheter</a:t>
            </a:r>
          </a:p>
          <a:p>
            <a:pPr>
              <a:lnSpc>
                <a:spcPct val="90000"/>
              </a:lnSpc>
            </a:pPr>
            <a:r>
              <a:rPr lang="en-US" altLang="en-SE" sz="2800"/>
              <a:t>Organisation</a:t>
            </a:r>
          </a:p>
          <a:p>
            <a:pPr>
              <a:lnSpc>
                <a:spcPct val="90000"/>
              </a:lnSpc>
            </a:pPr>
            <a:r>
              <a:rPr lang="en-US" altLang="en-SE" sz="2800"/>
              <a:t>Kommunikation</a:t>
            </a:r>
          </a:p>
          <a:p>
            <a:pPr>
              <a:lnSpc>
                <a:spcPct val="90000"/>
              </a:lnSpc>
            </a:pPr>
            <a:r>
              <a:rPr lang="en-US" altLang="en-SE" sz="2800"/>
              <a:t>Effektivitet</a:t>
            </a:r>
            <a:endParaRPr lang="en-US" altLang="en-SE"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om presentation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Tom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9779</TotalTime>
  <Words>521</Words>
  <Application>Microsoft Macintosh PowerPoint</Application>
  <PresentationFormat>On-screen Show (4:3)</PresentationFormat>
  <Paragraphs>115</Paragraphs>
  <Slides>25</Slides>
  <Notes>14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ＭＳ Ｐゴシック</vt:lpstr>
      <vt:lpstr>Arial</vt:lpstr>
      <vt:lpstr>freight-text-pro</vt:lpstr>
      <vt:lpstr>Times</vt:lpstr>
      <vt:lpstr>Times New Roman</vt:lpstr>
      <vt:lpstr>Tom presentation</vt:lpstr>
      <vt:lpstr>Akutsjukvård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Mål</vt:lpstr>
      <vt:lpstr>Average Retention Rate</vt:lpstr>
      <vt:lpstr>Metod</vt:lpstr>
      <vt:lpstr>PowerPoint Presentation</vt:lpstr>
      <vt:lpstr>Scenarioövningar</vt:lpstr>
      <vt:lpstr>PowerPoint Presentation</vt:lpstr>
      <vt:lpstr>PowerPoint Presentation</vt:lpstr>
      <vt:lpstr>PowerPoint Presentation</vt:lpstr>
      <vt:lpstr>Patientnära information</vt:lpstr>
      <vt:lpstr>Checklistor</vt:lpstr>
      <vt:lpstr>PowerPoint Presentation</vt:lpstr>
      <vt:lpstr>Grupper &amp; Schema</vt:lpstr>
      <vt:lpstr>Frågor till gruppdiskussion</vt:lpstr>
      <vt:lpstr>Lunch</vt:lpstr>
      <vt:lpstr>Kursmiddag Torsdag 19:00 O’Learys</vt:lpstr>
      <vt:lpstr>Checklistkompendium</vt:lpstr>
      <vt:lpstr>Frågor?</vt:lpstr>
    </vt:vector>
  </TitlesOfParts>
  <Company>뿿_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 av intoxikation</dc:title>
  <dc:creator>helena jernström</dc:creator>
  <cp:lastModifiedBy>eric Dryver</cp:lastModifiedBy>
  <cp:revision>1186</cp:revision>
  <cp:lastPrinted>2013-09-14T10:09:16Z</cp:lastPrinted>
  <dcterms:created xsi:type="dcterms:W3CDTF">2004-05-02T18:25:10Z</dcterms:created>
  <dcterms:modified xsi:type="dcterms:W3CDTF">2025-06-02T05:41:04Z</dcterms:modified>
</cp:coreProperties>
</file>