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18" r:id="rId2"/>
    <p:sldId id="1093" r:id="rId3"/>
    <p:sldId id="1082" r:id="rId4"/>
    <p:sldId id="1058" r:id="rId5"/>
    <p:sldId id="1252" r:id="rId6"/>
    <p:sldId id="1059" r:id="rId7"/>
    <p:sldId id="1066" r:id="rId8"/>
    <p:sldId id="1038" r:id="rId9"/>
    <p:sldId id="1039" r:id="rId10"/>
    <p:sldId id="1072" r:id="rId11"/>
    <p:sldId id="1040" r:id="rId12"/>
    <p:sldId id="1041" r:id="rId13"/>
    <p:sldId id="1159" r:id="rId14"/>
    <p:sldId id="1165" r:id="rId15"/>
    <p:sldId id="1166" r:id="rId16"/>
    <p:sldId id="1167" r:id="rId17"/>
    <p:sldId id="1168" r:id="rId18"/>
    <p:sldId id="1169" r:id="rId19"/>
    <p:sldId id="1173" r:id="rId20"/>
    <p:sldId id="1225" r:id="rId21"/>
    <p:sldId id="1199" r:id="rId22"/>
    <p:sldId id="442" r:id="rId23"/>
    <p:sldId id="1237" r:id="rId24"/>
    <p:sldId id="1249" r:id="rId25"/>
    <p:sldId id="435" r:id="rId26"/>
    <p:sldId id="436" r:id="rId27"/>
    <p:sldId id="437" r:id="rId28"/>
    <p:sldId id="438" r:id="rId29"/>
    <p:sldId id="443" r:id="rId30"/>
  </p:sldIdLst>
  <p:sldSz cx="9144000" cy="6858000" type="screen4x3"/>
  <p:notesSz cx="6805613" cy="9939338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2">
          <p15:clr>
            <a:srgbClr val="A4A3A4"/>
          </p15:clr>
        </p15:guide>
        <p15:guide id="2" pos="28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FF93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61034"/>
  </p:normalViewPr>
  <p:slideViewPr>
    <p:cSldViewPr>
      <p:cViewPr varScale="1">
        <p:scale>
          <a:sx n="61" d="100"/>
          <a:sy n="61" d="100"/>
        </p:scale>
        <p:origin x="1920" y="192"/>
      </p:cViewPr>
      <p:guideLst>
        <p:guide orient="horz" pos="1542"/>
        <p:guide pos="2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1840A11-7D27-8DDA-35D6-4A4A13D526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EE2E65-4FE2-4203-52DC-B18CEDBDF7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B6FE285-35EE-3244-A150-45C7B16CEFD3}" type="datetimeFigureOut">
              <a:rPr lang="sv-SE" altLang="en-SE"/>
              <a:pPr>
                <a:defRPr/>
              </a:pPr>
              <a:t>2024-11-27</a:t>
            </a:fld>
            <a:endParaRPr lang="sv-SE" altLang="en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30D4194-C426-EBBE-C1EB-60EF6B509F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694CC5C-CBA0-B27B-8C44-BDB43261EA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EB828D1-818A-864A-AA4C-3F1DD394281C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2F363-AB17-D42C-480F-2797B26110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6BD3579-58C4-642A-62B3-EDF3E22B7C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4FF115E9-92F9-5C46-6D2C-91E539E39A2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029BE98B-9372-3B9D-2F50-BEA9B9B697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SE" noProof="0"/>
              <a:t>Klicka här för att ändra format på bakgrundstexten</a:t>
            </a:r>
          </a:p>
          <a:p>
            <a:pPr lvl="1"/>
            <a:r>
              <a:rPr lang="sv-SE" altLang="en-SE" noProof="0"/>
              <a:t>Nivå två</a:t>
            </a:r>
          </a:p>
          <a:p>
            <a:pPr lvl="2"/>
            <a:r>
              <a:rPr lang="sv-SE" altLang="en-SE" noProof="0"/>
              <a:t>Nivå tre</a:t>
            </a:r>
          </a:p>
          <a:p>
            <a:pPr lvl="3"/>
            <a:r>
              <a:rPr lang="sv-SE" altLang="en-SE" noProof="0"/>
              <a:t>Nivå fyra</a:t>
            </a:r>
          </a:p>
          <a:p>
            <a:pPr lvl="4"/>
            <a:r>
              <a:rPr lang="sv-SE" altLang="en-SE" noProof="0"/>
              <a:t>Nivå fem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730B4737-B837-0E76-1E0B-9ED0B37AE5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DEEDB853-F040-C1A4-4836-71CA04B235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42B16E4-EB75-F54F-AC3D-08C9953077F5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16ED59E-A7D1-2DAB-7F70-509AD168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fld id="{3C06AAC0-A927-1144-AA55-718D6B0847FF}" type="slidenum">
              <a:rPr lang="sv-SE" altLang="en-SE" sz="1200" smtClean="0"/>
              <a:pPr/>
              <a:t>1</a:t>
            </a:fld>
            <a:endParaRPr lang="sv-SE" altLang="en-SE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78C985A-43DD-CD04-0627-8E6B48E5CC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id="{041E2A00-6184-D020-AEB7-4339FD220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sv-SE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tshållare för bildobjekt 1">
            <a:extLst>
              <a:ext uri="{FF2B5EF4-FFF2-40B4-BE49-F238E27FC236}">
                <a16:creationId xmlns:a16="http://schemas.microsoft.com/office/drawing/2014/main" id="{1615FF8F-CB34-B6C2-3C44-FC93DE8C87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Platshållare för anteckningar 2">
            <a:extLst>
              <a:ext uri="{FF2B5EF4-FFF2-40B4-BE49-F238E27FC236}">
                <a16:creationId xmlns:a16="http://schemas.microsoft.com/office/drawing/2014/main" id="{7CDE3579-1B41-DBD4-2FDC-BF3583AD1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en-SE"/>
              <a:t>Picture:  https://movietvtechgeeks.com/wp-content/uploads/2016/08/usain-bolt-at-rio-olympics.jpg</a:t>
            </a:r>
          </a:p>
        </p:txBody>
      </p:sp>
      <p:sp>
        <p:nvSpPr>
          <p:cNvPr id="24579" name="Platshållare för bildnummer 3">
            <a:extLst>
              <a:ext uri="{FF2B5EF4-FFF2-40B4-BE49-F238E27FC236}">
                <a16:creationId xmlns:a16="http://schemas.microsoft.com/office/drawing/2014/main" id="{680B2363-435F-FAB1-5D45-690601F133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fld id="{A8C91D50-3FA8-044D-9597-5445B7F42180}" type="slidenum">
              <a:rPr lang="sv-SE" altLang="en-SE" sz="1200" smtClean="0"/>
              <a:pPr/>
              <a:t>6</a:t>
            </a:fld>
            <a:endParaRPr lang="sv-SE" altLang="en-S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X-cations means Extra cations</a:t>
            </a:r>
          </a:p>
          <a:p>
            <a:r>
              <a:rPr lang="en-SE" dirty="0"/>
              <a:t>X-anions means Extra anions</a:t>
            </a:r>
          </a:p>
          <a:p>
            <a:r>
              <a:rPr lang="en-SE" dirty="0"/>
              <a:t>Everything else aside from what is on the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2B16E4-EB75-F54F-AC3D-08C9953077F5}" type="slidenum">
              <a:rPr lang="sv-SE" altLang="en-SE" smtClean="0"/>
              <a:pPr>
                <a:defRPr/>
              </a:pPr>
              <a:t>14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989413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0C0F32EB-4083-C402-6C7F-10E1A2EEF9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fld id="{B0EE76D4-700F-A94B-B612-BA5A1103F6B9}" type="slidenum">
              <a:rPr lang="sv-SE" altLang="en-SE" sz="1200" smtClean="0"/>
              <a:pPr/>
              <a:t>25</a:t>
            </a:fld>
            <a:endParaRPr lang="sv-SE" altLang="en-SE" sz="1200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B634BA4D-BFB7-0790-8DD1-ECD55AF83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AE582A41-75B0-108C-2880-1E0F81E94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94D8E999-E843-0590-D15F-239B540143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5DF604A2-098B-E0A4-FAE4-E9B0F928F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SE" altLang="en-SE"/>
              <a:t>The respiratory alkalosis does not appear to be hypoxi—induced.</a:t>
            </a:r>
          </a:p>
          <a:p>
            <a:r>
              <a:rPr lang="en-SE" altLang="en-SE"/>
              <a:t>One possibility is that the DKA / HHS is the result of a gram-negative sepsis.</a:t>
            </a: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8A0A1F33-F501-2656-698A-E96A1FCD6E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fld id="{893A1DC3-A933-FE4C-ADDD-699879A99EA7}" type="slidenum">
              <a:rPr lang="sv-SE" altLang="en-SE" sz="1200" smtClean="0"/>
              <a:pPr/>
              <a:t>26</a:t>
            </a:fld>
            <a:endParaRPr lang="sv-SE" altLang="en-SE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>
            <a:extLst>
              <a:ext uri="{FF2B5EF4-FFF2-40B4-BE49-F238E27FC236}">
                <a16:creationId xmlns:a16="http://schemas.microsoft.com/office/drawing/2014/main" id="{CAFDD6C6-0847-90A9-F37C-52DD4386DB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8" name="Notes Placeholder 2">
            <a:extLst>
              <a:ext uri="{FF2B5EF4-FFF2-40B4-BE49-F238E27FC236}">
                <a16:creationId xmlns:a16="http://schemas.microsoft.com/office/drawing/2014/main" id="{4E3D8DBA-3210-334D-6E9D-EF5667A6B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SE" altLang="en-SE"/>
          </a:p>
        </p:txBody>
      </p:sp>
      <p:sp>
        <p:nvSpPr>
          <p:cNvPr id="147459" name="Slide Number Placeholder 3">
            <a:extLst>
              <a:ext uri="{FF2B5EF4-FFF2-40B4-BE49-F238E27FC236}">
                <a16:creationId xmlns:a16="http://schemas.microsoft.com/office/drawing/2014/main" id="{FB5AF264-E7B2-7781-B692-83CDA2FF56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fld id="{E26CFBD1-3288-D44E-9359-3D0F737D76EB}" type="slidenum">
              <a:rPr lang="sv-SE" altLang="en-SE" sz="1200" smtClean="0"/>
              <a:pPr/>
              <a:t>27</a:t>
            </a:fld>
            <a:endParaRPr lang="sv-SE" altLang="en-S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2111D4-F7B0-939B-BAA9-3E66CAF426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0DBD8E-4A67-815A-D088-4DD0485A9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8A2B2B-A980-D8A4-04B4-2FA6ABC3F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9328B-F573-6F42-BB54-AE41DCD529BA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331258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812946-DD07-405E-6988-B8C2539CAD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72A0A4-623B-4097-CD7B-1BDCC4B9C5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97505F-5C32-C4F9-D8FF-CD8A7008A5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60BDD-9C08-E346-9470-2A09C5B069E7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41049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5C55C5-5E4B-9C44-D416-1E68C5E69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172085-B75A-B2A6-1870-133873359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760FD7-649D-6C79-7524-A47F5C8462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12E7-C3B5-F741-BC9D-362EFAD20D91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359243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172D05-6BC0-6D91-4837-8BD17FAE72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994E67-8723-6807-6071-0EE7DC3F1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F543EC-25CC-EC50-7F55-AF3E3C831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515B3-ED0E-A142-84BF-F0199701920B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67761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Rubrik, innehåll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313396-7B5B-02C2-AF29-DAA72898C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E7450-3D30-A64D-7410-2FED1E32A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48339C-73FE-79DF-B9DE-20E3AA085E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16F5C-D10D-624C-B69C-B74D9CE7613F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388046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0F109A-FA66-6789-B15A-829589E53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C090E1-897A-0D5C-732B-39671E190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E499DE-0788-C2AF-0D54-C8B3A0AFB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DAAD8-AE27-B94E-B242-A8B5844D20F1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75927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921171-2172-B43C-B5EC-01B318F4BD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06A1FD-0C88-9824-ED3E-152DBB16D4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A7195E-9FD7-2985-7C0B-E603C13FC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74646-F1EC-A84E-A5B8-BFE914BC11A8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5370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25095B-4E37-8F69-9FEB-4D15A0A1A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963EB8-DEFB-9117-5E93-689DD8A2BD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98FFAE-0988-5D9A-FE15-E3169ADD3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8BD88-8B90-854C-8F2C-9D0488F09C28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40572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4D8E3D8-3CF4-B65D-2E00-DA984CBCD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26A9429-863D-9FAE-1372-71AD6A709B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72FE324-DFBA-36BE-78D2-8BE2BD40E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327D2-905F-8A48-A8C5-6C96C287553A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385074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F90547-1497-8121-1C5E-7F98D2E53D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DD211-0128-9033-2DE9-4C03F0AD8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15D567-DA01-6418-14AC-E7E3846CB4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ACFBB-1C9B-5144-A4F2-DE2937B46B1C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12085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2628BD-3434-0085-B95B-52F2DAFDA3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45C566-4B1F-AB73-93C8-ADD1B75F3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2D96C7E-8CFC-D376-1A06-B03E095C09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F995F-720C-D24C-AC7F-07A67C763CDC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4739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A44447-5C76-88C2-B945-4A348E1A9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EF42A-3F1E-97BA-113D-A24E4402A3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38F29-2321-237F-A9DA-0AAA2C275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6A560-A244-754B-B655-9B3151267032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8371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9B0B20-D626-D75E-C636-3250D678B5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562280-8CC0-B14E-9DC7-B11C891F7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D9DF82-C27D-39E9-6C10-294E7B228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4F284-F8E6-9A41-BAB2-B64C223BA7AD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398716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565A0F-DED0-C1FF-BE5D-99B490912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SE"/>
              <a:t>Klicka här för att ändra 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EA2EB18-3A54-9BB4-99B8-26F62478B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SE"/>
              <a:t>Klicka här för att ändra format på bakgrundstexten</a:t>
            </a:r>
          </a:p>
          <a:p>
            <a:pPr lvl="1"/>
            <a:r>
              <a:rPr lang="sv-SE" altLang="en-SE"/>
              <a:t>Nivå två</a:t>
            </a:r>
          </a:p>
          <a:p>
            <a:pPr lvl="2"/>
            <a:r>
              <a:rPr lang="sv-SE" altLang="en-SE"/>
              <a:t>Nivå tre</a:t>
            </a:r>
          </a:p>
          <a:p>
            <a:pPr lvl="3"/>
            <a:r>
              <a:rPr lang="sv-SE" altLang="en-SE"/>
              <a:t>Nivå fyra</a:t>
            </a:r>
          </a:p>
          <a:p>
            <a:pPr lvl="4"/>
            <a:r>
              <a:rPr lang="sv-SE" altLang="en-SE"/>
              <a:t>Nivå fem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0BBA43E-1D5C-756C-07B3-70ECDC57BF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3995FA6-1831-98C1-8B4C-E0EFE378D8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9AB17AA-E4A1-ACE3-CB76-C12D925F1B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2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3CFD445-A614-FC47-A587-EA586B8B7D3D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  <p:pic>
        <p:nvPicPr>
          <p:cNvPr id="1031" name="Bildobjekt 1">
            <a:extLst>
              <a:ext uri="{FF2B5EF4-FFF2-40B4-BE49-F238E27FC236}">
                <a16:creationId xmlns:a16="http://schemas.microsoft.com/office/drawing/2014/main" id="{9D1A25B0-0C5A-43A1-D74D-1C9EF7A8F14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-73025"/>
            <a:ext cx="12842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B5CAF69D-AE1C-3533-6DFF-3B20F2BC6C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6706" y="2857500"/>
            <a:ext cx="8510588" cy="1143000"/>
          </a:xfrm>
        </p:spPr>
        <p:txBody>
          <a:bodyPr/>
          <a:lstStyle/>
          <a:p>
            <a:r>
              <a:rPr lang="en-US" altLang="en-SE" dirty="0"/>
              <a:t>Acid-Base Interpretation</a:t>
            </a:r>
            <a:br>
              <a:rPr lang="en-US" altLang="en-SE" dirty="0"/>
            </a:br>
            <a:r>
              <a:rPr lang="en-US" altLang="en-SE" dirty="0"/>
              <a:t>using Standard Base Excess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4FF31-EC5D-3C1E-E0DF-921C2EF16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CCDBB485-7586-5155-EEE0-161752407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SE" altLang="en-SE" dirty="0">
                <a:solidFill>
                  <a:schemeClr val="tx1"/>
                </a:solidFill>
              </a:rPr>
              <a:t>Metabolic 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570A0-AA9E-95C4-0311-7AA3FD9F2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420938"/>
            <a:ext cx="8640763" cy="36718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SE" dirty="0"/>
              <a:t>If </a:t>
            </a:r>
            <a:r>
              <a:rPr lang="en-SE" b="1" dirty="0"/>
              <a:t>acute respiratory disturbance:</a:t>
            </a:r>
          </a:p>
          <a:p>
            <a:pPr marL="0" indent="0">
              <a:buFontTx/>
              <a:buNone/>
              <a:defRPr/>
            </a:pPr>
            <a:r>
              <a:rPr lang="en-SE" dirty="0">
                <a:solidFill>
                  <a:srgbClr val="00B050"/>
                </a:solidFill>
              </a:rPr>
              <a:t>Expected SBE </a:t>
            </a:r>
            <a:r>
              <a:rPr lang="en-SE" dirty="0"/>
              <a:t>= 0 mmol/L </a:t>
            </a:r>
            <a:r>
              <a:rPr lang="en-SE" sz="2400" dirty="0"/>
              <a:t>(+/- 3) </a:t>
            </a:r>
          </a:p>
          <a:p>
            <a:pPr>
              <a:defRPr/>
            </a:pPr>
            <a:endParaRPr lang="en-SE" dirty="0"/>
          </a:p>
          <a:p>
            <a:pPr marL="0" indent="0">
              <a:buFontTx/>
              <a:buNone/>
              <a:defRPr/>
            </a:pPr>
            <a:r>
              <a:rPr lang="en-SE" dirty="0"/>
              <a:t>If </a:t>
            </a:r>
            <a:r>
              <a:rPr lang="en-SE" b="1" dirty="0"/>
              <a:t>chronic respiratory disturbance:</a:t>
            </a:r>
          </a:p>
          <a:p>
            <a:pPr marL="0" indent="0">
              <a:buFontTx/>
              <a:buNone/>
              <a:defRPr/>
            </a:pPr>
            <a:r>
              <a:rPr lang="en-SE" dirty="0">
                <a:solidFill>
                  <a:srgbClr val="00B050"/>
                </a:solidFill>
              </a:rPr>
              <a:t>Expected SBE </a:t>
            </a:r>
            <a:r>
              <a:rPr lang="en-SE" dirty="0"/>
              <a:t>= </a:t>
            </a:r>
            <a:r>
              <a:rPr lang="en-US" altLang="en-SE" dirty="0">
                <a:solidFill>
                  <a:srgbClr val="FF0000"/>
                </a:solidFill>
              </a:rPr>
              <a:t>∆ pCO</a:t>
            </a:r>
            <a:r>
              <a:rPr lang="en-US" altLang="en-SE" baseline="-25000" dirty="0">
                <a:solidFill>
                  <a:srgbClr val="FF0000"/>
                </a:solidFill>
              </a:rPr>
              <a:t>2</a:t>
            </a:r>
            <a:r>
              <a:rPr lang="en-US" altLang="en-SE" dirty="0">
                <a:solidFill>
                  <a:srgbClr val="0070C0"/>
                </a:solidFill>
              </a:rPr>
              <a:t> </a:t>
            </a:r>
            <a:r>
              <a:rPr lang="en-US" altLang="en-SE" dirty="0"/>
              <a:t>x 3 mmol/L </a:t>
            </a:r>
            <a:r>
              <a:rPr lang="en-SE" sz="2400" dirty="0"/>
              <a:t>(+/- 3)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5829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69EF2-6D94-CB18-C36F-F83A00D4F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5">
            <a:extLst>
              <a:ext uri="{FF2B5EF4-FFF2-40B4-BE49-F238E27FC236}">
                <a16:creationId xmlns:a16="http://schemas.microsoft.com/office/drawing/2014/main" id="{6351EA5A-30CE-67D6-1CF8-A1B7394A2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r>
              <a:rPr lang="en-SE" altLang="en-SE">
                <a:solidFill>
                  <a:srgbClr val="00B050"/>
                </a:solidFill>
              </a:rPr>
              <a:t>Expected SBE </a:t>
            </a:r>
            <a:r>
              <a:rPr lang="en-SE" altLang="en-SE"/>
              <a:t>with</a:t>
            </a:r>
            <a:br>
              <a:rPr lang="en-SE" altLang="en-SE"/>
            </a:br>
            <a:r>
              <a:rPr lang="en-SE" altLang="en-SE"/>
              <a:t>Chronic </a:t>
            </a:r>
            <a:r>
              <a:rPr lang="en-SE" altLang="en-SE">
                <a:solidFill>
                  <a:srgbClr val="FF9300"/>
                </a:solidFill>
              </a:rPr>
              <a:t>Respiratory Alkalosis</a:t>
            </a:r>
          </a:p>
        </p:txBody>
      </p:sp>
      <p:cxnSp>
        <p:nvCxnSpPr>
          <p:cNvPr id="72706" name="Straight Connector 2">
            <a:extLst>
              <a:ext uri="{FF2B5EF4-FFF2-40B4-BE49-F238E27FC236}">
                <a16:creationId xmlns:a16="http://schemas.microsoft.com/office/drawing/2014/main" id="{B558C724-05B9-E275-B107-0145C111E8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7950" y="4076700"/>
            <a:ext cx="7127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07" name="Rectangle 8">
            <a:extLst>
              <a:ext uri="{FF2B5EF4-FFF2-40B4-BE49-F238E27FC236}">
                <a16:creationId xmlns:a16="http://schemas.microsoft.com/office/drawing/2014/main" id="{5C8199E2-F34D-BA94-40A5-15CE70C0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133600"/>
            <a:ext cx="539750" cy="19431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SE" altLang="en-SE" sz="2400">
              <a:solidFill>
                <a:srgbClr val="000000"/>
              </a:solidFill>
            </a:endParaRPr>
          </a:p>
        </p:txBody>
      </p:sp>
      <p:sp>
        <p:nvSpPr>
          <p:cNvPr id="72708" name="TextBox 15">
            <a:extLst>
              <a:ext uri="{FF2B5EF4-FFF2-40B4-BE49-F238E27FC236}">
                <a16:creationId xmlns:a16="http://schemas.microsoft.com/office/drawing/2014/main" id="{47EE892E-55B1-033A-D2ED-23C9FCABF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429000"/>
            <a:ext cx="561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SE" altLang="en-SE" sz="2400">
                <a:solidFill>
                  <a:srgbClr val="00B050"/>
                </a:solidFill>
              </a:rPr>
              <a:t>Expected SBE = </a:t>
            </a:r>
            <a:r>
              <a:rPr lang="en-US" altLang="en-SE" sz="2400">
                <a:solidFill>
                  <a:srgbClr val="FF0000"/>
                </a:solidFill>
              </a:rPr>
              <a:t>∆ pCO</a:t>
            </a:r>
            <a:r>
              <a:rPr lang="en-US" altLang="en-SE" sz="2400" baseline="-25000">
                <a:solidFill>
                  <a:srgbClr val="FF0000"/>
                </a:solidFill>
              </a:rPr>
              <a:t>2 </a:t>
            </a:r>
            <a:r>
              <a:rPr lang="en-US" altLang="en-SE" sz="2400"/>
              <a:t>x 3 (+/- 3) mmol/L</a:t>
            </a:r>
            <a:r>
              <a:rPr lang="en-SE" altLang="en-SE" sz="2400"/>
              <a:t> </a:t>
            </a:r>
          </a:p>
        </p:txBody>
      </p:sp>
      <p:sp>
        <p:nvSpPr>
          <p:cNvPr id="72709" name="TextBox 22">
            <a:extLst>
              <a:ext uri="{FF2B5EF4-FFF2-40B4-BE49-F238E27FC236}">
                <a16:creationId xmlns:a16="http://schemas.microsoft.com/office/drawing/2014/main" id="{3BA5391F-EA91-2CF4-7A64-BF8C37B4E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568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SE" altLang="en-SE" sz="2400">
                <a:solidFill>
                  <a:srgbClr val="0070C0"/>
                </a:solidFill>
              </a:rPr>
              <a:t>5.3</a:t>
            </a:r>
          </a:p>
        </p:txBody>
      </p:sp>
      <p:sp>
        <p:nvSpPr>
          <p:cNvPr id="72710" name="TextBox 23">
            <a:extLst>
              <a:ext uri="{FF2B5EF4-FFF2-40B4-BE49-F238E27FC236}">
                <a16:creationId xmlns:a16="http://schemas.microsoft.com/office/drawing/2014/main" id="{50855F80-C09E-B398-2ECD-BF2D668B8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0938"/>
            <a:ext cx="569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SE" altLang="en-SE" sz="2400">
                <a:solidFill>
                  <a:srgbClr val="0070C0"/>
                </a:solidFill>
              </a:rPr>
              <a:t>3.3</a:t>
            </a:r>
          </a:p>
        </p:txBody>
      </p:sp>
      <p:sp>
        <p:nvSpPr>
          <p:cNvPr id="72711" name="Rectangle 20">
            <a:extLst>
              <a:ext uri="{FF2B5EF4-FFF2-40B4-BE49-F238E27FC236}">
                <a16:creationId xmlns:a16="http://schemas.microsoft.com/office/drawing/2014/main" id="{90DA7D8B-08E7-AB58-0402-A43CEDFAA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2852738"/>
            <a:ext cx="539750" cy="1217612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SE" altLang="en-SE" sz="2400">
              <a:solidFill>
                <a:srgbClr val="000000"/>
              </a:solidFill>
            </a:endParaRPr>
          </a:p>
        </p:txBody>
      </p:sp>
      <p:cxnSp>
        <p:nvCxnSpPr>
          <p:cNvPr id="72712" name="Straight Connector 25">
            <a:extLst>
              <a:ext uri="{FF2B5EF4-FFF2-40B4-BE49-F238E27FC236}">
                <a16:creationId xmlns:a16="http://schemas.microsoft.com/office/drawing/2014/main" id="{48744B24-748D-B950-4404-319F9AC205B3}"/>
              </a:ext>
            </a:extLst>
          </p:cNvPr>
          <p:cNvCxnSpPr>
            <a:cxnSpLocks/>
          </p:cNvCxnSpPr>
          <p:nvPr/>
        </p:nvCxnSpPr>
        <p:spPr bwMode="auto">
          <a:xfrm>
            <a:off x="323850" y="2133600"/>
            <a:ext cx="172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3" name="Straight Connector 26">
            <a:extLst>
              <a:ext uri="{FF2B5EF4-FFF2-40B4-BE49-F238E27FC236}">
                <a16:creationId xmlns:a16="http://schemas.microsoft.com/office/drawing/2014/main" id="{C1533BC5-8DD4-7313-4906-3AC595BEF7C7}"/>
              </a:ext>
            </a:extLst>
          </p:cNvPr>
          <p:cNvCxnSpPr>
            <a:cxnSpLocks/>
          </p:cNvCxnSpPr>
          <p:nvPr/>
        </p:nvCxnSpPr>
        <p:spPr bwMode="auto">
          <a:xfrm>
            <a:off x="827088" y="2852738"/>
            <a:ext cx="1189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4" name="TextBox 27">
            <a:extLst>
              <a:ext uri="{FF2B5EF4-FFF2-40B4-BE49-F238E27FC236}">
                <a16:creationId xmlns:a16="http://schemas.microsoft.com/office/drawing/2014/main" id="{885CF2DF-E38E-5CDE-721B-F8689A329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2276475"/>
            <a:ext cx="1692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SE" sz="2400">
                <a:solidFill>
                  <a:srgbClr val="FF0000"/>
                </a:solidFill>
              </a:rPr>
              <a:t>∆ pCO</a:t>
            </a:r>
            <a:r>
              <a:rPr lang="en-US" altLang="en-SE" sz="2400" baseline="-25000">
                <a:solidFill>
                  <a:srgbClr val="FF0000"/>
                </a:solidFill>
              </a:rPr>
              <a:t>2 </a:t>
            </a:r>
            <a:r>
              <a:rPr lang="en-US" altLang="en-SE" sz="2400">
                <a:solidFill>
                  <a:srgbClr val="FF0000"/>
                </a:solidFill>
              </a:rPr>
              <a:t>= -2</a:t>
            </a:r>
            <a:endParaRPr lang="en-SE" altLang="en-SE" sz="2400">
              <a:solidFill>
                <a:srgbClr val="FF0000"/>
              </a:solidFill>
            </a:endParaRPr>
          </a:p>
        </p:txBody>
      </p:sp>
      <p:cxnSp>
        <p:nvCxnSpPr>
          <p:cNvPr id="72715" name="Straight Arrow Connector 28">
            <a:extLst>
              <a:ext uri="{FF2B5EF4-FFF2-40B4-BE49-F238E27FC236}">
                <a16:creationId xmlns:a16="http://schemas.microsoft.com/office/drawing/2014/main" id="{A9E3D3E4-56B4-F533-4277-2742DFF216E4}"/>
              </a:ext>
            </a:extLst>
          </p:cNvPr>
          <p:cNvCxnSpPr>
            <a:cxnSpLocks/>
          </p:cNvCxnSpPr>
          <p:nvPr/>
        </p:nvCxnSpPr>
        <p:spPr bwMode="auto">
          <a:xfrm flipV="1">
            <a:off x="1187450" y="2133600"/>
            <a:ext cx="0" cy="7191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6" name="Rectangle 21">
            <a:extLst>
              <a:ext uri="{FF2B5EF4-FFF2-40B4-BE49-F238E27FC236}">
                <a16:creationId xmlns:a16="http://schemas.microsoft.com/office/drawing/2014/main" id="{E3BB95A0-A2D3-1E13-A8BC-E7D527EFC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3" y="4076700"/>
            <a:ext cx="539750" cy="2160588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SE" altLang="en-SE" sz="2400">
              <a:solidFill>
                <a:srgbClr val="00B050"/>
              </a:solidFill>
            </a:endParaRPr>
          </a:p>
        </p:txBody>
      </p:sp>
      <p:sp>
        <p:nvSpPr>
          <p:cNvPr id="72717" name="TextBox 24">
            <a:extLst>
              <a:ext uri="{FF2B5EF4-FFF2-40B4-BE49-F238E27FC236}">
                <a16:creationId xmlns:a16="http://schemas.microsoft.com/office/drawing/2014/main" id="{AB17860D-C967-7AB4-B351-CD3418253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237288"/>
            <a:ext cx="44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SE" altLang="en-SE" sz="2400">
                <a:solidFill>
                  <a:srgbClr val="00B050"/>
                </a:solidFill>
              </a:rPr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val="168467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A020F-B244-C456-EBD0-14B446FF8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5">
            <a:extLst>
              <a:ext uri="{FF2B5EF4-FFF2-40B4-BE49-F238E27FC236}">
                <a16:creationId xmlns:a16="http://schemas.microsoft.com/office/drawing/2014/main" id="{E3BCD07C-8FD5-40BA-4253-A56E63650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SE" altLang="en-SE">
                <a:solidFill>
                  <a:srgbClr val="00B050"/>
                </a:solidFill>
              </a:rPr>
              <a:t>Expected SBE </a:t>
            </a:r>
            <a:r>
              <a:rPr lang="en-SE" altLang="en-SE"/>
              <a:t>with</a:t>
            </a:r>
            <a:br>
              <a:rPr lang="en-SE" altLang="en-SE"/>
            </a:br>
            <a:r>
              <a:rPr lang="en-SE" altLang="en-SE"/>
              <a:t>Chronic </a:t>
            </a:r>
            <a:r>
              <a:rPr lang="en-SE" altLang="en-SE">
                <a:solidFill>
                  <a:srgbClr val="0070C0"/>
                </a:solidFill>
              </a:rPr>
              <a:t>Respiratory Acidosis</a:t>
            </a:r>
          </a:p>
        </p:txBody>
      </p:sp>
      <p:cxnSp>
        <p:nvCxnSpPr>
          <p:cNvPr id="73730" name="Straight Connector 2">
            <a:extLst>
              <a:ext uri="{FF2B5EF4-FFF2-40B4-BE49-F238E27FC236}">
                <a16:creationId xmlns:a16="http://schemas.microsoft.com/office/drawing/2014/main" id="{ABB48668-4F6F-514B-DB8E-B40F34CF6B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7950" y="6021388"/>
            <a:ext cx="7127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31" name="Rectangle 8">
            <a:extLst>
              <a:ext uri="{FF2B5EF4-FFF2-40B4-BE49-F238E27FC236}">
                <a16:creationId xmlns:a16="http://schemas.microsoft.com/office/drawing/2014/main" id="{86360600-4305-B873-935A-82A6CEF16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76700"/>
            <a:ext cx="541338" cy="1944688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SE" altLang="en-SE" sz="2400">
              <a:solidFill>
                <a:srgbClr val="000000"/>
              </a:solidFill>
            </a:endParaRPr>
          </a:p>
        </p:txBody>
      </p:sp>
      <p:sp>
        <p:nvSpPr>
          <p:cNvPr id="73732" name="TextBox 15">
            <a:extLst>
              <a:ext uri="{FF2B5EF4-FFF2-40B4-BE49-F238E27FC236}">
                <a16:creationId xmlns:a16="http://schemas.microsoft.com/office/drawing/2014/main" id="{FD8DC180-A25F-4A10-8F72-AF9B37CC7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6165850"/>
            <a:ext cx="5688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SE" altLang="en-SE" sz="2400">
                <a:solidFill>
                  <a:srgbClr val="00B050"/>
                </a:solidFill>
              </a:rPr>
              <a:t>Expected SBE = </a:t>
            </a:r>
            <a:r>
              <a:rPr lang="en-US" altLang="en-SE" sz="2400">
                <a:solidFill>
                  <a:srgbClr val="FF0000"/>
                </a:solidFill>
              </a:rPr>
              <a:t>∆ pCO</a:t>
            </a:r>
            <a:r>
              <a:rPr lang="en-US" altLang="en-SE" sz="2400" baseline="-25000">
                <a:solidFill>
                  <a:srgbClr val="FF0000"/>
                </a:solidFill>
              </a:rPr>
              <a:t>2 </a:t>
            </a:r>
            <a:r>
              <a:rPr lang="en-US" altLang="en-SE" sz="2400"/>
              <a:t>x 3 (+/-) 3 mmol/L</a:t>
            </a:r>
            <a:r>
              <a:rPr lang="en-SE" altLang="en-SE" sz="2400"/>
              <a:t> </a:t>
            </a:r>
          </a:p>
        </p:txBody>
      </p:sp>
      <p:sp>
        <p:nvSpPr>
          <p:cNvPr id="73733" name="TextBox 22">
            <a:extLst>
              <a:ext uri="{FF2B5EF4-FFF2-40B4-BE49-F238E27FC236}">
                <a16:creationId xmlns:a16="http://schemas.microsoft.com/office/drawing/2014/main" id="{E8D7D94F-7BE2-DD91-7E83-D09FEEA12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644900"/>
            <a:ext cx="569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SE" altLang="en-SE" sz="2400">
                <a:solidFill>
                  <a:srgbClr val="0070C0"/>
                </a:solidFill>
              </a:rPr>
              <a:t>5.3</a:t>
            </a:r>
          </a:p>
        </p:txBody>
      </p:sp>
      <p:sp>
        <p:nvSpPr>
          <p:cNvPr id="73734" name="TextBox 23">
            <a:extLst>
              <a:ext uri="{FF2B5EF4-FFF2-40B4-BE49-F238E27FC236}">
                <a16:creationId xmlns:a16="http://schemas.microsoft.com/office/drawing/2014/main" id="{BC445973-03EB-7993-42AD-A72BD17DE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349500"/>
            <a:ext cx="568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SE" altLang="en-SE" sz="2400">
                <a:solidFill>
                  <a:srgbClr val="0070C0"/>
                </a:solidFill>
              </a:rPr>
              <a:t>8.3</a:t>
            </a:r>
          </a:p>
        </p:txBody>
      </p:sp>
      <p:sp>
        <p:nvSpPr>
          <p:cNvPr id="73735" name="Rectangle 20">
            <a:extLst>
              <a:ext uri="{FF2B5EF4-FFF2-40B4-BE49-F238E27FC236}">
                <a16:creationId xmlns:a16="http://schemas.microsoft.com/office/drawing/2014/main" id="{0E2FEFE9-2472-9217-8BF0-25A5D1B23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2854325"/>
            <a:ext cx="539750" cy="316071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SE" altLang="en-SE" sz="2400">
              <a:solidFill>
                <a:srgbClr val="000000"/>
              </a:solidFill>
            </a:endParaRPr>
          </a:p>
        </p:txBody>
      </p:sp>
      <p:cxnSp>
        <p:nvCxnSpPr>
          <p:cNvPr id="73736" name="Straight Connector 25">
            <a:extLst>
              <a:ext uri="{FF2B5EF4-FFF2-40B4-BE49-F238E27FC236}">
                <a16:creationId xmlns:a16="http://schemas.microsoft.com/office/drawing/2014/main" id="{ED799F1E-F0A7-F8FC-1E82-D3375E5DC56A}"/>
              </a:ext>
            </a:extLst>
          </p:cNvPr>
          <p:cNvCxnSpPr>
            <a:cxnSpLocks/>
          </p:cNvCxnSpPr>
          <p:nvPr/>
        </p:nvCxnSpPr>
        <p:spPr bwMode="auto">
          <a:xfrm>
            <a:off x="250825" y="4076700"/>
            <a:ext cx="17287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7" name="Straight Connector 26">
            <a:extLst>
              <a:ext uri="{FF2B5EF4-FFF2-40B4-BE49-F238E27FC236}">
                <a16:creationId xmlns:a16="http://schemas.microsoft.com/office/drawing/2014/main" id="{922895A1-BDC7-186F-BA07-8E6FD1A69087}"/>
              </a:ext>
            </a:extLst>
          </p:cNvPr>
          <p:cNvCxnSpPr>
            <a:cxnSpLocks/>
          </p:cNvCxnSpPr>
          <p:nvPr/>
        </p:nvCxnSpPr>
        <p:spPr bwMode="auto">
          <a:xfrm>
            <a:off x="250825" y="2854325"/>
            <a:ext cx="1765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38" name="TextBox 27">
            <a:extLst>
              <a:ext uri="{FF2B5EF4-FFF2-40B4-BE49-F238E27FC236}">
                <a16:creationId xmlns:a16="http://schemas.microsoft.com/office/drawing/2014/main" id="{8922298E-81F3-C3FA-39DA-319B4A747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284538"/>
            <a:ext cx="1589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SE" sz="2400">
                <a:solidFill>
                  <a:srgbClr val="FF0000"/>
                </a:solidFill>
              </a:rPr>
              <a:t>∆ pCO</a:t>
            </a:r>
            <a:r>
              <a:rPr lang="en-US" altLang="en-SE" sz="2400" baseline="-25000">
                <a:solidFill>
                  <a:srgbClr val="FF0000"/>
                </a:solidFill>
              </a:rPr>
              <a:t>2 </a:t>
            </a:r>
            <a:r>
              <a:rPr lang="en-US" altLang="en-SE" sz="2400">
                <a:solidFill>
                  <a:srgbClr val="FF0000"/>
                </a:solidFill>
              </a:rPr>
              <a:t>= 3</a:t>
            </a:r>
            <a:endParaRPr lang="en-SE" altLang="en-SE" sz="2400">
              <a:solidFill>
                <a:srgbClr val="FF0000"/>
              </a:solidFill>
            </a:endParaRPr>
          </a:p>
        </p:txBody>
      </p:sp>
      <p:cxnSp>
        <p:nvCxnSpPr>
          <p:cNvPr id="73739" name="Straight Arrow Connector 28">
            <a:extLst>
              <a:ext uri="{FF2B5EF4-FFF2-40B4-BE49-F238E27FC236}">
                <a16:creationId xmlns:a16="http://schemas.microsoft.com/office/drawing/2014/main" id="{B7E117FE-F2E5-3B67-3A33-9F6BD82E32FC}"/>
              </a:ext>
            </a:extLst>
          </p:cNvPr>
          <p:cNvCxnSpPr>
            <a:cxnSpLocks/>
          </p:cNvCxnSpPr>
          <p:nvPr/>
        </p:nvCxnSpPr>
        <p:spPr bwMode="auto">
          <a:xfrm flipV="1">
            <a:off x="1116013" y="2854325"/>
            <a:ext cx="0" cy="1222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40" name="Rectangle 21">
            <a:extLst>
              <a:ext uri="{FF2B5EF4-FFF2-40B4-BE49-F238E27FC236}">
                <a16:creationId xmlns:a16="http://schemas.microsoft.com/office/drawing/2014/main" id="{A57DF459-81C8-8BFD-7499-7F016EF6B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027363"/>
            <a:ext cx="539750" cy="2994025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SE" altLang="en-SE" sz="2400">
              <a:solidFill>
                <a:srgbClr val="00B050"/>
              </a:solidFill>
            </a:endParaRPr>
          </a:p>
        </p:txBody>
      </p:sp>
      <p:sp>
        <p:nvSpPr>
          <p:cNvPr id="73741" name="TextBox 24">
            <a:extLst>
              <a:ext uri="{FF2B5EF4-FFF2-40B4-BE49-F238E27FC236}">
                <a16:creationId xmlns:a16="http://schemas.microsoft.com/office/drawing/2014/main" id="{37A1BCDD-F311-66F4-5B1B-0317800F1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5654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SE" altLang="en-SE" sz="2400">
                <a:solidFill>
                  <a:srgbClr val="00B05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69392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323DC-6D2D-71B8-6A12-95FA468A2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3-Ionic 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69B6D-C479-0D7B-44A4-B7C2C1E2B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876800"/>
          </a:xfrm>
        </p:spPr>
        <p:txBody>
          <a:bodyPr/>
          <a:lstStyle/>
          <a:p>
            <a:r>
              <a:rPr lang="en-SE" dirty="0"/>
              <a:t>pH is determined by</a:t>
            </a:r>
          </a:p>
          <a:p>
            <a:pPr lvl="1"/>
            <a:r>
              <a:rPr lang="en-SE" dirty="0"/>
              <a:t>pCO</a:t>
            </a:r>
            <a:r>
              <a:rPr lang="en-SE" baseline="-25000" dirty="0"/>
              <a:t>2</a:t>
            </a:r>
          </a:p>
          <a:p>
            <a:pPr lvl="1"/>
            <a:r>
              <a:rPr lang="en-SE" dirty="0"/>
              <a:t>HCO</a:t>
            </a:r>
            <a:r>
              <a:rPr lang="en-SE" baseline="-25000" dirty="0"/>
              <a:t>3</a:t>
            </a:r>
            <a:r>
              <a:rPr lang="en-SE" baseline="30000" dirty="0"/>
              <a:t>-</a:t>
            </a:r>
            <a:endParaRPr lang="en-SE" dirty="0"/>
          </a:p>
          <a:p>
            <a:pPr lvl="1"/>
            <a:endParaRPr lang="en-SE" baseline="-25000" dirty="0"/>
          </a:p>
          <a:p>
            <a:r>
              <a:rPr lang="en-SE" dirty="0"/>
              <a:t>HCO</a:t>
            </a:r>
            <a:r>
              <a:rPr lang="en-SE" baseline="-25000" dirty="0"/>
              <a:t>3</a:t>
            </a:r>
            <a:r>
              <a:rPr lang="en-SE" baseline="30000" dirty="0"/>
              <a:t>-</a:t>
            </a:r>
            <a:r>
              <a:rPr lang="en-SE" dirty="0"/>
              <a:t> is determined by</a:t>
            </a:r>
          </a:p>
          <a:p>
            <a:pPr lvl="1"/>
            <a:r>
              <a:rPr lang="en-SE" dirty="0"/>
              <a:t>Strong ions, mainly Na</a:t>
            </a:r>
            <a:r>
              <a:rPr lang="en-SE" baseline="30000" dirty="0"/>
              <a:t>+</a:t>
            </a:r>
            <a:r>
              <a:rPr lang="en-SE" dirty="0"/>
              <a:t> and Cl</a:t>
            </a:r>
            <a:r>
              <a:rPr lang="en-SE" baseline="30000" dirty="0"/>
              <a:t>-</a:t>
            </a:r>
            <a:endParaRPr lang="en-SE" dirty="0"/>
          </a:p>
          <a:p>
            <a:pPr lvl="1"/>
            <a:r>
              <a:rPr lang="en-SE" dirty="0"/>
              <a:t>Weak acids, mainly albumin</a:t>
            </a:r>
          </a:p>
          <a:p>
            <a:pPr marL="0" indent="0">
              <a:buNone/>
            </a:pPr>
            <a:endParaRPr lang="en-SE" dirty="0"/>
          </a:p>
          <a:p>
            <a:r>
              <a:rPr lang="en-SE" dirty="0"/>
              <a:t>Sum charge cations = sum charge anions</a:t>
            </a:r>
          </a:p>
        </p:txBody>
      </p:sp>
    </p:spTree>
    <p:extLst>
      <p:ext uri="{BB962C8B-B14F-4D97-AF65-F5344CB8AC3E}">
        <p14:creationId xmlns:p14="http://schemas.microsoft.com/office/powerpoint/2010/main" val="1096074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EA371-54CE-E49E-A573-E68AD178A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C4A57B-DC4E-9F84-8BFB-C82849FF8F13}"/>
              </a:ext>
            </a:extLst>
          </p:cNvPr>
          <p:cNvSpPr/>
          <p:nvPr/>
        </p:nvSpPr>
        <p:spPr bwMode="auto">
          <a:xfrm>
            <a:off x="323528" y="404664"/>
            <a:ext cx="1152128" cy="576064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SE" dirty="0">
              <a:solidFill>
                <a:srgbClr val="000000"/>
              </a:solidFill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SE" dirty="0">
              <a:solidFill>
                <a:srgbClr val="000000"/>
              </a:solidFill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Na</a:t>
            </a:r>
            <a:r>
              <a:rPr kumimoji="0" lang="en-SE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+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679D88-A15C-08EC-D4DB-02E39946CF54}"/>
              </a:ext>
            </a:extLst>
          </p:cNvPr>
          <p:cNvSpPr/>
          <p:nvPr/>
        </p:nvSpPr>
        <p:spPr bwMode="auto">
          <a:xfrm>
            <a:off x="1763688" y="2876929"/>
            <a:ext cx="1152128" cy="3288375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SE" dirty="0">
              <a:solidFill>
                <a:srgbClr val="000000"/>
              </a:solidFill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Cl</a:t>
            </a:r>
            <a:r>
              <a:rPr kumimoji="0" lang="en-SE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-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331A90-6922-EAFC-96FF-3401A4405975}"/>
              </a:ext>
            </a:extLst>
          </p:cNvPr>
          <p:cNvSpPr/>
          <p:nvPr/>
        </p:nvSpPr>
        <p:spPr bwMode="auto">
          <a:xfrm>
            <a:off x="1763688" y="1201912"/>
            <a:ext cx="1152128" cy="167501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HCO</a:t>
            </a:r>
            <a:r>
              <a:rPr kumimoji="0" lang="en-SE" sz="24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3</a:t>
            </a:r>
            <a:r>
              <a:rPr kumimoji="0" lang="en-SE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-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CFE412-29AD-47DE-D7C1-EC023D6AD555}"/>
              </a:ext>
            </a:extLst>
          </p:cNvPr>
          <p:cNvSpPr/>
          <p:nvPr/>
        </p:nvSpPr>
        <p:spPr bwMode="auto">
          <a:xfrm>
            <a:off x="1763688" y="410395"/>
            <a:ext cx="1152128" cy="7863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Normal AG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9AD6C0-604C-683C-7185-4CA34527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136" y="138220"/>
            <a:ext cx="2230014" cy="1143000"/>
          </a:xfrm>
        </p:spPr>
        <p:txBody>
          <a:bodyPr/>
          <a:lstStyle/>
          <a:p>
            <a:pPr algn="r"/>
            <a:r>
              <a:rPr lang="en-SE" dirty="0"/>
              <a:t>Normal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8A44A5-EA17-4A38-8A0F-66F5488D5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3848" y="1752600"/>
            <a:ext cx="5832648" cy="4343400"/>
          </a:xfrm>
        </p:spPr>
        <p:txBody>
          <a:bodyPr/>
          <a:lstStyle/>
          <a:p>
            <a:r>
              <a:rPr lang="en-SE" dirty="0"/>
              <a:t>Charge cations = Charge anions</a:t>
            </a:r>
          </a:p>
          <a:p>
            <a:r>
              <a:rPr lang="en-SE" dirty="0"/>
              <a:t>Anion gap (AG) = Na</a:t>
            </a:r>
            <a:r>
              <a:rPr lang="en-SE" baseline="30000" dirty="0"/>
              <a:t>+</a:t>
            </a:r>
            <a:r>
              <a:rPr lang="en-SE" dirty="0"/>
              <a:t> – Cl</a:t>
            </a:r>
            <a:r>
              <a:rPr lang="en-SE" baseline="30000" dirty="0"/>
              <a:t>- </a:t>
            </a:r>
            <a:r>
              <a:rPr lang="en-SE" dirty="0"/>
              <a:t>– HCO</a:t>
            </a:r>
            <a:r>
              <a:rPr lang="en-SE" baseline="-25000" dirty="0"/>
              <a:t>3</a:t>
            </a:r>
            <a:r>
              <a:rPr lang="en-SE" baseline="30000" dirty="0"/>
              <a:t>-</a:t>
            </a:r>
          </a:p>
          <a:p>
            <a:r>
              <a:rPr lang="en-SE" dirty="0"/>
              <a:t>Normal AG = anions + albumin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BD0AF8-C667-2CD3-DCCD-CD8B054ADDA0}"/>
              </a:ext>
            </a:extLst>
          </p:cNvPr>
          <p:cNvSpPr/>
          <p:nvPr/>
        </p:nvSpPr>
        <p:spPr bwMode="auto">
          <a:xfrm>
            <a:off x="323528" y="123635"/>
            <a:ext cx="1152128" cy="297702"/>
          </a:xfrm>
          <a:prstGeom prst="rect">
            <a:avLst/>
          </a:prstGeom>
          <a:solidFill>
            <a:srgbClr val="FF4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X-cations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C1176A-1199-E089-C851-23BD4968DB7F}"/>
              </a:ext>
            </a:extLst>
          </p:cNvPr>
          <p:cNvSpPr/>
          <p:nvPr/>
        </p:nvSpPr>
        <p:spPr bwMode="auto">
          <a:xfrm>
            <a:off x="1763688" y="138220"/>
            <a:ext cx="1152128" cy="297702"/>
          </a:xfrm>
          <a:prstGeom prst="rect">
            <a:avLst/>
          </a:prstGeom>
          <a:solidFill>
            <a:srgbClr val="FF4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sz="1800" dirty="0">
                <a:solidFill>
                  <a:srgbClr val="000000"/>
                </a:solidFill>
                <a:ea typeface="ＭＳ Ｐゴシック" charset="0"/>
              </a:rPr>
              <a:t>X-anions</a:t>
            </a:r>
            <a:endParaRPr kumimoji="0" lang="en-SE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524EAE-D3C1-0D99-9C7A-ECB475857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690484"/>
              </p:ext>
            </p:extLst>
          </p:nvPr>
        </p:nvGraphicFramePr>
        <p:xfrm>
          <a:off x="5004048" y="3574504"/>
          <a:ext cx="3576084" cy="2590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88042">
                  <a:extLst>
                    <a:ext uri="{9D8B030D-6E8A-4147-A177-3AD203B41FA5}">
                      <a16:colId xmlns:a16="http://schemas.microsoft.com/office/drawing/2014/main" val="4009499627"/>
                    </a:ext>
                  </a:extLst>
                </a:gridCol>
                <a:gridCol w="1788042">
                  <a:extLst>
                    <a:ext uri="{9D8B030D-6E8A-4147-A177-3AD203B41FA5}">
                      <a16:colId xmlns:a16="http://schemas.microsoft.com/office/drawing/2014/main" val="17371924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SE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mmol/L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33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SE" sz="2800" b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SE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891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SE" sz="2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S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216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79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HCO</a:t>
                      </a:r>
                      <a:r>
                        <a:rPr lang="en-SE" sz="28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SE" sz="2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S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0053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B88B238-305F-8600-CD68-1A4FA2EFA4A4}"/>
              </a:ext>
            </a:extLst>
          </p:cNvPr>
          <p:cNvSpPr txBox="1"/>
          <p:nvPr/>
        </p:nvSpPr>
        <p:spPr>
          <a:xfrm>
            <a:off x="1791790" y="6165304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272442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8" grpId="0" animBg="1"/>
      <p:bldP spid="39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1C1F2-537D-0E38-4E3D-18083EEFD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50418F-8362-F9E7-0427-256363C8D663}"/>
              </a:ext>
            </a:extLst>
          </p:cNvPr>
          <p:cNvSpPr/>
          <p:nvPr/>
        </p:nvSpPr>
        <p:spPr bwMode="auto">
          <a:xfrm>
            <a:off x="323528" y="404664"/>
            <a:ext cx="1152128" cy="576064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SE" dirty="0">
              <a:solidFill>
                <a:srgbClr val="000000"/>
              </a:solidFill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SE" dirty="0">
              <a:solidFill>
                <a:srgbClr val="000000"/>
              </a:solidFill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Na</a:t>
            </a:r>
            <a:r>
              <a:rPr kumimoji="0" lang="en-SE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+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D43AE2-4455-709F-68AD-724BE39D2F65}"/>
              </a:ext>
            </a:extLst>
          </p:cNvPr>
          <p:cNvSpPr/>
          <p:nvPr/>
        </p:nvSpPr>
        <p:spPr bwMode="auto">
          <a:xfrm>
            <a:off x="1763688" y="2876929"/>
            <a:ext cx="1152128" cy="3288375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SE" dirty="0">
              <a:solidFill>
                <a:srgbClr val="000000"/>
              </a:solidFill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Cl</a:t>
            </a:r>
            <a:r>
              <a:rPr kumimoji="0" lang="en-SE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-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CEAC27-3CA7-43A3-B6A2-F1D8795321FE}"/>
              </a:ext>
            </a:extLst>
          </p:cNvPr>
          <p:cNvSpPr/>
          <p:nvPr/>
        </p:nvSpPr>
        <p:spPr bwMode="auto">
          <a:xfrm>
            <a:off x="1763688" y="1201912"/>
            <a:ext cx="1152128" cy="167501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HCO</a:t>
            </a:r>
            <a:r>
              <a:rPr kumimoji="0" lang="en-SE" sz="24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3</a:t>
            </a:r>
            <a:r>
              <a:rPr kumimoji="0" lang="en-SE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-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0F6425-7E98-9283-85A1-9BC83751D371}"/>
              </a:ext>
            </a:extLst>
          </p:cNvPr>
          <p:cNvSpPr/>
          <p:nvPr/>
        </p:nvSpPr>
        <p:spPr bwMode="auto">
          <a:xfrm>
            <a:off x="1763688" y="410395"/>
            <a:ext cx="1152128" cy="7863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Normal AG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5172A38-8534-CF39-CFC9-FFFD74B5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208" y="214634"/>
            <a:ext cx="2662064" cy="786358"/>
          </a:xfrm>
        </p:spPr>
        <p:txBody>
          <a:bodyPr/>
          <a:lstStyle/>
          <a:p>
            <a:pPr algn="r"/>
            <a:r>
              <a:rPr lang="en-SE" dirty="0"/>
              <a:t>HAGMA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93E12F6-E77E-1602-D4EE-F1A121BD9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4008" y="1395958"/>
            <a:ext cx="4176464" cy="4700042"/>
          </a:xfrm>
        </p:spPr>
        <p:txBody>
          <a:bodyPr/>
          <a:lstStyle/>
          <a:p>
            <a:r>
              <a:rPr lang="en-SE" dirty="0"/>
              <a:t>Extra anions increase AG</a:t>
            </a:r>
          </a:p>
          <a:p>
            <a:r>
              <a:rPr lang="en-SE" dirty="0"/>
              <a:t>Extra anions = </a:t>
            </a:r>
            <a:r>
              <a:rPr lang="en-S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∆ AG</a:t>
            </a:r>
          </a:p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Squeezes out HCO</a:t>
            </a:r>
            <a:r>
              <a:rPr lang="en-S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S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SE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DD3D6C-414C-1CE0-7516-7CDFFE6F0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076978"/>
              </p:ext>
            </p:extLst>
          </p:nvPr>
        </p:nvGraphicFramePr>
        <p:xfrm>
          <a:off x="5244388" y="3050613"/>
          <a:ext cx="3576084" cy="3108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94140">
                  <a:extLst>
                    <a:ext uri="{9D8B030D-6E8A-4147-A177-3AD203B41FA5}">
                      <a16:colId xmlns:a16="http://schemas.microsoft.com/office/drawing/2014/main" val="4009499627"/>
                    </a:ext>
                  </a:extLst>
                </a:gridCol>
                <a:gridCol w="1581944">
                  <a:extLst>
                    <a:ext uri="{9D8B030D-6E8A-4147-A177-3AD203B41FA5}">
                      <a16:colId xmlns:a16="http://schemas.microsoft.com/office/drawing/2014/main" val="1737192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SE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mmol/L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33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SE" sz="2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S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891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SE" sz="2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S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671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 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216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∆ 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79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HCO</a:t>
                      </a:r>
                      <a:r>
                        <a:rPr lang="en-SE" sz="28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SE" sz="2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S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00537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9DFED5F-7363-E110-4880-2041BFBA2EDE}"/>
              </a:ext>
            </a:extLst>
          </p:cNvPr>
          <p:cNvSpPr/>
          <p:nvPr/>
        </p:nvSpPr>
        <p:spPr bwMode="auto">
          <a:xfrm>
            <a:off x="3203848" y="2871198"/>
            <a:ext cx="1152128" cy="3288375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SE" dirty="0">
              <a:solidFill>
                <a:srgbClr val="000000"/>
              </a:solidFill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Cl</a:t>
            </a:r>
            <a:r>
              <a:rPr kumimoji="0" lang="en-SE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-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5592C4-87A2-0467-F344-3FE71EA3A6DC}"/>
              </a:ext>
            </a:extLst>
          </p:cNvPr>
          <p:cNvSpPr/>
          <p:nvPr/>
        </p:nvSpPr>
        <p:spPr bwMode="auto">
          <a:xfrm>
            <a:off x="3203848" y="1951805"/>
            <a:ext cx="1152128" cy="91939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HCO</a:t>
            </a:r>
            <a:r>
              <a:rPr kumimoji="0" lang="en-SE" sz="24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3</a:t>
            </a:r>
            <a:r>
              <a:rPr kumimoji="0" lang="en-SE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-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5DD0C5-7D0F-A816-E5FD-1F6CB83FE350}"/>
              </a:ext>
            </a:extLst>
          </p:cNvPr>
          <p:cNvSpPr/>
          <p:nvPr/>
        </p:nvSpPr>
        <p:spPr bwMode="auto">
          <a:xfrm>
            <a:off x="3203848" y="404664"/>
            <a:ext cx="1152128" cy="7863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Normal AG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122922-FBF2-117D-C4DF-5682FC7BE1E1}"/>
              </a:ext>
            </a:extLst>
          </p:cNvPr>
          <p:cNvSpPr txBox="1"/>
          <p:nvPr/>
        </p:nvSpPr>
        <p:spPr>
          <a:xfrm>
            <a:off x="1791790" y="6165304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Normal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BAE990-16C6-8671-5D13-DF70A75145EE}"/>
              </a:ext>
            </a:extLst>
          </p:cNvPr>
          <p:cNvSpPr/>
          <p:nvPr/>
        </p:nvSpPr>
        <p:spPr bwMode="auto">
          <a:xfrm>
            <a:off x="3203848" y="1191022"/>
            <a:ext cx="1152128" cy="79781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 AG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AA9661-FD29-5FE9-CE34-930E493CB31E}"/>
              </a:ext>
            </a:extLst>
          </p:cNvPr>
          <p:cNvSpPr txBox="1"/>
          <p:nvPr/>
        </p:nvSpPr>
        <p:spPr>
          <a:xfrm>
            <a:off x="3077934" y="6165304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HAGMA</a:t>
            </a:r>
          </a:p>
        </p:txBody>
      </p:sp>
    </p:spTree>
    <p:extLst>
      <p:ext uri="{BB962C8B-B14F-4D97-AF65-F5344CB8AC3E}">
        <p14:creationId xmlns:p14="http://schemas.microsoft.com/office/powerpoint/2010/main" val="18820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26907-BC0E-0631-11C9-A8D463DD4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AFF4C9-5F99-4779-D505-8C7DFF1B86D2}"/>
              </a:ext>
            </a:extLst>
          </p:cNvPr>
          <p:cNvSpPr/>
          <p:nvPr/>
        </p:nvSpPr>
        <p:spPr bwMode="auto">
          <a:xfrm>
            <a:off x="323528" y="404664"/>
            <a:ext cx="1152128" cy="576064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SE" dirty="0">
              <a:solidFill>
                <a:srgbClr val="000000"/>
              </a:solidFill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SE" dirty="0">
              <a:solidFill>
                <a:srgbClr val="000000"/>
              </a:solidFill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Na</a:t>
            </a:r>
            <a:r>
              <a:rPr kumimoji="0" lang="en-SE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+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5DC2CC-3A33-D625-BF93-24BEE01ADF67}"/>
              </a:ext>
            </a:extLst>
          </p:cNvPr>
          <p:cNvSpPr/>
          <p:nvPr/>
        </p:nvSpPr>
        <p:spPr bwMode="auto">
          <a:xfrm>
            <a:off x="1763688" y="2876929"/>
            <a:ext cx="1152128" cy="3288375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SE" dirty="0">
              <a:solidFill>
                <a:srgbClr val="000000"/>
              </a:solidFill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Cl</a:t>
            </a:r>
            <a:r>
              <a:rPr kumimoji="0" lang="en-SE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-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507D9-7C6B-2917-D914-13C3EA9ECA14}"/>
              </a:ext>
            </a:extLst>
          </p:cNvPr>
          <p:cNvSpPr/>
          <p:nvPr/>
        </p:nvSpPr>
        <p:spPr bwMode="auto">
          <a:xfrm>
            <a:off x="1763688" y="1201912"/>
            <a:ext cx="1152128" cy="167501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HCO</a:t>
            </a:r>
            <a:r>
              <a:rPr kumimoji="0" lang="en-SE" sz="24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3</a:t>
            </a:r>
            <a:r>
              <a:rPr kumimoji="0" lang="en-SE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-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E88D38-183E-2CFA-ED0C-B15B8E503614}"/>
              </a:ext>
            </a:extLst>
          </p:cNvPr>
          <p:cNvSpPr/>
          <p:nvPr/>
        </p:nvSpPr>
        <p:spPr bwMode="auto">
          <a:xfrm>
            <a:off x="1763688" y="410395"/>
            <a:ext cx="1152128" cy="7863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Normal AG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F6B51F6-8181-B41F-FF4D-A76A10BDF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204" y="202282"/>
            <a:ext cx="2734072" cy="786358"/>
          </a:xfrm>
        </p:spPr>
        <p:txBody>
          <a:bodyPr/>
          <a:lstStyle/>
          <a:p>
            <a:pPr algn="r"/>
            <a:r>
              <a:rPr lang="en-SE" dirty="0"/>
              <a:t>NAGMA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8958283-AAFB-52DA-A5B0-07746675D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395958"/>
            <a:ext cx="4464496" cy="4700042"/>
          </a:xfrm>
        </p:spPr>
        <p:txBody>
          <a:bodyPr/>
          <a:lstStyle/>
          <a:p>
            <a:r>
              <a:rPr lang="en-SE" dirty="0"/>
              <a:t>Decreased </a:t>
            </a:r>
            <a:r>
              <a:rPr lang="en-SE" sz="2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Na</a:t>
            </a:r>
            <a:r>
              <a:rPr lang="en-SE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SE" sz="2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- Cl</a:t>
            </a:r>
            <a:r>
              <a:rPr lang="en-SE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</a:t>
            </a:r>
            <a:endParaRPr lang="en-SE" dirty="0"/>
          </a:p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“Hyperchloremic” Met Ac</a:t>
            </a:r>
          </a:p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Squeezes out HCO</a:t>
            </a:r>
            <a:r>
              <a:rPr lang="en-S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S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SE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4525B3-8A3D-A037-DE0D-C4015AF6A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96627"/>
              </p:ext>
            </p:extLst>
          </p:nvPr>
        </p:nvGraphicFramePr>
        <p:xfrm>
          <a:off x="5076056" y="3568774"/>
          <a:ext cx="3576084" cy="2590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94140">
                  <a:extLst>
                    <a:ext uri="{9D8B030D-6E8A-4147-A177-3AD203B41FA5}">
                      <a16:colId xmlns:a16="http://schemas.microsoft.com/office/drawing/2014/main" val="4009499627"/>
                    </a:ext>
                  </a:extLst>
                </a:gridCol>
                <a:gridCol w="1581944">
                  <a:extLst>
                    <a:ext uri="{9D8B030D-6E8A-4147-A177-3AD203B41FA5}">
                      <a16:colId xmlns:a16="http://schemas.microsoft.com/office/drawing/2014/main" val="1737192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SE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mmol/L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33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SE" sz="2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S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891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SE" sz="2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S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216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79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HCO</a:t>
                      </a:r>
                      <a:r>
                        <a:rPr lang="en-SE" sz="28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SE" sz="2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S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18498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0EA2E3F-62AD-4444-19B8-5A9C7439CE1D}"/>
              </a:ext>
            </a:extLst>
          </p:cNvPr>
          <p:cNvSpPr/>
          <p:nvPr/>
        </p:nvSpPr>
        <p:spPr bwMode="auto">
          <a:xfrm>
            <a:off x="3203848" y="2121305"/>
            <a:ext cx="1152128" cy="4038269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SE" dirty="0">
              <a:solidFill>
                <a:srgbClr val="000000"/>
              </a:solidFill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Cl</a:t>
            </a:r>
            <a:r>
              <a:rPr kumimoji="0" lang="en-SE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-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4A5669-E105-436C-374E-C42232EFF40B}"/>
              </a:ext>
            </a:extLst>
          </p:cNvPr>
          <p:cNvSpPr/>
          <p:nvPr/>
        </p:nvSpPr>
        <p:spPr bwMode="auto">
          <a:xfrm>
            <a:off x="3203848" y="1201912"/>
            <a:ext cx="1152128" cy="91939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HCO</a:t>
            </a:r>
            <a:r>
              <a:rPr kumimoji="0" lang="en-SE" sz="24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3</a:t>
            </a:r>
            <a:r>
              <a:rPr kumimoji="0" lang="en-SE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-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2AC188-7096-F50F-06E1-D6472B8CE1BA}"/>
              </a:ext>
            </a:extLst>
          </p:cNvPr>
          <p:cNvSpPr/>
          <p:nvPr/>
        </p:nvSpPr>
        <p:spPr bwMode="auto">
          <a:xfrm>
            <a:off x="3203848" y="404664"/>
            <a:ext cx="1152128" cy="7863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Normal AG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816590-C411-37A9-CFF4-E5149188F6C0}"/>
              </a:ext>
            </a:extLst>
          </p:cNvPr>
          <p:cNvSpPr txBox="1"/>
          <p:nvPr/>
        </p:nvSpPr>
        <p:spPr>
          <a:xfrm>
            <a:off x="1791790" y="6165304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Normal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819171-BF90-4075-B275-5E27E406AB5F}"/>
              </a:ext>
            </a:extLst>
          </p:cNvPr>
          <p:cNvSpPr txBox="1"/>
          <p:nvPr/>
        </p:nvSpPr>
        <p:spPr>
          <a:xfrm>
            <a:off x="3077934" y="6165304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NAGMA</a:t>
            </a:r>
          </a:p>
        </p:txBody>
      </p:sp>
    </p:spTree>
    <p:extLst>
      <p:ext uri="{BB962C8B-B14F-4D97-AF65-F5344CB8AC3E}">
        <p14:creationId xmlns:p14="http://schemas.microsoft.com/office/powerpoint/2010/main" val="246759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533E6-7A02-AF74-BC0F-0136A1AF7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19D2BD-38B7-6F20-0BCB-1B027A06FD59}"/>
              </a:ext>
            </a:extLst>
          </p:cNvPr>
          <p:cNvSpPr/>
          <p:nvPr/>
        </p:nvSpPr>
        <p:spPr bwMode="auto">
          <a:xfrm>
            <a:off x="323528" y="404664"/>
            <a:ext cx="1152128" cy="576064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SE" dirty="0">
              <a:solidFill>
                <a:srgbClr val="000000"/>
              </a:solidFill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SE" dirty="0">
              <a:solidFill>
                <a:srgbClr val="000000"/>
              </a:solidFill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Na</a:t>
            </a:r>
            <a:r>
              <a:rPr kumimoji="0" lang="en-SE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+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9827B7-0B33-5F56-CDE5-04C1BBF23F24}"/>
              </a:ext>
            </a:extLst>
          </p:cNvPr>
          <p:cNvSpPr/>
          <p:nvPr/>
        </p:nvSpPr>
        <p:spPr bwMode="auto">
          <a:xfrm>
            <a:off x="1763688" y="2876929"/>
            <a:ext cx="1152128" cy="3288375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SE" dirty="0">
              <a:solidFill>
                <a:srgbClr val="000000"/>
              </a:solidFill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Cl</a:t>
            </a:r>
            <a:r>
              <a:rPr kumimoji="0" lang="en-SE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-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9ADBB2-D519-CA6B-228C-948BB1F3088B}"/>
              </a:ext>
            </a:extLst>
          </p:cNvPr>
          <p:cNvSpPr/>
          <p:nvPr/>
        </p:nvSpPr>
        <p:spPr bwMode="auto">
          <a:xfrm>
            <a:off x="1763688" y="1201912"/>
            <a:ext cx="1152128" cy="167501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HCO</a:t>
            </a:r>
            <a:r>
              <a:rPr kumimoji="0" lang="en-SE" sz="24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3</a:t>
            </a:r>
            <a:r>
              <a:rPr kumimoji="0" lang="en-SE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-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5EA1CC-56EB-2AEF-D1F1-4A05A66033F4}"/>
              </a:ext>
            </a:extLst>
          </p:cNvPr>
          <p:cNvSpPr/>
          <p:nvPr/>
        </p:nvSpPr>
        <p:spPr bwMode="auto">
          <a:xfrm>
            <a:off x="1763688" y="410395"/>
            <a:ext cx="1152128" cy="7863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Normal AG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82C5B5E-C97D-C25B-B04F-A4DFB886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2" y="188640"/>
            <a:ext cx="3168351" cy="1207318"/>
          </a:xfrm>
        </p:spPr>
        <p:txBody>
          <a:bodyPr/>
          <a:lstStyle/>
          <a:p>
            <a:pPr algn="r"/>
            <a:r>
              <a:rPr lang="en-SE" dirty="0"/>
              <a:t>Metabolic alkalosis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4AC42D8-F587-79FE-A343-0960DD2C2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392488" cy="4395192"/>
          </a:xfrm>
        </p:spPr>
        <p:txBody>
          <a:bodyPr/>
          <a:lstStyle/>
          <a:p>
            <a:r>
              <a:rPr lang="en-SE" dirty="0"/>
              <a:t>Increased </a:t>
            </a:r>
            <a:r>
              <a:rPr lang="en-SE" sz="2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Na</a:t>
            </a:r>
            <a:r>
              <a:rPr lang="en-SE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SE" sz="2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- Cl</a:t>
            </a:r>
            <a:r>
              <a:rPr lang="en-SE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</a:t>
            </a:r>
            <a:endParaRPr lang="en-SE" dirty="0"/>
          </a:p>
          <a:p>
            <a:r>
              <a:rPr lang="en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Stretches out HCO</a:t>
            </a:r>
            <a:r>
              <a:rPr lang="en-S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S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SE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A44455D-DD37-7F1B-07C5-161210A4E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229533"/>
              </p:ext>
            </p:extLst>
          </p:nvPr>
        </p:nvGraphicFramePr>
        <p:xfrm>
          <a:off x="5052210" y="3568774"/>
          <a:ext cx="3576084" cy="2590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94140">
                  <a:extLst>
                    <a:ext uri="{9D8B030D-6E8A-4147-A177-3AD203B41FA5}">
                      <a16:colId xmlns:a16="http://schemas.microsoft.com/office/drawing/2014/main" val="4009499627"/>
                    </a:ext>
                  </a:extLst>
                </a:gridCol>
                <a:gridCol w="1581944">
                  <a:extLst>
                    <a:ext uri="{9D8B030D-6E8A-4147-A177-3AD203B41FA5}">
                      <a16:colId xmlns:a16="http://schemas.microsoft.com/office/drawing/2014/main" val="1737192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SE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mmol/L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33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SE" sz="2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S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891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SE" sz="2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S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216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79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HCO</a:t>
                      </a:r>
                      <a:r>
                        <a:rPr lang="en-SE" sz="28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SE" sz="2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S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18498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039BDE3-1D38-A2BC-44A4-1FBFE06A4CD4}"/>
              </a:ext>
            </a:extLst>
          </p:cNvPr>
          <p:cNvSpPr/>
          <p:nvPr/>
        </p:nvSpPr>
        <p:spPr bwMode="auto">
          <a:xfrm>
            <a:off x="3203848" y="3429000"/>
            <a:ext cx="1152128" cy="273057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SE" dirty="0">
              <a:solidFill>
                <a:srgbClr val="000000"/>
              </a:solidFill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Cl</a:t>
            </a:r>
            <a:r>
              <a:rPr kumimoji="0" lang="en-SE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-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DD91C4-F65B-F7AD-B318-43DF761C322D}"/>
              </a:ext>
            </a:extLst>
          </p:cNvPr>
          <p:cNvSpPr/>
          <p:nvPr/>
        </p:nvSpPr>
        <p:spPr bwMode="auto">
          <a:xfrm>
            <a:off x="3203848" y="1201912"/>
            <a:ext cx="1152128" cy="222135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HCO</a:t>
            </a:r>
            <a:r>
              <a:rPr kumimoji="0" lang="en-SE" sz="24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3</a:t>
            </a:r>
            <a:r>
              <a:rPr kumimoji="0" lang="en-SE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-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DCBA77-3A3D-6406-E220-CD8586D48EC0}"/>
              </a:ext>
            </a:extLst>
          </p:cNvPr>
          <p:cNvSpPr/>
          <p:nvPr/>
        </p:nvSpPr>
        <p:spPr bwMode="auto">
          <a:xfrm>
            <a:off x="3203848" y="404664"/>
            <a:ext cx="1152128" cy="7863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Normal AG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2E8F99-30B9-EE39-CE34-1EEDE6C087A6}"/>
              </a:ext>
            </a:extLst>
          </p:cNvPr>
          <p:cNvSpPr txBox="1"/>
          <p:nvPr/>
        </p:nvSpPr>
        <p:spPr>
          <a:xfrm>
            <a:off x="1791790" y="6165304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Normal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89988-8EE9-BA69-1F1C-87FF35CFB422}"/>
              </a:ext>
            </a:extLst>
          </p:cNvPr>
          <p:cNvSpPr txBox="1"/>
          <p:nvPr/>
        </p:nvSpPr>
        <p:spPr>
          <a:xfrm>
            <a:off x="3203848" y="6165304"/>
            <a:ext cx="120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Met Alk</a:t>
            </a:r>
          </a:p>
        </p:txBody>
      </p:sp>
    </p:spTree>
    <p:extLst>
      <p:ext uri="{BB962C8B-B14F-4D97-AF65-F5344CB8AC3E}">
        <p14:creationId xmlns:p14="http://schemas.microsoft.com/office/powerpoint/2010/main" val="6432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F582E-6260-5CA8-4405-1D86CB0B4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E29F5E-D194-D45D-9B29-54E2E52442BF}"/>
              </a:ext>
            </a:extLst>
          </p:cNvPr>
          <p:cNvSpPr/>
          <p:nvPr/>
        </p:nvSpPr>
        <p:spPr bwMode="auto">
          <a:xfrm>
            <a:off x="323528" y="404664"/>
            <a:ext cx="1152128" cy="576064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SE" dirty="0">
              <a:solidFill>
                <a:srgbClr val="000000"/>
              </a:solidFill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SE" dirty="0">
              <a:solidFill>
                <a:srgbClr val="000000"/>
              </a:solidFill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Na</a:t>
            </a:r>
            <a:r>
              <a:rPr kumimoji="0" lang="en-SE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+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74D610-D71B-3108-34BC-692E5F4EB7E7}"/>
              </a:ext>
            </a:extLst>
          </p:cNvPr>
          <p:cNvSpPr/>
          <p:nvPr/>
        </p:nvSpPr>
        <p:spPr bwMode="auto">
          <a:xfrm>
            <a:off x="1763688" y="2876929"/>
            <a:ext cx="1152128" cy="3288375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SE" dirty="0">
              <a:solidFill>
                <a:srgbClr val="000000"/>
              </a:solidFill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Cl</a:t>
            </a:r>
            <a:r>
              <a:rPr kumimoji="0" lang="en-SE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-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A741C8-BCAC-9398-9975-C167FCE2D027}"/>
              </a:ext>
            </a:extLst>
          </p:cNvPr>
          <p:cNvSpPr/>
          <p:nvPr/>
        </p:nvSpPr>
        <p:spPr bwMode="auto">
          <a:xfrm>
            <a:off x="1763688" y="1201912"/>
            <a:ext cx="1152128" cy="167501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HCO</a:t>
            </a:r>
            <a:r>
              <a:rPr kumimoji="0" lang="en-SE" sz="24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3</a:t>
            </a:r>
            <a:r>
              <a:rPr kumimoji="0" lang="en-SE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-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4353A0-B1B2-28A0-FAE1-A96A0F5D9977}"/>
              </a:ext>
            </a:extLst>
          </p:cNvPr>
          <p:cNvSpPr/>
          <p:nvPr/>
        </p:nvSpPr>
        <p:spPr bwMode="auto">
          <a:xfrm>
            <a:off x="1763688" y="410395"/>
            <a:ext cx="1152128" cy="7863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Normal AG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343FF99-0153-175D-0431-96FCC7FE7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116" y="227509"/>
            <a:ext cx="3312368" cy="786358"/>
          </a:xfrm>
        </p:spPr>
        <p:txBody>
          <a:bodyPr/>
          <a:lstStyle/>
          <a:p>
            <a:pPr algn="r"/>
            <a:r>
              <a:rPr lang="en-SE" dirty="0"/>
              <a:t>Low AG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4DD68D9-9A41-12AA-B45E-091AC00CA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4008" y="1395958"/>
            <a:ext cx="4176464" cy="4700042"/>
          </a:xfrm>
        </p:spPr>
        <p:txBody>
          <a:bodyPr/>
          <a:lstStyle/>
          <a:p>
            <a:r>
              <a:rPr lang="en-SE" sz="3200" dirty="0"/>
              <a:t>Complex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A2C07A-AE29-F366-55ED-AFC73BEBE731}"/>
              </a:ext>
            </a:extLst>
          </p:cNvPr>
          <p:cNvSpPr/>
          <p:nvPr/>
        </p:nvSpPr>
        <p:spPr bwMode="auto">
          <a:xfrm>
            <a:off x="3203848" y="404664"/>
            <a:ext cx="1152128" cy="43204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Low AG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2ABEF3-7864-A4E7-21A4-E770BDA86280}"/>
              </a:ext>
            </a:extLst>
          </p:cNvPr>
          <p:cNvSpPr txBox="1"/>
          <p:nvPr/>
        </p:nvSpPr>
        <p:spPr>
          <a:xfrm>
            <a:off x="1791790" y="6165304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Normal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050EA1-8590-508D-9533-3BB99DCD727C}"/>
              </a:ext>
            </a:extLst>
          </p:cNvPr>
          <p:cNvSpPr txBox="1"/>
          <p:nvPr/>
        </p:nvSpPr>
        <p:spPr>
          <a:xfrm>
            <a:off x="3131840" y="6165304"/>
            <a:ext cx="1254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Low AG</a:t>
            </a:r>
          </a:p>
        </p:txBody>
      </p:sp>
    </p:spTree>
    <p:extLst>
      <p:ext uri="{BB962C8B-B14F-4D97-AF65-F5344CB8AC3E}">
        <p14:creationId xmlns:p14="http://schemas.microsoft.com/office/powerpoint/2010/main" val="3187832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C7488-CE48-BF7F-3F77-CFE7F126C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8A3DC6D1-7B55-487D-2962-8AF30D723B4C}"/>
              </a:ext>
            </a:extLst>
          </p:cNvPr>
          <p:cNvGrpSpPr/>
          <p:nvPr/>
        </p:nvGrpSpPr>
        <p:grpSpPr>
          <a:xfrm>
            <a:off x="179512" y="404664"/>
            <a:ext cx="2592288" cy="5760640"/>
            <a:chOff x="323528" y="404664"/>
            <a:chExt cx="2592288" cy="57606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FA637BD-F1E0-97D9-7F73-2AFE24E77EE6}"/>
                </a:ext>
              </a:extLst>
            </p:cNvPr>
            <p:cNvSpPr/>
            <p:nvPr/>
          </p:nvSpPr>
          <p:spPr bwMode="auto">
            <a:xfrm>
              <a:off x="323528" y="404664"/>
              <a:ext cx="1152128" cy="576064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SE" dirty="0">
                <a:solidFill>
                  <a:srgbClr val="000000"/>
                </a:solidFill>
                <a:ea typeface="ＭＳ Ｐゴシック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SE" dirty="0">
                <a:solidFill>
                  <a:srgbClr val="000000"/>
                </a:solidFill>
                <a:ea typeface="ＭＳ Ｐゴシック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Na</a:t>
              </a:r>
              <a:r>
                <a:rPr kumimoji="0" lang="en-SE" sz="24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+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3009FD-803F-2338-B50C-7DAA6C946578}"/>
                </a:ext>
              </a:extLst>
            </p:cNvPr>
            <p:cNvSpPr/>
            <p:nvPr/>
          </p:nvSpPr>
          <p:spPr bwMode="auto">
            <a:xfrm>
              <a:off x="1763688" y="2871198"/>
              <a:ext cx="1152128" cy="3288375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SE" dirty="0">
                <a:solidFill>
                  <a:srgbClr val="000000"/>
                </a:solidFill>
                <a:ea typeface="ＭＳ Ｐゴシック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Cl</a:t>
              </a:r>
              <a:r>
                <a:rPr kumimoji="0" lang="en-SE" sz="24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-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3FB195-5236-3321-5B3C-4244D88C4B53}"/>
                </a:ext>
              </a:extLst>
            </p:cNvPr>
            <p:cNvSpPr/>
            <p:nvPr/>
          </p:nvSpPr>
          <p:spPr bwMode="auto">
            <a:xfrm>
              <a:off x="1763688" y="1951805"/>
              <a:ext cx="1152128" cy="919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HCO</a:t>
              </a:r>
              <a:r>
                <a:rPr kumimoji="0" lang="en-SE" sz="24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3</a:t>
              </a:r>
              <a:r>
                <a:rPr kumimoji="0" lang="en-SE" sz="24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-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943EEA-6007-EC7A-12C7-991D629C5037}"/>
                </a:ext>
              </a:extLst>
            </p:cNvPr>
            <p:cNvSpPr/>
            <p:nvPr/>
          </p:nvSpPr>
          <p:spPr bwMode="auto">
            <a:xfrm>
              <a:off x="1763688" y="404664"/>
              <a:ext cx="1152128" cy="7863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Normal AG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21E9-B37D-EBC2-5E95-64A03181A82E}"/>
                </a:ext>
              </a:extLst>
            </p:cNvPr>
            <p:cNvSpPr/>
            <p:nvPr/>
          </p:nvSpPr>
          <p:spPr bwMode="auto">
            <a:xfrm>
              <a:off x="1763688" y="1191022"/>
              <a:ext cx="1152128" cy="797818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SE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∆</a:t>
              </a:r>
              <a:r>
                <a:rPr kumimoji="0" lang="en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 AG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204EBD8-DD44-3095-C35F-D5A9D5892F12}"/>
              </a:ext>
            </a:extLst>
          </p:cNvPr>
          <p:cNvGrpSpPr/>
          <p:nvPr/>
        </p:nvGrpSpPr>
        <p:grpSpPr>
          <a:xfrm>
            <a:off x="2915816" y="404664"/>
            <a:ext cx="5638909" cy="806778"/>
            <a:chOff x="2915816" y="404664"/>
            <a:chExt cx="5638909" cy="806778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F5153E6F-6989-8BC5-0F29-729A35B6C731}"/>
                </a:ext>
              </a:extLst>
            </p:cNvPr>
            <p:cNvGrpSpPr/>
            <p:nvPr/>
          </p:nvGrpSpPr>
          <p:grpSpPr>
            <a:xfrm>
              <a:off x="6660232" y="404664"/>
              <a:ext cx="1894493" cy="504056"/>
              <a:chOff x="6900791" y="754830"/>
              <a:chExt cx="1894493" cy="50405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E7825C-6FD8-AF4A-2936-2021B192335A}"/>
                  </a:ext>
                </a:extLst>
              </p:cNvPr>
              <p:cNvSpPr txBox="1"/>
              <p:nvPr/>
            </p:nvSpPr>
            <p:spPr>
              <a:xfrm>
                <a:off x="6900791" y="776026"/>
                <a:ext cx="3577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E" dirty="0"/>
                  <a:t>=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C6B7F6D-61A0-CD10-E844-54B0675090C0}"/>
                  </a:ext>
                </a:extLst>
              </p:cNvPr>
              <p:cNvSpPr/>
              <p:nvPr/>
            </p:nvSpPr>
            <p:spPr bwMode="auto">
              <a:xfrm>
                <a:off x="7355124" y="754830"/>
                <a:ext cx="1440160" cy="504056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SE" dirty="0">
                    <a:solidFill>
                      <a:srgbClr val="000000"/>
                    </a:solidFill>
                    <a:ea typeface="ＭＳ Ｐゴシック" charset="0"/>
                  </a:rPr>
                  <a:t>(Na-Cl)</a:t>
                </a:r>
                <a:endParaRPr kumimoji="0" lang="en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877E249-21F0-F97A-AC07-9B46932156DD}"/>
                </a:ext>
              </a:extLst>
            </p:cNvPr>
            <p:cNvGrpSpPr/>
            <p:nvPr/>
          </p:nvGrpSpPr>
          <p:grpSpPr>
            <a:xfrm>
              <a:off x="2915816" y="404664"/>
              <a:ext cx="3744416" cy="806778"/>
              <a:chOff x="3059832" y="720484"/>
              <a:chExt cx="3744416" cy="80677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37572DA-7890-BA62-1B45-C0FB99F85638}"/>
                  </a:ext>
                </a:extLst>
              </p:cNvPr>
              <p:cNvSpPr/>
              <p:nvPr/>
            </p:nvSpPr>
            <p:spPr bwMode="auto">
              <a:xfrm>
                <a:off x="3059832" y="720484"/>
                <a:ext cx="1008112" cy="504056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SE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rPr>
                  <a:t>HCO</a:t>
                </a:r>
                <a:r>
                  <a:rPr kumimoji="0" lang="en-SE" sz="2400" b="0" i="0" u="none" strike="noStrike" cap="none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rPr>
                  <a:t>3</a:t>
                </a:r>
                <a:r>
                  <a:rPr kumimoji="0" lang="en-SE" sz="2400" b="0" i="0" u="none" strike="noStrike" cap="none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rPr>
                  <a:t>-</a:t>
                </a:r>
                <a:endParaRPr kumimoji="0" lang="en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7B332A4-0E01-C36F-9113-412C651B5F58}"/>
                  </a:ext>
                </a:extLst>
              </p:cNvPr>
              <p:cNvSpPr/>
              <p:nvPr/>
            </p:nvSpPr>
            <p:spPr bwMode="auto">
              <a:xfrm>
                <a:off x="5796136" y="733635"/>
                <a:ext cx="1008112" cy="50405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SE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∆</a:t>
                </a:r>
                <a:r>
                  <a:rPr lang="en-SE" dirty="0">
                    <a:effectLst/>
                  </a:rPr>
                  <a:t> </a:t>
                </a:r>
                <a:r>
                  <a:rPr lang="en-SE" dirty="0">
                    <a:solidFill>
                      <a:srgbClr val="000000"/>
                    </a:solidFill>
                    <a:effectLst/>
                    <a:ea typeface="ＭＳ Ｐゴシック" charset="0"/>
                  </a:rPr>
                  <a:t>AG</a:t>
                </a:r>
                <a:endParaRPr kumimoji="0" lang="en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6072900-4F29-6F96-B021-AB8494E96B50}"/>
                  </a:ext>
                </a:extLst>
              </p:cNvPr>
              <p:cNvSpPr/>
              <p:nvPr/>
            </p:nvSpPr>
            <p:spPr bwMode="auto">
              <a:xfrm>
                <a:off x="4355976" y="729444"/>
                <a:ext cx="1152128" cy="79781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SE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ea typeface="ＭＳ Ｐゴシック" charset="0"/>
                  </a:rPr>
                  <a:t>Normal AG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4AA104-1197-F5D3-9404-806314C4672E}"/>
                  </a:ext>
                </a:extLst>
              </p:cNvPr>
              <p:cNvSpPr txBox="1"/>
              <p:nvPr/>
            </p:nvSpPr>
            <p:spPr>
              <a:xfrm>
                <a:off x="4067944" y="735087"/>
                <a:ext cx="357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E" dirty="0"/>
                  <a:t>+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911EC7-7A78-D1BF-B894-271ED7E2F6AF}"/>
                  </a:ext>
                </a:extLst>
              </p:cNvPr>
              <p:cNvSpPr txBox="1"/>
              <p:nvPr/>
            </p:nvSpPr>
            <p:spPr>
              <a:xfrm>
                <a:off x="5508104" y="735087"/>
                <a:ext cx="357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E" dirty="0"/>
                  <a:t>+</a:t>
                </a:r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2A22C75-6271-3053-ED81-EFEB5039A2CC}"/>
              </a:ext>
            </a:extLst>
          </p:cNvPr>
          <p:cNvGrpSpPr/>
          <p:nvPr/>
        </p:nvGrpSpPr>
        <p:grpSpPr>
          <a:xfrm>
            <a:off x="2915816" y="1268760"/>
            <a:ext cx="4877236" cy="531632"/>
            <a:chOff x="2915816" y="1542102"/>
            <a:chExt cx="4877236" cy="5316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FA9362-87FC-BBE8-0D16-84EF8915BD91}"/>
                </a:ext>
              </a:extLst>
            </p:cNvPr>
            <p:cNvSpPr/>
            <p:nvPr/>
          </p:nvSpPr>
          <p:spPr bwMode="auto">
            <a:xfrm>
              <a:off x="2915816" y="1542102"/>
              <a:ext cx="1008112" cy="50405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HCO</a:t>
              </a:r>
              <a:r>
                <a:rPr kumimoji="0" lang="en-SE" sz="24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3</a:t>
              </a:r>
              <a:r>
                <a:rPr kumimoji="0" lang="en-SE" sz="24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-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086C903-CCD3-6C28-B53A-44B7D16422E7}"/>
                </a:ext>
              </a:extLst>
            </p:cNvPr>
            <p:cNvGrpSpPr/>
            <p:nvPr/>
          </p:nvGrpSpPr>
          <p:grpSpPr>
            <a:xfrm>
              <a:off x="4644008" y="1556792"/>
              <a:ext cx="3149044" cy="516942"/>
              <a:chOff x="5582362" y="2046158"/>
              <a:chExt cx="3149044" cy="51694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8D9B3A-6A61-0383-8F1C-5CD35D69F9FB}"/>
                  </a:ext>
                </a:extLst>
              </p:cNvPr>
              <p:cNvSpPr/>
              <p:nvPr/>
            </p:nvSpPr>
            <p:spPr bwMode="auto">
              <a:xfrm>
                <a:off x="5914964" y="2046158"/>
                <a:ext cx="1440160" cy="504056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SE" dirty="0">
                    <a:solidFill>
                      <a:srgbClr val="000000"/>
                    </a:solidFill>
                    <a:ea typeface="ＭＳ Ｐゴシック" charset="0"/>
                  </a:rPr>
                  <a:t>(Na-Cl)</a:t>
                </a:r>
                <a:endParaRPr kumimoji="0" lang="en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7042A59-5AD9-F2AB-13E4-A3F3E061FC77}"/>
                  </a:ext>
                </a:extLst>
              </p:cNvPr>
              <p:cNvSpPr/>
              <p:nvPr/>
            </p:nvSpPr>
            <p:spPr bwMode="auto">
              <a:xfrm>
                <a:off x="7723294" y="2059044"/>
                <a:ext cx="1008112" cy="50405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SE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∆</a:t>
                </a:r>
                <a:r>
                  <a:rPr lang="en-SE" dirty="0">
                    <a:effectLst/>
                  </a:rPr>
                  <a:t> </a:t>
                </a:r>
                <a:r>
                  <a:rPr lang="en-SE" dirty="0">
                    <a:solidFill>
                      <a:srgbClr val="000000"/>
                    </a:solidFill>
                    <a:effectLst/>
                    <a:ea typeface="ＭＳ Ｐゴシック" charset="0"/>
                  </a:rPr>
                  <a:t>AG</a:t>
                </a:r>
                <a:endParaRPr kumimoji="0" lang="en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191B9E-5B66-194B-6853-D73F3B1333F3}"/>
                  </a:ext>
                </a:extLst>
              </p:cNvPr>
              <p:cNvSpPr txBox="1"/>
              <p:nvPr/>
            </p:nvSpPr>
            <p:spPr>
              <a:xfrm>
                <a:off x="5582362" y="2060848"/>
                <a:ext cx="3577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E" dirty="0"/>
                  <a:t>=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8B2AA19-97D9-89F8-A8B0-2CED60E630D2}"/>
                  </a:ext>
                </a:extLst>
              </p:cNvPr>
              <p:cNvSpPr txBox="1"/>
              <p:nvPr/>
            </p:nvSpPr>
            <p:spPr>
              <a:xfrm>
                <a:off x="7382562" y="2060848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E" dirty="0"/>
                  <a:t>-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8EF3917-39A1-7E8A-BEA8-A673BF8F6B6E}"/>
                </a:ext>
              </a:extLst>
            </p:cNvPr>
            <p:cNvSpPr txBox="1"/>
            <p:nvPr/>
          </p:nvSpPr>
          <p:spPr>
            <a:xfrm>
              <a:off x="3940260" y="1584493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E" dirty="0"/>
                <a:t>+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F5806B5-91BD-7ED0-8968-9A8B1493F1C1}"/>
                </a:ext>
              </a:extLst>
            </p:cNvPr>
            <p:cNvSpPr txBox="1"/>
            <p:nvPr/>
          </p:nvSpPr>
          <p:spPr>
            <a:xfrm>
              <a:off x="4211960" y="1599183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E" dirty="0"/>
                <a:t>10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F62CEAF-3C9C-F041-25CF-DFD84A77F6F0}"/>
              </a:ext>
            </a:extLst>
          </p:cNvPr>
          <p:cNvGrpSpPr/>
          <p:nvPr/>
        </p:nvGrpSpPr>
        <p:grpSpPr>
          <a:xfrm>
            <a:off x="2915816" y="5296099"/>
            <a:ext cx="5112181" cy="1007595"/>
            <a:chOff x="2915816" y="5296099"/>
            <a:chExt cx="5112181" cy="100759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C8FFABB-68AC-D84B-6CD8-EEDD63594C96}"/>
                </a:ext>
              </a:extLst>
            </p:cNvPr>
            <p:cNvSpPr txBox="1"/>
            <p:nvPr/>
          </p:nvSpPr>
          <p:spPr>
            <a:xfrm>
              <a:off x="4036440" y="5296099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E" dirty="0"/>
                <a:t> 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80234E3-DC97-230F-61C3-DA0BAC875B55}"/>
                </a:ext>
              </a:extLst>
            </p:cNvPr>
            <p:cNvSpPr/>
            <p:nvPr/>
          </p:nvSpPr>
          <p:spPr bwMode="auto">
            <a:xfrm>
              <a:off x="2915816" y="5665993"/>
              <a:ext cx="1611616" cy="50405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SE" dirty="0">
                  <a:solidFill>
                    <a:srgbClr val="000000"/>
                  </a:solidFill>
                  <a:ea typeface="ＭＳ Ｐゴシック" charset="0"/>
                </a:rPr>
                <a:t>(Na-Cl-35)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252BBFF-8F84-80F3-1D6C-1DD9C19452FD}"/>
                </a:ext>
              </a:extLst>
            </p:cNvPr>
            <p:cNvSpPr/>
            <p:nvPr/>
          </p:nvSpPr>
          <p:spPr bwMode="auto">
            <a:xfrm>
              <a:off x="6587837" y="5655517"/>
              <a:ext cx="1440160" cy="50405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SE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∆ </a:t>
              </a:r>
              <a:r>
                <a:rPr lang="en-SE" dirty="0">
                  <a:solidFill>
                    <a:srgbClr val="000000"/>
                  </a:solidFill>
                  <a:ea typeface="ＭＳ Ｐゴシック" charset="0"/>
                </a:rPr>
                <a:t>(Na-Cl)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0F134FD-EE0C-59C4-A14A-69CFB103CD57}"/>
                </a:ext>
              </a:extLst>
            </p:cNvPr>
            <p:cNvSpPr txBox="1"/>
            <p:nvPr/>
          </p:nvSpPr>
          <p:spPr>
            <a:xfrm>
              <a:off x="4585305" y="5472697"/>
              <a:ext cx="17876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SE" dirty="0"/>
                <a:t>should be 0</a:t>
              </a:r>
            </a:p>
            <a:p>
              <a:pPr algn="ctr"/>
              <a:r>
                <a:rPr lang="en-SE" dirty="0"/>
                <a:t>can be called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D8A029A-21AD-4983-6C73-338174118E1F}"/>
              </a:ext>
            </a:extLst>
          </p:cNvPr>
          <p:cNvGrpSpPr/>
          <p:nvPr/>
        </p:nvGrpSpPr>
        <p:grpSpPr>
          <a:xfrm>
            <a:off x="2916905" y="2036507"/>
            <a:ext cx="6246621" cy="528397"/>
            <a:chOff x="2916905" y="2036507"/>
            <a:chExt cx="6246621" cy="528397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A21C349-AB74-C4C8-547E-4B5C0127E32E}"/>
                </a:ext>
              </a:extLst>
            </p:cNvPr>
            <p:cNvSpPr/>
            <p:nvPr/>
          </p:nvSpPr>
          <p:spPr bwMode="auto">
            <a:xfrm>
              <a:off x="2916905" y="2060848"/>
              <a:ext cx="1008112" cy="50405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SE" dirty="0">
                  <a:solidFill>
                    <a:srgbClr val="000000"/>
                  </a:solidFill>
                  <a:ea typeface="ＭＳ Ｐゴシック" charset="0"/>
                </a:rPr>
                <a:t>SBE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581D4A1-1967-D658-5B3A-D358CB2CE489}"/>
                </a:ext>
              </a:extLst>
            </p:cNvPr>
            <p:cNvSpPr txBox="1"/>
            <p:nvPr/>
          </p:nvSpPr>
          <p:spPr>
            <a:xfrm>
              <a:off x="3995936" y="2078898"/>
              <a:ext cx="3577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dirty="0"/>
                <a:t>=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61BA990-6BE4-883C-105D-CA3EA6547374}"/>
                </a:ext>
              </a:extLst>
            </p:cNvPr>
            <p:cNvSpPr/>
            <p:nvPr/>
          </p:nvSpPr>
          <p:spPr bwMode="auto">
            <a:xfrm>
              <a:off x="4351839" y="2044810"/>
              <a:ext cx="1008112" cy="50405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HCO</a:t>
              </a:r>
              <a:r>
                <a:rPr kumimoji="0" lang="en-SE" sz="24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3</a:t>
              </a:r>
              <a:r>
                <a:rPr kumimoji="0" lang="en-SE" sz="24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-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52E5A2E-0BB6-93D5-50A0-9511E552C0C1}"/>
                </a:ext>
              </a:extLst>
            </p:cNvPr>
            <p:cNvSpPr txBox="1"/>
            <p:nvPr/>
          </p:nvSpPr>
          <p:spPr>
            <a:xfrm>
              <a:off x="5364088" y="2036507"/>
              <a:ext cx="3799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− 24.8 + [16.2 x (pH − 7.40)]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EA55926-5BE0-7801-1255-5905611D6EFB}"/>
              </a:ext>
            </a:extLst>
          </p:cNvPr>
          <p:cNvGrpSpPr/>
          <p:nvPr/>
        </p:nvGrpSpPr>
        <p:grpSpPr>
          <a:xfrm>
            <a:off x="2921042" y="2836898"/>
            <a:ext cx="3163126" cy="520094"/>
            <a:chOff x="2921042" y="2836898"/>
            <a:chExt cx="3163126" cy="52009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27EFDA5-565D-1439-1B3F-A4E84EA1DD01}"/>
                </a:ext>
              </a:extLst>
            </p:cNvPr>
            <p:cNvSpPr/>
            <p:nvPr/>
          </p:nvSpPr>
          <p:spPr bwMode="auto">
            <a:xfrm>
              <a:off x="2921042" y="2852936"/>
              <a:ext cx="1008112" cy="50405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SE" dirty="0">
                  <a:solidFill>
                    <a:srgbClr val="000000"/>
                  </a:solidFill>
                  <a:ea typeface="ＭＳ Ｐゴシック" charset="0"/>
                </a:rPr>
                <a:t>SBE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54CC070-8031-BDC2-3356-B5E6945CD5EB}"/>
                </a:ext>
              </a:extLst>
            </p:cNvPr>
            <p:cNvSpPr txBox="1"/>
            <p:nvPr/>
          </p:nvSpPr>
          <p:spPr>
            <a:xfrm>
              <a:off x="4716016" y="2852936"/>
              <a:ext cx="3577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dirty="0"/>
                <a:t>≈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9F2EB8C-9D3B-F463-4F79-55B9C1A15C34}"/>
                </a:ext>
              </a:extLst>
            </p:cNvPr>
            <p:cNvSpPr/>
            <p:nvPr/>
          </p:nvSpPr>
          <p:spPr bwMode="auto">
            <a:xfrm>
              <a:off x="5076056" y="2836898"/>
              <a:ext cx="1008112" cy="50405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HCO</a:t>
              </a:r>
              <a:r>
                <a:rPr kumimoji="0" lang="en-SE" sz="24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3</a:t>
              </a:r>
              <a:r>
                <a:rPr kumimoji="0" lang="en-SE" sz="24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-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CDCC676-A964-2143-80ED-182919064725}"/>
                </a:ext>
              </a:extLst>
            </p:cNvPr>
            <p:cNvSpPr txBox="1"/>
            <p:nvPr/>
          </p:nvSpPr>
          <p:spPr>
            <a:xfrm>
              <a:off x="3995936" y="2852936"/>
              <a:ext cx="742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E" dirty="0"/>
                <a:t>+ 25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EBCADF7-CA25-951B-CDCF-7EBB5B76B66D}"/>
              </a:ext>
            </a:extLst>
          </p:cNvPr>
          <p:cNvGrpSpPr/>
          <p:nvPr/>
        </p:nvGrpSpPr>
        <p:grpSpPr>
          <a:xfrm>
            <a:off x="2794049" y="4277875"/>
            <a:ext cx="5328592" cy="1080120"/>
            <a:chOff x="2794049" y="4277875"/>
            <a:chExt cx="5328592" cy="108012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CBCE390-C3B6-27A3-95D3-084125799521}"/>
                </a:ext>
              </a:extLst>
            </p:cNvPr>
            <p:cNvSpPr/>
            <p:nvPr/>
          </p:nvSpPr>
          <p:spPr bwMode="auto">
            <a:xfrm>
              <a:off x="2915816" y="4581128"/>
              <a:ext cx="1008112" cy="50405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SE" dirty="0">
                  <a:solidFill>
                    <a:srgbClr val="000000"/>
                  </a:solidFill>
                  <a:ea typeface="ＭＳ Ｐゴシック" charset="0"/>
                </a:rPr>
                <a:t>SBE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8854854-8830-21F1-7BB3-C51DB1FE0449}"/>
                </a:ext>
              </a:extLst>
            </p:cNvPr>
            <p:cNvSpPr/>
            <p:nvPr/>
          </p:nvSpPr>
          <p:spPr bwMode="auto">
            <a:xfrm>
              <a:off x="4472554" y="4563133"/>
              <a:ext cx="1611616" cy="50405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SE" dirty="0">
                  <a:solidFill>
                    <a:srgbClr val="000000"/>
                  </a:solidFill>
                  <a:ea typeface="ＭＳ Ｐゴシック" charset="0"/>
                </a:rPr>
                <a:t>(Na-Cl-35)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0BD0D0D-31F4-B30B-BD55-8AF40C8FD161}"/>
                </a:ext>
              </a:extLst>
            </p:cNvPr>
            <p:cNvSpPr/>
            <p:nvPr/>
          </p:nvSpPr>
          <p:spPr bwMode="auto">
            <a:xfrm>
              <a:off x="6876256" y="4576019"/>
              <a:ext cx="1008112" cy="50405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SE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∆</a:t>
              </a:r>
              <a:r>
                <a:rPr lang="en-SE" dirty="0">
                  <a:effectLst/>
                </a:rPr>
                <a:t> </a:t>
              </a:r>
              <a:r>
                <a:rPr lang="en-SE" dirty="0">
                  <a:solidFill>
                    <a:srgbClr val="000000"/>
                  </a:solidFill>
                  <a:effectLst/>
                  <a:ea typeface="ＭＳ Ｐゴシック" charset="0"/>
                </a:rPr>
                <a:t>AG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32BE052-6F29-E6CB-BEAD-7525DE1DADFE}"/>
                </a:ext>
              </a:extLst>
            </p:cNvPr>
            <p:cNvSpPr txBox="1"/>
            <p:nvPr/>
          </p:nvSpPr>
          <p:spPr>
            <a:xfrm>
              <a:off x="3995936" y="4577823"/>
              <a:ext cx="3577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dirty="0"/>
                <a:t>=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D07ACED-219F-43DB-5C2F-2A53265D7658}"/>
                </a:ext>
              </a:extLst>
            </p:cNvPr>
            <p:cNvSpPr txBox="1"/>
            <p:nvPr/>
          </p:nvSpPr>
          <p:spPr>
            <a:xfrm>
              <a:off x="6372974" y="4577823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E" dirty="0"/>
                <a:t>-</a:t>
              </a:r>
            </a:p>
          </p:txBody>
        </p: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F134376D-65E4-421A-0CB0-C85F224FC557}"/>
                </a:ext>
              </a:extLst>
            </p:cNvPr>
            <p:cNvSpPr/>
            <p:nvPr/>
          </p:nvSpPr>
          <p:spPr bwMode="auto">
            <a:xfrm>
              <a:off x="2794049" y="4277875"/>
              <a:ext cx="5328592" cy="108012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0"/>
              </a:schemeClr>
            </a:solidFill>
            <a:ln w="1111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FD4477F-1F34-92C0-2BCA-C875CBCC8C02}"/>
              </a:ext>
            </a:extLst>
          </p:cNvPr>
          <p:cNvGrpSpPr/>
          <p:nvPr/>
        </p:nvGrpSpPr>
        <p:grpSpPr>
          <a:xfrm>
            <a:off x="2915816" y="3617448"/>
            <a:ext cx="4877236" cy="531632"/>
            <a:chOff x="2915816" y="1542102"/>
            <a:chExt cx="4877236" cy="53163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6332E86-49BD-0A04-A824-B80660F5AC50}"/>
                </a:ext>
              </a:extLst>
            </p:cNvPr>
            <p:cNvSpPr/>
            <p:nvPr/>
          </p:nvSpPr>
          <p:spPr bwMode="auto">
            <a:xfrm>
              <a:off x="2915816" y="1542102"/>
              <a:ext cx="1008112" cy="50405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SE" dirty="0">
                  <a:solidFill>
                    <a:srgbClr val="000000"/>
                  </a:solidFill>
                  <a:ea typeface="ＭＳ Ｐゴシック" charset="0"/>
                </a:rPr>
                <a:t>SBE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65D7A62A-FF35-0ED1-9DBE-6E92A1848373}"/>
                </a:ext>
              </a:extLst>
            </p:cNvPr>
            <p:cNvGrpSpPr/>
            <p:nvPr/>
          </p:nvGrpSpPr>
          <p:grpSpPr>
            <a:xfrm>
              <a:off x="4644008" y="1556792"/>
              <a:ext cx="3149044" cy="516942"/>
              <a:chOff x="5582362" y="2046158"/>
              <a:chExt cx="3149044" cy="516942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B12F8DF-C768-3E83-0BB2-79256454ABFF}"/>
                  </a:ext>
                </a:extLst>
              </p:cNvPr>
              <p:cNvSpPr/>
              <p:nvPr/>
            </p:nvSpPr>
            <p:spPr bwMode="auto">
              <a:xfrm>
                <a:off x="5914964" y="2046158"/>
                <a:ext cx="1440160" cy="504056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SE" dirty="0">
                    <a:solidFill>
                      <a:srgbClr val="000000"/>
                    </a:solidFill>
                    <a:ea typeface="ＭＳ Ｐゴシック" charset="0"/>
                  </a:rPr>
                  <a:t>(Na-Cl)</a:t>
                </a:r>
                <a:endParaRPr kumimoji="0" lang="en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0083E1B-8E74-9D73-D700-FB67F13609D9}"/>
                  </a:ext>
                </a:extLst>
              </p:cNvPr>
              <p:cNvSpPr/>
              <p:nvPr/>
            </p:nvSpPr>
            <p:spPr bwMode="auto">
              <a:xfrm>
                <a:off x="7723294" y="2059044"/>
                <a:ext cx="1008112" cy="504056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SE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∆</a:t>
                </a:r>
                <a:r>
                  <a:rPr lang="en-SE" dirty="0">
                    <a:effectLst/>
                  </a:rPr>
                  <a:t> </a:t>
                </a:r>
                <a:r>
                  <a:rPr lang="en-SE" dirty="0">
                    <a:solidFill>
                      <a:srgbClr val="000000"/>
                    </a:solidFill>
                    <a:effectLst/>
                    <a:ea typeface="ＭＳ Ｐゴシック" charset="0"/>
                  </a:rPr>
                  <a:t>AG</a:t>
                </a:r>
                <a:endParaRPr kumimoji="0" lang="en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A20C0935-C7E8-47A4-D066-9C353FD77BB4}"/>
                  </a:ext>
                </a:extLst>
              </p:cNvPr>
              <p:cNvSpPr txBox="1"/>
              <p:nvPr/>
            </p:nvSpPr>
            <p:spPr>
              <a:xfrm>
                <a:off x="5582362" y="2060848"/>
                <a:ext cx="3577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E" dirty="0"/>
                  <a:t>=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4EA86B5-393F-D864-6E21-18E33367657E}"/>
                  </a:ext>
                </a:extLst>
              </p:cNvPr>
              <p:cNvSpPr txBox="1"/>
              <p:nvPr/>
            </p:nvSpPr>
            <p:spPr>
              <a:xfrm>
                <a:off x="7382562" y="2060848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E" dirty="0"/>
                  <a:t>-</a:t>
                </a: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479C1AF-FD40-80B2-9852-679E95501638}"/>
                </a:ext>
              </a:extLst>
            </p:cNvPr>
            <p:cNvSpPr txBox="1"/>
            <p:nvPr/>
          </p:nvSpPr>
          <p:spPr>
            <a:xfrm>
              <a:off x="3940260" y="1584493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E" dirty="0"/>
                <a:t>+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1553F-CBA0-8E37-A48B-A74EECA0CBD6}"/>
                </a:ext>
              </a:extLst>
            </p:cNvPr>
            <p:cNvSpPr txBox="1"/>
            <p:nvPr/>
          </p:nvSpPr>
          <p:spPr>
            <a:xfrm>
              <a:off x="4211960" y="1599183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E" dirty="0"/>
                <a:t>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389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1D446A02-8CCC-6B59-71D6-2057A0E0C5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SE" altLang="en-SE" dirty="0"/>
              <a:t>Mnemonic: ACID</a:t>
            </a:r>
          </a:p>
        </p:txBody>
      </p:sp>
      <p:sp>
        <p:nvSpPr>
          <p:cNvPr id="18434" name="Content Placeholder 4">
            <a:extLst>
              <a:ext uri="{FF2B5EF4-FFF2-40B4-BE49-F238E27FC236}">
                <a16:creationId xmlns:a16="http://schemas.microsoft.com/office/drawing/2014/main" id="{2D84EAEB-D1D7-FABA-02F7-EB8AE792CD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SE" altLang="en-SE" dirty="0"/>
              <a:t>Arterial values</a:t>
            </a:r>
          </a:p>
          <a:p>
            <a:pPr marL="0" indent="0">
              <a:buFontTx/>
              <a:buNone/>
            </a:pPr>
            <a:r>
              <a:rPr lang="en-SE" altLang="en-SE" dirty="0"/>
              <a:t>1-</a:t>
            </a:r>
            <a:r>
              <a:rPr lang="en-SE" altLang="en-SE" b="1" dirty="0"/>
              <a:t>A</a:t>
            </a:r>
            <a:r>
              <a:rPr lang="en-SE" altLang="en-SE" dirty="0"/>
              <a:t>cidosis/alkalosis? Metabolic/respiratory?</a:t>
            </a:r>
          </a:p>
          <a:p>
            <a:pPr marL="0" indent="0">
              <a:buFontTx/>
              <a:buNone/>
            </a:pPr>
            <a:r>
              <a:rPr lang="en-SE" altLang="en-SE" dirty="0"/>
              <a:t>2-</a:t>
            </a:r>
            <a:r>
              <a:rPr lang="en-SE" altLang="en-SE" b="1" dirty="0"/>
              <a:t>C</a:t>
            </a:r>
            <a:r>
              <a:rPr lang="en-SE" altLang="en-SE" dirty="0"/>
              <a:t>ompensation?</a:t>
            </a:r>
          </a:p>
          <a:p>
            <a:pPr marL="0" indent="0">
              <a:buFontTx/>
              <a:buNone/>
            </a:pPr>
            <a:r>
              <a:rPr lang="en-SE" altLang="en-SE" dirty="0"/>
              <a:t>3-</a:t>
            </a:r>
            <a:r>
              <a:rPr lang="en-SE" altLang="en-SE" b="1" dirty="0"/>
              <a:t>I</a:t>
            </a:r>
            <a:r>
              <a:rPr lang="en-SE" altLang="en-SE" dirty="0"/>
              <a:t>onic Gaps?</a:t>
            </a:r>
          </a:p>
          <a:p>
            <a:pPr marL="0" indent="0">
              <a:buFontTx/>
              <a:buNone/>
            </a:pPr>
            <a:r>
              <a:rPr lang="en-SE" altLang="en-SE" dirty="0"/>
              <a:t>4-</a:t>
            </a:r>
            <a:r>
              <a:rPr lang="en-SE" altLang="en-SE" b="1" dirty="0"/>
              <a:t>D</a:t>
            </a:r>
            <a:r>
              <a:rPr lang="en-SE" altLang="en-SE" dirty="0"/>
              <a:t>ifferential Diagnosis?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02065-9443-34B9-354C-AFCAE84A7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6E8B2B-505A-D8F2-05F3-590903DC1D0B}"/>
              </a:ext>
            </a:extLst>
          </p:cNvPr>
          <p:cNvSpPr/>
          <p:nvPr/>
        </p:nvSpPr>
        <p:spPr bwMode="auto">
          <a:xfrm>
            <a:off x="539552" y="3356992"/>
            <a:ext cx="844642" cy="50405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SBE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8F5483-92D6-8B51-BC75-6EC6EDAD9AB5}"/>
              </a:ext>
            </a:extLst>
          </p:cNvPr>
          <p:cNvSpPr txBox="1"/>
          <p:nvPr/>
        </p:nvSpPr>
        <p:spPr>
          <a:xfrm>
            <a:off x="1693930" y="33569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=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E63B33-7C87-CF59-0A73-D1B1C4455A7A}"/>
              </a:ext>
            </a:extLst>
          </p:cNvPr>
          <p:cNvSpPr/>
          <p:nvPr/>
        </p:nvSpPr>
        <p:spPr bwMode="auto">
          <a:xfrm>
            <a:off x="2339752" y="3356992"/>
            <a:ext cx="1440160" cy="50405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∆</a:t>
            </a:r>
            <a:r>
              <a:rPr lang="en-SE" dirty="0">
                <a:effectLst/>
              </a:rPr>
              <a:t> </a:t>
            </a:r>
            <a:r>
              <a:rPr lang="en-SE" dirty="0">
                <a:solidFill>
                  <a:srgbClr val="000000"/>
                </a:solidFill>
                <a:ea typeface="ＭＳ Ｐゴシック" charset="0"/>
              </a:rPr>
              <a:t>(Na-Cl)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BACF9F-E293-1A26-F628-A8F94B72890F}"/>
              </a:ext>
            </a:extLst>
          </p:cNvPr>
          <p:cNvSpPr/>
          <p:nvPr/>
        </p:nvSpPr>
        <p:spPr bwMode="auto">
          <a:xfrm>
            <a:off x="6660232" y="3356992"/>
            <a:ext cx="1008112" cy="50405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∆</a:t>
            </a:r>
            <a:r>
              <a:rPr lang="en-SE" dirty="0">
                <a:effectLst/>
              </a:rPr>
              <a:t> </a:t>
            </a:r>
            <a:r>
              <a:rPr lang="en-SE" dirty="0">
                <a:solidFill>
                  <a:srgbClr val="000000"/>
                </a:solidFill>
                <a:effectLst/>
                <a:ea typeface="ＭＳ Ｐゴシック" charset="0"/>
              </a:rPr>
              <a:t>AG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FECA09-7EB4-5862-06FE-F4C706CBB959}"/>
              </a:ext>
            </a:extLst>
          </p:cNvPr>
          <p:cNvSpPr txBox="1"/>
          <p:nvPr/>
        </p:nvSpPr>
        <p:spPr>
          <a:xfrm>
            <a:off x="5076056" y="3284984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3200" dirty="0"/>
              <a:t>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E78A8-72A4-7885-065B-8C5CCA63A0F6}"/>
              </a:ext>
            </a:extLst>
          </p:cNvPr>
          <p:cNvSpPr txBox="1"/>
          <p:nvPr/>
        </p:nvSpPr>
        <p:spPr>
          <a:xfrm>
            <a:off x="285253" y="1229851"/>
            <a:ext cx="553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/>
              <a:t>Metabolic Alkalosis</a:t>
            </a:r>
          </a:p>
          <a:p>
            <a:pPr algn="ctr"/>
            <a:r>
              <a:rPr lang="en-SE" dirty="0"/>
              <a:t>Compensation for chronic resp acidosis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B2CB6D-FC4C-A0E3-AFC4-EF940301F5F8}"/>
              </a:ext>
            </a:extLst>
          </p:cNvPr>
          <p:cNvSpPr txBox="1"/>
          <p:nvPr/>
        </p:nvSpPr>
        <p:spPr>
          <a:xfrm>
            <a:off x="5712121" y="1193218"/>
            <a:ext cx="289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/>
              <a:t>HAGMA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BDF065-42E3-1DF3-8220-5777B5E36587}"/>
              </a:ext>
            </a:extLst>
          </p:cNvPr>
          <p:cNvSpPr txBox="1"/>
          <p:nvPr/>
        </p:nvSpPr>
        <p:spPr>
          <a:xfrm>
            <a:off x="6532533" y="5166431"/>
            <a:ext cx="1254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Low AG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AB795F-5C37-2132-2B53-DF0B1334F118}"/>
              </a:ext>
            </a:extLst>
          </p:cNvPr>
          <p:cNvSpPr txBox="1"/>
          <p:nvPr/>
        </p:nvSpPr>
        <p:spPr>
          <a:xfrm>
            <a:off x="452448" y="4797099"/>
            <a:ext cx="5172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/>
              <a:t>NAGMA</a:t>
            </a:r>
          </a:p>
          <a:p>
            <a:pPr algn="ctr"/>
            <a:r>
              <a:rPr lang="en-SE" dirty="0"/>
              <a:t>Compensation for chronic resp alkalosis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2A824-4F91-87B2-8A8A-063E73CF2238}"/>
              </a:ext>
            </a:extLst>
          </p:cNvPr>
          <p:cNvSpPr txBox="1"/>
          <p:nvPr/>
        </p:nvSpPr>
        <p:spPr>
          <a:xfrm>
            <a:off x="2843808" y="2492896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3200" b="1" dirty="0"/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BF2D8-1ABD-BCDF-B85B-BDA4CD632D62}"/>
              </a:ext>
            </a:extLst>
          </p:cNvPr>
          <p:cNvSpPr txBox="1"/>
          <p:nvPr/>
        </p:nvSpPr>
        <p:spPr>
          <a:xfrm>
            <a:off x="6964814" y="2484185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3200" b="1" dirty="0"/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A4F96B-428D-0E10-4AF8-86B74BFD5ADC}"/>
              </a:ext>
            </a:extLst>
          </p:cNvPr>
          <p:cNvSpPr txBox="1"/>
          <p:nvPr/>
        </p:nvSpPr>
        <p:spPr>
          <a:xfrm>
            <a:off x="2843808" y="421237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3200" b="1" dirty="0"/>
              <a:t>–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94DD59-CB4A-2B0C-FAE2-EDA0FEB74406}"/>
              </a:ext>
            </a:extLst>
          </p:cNvPr>
          <p:cNvSpPr txBox="1"/>
          <p:nvPr/>
        </p:nvSpPr>
        <p:spPr>
          <a:xfrm>
            <a:off x="7062470" y="422108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3200" b="1" dirty="0"/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177600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/>
      <p:bldP spid="20" grpId="0"/>
      <p:bldP spid="2" grpId="0"/>
      <p:bldP spid="8" grpId="0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1DB3F-C8C2-2112-C9DA-9EFDEDB07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7A979-6843-5B37-3363-42C48FFB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/>
              <a:t>3-Ionic Gaps</a:t>
            </a:r>
            <a:endParaRPr lang="en-S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AA3556-ED38-C739-F8C3-3C128C1C1B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289372"/>
              </p:ext>
            </p:extLst>
          </p:nvPr>
        </p:nvGraphicFramePr>
        <p:xfrm>
          <a:off x="685800" y="1981201"/>
          <a:ext cx="7772400" cy="1958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1904">
                  <a:extLst>
                    <a:ext uri="{9D8B030D-6E8A-4147-A177-3AD203B41FA5}">
                      <a16:colId xmlns:a16="http://schemas.microsoft.com/office/drawing/2014/main" val="1532507615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1904712415"/>
                    </a:ext>
                  </a:extLst>
                </a:gridCol>
                <a:gridCol w="2734072">
                  <a:extLst>
                    <a:ext uri="{9D8B030D-6E8A-4147-A177-3AD203B41FA5}">
                      <a16:colId xmlns:a16="http://schemas.microsoft.com/office/drawing/2014/main" val="4263909606"/>
                    </a:ext>
                  </a:extLst>
                </a:gridCol>
              </a:tblGrid>
              <a:tr h="449435">
                <a:tc>
                  <a:txBody>
                    <a:bodyPr/>
                    <a:lstStyle/>
                    <a:p>
                      <a:endParaRPr lang="en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E" sz="2800" b="1" dirty="0"/>
                        <a:t>AG not provided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E" sz="2800" b="1" dirty="0"/>
                        <a:t>AG provided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692934"/>
                  </a:ext>
                </a:extLst>
              </a:tr>
              <a:tr h="713615">
                <a:tc>
                  <a:txBody>
                    <a:bodyPr/>
                    <a:lstStyle/>
                    <a:p>
                      <a:r>
                        <a:rPr lang="en-SE" sz="2800" dirty="0"/>
                        <a:t>Step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charset="0"/>
                        </a:rPr>
                        <a:t>                  </a:t>
                      </a:r>
                      <a:r>
                        <a:rPr lang="en-SE" sz="2800" dirty="0">
                          <a:solidFill>
                            <a:srgbClr val="000000"/>
                          </a:solidFill>
                          <a:effectLst/>
                          <a:ea typeface="ＭＳ Ｐゴシック" charset="0"/>
                        </a:rPr>
                        <a:t>= Na - Cl - 35 </a:t>
                      </a:r>
                      <a:endParaRPr kumimoji="0" 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2800" dirty="0">
                          <a:solidFill>
                            <a:srgbClr val="000000"/>
                          </a:solidFill>
                          <a:effectLst/>
                          <a:ea typeface="ＭＳ Ｐゴシック" charset="0"/>
                        </a:rPr>
                        <a:t>            = AG - 10</a:t>
                      </a:r>
                      <a:endParaRPr kumimoji="0" lang="en-SE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869246"/>
                  </a:ext>
                </a:extLst>
              </a:tr>
              <a:tr h="726452">
                <a:tc>
                  <a:txBody>
                    <a:bodyPr/>
                    <a:lstStyle/>
                    <a:p>
                      <a:r>
                        <a:rPr lang="en-SE" sz="2800" dirty="0"/>
                        <a:t>Step 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SE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0706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D279096-00D7-6F6F-E4F7-9AEF6D5DDDC7}"/>
              </a:ext>
            </a:extLst>
          </p:cNvPr>
          <p:cNvSpPr/>
          <p:nvPr/>
        </p:nvSpPr>
        <p:spPr bwMode="auto">
          <a:xfrm>
            <a:off x="5783496" y="2556729"/>
            <a:ext cx="1008112" cy="50405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∆</a:t>
            </a:r>
            <a:r>
              <a:rPr lang="en-SE" dirty="0">
                <a:effectLst/>
              </a:rPr>
              <a:t> </a:t>
            </a:r>
            <a:r>
              <a:rPr lang="en-SE" dirty="0">
                <a:solidFill>
                  <a:srgbClr val="000000"/>
                </a:solidFill>
                <a:effectLst/>
                <a:ea typeface="ＭＳ Ｐゴシック" charset="0"/>
              </a:rPr>
              <a:t>AG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82B54C-95CF-A5CD-04D6-6CFCA87AB15E}"/>
              </a:ext>
            </a:extLst>
          </p:cNvPr>
          <p:cNvSpPr/>
          <p:nvPr/>
        </p:nvSpPr>
        <p:spPr bwMode="auto">
          <a:xfrm>
            <a:off x="2051720" y="2556729"/>
            <a:ext cx="1440160" cy="50405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∆</a:t>
            </a:r>
            <a:r>
              <a:rPr lang="en-SE" dirty="0">
                <a:effectLst/>
              </a:rPr>
              <a:t> </a:t>
            </a:r>
            <a:r>
              <a:rPr lang="en-SE" dirty="0">
                <a:solidFill>
                  <a:srgbClr val="000000"/>
                </a:solidFill>
                <a:ea typeface="ＭＳ Ｐゴシック" charset="0"/>
              </a:rPr>
              <a:t>(Na-Cl)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D52208-64E2-E083-0178-B59610B2900B}"/>
              </a:ext>
            </a:extLst>
          </p:cNvPr>
          <p:cNvGrpSpPr/>
          <p:nvPr/>
        </p:nvGrpSpPr>
        <p:grpSpPr>
          <a:xfrm>
            <a:off x="2411760" y="3212976"/>
            <a:ext cx="4373034" cy="584775"/>
            <a:chOff x="2359206" y="5076473"/>
            <a:chExt cx="4373034" cy="5847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5AE5FB-82D3-B60B-2FFA-ADFA2D991FEE}"/>
                </a:ext>
              </a:extLst>
            </p:cNvPr>
            <p:cNvSpPr/>
            <p:nvPr/>
          </p:nvSpPr>
          <p:spPr bwMode="auto">
            <a:xfrm>
              <a:off x="2359206" y="5148481"/>
              <a:ext cx="844642" cy="50405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S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rPr>
                <a:t>SBE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F52D99-019D-6FC0-5552-B6CA8A1B1594}"/>
                </a:ext>
              </a:extLst>
            </p:cNvPr>
            <p:cNvSpPr txBox="1"/>
            <p:nvPr/>
          </p:nvSpPr>
          <p:spPr>
            <a:xfrm>
              <a:off x="3278106" y="5148481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E" dirty="0"/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ECF963-C806-4B4F-7423-76733350EEAA}"/>
                </a:ext>
              </a:extLst>
            </p:cNvPr>
            <p:cNvSpPr/>
            <p:nvPr/>
          </p:nvSpPr>
          <p:spPr bwMode="auto">
            <a:xfrm>
              <a:off x="3779912" y="5148481"/>
              <a:ext cx="1440160" cy="50405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SE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∆</a:t>
              </a:r>
              <a:r>
                <a:rPr lang="en-SE" dirty="0">
                  <a:effectLst/>
                </a:rPr>
                <a:t> </a:t>
              </a:r>
              <a:r>
                <a:rPr lang="en-SE" dirty="0">
                  <a:solidFill>
                    <a:srgbClr val="000000"/>
                  </a:solidFill>
                  <a:ea typeface="ＭＳ Ｐゴシック" charset="0"/>
                </a:rPr>
                <a:t>(Na-Cl)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68A51F-7E94-83DF-4ECA-C9C073CB315A}"/>
                </a:ext>
              </a:extLst>
            </p:cNvPr>
            <p:cNvSpPr/>
            <p:nvPr/>
          </p:nvSpPr>
          <p:spPr bwMode="auto">
            <a:xfrm>
              <a:off x="5724128" y="5148481"/>
              <a:ext cx="1008112" cy="50405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SE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∆</a:t>
              </a:r>
              <a:r>
                <a:rPr lang="en-SE" dirty="0">
                  <a:effectLst/>
                </a:rPr>
                <a:t> </a:t>
              </a:r>
              <a:r>
                <a:rPr lang="en-SE" dirty="0">
                  <a:solidFill>
                    <a:srgbClr val="000000"/>
                  </a:solidFill>
                  <a:effectLst/>
                  <a:ea typeface="ＭＳ Ｐゴシック" charset="0"/>
                </a:rPr>
                <a:t>AG</a:t>
              </a:r>
              <a:endPara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6DD96A-B050-01B3-FA5E-A759D707331D}"/>
                </a:ext>
              </a:extLst>
            </p:cNvPr>
            <p:cNvSpPr txBox="1"/>
            <p:nvPr/>
          </p:nvSpPr>
          <p:spPr>
            <a:xfrm>
              <a:off x="5292080" y="5076473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3200" dirty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095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12E1E0-6365-F05E-6B97-69DAC410939F}"/>
              </a:ext>
            </a:extLst>
          </p:cNvPr>
          <p:cNvSpPr txBox="1"/>
          <p:nvPr/>
        </p:nvSpPr>
        <p:spPr>
          <a:xfrm>
            <a:off x="4572000" y="908720"/>
            <a:ext cx="4321175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SE" sz="1800" b="1" dirty="0">
                <a:latin typeface="Times" pitchFamily="2" charset="0"/>
              </a:rPr>
              <a:t>Arterial Values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SE" sz="1800" dirty="0">
                <a:latin typeface="Times" pitchFamily="2" charset="0"/>
              </a:rPr>
              <a:t>pH 7.60, pCO</a:t>
            </a:r>
            <a:r>
              <a:rPr lang="en-SE" sz="1800" baseline="-25000" dirty="0">
                <a:latin typeface="Times" pitchFamily="2" charset="0"/>
              </a:rPr>
              <a:t>2</a:t>
            </a:r>
            <a:r>
              <a:rPr lang="en-SE" sz="1800" dirty="0">
                <a:latin typeface="Times" pitchFamily="2" charset="0"/>
              </a:rPr>
              <a:t> 2.7</a:t>
            </a:r>
          </a:p>
          <a:p>
            <a:pPr>
              <a:defRPr/>
            </a:pPr>
            <a:endParaRPr lang="en-SE" sz="1800" b="1" dirty="0">
              <a:latin typeface="Times" pitchFamily="2" charset="0"/>
            </a:endParaRPr>
          </a:p>
          <a:p>
            <a:pPr>
              <a:defRPr/>
            </a:pPr>
            <a:r>
              <a:rPr lang="en-SE" sz="1800" b="1" dirty="0">
                <a:latin typeface="Times" pitchFamily="2" charset="0"/>
              </a:rPr>
              <a:t>1-Dominant Disorder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SE" sz="1800" dirty="0">
                <a:latin typeface="Times" pitchFamily="2" charset="0"/>
              </a:rPr>
              <a:t>Respiratory alkalosis</a:t>
            </a:r>
          </a:p>
          <a:p>
            <a:pPr>
              <a:defRPr/>
            </a:pPr>
            <a:endParaRPr lang="en-SE" sz="1800" b="1" dirty="0">
              <a:latin typeface="Times" pitchFamily="2" charset="0"/>
            </a:endParaRPr>
          </a:p>
          <a:p>
            <a:pPr>
              <a:defRPr/>
            </a:pPr>
            <a:r>
              <a:rPr lang="en-SE" sz="1800" b="1" dirty="0">
                <a:latin typeface="Times" pitchFamily="2" charset="0"/>
              </a:rPr>
              <a:t>2-Compensation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latin typeface="Times" pitchFamily="2" charset="0"/>
              </a:rPr>
              <a:t>If </a:t>
            </a:r>
            <a:r>
              <a:rPr lang="sv-SE" sz="1800" dirty="0" err="1">
                <a:latin typeface="Times" pitchFamily="2" charset="0"/>
              </a:rPr>
              <a:t>acute</a:t>
            </a:r>
            <a:r>
              <a:rPr lang="sv-SE" sz="1800" dirty="0">
                <a:latin typeface="Times" pitchFamily="2" charset="0"/>
              </a:rPr>
              <a:t>, </a:t>
            </a:r>
            <a:r>
              <a:rPr lang="sv-SE" sz="1800" dirty="0" err="1">
                <a:latin typeface="Times" pitchFamily="2" charset="0"/>
              </a:rPr>
              <a:t>expected</a:t>
            </a:r>
            <a:r>
              <a:rPr lang="sv-SE" sz="1800" dirty="0">
                <a:latin typeface="Times" pitchFamily="2" charset="0"/>
              </a:rPr>
              <a:t> </a:t>
            </a:r>
            <a:r>
              <a:rPr lang="en-SE" sz="1800" dirty="0">
                <a:latin typeface="Times" pitchFamily="2" charset="0"/>
              </a:rPr>
              <a:t>SBE = 0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SE" sz="1800" dirty="0">
                <a:latin typeface="Times" pitchFamily="2" charset="0"/>
              </a:rPr>
              <a:t>If chronic: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SE" sz="1800" dirty="0">
              <a:latin typeface="Time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SE" sz="1800" dirty="0">
              <a:latin typeface="Times" pitchFamily="2" charset="0"/>
            </a:endParaRPr>
          </a:p>
          <a:p>
            <a:pPr>
              <a:defRPr/>
            </a:pPr>
            <a:endParaRPr lang="en-SE" sz="1800" dirty="0">
              <a:latin typeface="Times" pitchFamily="2" charset="0"/>
            </a:endParaRPr>
          </a:p>
          <a:p>
            <a:pPr>
              <a:defRPr/>
            </a:pPr>
            <a:r>
              <a:rPr lang="en-SE" sz="1800" b="1" dirty="0">
                <a:latin typeface="Times" pitchFamily="2" charset="0"/>
              </a:rPr>
              <a:t>3-Ionic Gaps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altLang="en-SE" sz="1800" dirty="0">
                <a:latin typeface="Times" pitchFamily="2" charset="0"/>
              </a:rPr>
              <a:t>∆ AG = 23 – 10 =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SBE = </a:t>
            </a:r>
            <a:r>
              <a:rPr lang="en-SE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∆ (Na-Cl)</a:t>
            </a:r>
            <a:r>
              <a:rPr lang="en-SE" sz="1800" dirty="0"/>
              <a:t> - </a:t>
            </a:r>
            <a:r>
              <a:rPr lang="en-SE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∆ 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1 = 14 – 13</a:t>
            </a:r>
            <a:endParaRPr lang="en-CA" sz="1800" dirty="0">
              <a:latin typeface="Times" pitchFamily="2" charset="0"/>
            </a:endParaRPr>
          </a:p>
        </p:txBody>
      </p:sp>
      <p:pic>
        <p:nvPicPr>
          <p:cNvPr id="141315" name="Picture 4">
            <a:extLst>
              <a:ext uri="{FF2B5EF4-FFF2-40B4-BE49-F238E27FC236}">
                <a16:creationId xmlns:a16="http://schemas.microsoft.com/office/drawing/2014/main" id="{6E8E2D1B-6F72-4D29-5A7B-2759C0F6C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7" t="23245" r="34254" b="14116"/>
          <a:stretch>
            <a:fillRect/>
          </a:stretch>
        </p:blipFill>
        <p:spPr bwMode="auto">
          <a:xfrm>
            <a:off x="574675" y="225425"/>
            <a:ext cx="3889375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3" name="Title 4">
            <a:extLst>
              <a:ext uri="{FF2B5EF4-FFF2-40B4-BE49-F238E27FC236}">
                <a16:creationId xmlns:a16="http://schemas.microsoft.com/office/drawing/2014/main" id="{E7D26DC4-A4C6-E641-1B9C-E864FFD2F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9912" y="29255"/>
            <a:ext cx="4679950" cy="1143000"/>
          </a:xfrm>
        </p:spPr>
        <p:txBody>
          <a:bodyPr/>
          <a:lstStyle/>
          <a:p>
            <a:r>
              <a:rPr lang="en-SE" altLang="en-SE" dirty="0"/>
              <a:t> 54-year-old man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FF5A23-E7B1-7869-A7C4-A60E1DA71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524817"/>
              </p:ext>
            </p:extLst>
          </p:nvPr>
        </p:nvGraphicFramePr>
        <p:xfrm>
          <a:off x="4860033" y="3479408"/>
          <a:ext cx="2952327" cy="7416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89179">
                  <a:extLst>
                    <a:ext uri="{9D8B030D-6E8A-4147-A177-3AD203B41FA5}">
                      <a16:colId xmlns:a16="http://schemas.microsoft.com/office/drawing/2014/main" val="41174473"/>
                    </a:ext>
                  </a:extLst>
                </a:gridCol>
                <a:gridCol w="763148">
                  <a:extLst>
                    <a:ext uri="{9D8B030D-6E8A-4147-A177-3AD203B41FA5}">
                      <a16:colId xmlns:a16="http://schemas.microsoft.com/office/drawing/2014/main" val="885757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altLang="en-SE" sz="1800" b="0" dirty="0"/>
                        <a:t>∆ pCO</a:t>
                      </a:r>
                      <a:r>
                        <a:rPr lang="en-CA" altLang="en-SE" sz="1800" b="0" baseline="-25000" dirty="0"/>
                        <a:t>2</a:t>
                      </a:r>
                      <a:endParaRPr lang="en-S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E" b="0" dirty="0"/>
                        <a:t>-2.6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195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1800" dirty="0"/>
                        <a:t>Expected </a:t>
                      </a:r>
                      <a:r>
                        <a:rPr lang="en-CA" sz="1800" b="0" dirty="0"/>
                        <a:t>SBE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E" dirty="0"/>
                        <a:t>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43727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34305-FC0A-1AB1-38BA-AC35F0E3E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440D62-A9B6-21BD-4DB1-4C03CFB14683}"/>
              </a:ext>
            </a:extLst>
          </p:cNvPr>
          <p:cNvSpPr/>
          <p:nvPr/>
        </p:nvSpPr>
        <p:spPr bwMode="auto">
          <a:xfrm>
            <a:off x="539552" y="3356992"/>
            <a:ext cx="844642" cy="50405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B8CA9-3F26-6A89-B721-A64AFA00D542}"/>
              </a:ext>
            </a:extLst>
          </p:cNvPr>
          <p:cNvSpPr txBox="1"/>
          <p:nvPr/>
        </p:nvSpPr>
        <p:spPr>
          <a:xfrm>
            <a:off x="1693930" y="33569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=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149F55-BF4D-5E7D-4015-12766CF2F626}"/>
              </a:ext>
            </a:extLst>
          </p:cNvPr>
          <p:cNvSpPr/>
          <p:nvPr/>
        </p:nvSpPr>
        <p:spPr bwMode="auto">
          <a:xfrm>
            <a:off x="2339752" y="3356992"/>
            <a:ext cx="1440160" cy="50405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11C2D-3FF2-2C42-7A9E-0E98578B41F7}"/>
              </a:ext>
            </a:extLst>
          </p:cNvPr>
          <p:cNvSpPr/>
          <p:nvPr/>
        </p:nvSpPr>
        <p:spPr bwMode="auto">
          <a:xfrm>
            <a:off x="6660232" y="3356992"/>
            <a:ext cx="1008112" cy="50405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D27664-518C-DD0E-4457-BF6D3E080713}"/>
              </a:ext>
            </a:extLst>
          </p:cNvPr>
          <p:cNvSpPr txBox="1"/>
          <p:nvPr/>
        </p:nvSpPr>
        <p:spPr>
          <a:xfrm>
            <a:off x="5076056" y="3284984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3200" dirty="0"/>
              <a:t>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C4A0E3-2729-8D32-DA69-D02125A7B925}"/>
              </a:ext>
            </a:extLst>
          </p:cNvPr>
          <p:cNvSpPr txBox="1"/>
          <p:nvPr/>
        </p:nvSpPr>
        <p:spPr>
          <a:xfrm>
            <a:off x="234234" y="1229851"/>
            <a:ext cx="5472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>
                <a:highlight>
                  <a:srgbClr val="FFFF00"/>
                </a:highlight>
              </a:rPr>
              <a:t>Metabolic Alkalosis</a:t>
            </a:r>
          </a:p>
          <a:p>
            <a:pPr algn="ctr"/>
            <a:r>
              <a:rPr lang="en-SE"/>
              <a:t>Compensation for </a:t>
            </a:r>
            <a:r>
              <a:rPr lang="en-SE" dirty="0"/>
              <a:t>chronic resp acidosis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F77D07-CDA9-B59A-1942-3D38C02A558E}"/>
              </a:ext>
            </a:extLst>
          </p:cNvPr>
          <p:cNvSpPr txBox="1"/>
          <p:nvPr/>
        </p:nvSpPr>
        <p:spPr>
          <a:xfrm>
            <a:off x="5712121" y="1193218"/>
            <a:ext cx="289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>
                <a:highlight>
                  <a:srgbClr val="FFFF00"/>
                </a:highlight>
              </a:rPr>
              <a:t>HAGMA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054216-F98C-7F38-920E-F39605D9A203}"/>
              </a:ext>
            </a:extLst>
          </p:cNvPr>
          <p:cNvSpPr txBox="1"/>
          <p:nvPr/>
        </p:nvSpPr>
        <p:spPr>
          <a:xfrm>
            <a:off x="6532533" y="5002535"/>
            <a:ext cx="1254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Low AG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8F2B83-6B55-EC01-BF33-0400FBA47CE4}"/>
              </a:ext>
            </a:extLst>
          </p:cNvPr>
          <p:cNvSpPr txBox="1"/>
          <p:nvPr/>
        </p:nvSpPr>
        <p:spPr>
          <a:xfrm>
            <a:off x="234235" y="4797152"/>
            <a:ext cx="5472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/>
              <a:t>NAGMA</a:t>
            </a:r>
          </a:p>
          <a:p>
            <a:pPr algn="ctr"/>
            <a:r>
              <a:rPr lang="en-SE" dirty="0"/>
              <a:t>Compensation for chronic resp alkalosis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76760C-9FE2-0A84-F2E1-AB28F72F482B}"/>
              </a:ext>
            </a:extLst>
          </p:cNvPr>
          <p:cNvSpPr txBox="1"/>
          <p:nvPr/>
        </p:nvSpPr>
        <p:spPr>
          <a:xfrm>
            <a:off x="2843808" y="2492896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3200" b="1" dirty="0"/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4869D0-56C7-CF69-4BB2-7FCE4108C3D9}"/>
              </a:ext>
            </a:extLst>
          </p:cNvPr>
          <p:cNvSpPr txBox="1"/>
          <p:nvPr/>
        </p:nvSpPr>
        <p:spPr>
          <a:xfrm>
            <a:off x="6964814" y="2484185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3200" b="1" dirty="0"/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016860-2374-6F9F-C57B-5E0BE2B12ABD}"/>
              </a:ext>
            </a:extLst>
          </p:cNvPr>
          <p:cNvSpPr txBox="1"/>
          <p:nvPr/>
        </p:nvSpPr>
        <p:spPr>
          <a:xfrm>
            <a:off x="2843808" y="421237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3200" b="1" dirty="0"/>
              <a:t>–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AC6649-16F9-4B3A-AA9C-C266C945775D}"/>
              </a:ext>
            </a:extLst>
          </p:cNvPr>
          <p:cNvSpPr txBox="1"/>
          <p:nvPr/>
        </p:nvSpPr>
        <p:spPr>
          <a:xfrm>
            <a:off x="7062470" y="422108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3200" b="1" dirty="0"/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2213858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9645D-BDE4-D80A-99C6-FF2AE0917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4006A-E8EA-F6DC-A1E9-431088320E13}"/>
              </a:ext>
            </a:extLst>
          </p:cNvPr>
          <p:cNvSpPr txBox="1"/>
          <p:nvPr/>
        </p:nvSpPr>
        <p:spPr>
          <a:xfrm>
            <a:off x="4572000" y="908720"/>
            <a:ext cx="4321175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SE" sz="1800" b="1" dirty="0">
                <a:latin typeface="Times" pitchFamily="2" charset="0"/>
              </a:rPr>
              <a:t>Arterial Values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SE" sz="1800" dirty="0">
                <a:latin typeface="Times" pitchFamily="2" charset="0"/>
              </a:rPr>
              <a:t>pH 7.60, pCO</a:t>
            </a:r>
            <a:r>
              <a:rPr lang="en-SE" sz="1800" baseline="-25000" dirty="0">
                <a:latin typeface="Times" pitchFamily="2" charset="0"/>
              </a:rPr>
              <a:t>2</a:t>
            </a:r>
            <a:r>
              <a:rPr lang="en-SE" sz="1800" dirty="0">
                <a:latin typeface="Times" pitchFamily="2" charset="0"/>
              </a:rPr>
              <a:t> 2.7</a:t>
            </a:r>
          </a:p>
          <a:p>
            <a:pPr>
              <a:defRPr/>
            </a:pPr>
            <a:endParaRPr lang="en-SE" sz="1800" b="1" dirty="0">
              <a:latin typeface="Times" pitchFamily="2" charset="0"/>
            </a:endParaRPr>
          </a:p>
          <a:p>
            <a:pPr>
              <a:defRPr/>
            </a:pPr>
            <a:r>
              <a:rPr lang="en-SE" sz="1800" b="1" dirty="0">
                <a:latin typeface="Times" pitchFamily="2" charset="0"/>
              </a:rPr>
              <a:t>1-Dominant Disorder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SE" sz="1800" dirty="0">
                <a:latin typeface="Times" pitchFamily="2" charset="0"/>
              </a:rPr>
              <a:t>Respiratory alkalosis</a:t>
            </a:r>
          </a:p>
          <a:p>
            <a:pPr>
              <a:defRPr/>
            </a:pPr>
            <a:endParaRPr lang="en-SE" sz="1800" b="1" dirty="0">
              <a:latin typeface="Times" pitchFamily="2" charset="0"/>
            </a:endParaRPr>
          </a:p>
          <a:p>
            <a:pPr>
              <a:defRPr/>
            </a:pPr>
            <a:r>
              <a:rPr lang="en-SE" sz="1800" b="1" dirty="0">
                <a:latin typeface="Times" pitchFamily="2" charset="0"/>
              </a:rPr>
              <a:t>2-Compensation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latin typeface="Times" pitchFamily="2" charset="0"/>
              </a:rPr>
              <a:t>If </a:t>
            </a:r>
            <a:r>
              <a:rPr lang="sv-SE" sz="1800" dirty="0" err="1">
                <a:latin typeface="Times" pitchFamily="2" charset="0"/>
              </a:rPr>
              <a:t>acute</a:t>
            </a:r>
            <a:r>
              <a:rPr lang="sv-SE" sz="1800" dirty="0">
                <a:latin typeface="Times" pitchFamily="2" charset="0"/>
              </a:rPr>
              <a:t>, </a:t>
            </a:r>
            <a:r>
              <a:rPr lang="sv-SE" sz="1800" dirty="0" err="1">
                <a:latin typeface="Times" pitchFamily="2" charset="0"/>
              </a:rPr>
              <a:t>expected</a:t>
            </a:r>
            <a:r>
              <a:rPr lang="sv-SE" sz="1800" dirty="0">
                <a:latin typeface="Times" pitchFamily="2" charset="0"/>
              </a:rPr>
              <a:t> </a:t>
            </a:r>
            <a:r>
              <a:rPr lang="en-SE" sz="1800" dirty="0">
                <a:latin typeface="Times" pitchFamily="2" charset="0"/>
              </a:rPr>
              <a:t>SBE = 0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SE" sz="1800" dirty="0">
                <a:latin typeface="Times" pitchFamily="2" charset="0"/>
              </a:rPr>
              <a:t>If chronic: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SE" sz="1800" dirty="0">
              <a:latin typeface="Time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SE" sz="1800" dirty="0">
              <a:latin typeface="Times" pitchFamily="2" charset="0"/>
            </a:endParaRPr>
          </a:p>
          <a:p>
            <a:pPr>
              <a:defRPr/>
            </a:pPr>
            <a:endParaRPr lang="en-SE" sz="1800" dirty="0">
              <a:latin typeface="Times" pitchFamily="2" charset="0"/>
            </a:endParaRPr>
          </a:p>
          <a:p>
            <a:pPr>
              <a:defRPr/>
            </a:pPr>
            <a:r>
              <a:rPr lang="en-SE" sz="1800" b="1" dirty="0">
                <a:latin typeface="Times" pitchFamily="2" charset="0"/>
              </a:rPr>
              <a:t>3-Ionic Gaps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altLang="en-SE" sz="1800" dirty="0">
                <a:latin typeface="Times" pitchFamily="2" charset="0"/>
              </a:rPr>
              <a:t>∆ AG = 23 – 10 =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SBE = </a:t>
            </a:r>
            <a:r>
              <a:rPr lang="en-SE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∆ (Na-Cl)</a:t>
            </a:r>
            <a:r>
              <a:rPr lang="en-SE" sz="1800" dirty="0"/>
              <a:t> - </a:t>
            </a:r>
            <a:r>
              <a:rPr lang="en-SE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∆ 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1 = 14 – 13</a:t>
            </a:r>
            <a:endParaRPr lang="en-CA" sz="1800" dirty="0">
              <a:latin typeface="Time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>
              <a:latin typeface="Times" pitchFamily="2" charset="0"/>
            </a:endParaRPr>
          </a:p>
          <a:p>
            <a:r>
              <a:rPr lang="en-CA" sz="1800" b="1" dirty="0">
                <a:latin typeface="Times" pitchFamily="2" charset="0"/>
              </a:rPr>
              <a:t>4-Differential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latin typeface="Times" pitchFamily="2" charset="0"/>
              </a:rPr>
              <a:t>Respiratory alkalosis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latin typeface="Times" pitchFamily="2" charset="0"/>
              </a:rPr>
              <a:t>Metabolic alkalosis (14 </a:t>
            </a:r>
            <a:r>
              <a:rPr lang="en-CA" sz="1800" dirty="0" err="1">
                <a:latin typeface="Times" pitchFamily="2" charset="0"/>
              </a:rPr>
              <a:t>mEq</a:t>
            </a:r>
            <a:r>
              <a:rPr lang="en-CA" sz="1800" dirty="0">
                <a:latin typeface="Times" pitchFamily="2" charset="0"/>
              </a:rPr>
              <a:t>/L)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latin typeface="Times" pitchFamily="2" charset="0"/>
              </a:rPr>
              <a:t>HAGMA (13 </a:t>
            </a:r>
            <a:r>
              <a:rPr lang="en-CA" sz="1800" dirty="0" err="1">
                <a:latin typeface="Times" pitchFamily="2" charset="0"/>
              </a:rPr>
              <a:t>mEq</a:t>
            </a:r>
            <a:r>
              <a:rPr lang="en-CA" sz="1800" dirty="0">
                <a:latin typeface="Times" pitchFamily="2" charset="0"/>
              </a:rPr>
              <a:t>/L)</a:t>
            </a:r>
            <a:endParaRPr lang="en-US" sz="1800" dirty="0"/>
          </a:p>
        </p:txBody>
      </p:sp>
      <p:pic>
        <p:nvPicPr>
          <p:cNvPr id="141315" name="Picture 4">
            <a:extLst>
              <a:ext uri="{FF2B5EF4-FFF2-40B4-BE49-F238E27FC236}">
                <a16:creationId xmlns:a16="http://schemas.microsoft.com/office/drawing/2014/main" id="{EDD4C407-473D-1A40-DE16-6076FC954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7" t="23245" r="34254" b="14116"/>
          <a:stretch>
            <a:fillRect/>
          </a:stretch>
        </p:blipFill>
        <p:spPr bwMode="auto">
          <a:xfrm>
            <a:off x="574675" y="225425"/>
            <a:ext cx="3889375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3" name="Title 4">
            <a:extLst>
              <a:ext uri="{FF2B5EF4-FFF2-40B4-BE49-F238E27FC236}">
                <a16:creationId xmlns:a16="http://schemas.microsoft.com/office/drawing/2014/main" id="{9D486F93-73A7-3F34-4A48-DD60EAD85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9912" y="29255"/>
            <a:ext cx="4679950" cy="1143000"/>
          </a:xfrm>
        </p:spPr>
        <p:txBody>
          <a:bodyPr/>
          <a:lstStyle/>
          <a:p>
            <a:r>
              <a:rPr lang="en-SE" altLang="en-SE" dirty="0"/>
              <a:t> 54-year-old man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64170C-A674-FA88-ED94-E3954B04E7D4}"/>
              </a:ext>
            </a:extLst>
          </p:cNvPr>
          <p:cNvGraphicFramePr>
            <a:graphicFrameLocks noGrp="1"/>
          </p:cNvGraphicFramePr>
          <p:nvPr/>
        </p:nvGraphicFramePr>
        <p:xfrm>
          <a:off x="4860033" y="3479408"/>
          <a:ext cx="2952327" cy="7416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89179">
                  <a:extLst>
                    <a:ext uri="{9D8B030D-6E8A-4147-A177-3AD203B41FA5}">
                      <a16:colId xmlns:a16="http://schemas.microsoft.com/office/drawing/2014/main" val="41174473"/>
                    </a:ext>
                  </a:extLst>
                </a:gridCol>
                <a:gridCol w="763148">
                  <a:extLst>
                    <a:ext uri="{9D8B030D-6E8A-4147-A177-3AD203B41FA5}">
                      <a16:colId xmlns:a16="http://schemas.microsoft.com/office/drawing/2014/main" val="885757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altLang="en-SE" sz="1800" b="0" dirty="0"/>
                        <a:t>∆ pCO</a:t>
                      </a:r>
                      <a:r>
                        <a:rPr lang="en-CA" altLang="en-SE" sz="1800" b="0" baseline="-25000" dirty="0"/>
                        <a:t>2</a:t>
                      </a:r>
                      <a:endParaRPr lang="en-S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E" b="0" dirty="0"/>
                        <a:t>-2.6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195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sz="1800" dirty="0"/>
                        <a:t>Expected </a:t>
                      </a:r>
                      <a:r>
                        <a:rPr lang="en-CA" sz="1800" b="0" dirty="0"/>
                        <a:t>SBE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E" dirty="0"/>
                        <a:t>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437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04733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>
            <a:extLst>
              <a:ext uri="{FF2B5EF4-FFF2-40B4-BE49-F238E27FC236}">
                <a16:creationId xmlns:a16="http://schemas.microsoft.com/office/drawing/2014/main" id="{51FACE19-B42E-90A7-4ED1-C69C4DE44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SE" altLang="en-SE"/>
              <a:t> 54-year-old man</a:t>
            </a:r>
          </a:p>
        </p:txBody>
      </p:sp>
      <p:sp>
        <p:nvSpPr>
          <p:cNvPr id="142338" name="Rectangle 3">
            <a:extLst>
              <a:ext uri="{FF2B5EF4-FFF2-40B4-BE49-F238E27FC236}">
                <a16:creationId xmlns:a16="http://schemas.microsoft.com/office/drawing/2014/main" id="{95D36075-3BCE-8229-6D05-4DDA3FCE62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SE" sz="2800" dirty="0"/>
              <a:t>A 54-year-old man presents to the ED because of accentuation of his panic attacks, vomiting, inability to eat/drink/sleep, reported weight loss of 15 kg</a:t>
            </a:r>
          </a:p>
          <a:p>
            <a:endParaRPr lang="en-CA" altLang="en-SE" sz="2800" dirty="0"/>
          </a:p>
          <a:p>
            <a:r>
              <a:rPr lang="en-CA" altLang="en-SE" sz="2800" dirty="0"/>
              <a:t>Background: anxiety disorder, episodic alcohol over-consumption</a:t>
            </a:r>
          </a:p>
          <a:p>
            <a:endParaRPr lang="en-CA" altLang="en-SE" sz="2800" dirty="0"/>
          </a:p>
          <a:p>
            <a:r>
              <a:rPr lang="en-CA" altLang="en-SE" sz="2800" dirty="0"/>
              <a:t>What do you suspect?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ubrik 1">
            <a:extLst>
              <a:ext uri="{FF2B5EF4-FFF2-40B4-BE49-F238E27FC236}">
                <a16:creationId xmlns:a16="http://schemas.microsoft.com/office/drawing/2014/main" id="{EFF48FD9-88BC-DCD2-1EF9-257D3A626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6463" y="503238"/>
            <a:ext cx="3741737" cy="1143000"/>
          </a:xfrm>
        </p:spPr>
        <p:txBody>
          <a:bodyPr/>
          <a:lstStyle/>
          <a:p>
            <a:r>
              <a:rPr lang="sv-SE" altLang="en-SE"/>
              <a:t>Respiratory Alkalosis</a:t>
            </a:r>
          </a:p>
        </p:txBody>
      </p:sp>
      <p:pic>
        <p:nvPicPr>
          <p:cNvPr id="144386" name="Picture 4">
            <a:extLst>
              <a:ext uri="{FF2B5EF4-FFF2-40B4-BE49-F238E27FC236}">
                <a16:creationId xmlns:a16="http://schemas.microsoft.com/office/drawing/2014/main" id="{BA43F6BC-8AD5-7DD9-3C42-536B78440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7" t="32087" r="34254" b="14115"/>
          <a:stretch/>
        </p:blipFill>
        <p:spPr bwMode="auto">
          <a:xfrm>
            <a:off x="35496" y="44624"/>
            <a:ext cx="2736428" cy="387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TextBox 1">
            <a:extLst>
              <a:ext uri="{FF2B5EF4-FFF2-40B4-BE49-F238E27FC236}">
                <a16:creationId xmlns:a16="http://schemas.microsoft.com/office/drawing/2014/main" id="{09E44F6B-2466-0D37-D906-F4040D0E5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205038"/>
            <a:ext cx="3194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SE" altLang="en-SE" sz="2400"/>
              <a:t>SpO2 100% on room air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B92029-24EA-907F-BF42-52FA05028C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882" t="6951" r="11368" b="69950"/>
          <a:stretch/>
        </p:blipFill>
        <p:spPr>
          <a:xfrm>
            <a:off x="2267744" y="3993976"/>
            <a:ext cx="6792191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ubrik 4">
            <a:extLst>
              <a:ext uri="{FF2B5EF4-FFF2-40B4-BE49-F238E27FC236}">
                <a16:creationId xmlns:a16="http://schemas.microsoft.com/office/drawing/2014/main" id="{952EA177-8CD0-2669-4C8A-28E92AA6A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0" y="115888"/>
            <a:ext cx="3886200" cy="2224087"/>
          </a:xfrm>
        </p:spPr>
        <p:txBody>
          <a:bodyPr/>
          <a:lstStyle/>
          <a:p>
            <a:r>
              <a:rPr lang="sv-SE" altLang="en-SE" dirty="0"/>
              <a:t>HAGMA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E7F00-6BB4-815C-0BA2-D88418565C7C}"/>
              </a:ext>
            </a:extLst>
          </p:cNvPr>
          <p:cNvSpPr txBox="1"/>
          <p:nvPr/>
        </p:nvSpPr>
        <p:spPr>
          <a:xfrm>
            <a:off x="3348038" y="2060848"/>
            <a:ext cx="55451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800" dirty="0">
                <a:latin typeface="+mn-lt"/>
              </a:rPr>
              <a:t>Smells of ketones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800" dirty="0">
                <a:latin typeface="Times" pitchFamily="2" charset="0"/>
              </a:rPr>
              <a:t>Capillary ketones (beta-hydroxybutyrate) 5.9 mmol/L</a:t>
            </a:r>
            <a:endParaRPr lang="en-SE" sz="1800" dirty="0">
              <a:latin typeface="+mn-lt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96CF9DE-D77E-0417-DE6E-8149F3607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7" t="32087" r="34254" b="14115"/>
          <a:stretch/>
        </p:blipFill>
        <p:spPr bwMode="auto">
          <a:xfrm>
            <a:off x="35496" y="44624"/>
            <a:ext cx="2736428" cy="387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F4952A-7545-2A91-FB3C-0518C2FCAA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883" t="4851" r="9928" b="61550"/>
          <a:stretch/>
        </p:blipFill>
        <p:spPr>
          <a:xfrm>
            <a:off x="2485878" y="2924944"/>
            <a:ext cx="6622626" cy="3926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ubrik 1">
            <a:extLst>
              <a:ext uri="{FF2B5EF4-FFF2-40B4-BE49-F238E27FC236}">
                <a16:creationId xmlns:a16="http://schemas.microsoft.com/office/drawing/2014/main" id="{532294C1-2B06-143C-CFCB-E6B0BB7CE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6463" y="609600"/>
            <a:ext cx="3741737" cy="1143000"/>
          </a:xfrm>
        </p:spPr>
        <p:txBody>
          <a:bodyPr/>
          <a:lstStyle/>
          <a:p>
            <a:r>
              <a:rPr lang="sv-SE" altLang="en-SE"/>
              <a:t>Metabolic Alkalosis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8C828C-544D-F8C7-B5B3-15719A3FF3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97" t="54200" r="9972" b="18311"/>
          <a:stretch/>
        </p:blipFill>
        <p:spPr>
          <a:xfrm>
            <a:off x="2555775" y="3717031"/>
            <a:ext cx="6497785" cy="3096519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9F87574-03BF-BB2A-FE7D-3239D3A77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7" t="32087" r="34254" b="14115"/>
          <a:stretch/>
        </p:blipFill>
        <p:spPr bwMode="auto">
          <a:xfrm>
            <a:off x="35496" y="44624"/>
            <a:ext cx="2736428" cy="387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2">
            <a:extLst>
              <a:ext uri="{FF2B5EF4-FFF2-40B4-BE49-F238E27FC236}">
                <a16:creationId xmlns:a16="http://schemas.microsoft.com/office/drawing/2014/main" id="{93DAAC17-AEE2-2DA2-478F-DA7A04363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SE" altLang="en-SE" dirty="0"/>
              <a:t>Interpretation</a:t>
            </a:r>
          </a:p>
        </p:txBody>
      </p:sp>
      <p:sp>
        <p:nvSpPr>
          <p:cNvPr id="149506" name="Content Placeholder 3">
            <a:extLst>
              <a:ext uri="{FF2B5EF4-FFF2-40B4-BE49-F238E27FC236}">
                <a16:creationId xmlns:a16="http://schemas.microsoft.com/office/drawing/2014/main" id="{1B542828-D0CE-9D75-C4AB-FF62013703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57338"/>
            <a:ext cx="8062913" cy="5111750"/>
          </a:xfrm>
        </p:spPr>
        <p:txBody>
          <a:bodyPr/>
          <a:lstStyle/>
          <a:p>
            <a:r>
              <a:rPr lang="en-SE" altLang="en-SE" sz="2800" b="1" dirty="0">
                <a:solidFill>
                  <a:srgbClr val="FF9300"/>
                </a:solidFill>
              </a:rPr>
              <a:t>Respiratory Alkalosis</a:t>
            </a:r>
            <a:r>
              <a:rPr lang="en-SE" altLang="en-SE" sz="2800" dirty="0"/>
              <a:t>:  anxiety? Benzo PO</a:t>
            </a:r>
          </a:p>
          <a:p>
            <a:endParaRPr lang="en-SE" altLang="en-SE" sz="2800" dirty="0"/>
          </a:p>
          <a:p>
            <a:r>
              <a:rPr lang="en-SE" altLang="en-SE" sz="2800" b="1" dirty="0">
                <a:solidFill>
                  <a:srgbClr val="7030A0"/>
                </a:solidFill>
              </a:rPr>
              <a:t>HAGMA</a:t>
            </a:r>
            <a:r>
              <a:rPr lang="en-SE" altLang="en-SE" sz="2800" dirty="0"/>
              <a:t>: alcohol/starvation ketosis. Thiamine in prophylactic doses</a:t>
            </a:r>
          </a:p>
          <a:p>
            <a:endParaRPr lang="en-SE" altLang="en-SE" sz="2800" dirty="0"/>
          </a:p>
          <a:p>
            <a:r>
              <a:rPr lang="en-SE" altLang="en-SE" sz="2800" b="1" dirty="0">
                <a:solidFill>
                  <a:srgbClr val="00B050"/>
                </a:solidFill>
              </a:rPr>
              <a:t>Metabolic Alkalosis</a:t>
            </a:r>
            <a:r>
              <a:rPr lang="en-SE" altLang="en-SE" sz="2800" dirty="0"/>
              <a:t>: extracellular volume depletion. HoK due to extracellular volume depletion (aldosterone) + hyperventilation. HoNa due to extracellular volume depletion (ADH). 1 L NaCl with 40 mmol KCl + 20 mmol MgSO4 over 4 hours IV. U(Na) + TSH + Cortisol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E76B0-489C-01F7-020F-443EEE8E5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9D85FB69-4C05-019C-EAF3-8E600B5A0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SE" altLang="en-SE" dirty="0"/>
              <a:t>Venous to Arterial Values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190EC715-3DCF-9592-CC10-1A7C47D8B7C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2420938"/>
            <a:ext cx="3810000" cy="367506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SE" altLang="en-SE" b="1"/>
              <a:t>pH</a:t>
            </a:r>
          </a:p>
          <a:p>
            <a:pPr marL="0" indent="0" algn="ctr">
              <a:buFontTx/>
              <a:buNone/>
            </a:pPr>
            <a:r>
              <a:rPr lang="en-SE" altLang="en-SE"/>
              <a:t>Add 0.03</a:t>
            </a:r>
          </a:p>
        </p:txBody>
      </p:sp>
      <p:sp>
        <p:nvSpPr>
          <p:cNvPr id="59395" name="Content Placeholder 1">
            <a:extLst>
              <a:ext uri="{FF2B5EF4-FFF2-40B4-BE49-F238E27FC236}">
                <a16:creationId xmlns:a16="http://schemas.microsoft.com/office/drawing/2014/main" id="{152456D6-DE55-319C-96BF-68DB29E47C8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2420938"/>
            <a:ext cx="3810000" cy="367506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SE" altLang="en-SE" b="1" dirty="0"/>
              <a:t>pCO</a:t>
            </a:r>
            <a:r>
              <a:rPr lang="en-SE" altLang="en-SE" b="1" baseline="-25000" dirty="0"/>
              <a:t>2</a:t>
            </a:r>
          </a:p>
          <a:p>
            <a:pPr marL="0" indent="0" algn="ctr">
              <a:buFontTx/>
              <a:buNone/>
            </a:pPr>
            <a:r>
              <a:rPr lang="en-SE" altLang="en-SE" dirty="0"/>
              <a:t>Remove 0.6</a:t>
            </a:r>
          </a:p>
        </p:txBody>
      </p:sp>
    </p:spTree>
    <p:extLst>
      <p:ext uri="{BB962C8B-B14F-4D97-AF65-F5344CB8AC3E}">
        <p14:creationId xmlns:p14="http://schemas.microsoft.com/office/powerpoint/2010/main" val="141963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DE6967BD-6FA9-7E8F-78CD-F5E0F58B4E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SE" altLang="en-SE" dirty="0"/>
              <a:t>1-Dominant Disorder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E185B41-CB29-6C45-89D8-899CB47DD6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903215"/>
              </p:ext>
            </p:extLst>
          </p:nvPr>
        </p:nvGraphicFramePr>
        <p:xfrm>
          <a:off x="685800" y="1981200"/>
          <a:ext cx="7772399" cy="259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5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198">
                <a:tc>
                  <a:txBody>
                    <a:bodyPr/>
                    <a:lstStyle/>
                    <a:p>
                      <a:pPr algn="ctr"/>
                      <a:r>
                        <a:rPr lang="en-SE" sz="2800" dirty="0"/>
                        <a:t>pH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E" sz="2800" dirty="0"/>
                        <a:t>SBE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2800" dirty="0"/>
                        <a:t>pCO</a:t>
                      </a:r>
                      <a:r>
                        <a:rPr lang="en-SE" sz="2800" baseline="-25000" dirty="0"/>
                        <a:t>2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E" sz="2800" dirty="0"/>
                        <a:t>Disorder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1">
                <a:tc>
                  <a:txBody>
                    <a:bodyPr/>
                    <a:lstStyle/>
                    <a:p>
                      <a:pPr algn="ctr"/>
                      <a:r>
                        <a:rPr lang="en-SE" sz="2800" dirty="0"/>
                        <a:t>&lt; 7.38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2800" dirty="0"/>
                        <a:t>&lt; -2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SE" sz="2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 sz="2800" b="1" dirty="0">
                          <a:solidFill>
                            <a:srgbClr val="7030A0"/>
                          </a:solidFill>
                        </a:rPr>
                        <a:t>Metabolic acidosis</a:t>
                      </a:r>
                    </a:p>
                  </a:txBody>
                  <a:tcPr marT="45696" marB="456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1">
                <a:tc>
                  <a:txBody>
                    <a:bodyPr/>
                    <a:lstStyle/>
                    <a:p>
                      <a:pPr algn="ctr"/>
                      <a:r>
                        <a:rPr lang="en-SE" sz="2800" dirty="0"/>
                        <a:t>&lt; 7.38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SE" sz="2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2800" dirty="0"/>
                        <a:t>&gt; 5.7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 sz="2800" b="1" dirty="0">
                          <a:solidFill>
                            <a:srgbClr val="0070C0"/>
                          </a:solidFill>
                        </a:rPr>
                        <a:t>Respiratory acidosis</a:t>
                      </a:r>
                    </a:p>
                  </a:txBody>
                  <a:tcPr marT="45696" marB="456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1">
                <a:tc>
                  <a:txBody>
                    <a:bodyPr/>
                    <a:lstStyle/>
                    <a:p>
                      <a:pPr algn="ctr"/>
                      <a:r>
                        <a:rPr lang="en-SE" sz="2800" dirty="0"/>
                        <a:t>&gt; 7.42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2800" dirty="0"/>
                        <a:t>&gt; 2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SE" sz="2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 sz="2800" b="1" dirty="0">
                          <a:solidFill>
                            <a:srgbClr val="00B050"/>
                          </a:solidFill>
                        </a:rPr>
                        <a:t>Metabolic alkalosis</a:t>
                      </a:r>
                    </a:p>
                  </a:txBody>
                  <a:tcPr marT="45696" marB="456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1">
                <a:tc>
                  <a:txBody>
                    <a:bodyPr/>
                    <a:lstStyle/>
                    <a:p>
                      <a:pPr algn="ctr"/>
                      <a:r>
                        <a:rPr lang="en-SE" sz="2800" dirty="0"/>
                        <a:t>&gt; 7.42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SE" sz="2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E" sz="2800" dirty="0"/>
                        <a:t>&lt; 5.0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E" sz="2800" b="1" dirty="0">
                          <a:solidFill>
                            <a:srgbClr val="FF9300"/>
                          </a:solidFill>
                        </a:rPr>
                        <a:t>Respiratory alkalosis</a:t>
                      </a:r>
                    </a:p>
                  </a:txBody>
                  <a:tcPr marT="45696" marB="456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040FE-05B0-C4CF-3B20-08D9F0B9B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026C-B163-1E87-8E11-45E600E4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2-Compensation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D0244-91EE-7C40-408D-39877AF0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81200"/>
            <a:ext cx="8352928" cy="4114800"/>
          </a:xfrm>
        </p:spPr>
        <p:txBody>
          <a:bodyPr/>
          <a:lstStyle/>
          <a:p>
            <a:r>
              <a:rPr lang="en-SE" dirty="0"/>
              <a:t>Respiratory compensation for dominant metabolic disorder: is it as expected?</a:t>
            </a:r>
          </a:p>
          <a:p>
            <a:endParaRPr lang="en-SE" dirty="0"/>
          </a:p>
          <a:p>
            <a:r>
              <a:rPr lang="en-SE" dirty="0"/>
              <a:t>Metabolic compensation for dominant respiratory disorder: is the respiratory disorder acute or chronic?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4955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ubrik 6">
            <a:extLst>
              <a:ext uri="{FF2B5EF4-FFF2-40B4-BE49-F238E27FC236}">
                <a16:creationId xmlns:a16="http://schemas.microsoft.com/office/drawing/2014/main" id="{3072D7B9-3FDA-724A-8BFB-9FBA5E327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SE"/>
              <a:t>Respiratory Compensation</a:t>
            </a:r>
          </a:p>
        </p:txBody>
      </p:sp>
      <p:sp>
        <p:nvSpPr>
          <p:cNvPr id="21506" name="Platshållare för innehåll 5">
            <a:extLst>
              <a:ext uri="{FF2B5EF4-FFF2-40B4-BE49-F238E27FC236}">
                <a16:creationId xmlns:a16="http://schemas.microsoft.com/office/drawing/2014/main" id="{33CBB2BB-5DE3-4CF7-E941-ECEDC2256C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700213"/>
            <a:ext cx="4824412" cy="3241675"/>
          </a:xfrm>
        </p:spPr>
        <p:txBody>
          <a:bodyPr/>
          <a:lstStyle/>
          <a:p>
            <a:r>
              <a:rPr lang="sv-SE" altLang="en-SE" sz="2800"/>
              <a:t>You sprint 100m</a:t>
            </a:r>
          </a:p>
          <a:p>
            <a:r>
              <a:rPr lang="sv-SE" altLang="en-SE" sz="2800"/>
              <a:t>You develop a </a:t>
            </a:r>
            <a:r>
              <a:rPr lang="sv-SE" altLang="en-SE" sz="2800" b="1">
                <a:solidFill>
                  <a:srgbClr val="7030A0"/>
                </a:solidFill>
              </a:rPr>
              <a:t>metabolic acidosis </a:t>
            </a:r>
            <a:r>
              <a:rPr lang="sv-SE" altLang="en-SE" sz="2800"/>
              <a:t>(lactate)</a:t>
            </a:r>
          </a:p>
          <a:p>
            <a:r>
              <a:rPr lang="sv-SE" altLang="en-SE" sz="2800"/>
              <a:t>You hyperventilate (not a disorder, rather a normal physiological response = a respiratory compensation)</a:t>
            </a:r>
          </a:p>
        </p:txBody>
      </p:sp>
      <p:pic>
        <p:nvPicPr>
          <p:cNvPr id="23555" name="Bildobjekt 1" descr="usain-bolt-at-rio-olympics.jpg">
            <a:extLst>
              <a:ext uri="{FF2B5EF4-FFF2-40B4-BE49-F238E27FC236}">
                <a16:creationId xmlns:a16="http://schemas.microsoft.com/office/drawing/2014/main" id="{9E8B4FF9-9B73-07A6-0586-7456A8025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73238"/>
            <a:ext cx="439737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innehåll 5">
            <a:extLst>
              <a:ext uri="{FF2B5EF4-FFF2-40B4-BE49-F238E27FC236}">
                <a16:creationId xmlns:a16="http://schemas.microsoft.com/office/drawing/2014/main" id="{8CCD05D5-FF27-3E3B-1F53-6241D9385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5084763"/>
            <a:ext cx="8115300" cy="11636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sv-SE" altLang="en-SE" sz="2800" kern="0" dirty="0"/>
              <a:t>The </a:t>
            </a:r>
            <a:r>
              <a:rPr lang="sv-SE" altLang="en-SE" sz="2800" kern="0" dirty="0" err="1"/>
              <a:t>degree</a:t>
            </a:r>
            <a:r>
              <a:rPr lang="sv-SE" altLang="en-SE" sz="2800" kern="0" dirty="0"/>
              <a:t> </a:t>
            </a:r>
            <a:r>
              <a:rPr lang="sv-SE" altLang="en-SE" sz="2800" kern="0" dirty="0" err="1"/>
              <a:t>of</a:t>
            </a:r>
            <a:r>
              <a:rPr lang="sv-SE" altLang="en-SE" sz="2800" kern="0" dirty="0"/>
              <a:t> hyperventilation is proportional to the </a:t>
            </a:r>
            <a:r>
              <a:rPr lang="sv-SE" altLang="en-SE" sz="2800" kern="0" dirty="0" err="1"/>
              <a:t>degree</a:t>
            </a:r>
            <a:r>
              <a:rPr lang="sv-SE" altLang="en-SE" sz="2800" kern="0" dirty="0"/>
              <a:t> </a:t>
            </a:r>
            <a:r>
              <a:rPr lang="sv-SE" altLang="en-SE" sz="2800" kern="0" dirty="0" err="1"/>
              <a:t>of</a:t>
            </a:r>
            <a:r>
              <a:rPr lang="sv-SE" altLang="en-SE" sz="2800" kern="0" dirty="0"/>
              <a:t> </a:t>
            </a:r>
            <a:r>
              <a:rPr lang="sv-SE" altLang="en-SE" sz="2800" kern="0" dirty="0" err="1"/>
              <a:t>acidosis</a:t>
            </a:r>
            <a:endParaRPr lang="sv-SE" altLang="en-SE" sz="28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FB9F59F7-E386-966C-3E96-F8942E203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SE" altLang="en-SE">
                <a:solidFill>
                  <a:srgbClr val="FF0000"/>
                </a:solidFill>
              </a:rPr>
              <a:t>Expected Respiratory Compensation</a:t>
            </a:r>
            <a:br>
              <a:rPr lang="en-SE" altLang="en-SE"/>
            </a:br>
            <a:r>
              <a:rPr lang="en-SE" altLang="en-SE"/>
              <a:t>to Metabolic Disorder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E0EA72D-B8F2-6120-FA0D-29CE81D28C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9863" y="3644900"/>
            <a:ext cx="6264275" cy="6477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SE">
                <a:solidFill>
                  <a:srgbClr val="FF0000"/>
                </a:solidFill>
              </a:rPr>
              <a:t>Expected ∆ pCO</a:t>
            </a:r>
            <a:r>
              <a:rPr lang="en-US" altLang="en-SE" baseline="-25000">
                <a:solidFill>
                  <a:srgbClr val="FF0000"/>
                </a:solidFill>
              </a:rPr>
              <a:t>2</a:t>
            </a:r>
            <a:r>
              <a:rPr lang="en-SE" altLang="en-SE"/>
              <a:t> = </a:t>
            </a:r>
            <a:r>
              <a:rPr lang="en-SE" altLang="en-SE">
                <a:solidFill>
                  <a:srgbClr val="00B050"/>
                </a:solidFill>
              </a:rPr>
              <a:t>SBE</a:t>
            </a:r>
            <a:r>
              <a:rPr lang="en-SE" altLang="en-SE"/>
              <a:t> x 0.1 </a:t>
            </a:r>
            <a:r>
              <a:rPr lang="en-SE" altLang="en-SE" sz="2400"/>
              <a:t>(+/- 1)</a:t>
            </a:r>
            <a:endParaRPr lang="en-SE" altLang="en-S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5">
            <a:extLst>
              <a:ext uri="{FF2B5EF4-FFF2-40B4-BE49-F238E27FC236}">
                <a16:creationId xmlns:a16="http://schemas.microsoft.com/office/drawing/2014/main" id="{05215A0F-DF96-0DA8-20D2-C3404562A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98438"/>
            <a:ext cx="9144000" cy="1143000"/>
          </a:xfrm>
        </p:spPr>
        <p:txBody>
          <a:bodyPr/>
          <a:lstStyle/>
          <a:p>
            <a:r>
              <a:rPr lang="en-SE" altLang="en-SE">
                <a:solidFill>
                  <a:srgbClr val="FF0000"/>
                </a:solidFill>
              </a:rPr>
              <a:t>Expected Respiratory Compensation</a:t>
            </a:r>
            <a:br>
              <a:rPr lang="en-SE" altLang="en-SE"/>
            </a:br>
            <a:r>
              <a:rPr lang="en-SE" altLang="en-SE"/>
              <a:t>to a </a:t>
            </a:r>
            <a:r>
              <a:rPr lang="en-SE" altLang="en-SE">
                <a:solidFill>
                  <a:srgbClr val="7030A0"/>
                </a:solidFill>
              </a:rPr>
              <a:t>Metabolic Acidosis</a:t>
            </a:r>
          </a:p>
        </p:txBody>
      </p:sp>
      <p:cxnSp>
        <p:nvCxnSpPr>
          <p:cNvPr id="26626" name="Straight Connector 2">
            <a:extLst>
              <a:ext uri="{FF2B5EF4-FFF2-40B4-BE49-F238E27FC236}">
                <a16:creationId xmlns:a16="http://schemas.microsoft.com/office/drawing/2014/main" id="{ECC493CA-33D2-4868-5B0E-38630D27C026}"/>
              </a:ext>
            </a:extLst>
          </p:cNvPr>
          <p:cNvCxnSpPr>
            <a:cxnSpLocks/>
          </p:cNvCxnSpPr>
          <p:nvPr/>
        </p:nvCxnSpPr>
        <p:spPr bwMode="auto">
          <a:xfrm>
            <a:off x="179388" y="4146550"/>
            <a:ext cx="76327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27" name="Rectangle 9">
            <a:extLst>
              <a:ext uri="{FF2B5EF4-FFF2-40B4-BE49-F238E27FC236}">
                <a16:creationId xmlns:a16="http://schemas.microsoft.com/office/drawing/2014/main" id="{81BC8778-EA4D-AE97-4B92-91974B586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149725"/>
            <a:ext cx="539750" cy="21590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SE" altLang="en-SE" sz="2400">
              <a:solidFill>
                <a:srgbClr val="00B050"/>
              </a:solidFill>
            </a:endParaRPr>
          </a:p>
        </p:txBody>
      </p:sp>
      <p:sp>
        <p:nvSpPr>
          <p:cNvPr id="26628" name="TextBox 19">
            <a:extLst>
              <a:ext uri="{FF2B5EF4-FFF2-40B4-BE49-F238E27FC236}">
                <a16:creationId xmlns:a16="http://schemas.microsoft.com/office/drawing/2014/main" id="{A6752526-9BE4-5275-DDAC-8439DF127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500438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SE" altLang="en-SE" sz="2400">
                <a:solidFill>
                  <a:srgbClr val="00B050"/>
                </a:solidFill>
              </a:rPr>
              <a:t>SBE</a:t>
            </a:r>
          </a:p>
        </p:txBody>
      </p:sp>
      <p:sp>
        <p:nvSpPr>
          <p:cNvPr id="26629" name="TextBox 24">
            <a:extLst>
              <a:ext uri="{FF2B5EF4-FFF2-40B4-BE49-F238E27FC236}">
                <a16:creationId xmlns:a16="http://schemas.microsoft.com/office/drawing/2014/main" id="{9ED2F9F5-75F5-35F0-60F1-53E2661FB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308725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SE" altLang="en-SE" sz="2400">
                <a:solidFill>
                  <a:srgbClr val="00B050"/>
                </a:solidFill>
              </a:rPr>
              <a:t>-6</a:t>
            </a:r>
          </a:p>
        </p:txBody>
      </p:sp>
      <p:sp>
        <p:nvSpPr>
          <p:cNvPr id="26630" name="Rectangle 25">
            <a:extLst>
              <a:ext uri="{FF2B5EF4-FFF2-40B4-BE49-F238E27FC236}">
                <a16:creationId xmlns:a16="http://schemas.microsoft.com/office/drawing/2014/main" id="{0EA4B70F-E806-84A4-F916-305E0074E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349500"/>
            <a:ext cx="539750" cy="1798638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SE" altLang="en-SE" sz="2400">
              <a:solidFill>
                <a:srgbClr val="000000"/>
              </a:solidFill>
            </a:endParaRPr>
          </a:p>
        </p:txBody>
      </p:sp>
      <p:sp>
        <p:nvSpPr>
          <p:cNvPr id="26631" name="Rectangle 26">
            <a:extLst>
              <a:ext uri="{FF2B5EF4-FFF2-40B4-BE49-F238E27FC236}">
                <a16:creationId xmlns:a16="http://schemas.microsoft.com/office/drawing/2014/main" id="{CF2B206A-4BEB-E65B-BA73-7203218C7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149725"/>
            <a:ext cx="539750" cy="2159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SE" altLang="en-SE" sz="2400">
              <a:solidFill>
                <a:srgbClr val="FF0000"/>
              </a:solidFill>
            </a:endParaRPr>
          </a:p>
        </p:txBody>
      </p:sp>
      <p:sp>
        <p:nvSpPr>
          <p:cNvPr id="26632" name="TextBox 28">
            <a:extLst>
              <a:ext uri="{FF2B5EF4-FFF2-40B4-BE49-F238E27FC236}">
                <a16:creationId xmlns:a16="http://schemas.microsoft.com/office/drawing/2014/main" id="{ED0D2B6C-5559-4FD3-3A03-3AFBB56FC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437063"/>
            <a:ext cx="2354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SE" sz="2400">
                <a:solidFill>
                  <a:srgbClr val="FF0000"/>
                </a:solidFill>
              </a:rPr>
              <a:t>Expected ∆ pCO</a:t>
            </a:r>
            <a:r>
              <a:rPr lang="en-US" altLang="en-SE" sz="2400" baseline="-25000">
                <a:solidFill>
                  <a:srgbClr val="FF0000"/>
                </a:solidFill>
              </a:rPr>
              <a:t>2</a:t>
            </a:r>
            <a:endParaRPr lang="en-US" altLang="en-SE" sz="2400"/>
          </a:p>
        </p:txBody>
      </p:sp>
      <p:sp>
        <p:nvSpPr>
          <p:cNvPr id="26633" name="Rectangle 3">
            <a:extLst>
              <a:ext uri="{FF2B5EF4-FFF2-40B4-BE49-F238E27FC236}">
                <a16:creationId xmlns:a16="http://schemas.microsoft.com/office/drawing/2014/main" id="{27A57693-A5E0-1667-F998-CB6F8DB75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292600"/>
            <a:ext cx="212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SE" sz="2400">
                <a:solidFill>
                  <a:srgbClr val="0070C0"/>
                </a:solidFill>
              </a:rPr>
              <a:t>Expected pCO</a:t>
            </a:r>
            <a:r>
              <a:rPr lang="en-US" altLang="en-SE" sz="2400" baseline="-25000">
                <a:solidFill>
                  <a:srgbClr val="0070C0"/>
                </a:solidFill>
              </a:rPr>
              <a:t>2</a:t>
            </a:r>
            <a:r>
              <a:rPr lang="en-US" altLang="en-SE" sz="2400">
                <a:solidFill>
                  <a:srgbClr val="0070C0"/>
                </a:solidFill>
              </a:rPr>
              <a:t> </a:t>
            </a:r>
            <a:r>
              <a:rPr lang="en-US" altLang="en-SE" sz="2400" baseline="-25000">
                <a:solidFill>
                  <a:srgbClr val="0070C0"/>
                </a:solidFill>
              </a:rPr>
              <a:t> </a:t>
            </a:r>
            <a:r>
              <a:rPr lang="en-US" altLang="en-SE" sz="240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6634" name="Rectangle 21">
            <a:extLst>
              <a:ext uri="{FF2B5EF4-FFF2-40B4-BE49-F238E27FC236}">
                <a16:creationId xmlns:a16="http://schemas.microsoft.com/office/drawing/2014/main" id="{D1B5B028-C205-7F2B-8580-ABCADD731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500438"/>
            <a:ext cx="2228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SE" sz="2400">
                <a:solidFill>
                  <a:srgbClr val="00B050"/>
                </a:solidFill>
              </a:rPr>
              <a:t>SBE</a:t>
            </a:r>
            <a:r>
              <a:rPr lang="en-US" altLang="en-SE" sz="2400" baseline="30000">
                <a:solidFill>
                  <a:srgbClr val="00B050"/>
                </a:solidFill>
              </a:rPr>
              <a:t> </a:t>
            </a:r>
            <a:r>
              <a:rPr lang="en-US" altLang="en-SE" sz="2400"/>
              <a:t>x 0.1 = </a:t>
            </a:r>
            <a:r>
              <a:rPr lang="en-US" altLang="en-SE" sz="2400">
                <a:solidFill>
                  <a:srgbClr val="FF0000"/>
                </a:solidFill>
              </a:rPr>
              <a:t>-0.6</a:t>
            </a:r>
          </a:p>
        </p:txBody>
      </p:sp>
      <p:sp>
        <p:nvSpPr>
          <p:cNvPr id="26635" name="Rectangle 22">
            <a:extLst>
              <a:ext uri="{FF2B5EF4-FFF2-40B4-BE49-F238E27FC236}">
                <a16:creationId xmlns:a16="http://schemas.microsoft.com/office/drawing/2014/main" id="{03A31EE9-4ECB-1381-8519-FDFC2278C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1700213"/>
            <a:ext cx="2592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SE" sz="2400">
                <a:solidFill>
                  <a:srgbClr val="0070C0"/>
                </a:solidFill>
              </a:rPr>
              <a:t>5.3 + </a:t>
            </a:r>
            <a:r>
              <a:rPr lang="en-US" altLang="en-SE" sz="2400">
                <a:solidFill>
                  <a:srgbClr val="FF0000"/>
                </a:solidFill>
              </a:rPr>
              <a:t>∆ pCO</a:t>
            </a:r>
            <a:r>
              <a:rPr lang="en-US" altLang="en-SE" sz="2400" baseline="-25000">
                <a:solidFill>
                  <a:srgbClr val="FF0000"/>
                </a:solidFill>
              </a:rPr>
              <a:t>2</a:t>
            </a:r>
            <a:r>
              <a:rPr lang="en-US" altLang="en-SE" sz="2400">
                <a:solidFill>
                  <a:srgbClr val="0070C0"/>
                </a:solidFill>
              </a:rPr>
              <a:t> = 4.7</a:t>
            </a:r>
            <a:r>
              <a:rPr lang="en-US" altLang="en-SE" sz="2400" baseline="-25000">
                <a:solidFill>
                  <a:srgbClr val="FF0000"/>
                </a:solidFill>
              </a:rPr>
              <a:t> </a:t>
            </a:r>
            <a:r>
              <a:rPr lang="en-US" altLang="en-SE" sz="240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5">
            <a:extLst>
              <a:ext uri="{FF2B5EF4-FFF2-40B4-BE49-F238E27FC236}">
                <a16:creationId xmlns:a16="http://schemas.microsoft.com/office/drawing/2014/main" id="{1F698FF0-FE9B-8767-067F-CC443409B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98438"/>
            <a:ext cx="9144000" cy="1143000"/>
          </a:xfrm>
        </p:spPr>
        <p:txBody>
          <a:bodyPr/>
          <a:lstStyle/>
          <a:p>
            <a:r>
              <a:rPr lang="en-SE" altLang="en-SE">
                <a:solidFill>
                  <a:srgbClr val="FF0000"/>
                </a:solidFill>
              </a:rPr>
              <a:t>Expected Respiratory Compensation</a:t>
            </a:r>
            <a:br>
              <a:rPr lang="en-SE" altLang="en-SE"/>
            </a:br>
            <a:r>
              <a:rPr lang="en-SE" altLang="en-SE"/>
              <a:t>to a </a:t>
            </a:r>
            <a:r>
              <a:rPr lang="en-SE" altLang="en-SE">
                <a:solidFill>
                  <a:srgbClr val="00B050"/>
                </a:solidFill>
              </a:rPr>
              <a:t>Metabolic Alkalosis</a:t>
            </a:r>
          </a:p>
        </p:txBody>
      </p:sp>
      <p:cxnSp>
        <p:nvCxnSpPr>
          <p:cNvPr id="27650" name="Straight Connector 2">
            <a:extLst>
              <a:ext uri="{FF2B5EF4-FFF2-40B4-BE49-F238E27FC236}">
                <a16:creationId xmlns:a16="http://schemas.microsoft.com/office/drawing/2014/main" id="{EA2A740C-DBE3-C222-44AA-4E8FF8EC52F4}"/>
              </a:ext>
            </a:extLst>
          </p:cNvPr>
          <p:cNvCxnSpPr>
            <a:cxnSpLocks/>
          </p:cNvCxnSpPr>
          <p:nvPr/>
        </p:nvCxnSpPr>
        <p:spPr bwMode="auto">
          <a:xfrm>
            <a:off x="179388" y="5484813"/>
            <a:ext cx="76327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1" name="Rectangle 9">
            <a:extLst>
              <a:ext uri="{FF2B5EF4-FFF2-40B4-BE49-F238E27FC236}">
                <a16:creationId xmlns:a16="http://schemas.microsoft.com/office/drawing/2014/main" id="{FB751883-9D05-6DC7-9094-5CCD357E2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565400"/>
            <a:ext cx="539750" cy="2922588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SE" altLang="en-SE" sz="2400">
              <a:solidFill>
                <a:srgbClr val="00B050"/>
              </a:solidFill>
            </a:endParaRPr>
          </a:p>
        </p:txBody>
      </p:sp>
      <p:sp>
        <p:nvSpPr>
          <p:cNvPr id="27652" name="TextBox 19">
            <a:extLst>
              <a:ext uri="{FF2B5EF4-FFF2-40B4-BE49-F238E27FC236}">
                <a16:creationId xmlns:a16="http://schemas.microsoft.com/office/drawing/2014/main" id="{CE7D2B37-881E-F724-81B8-297BE4F16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55942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SE" altLang="en-SE" sz="2400">
                <a:solidFill>
                  <a:srgbClr val="00B050"/>
                </a:solidFill>
              </a:rPr>
              <a:t>SBE</a:t>
            </a:r>
          </a:p>
        </p:txBody>
      </p:sp>
      <p:sp>
        <p:nvSpPr>
          <p:cNvPr id="27653" name="TextBox 24">
            <a:extLst>
              <a:ext uri="{FF2B5EF4-FFF2-40B4-BE49-F238E27FC236}">
                <a16:creationId xmlns:a16="http://schemas.microsoft.com/office/drawing/2014/main" id="{E6FB7F98-0FA2-9C79-D05A-915B4F619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060575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SE" altLang="en-SE" sz="240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27654" name="Rectangle 25">
            <a:extLst>
              <a:ext uri="{FF2B5EF4-FFF2-40B4-BE49-F238E27FC236}">
                <a16:creationId xmlns:a16="http://schemas.microsoft.com/office/drawing/2014/main" id="{519CB418-C7C6-B798-F355-9632F08BC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284538"/>
            <a:ext cx="539750" cy="220345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SE" altLang="en-SE" sz="2400">
              <a:solidFill>
                <a:srgbClr val="000000"/>
              </a:solidFill>
            </a:endParaRPr>
          </a:p>
        </p:txBody>
      </p:sp>
      <p:sp>
        <p:nvSpPr>
          <p:cNvPr id="27655" name="TextBox 28">
            <a:extLst>
              <a:ext uri="{FF2B5EF4-FFF2-40B4-BE49-F238E27FC236}">
                <a16:creationId xmlns:a16="http://schemas.microsoft.com/office/drawing/2014/main" id="{E5FC95E0-70A1-1A33-6610-CD59DB184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113" y="5559425"/>
            <a:ext cx="2354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SE" sz="2400">
                <a:solidFill>
                  <a:srgbClr val="FF0000"/>
                </a:solidFill>
              </a:rPr>
              <a:t>Expected ∆ pCO</a:t>
            </a:r>
            <a:r>
              <a:rPr lang="en-US" altLang="en-SE" sz="2400" baseline="-25000">
                <a:solidFill>
                  <a:srgbClr val="FF0000"/>
                </a:solidFill>
              </a:rPr>
              <a:t>2</a:t>
            </a:r>
            <a:endParaRPr lang="en-US" altLang="en-SE" sz="2400"/>
          </a:p>
        </p:txBody>
      </p:sp>
      <p:sp>
        <p:nvSpPr>
          <p:cNvPr id="27656" name="Rectangle 3">
            <a:extLst>
              <a:ext uri="{FF2B5EF4-FFF2-40B4-BE49-F238E27FC236}">
                <a16:creationId xmlns:a16="http://schemas.microsoft.com/office/drawing/2014/main" id="{C4DC45EB-D621-CA42-AFBD-F54479EF3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5630863"/>
            <a:ext cx="2124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SE" sz="2400">
                <a:solidFill>
                  <a:srgbClr val="0070C0"/>
                </a:solidFill>
              </a:rPr>
              <a:t>Expected pCO</a:t>
            </a:r>
            <a:r>
              <a:rPr lang="en-US" altLang="en-SE" sz="2400" baseline="-25000">
                <a:solidFill>
                  <a:srgbClr val="0070C0"/>
                </a:solidFill>
              </a:rPr>
              <a:t>2</a:t>
            </a:r>
            <a:r>
              <a:rPr lang="en-US" altLang="en-SE" sz="2400">
                <a:solidFill>
                  <a:srgbClr val="0070C0"/>
                </a:solidFill>
              </a:rPr>
              <a:t> </a:t>
            </a:r>
            <a:r>
              <a:rPr lang="en-US" altLang="en-SE" sz="2400" baseline="-25000">
                <a:solidFill>
                  <a:srgbClr val="0070C0"/>
                </a:solidFill>
              </a:rPr>
              <a:t> </a:t>
            </a:r>
            <a:r>
              <a:rPr lang="en-US" altLang="en-SE" sz="240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7657" name="Rectangle 21">
            <a:extLst>
              <a:ext uri="{FF2B5EF4-FFF2-40B4-BE49-F238E27FC236}">
                <a16:creationId xmlns:a16="http://schemas.microsoft.com/office/drawing/2014/main" id="{6FD843C5-5F5C-8E5D-24A4-8506AF06B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581525"/>
            <a:ext cx="212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SE" sz="2400">
                <a:solidFill>
                  <a:srgbClr val="00B050"/>
                </a:solidFill>
              </a:rPr>
              <a:t>SBE</a:t>
            </a:r>
            <a:r>
              <a:rPr lang="en-US" altLang="en-SE" sz="2400" baseline="30000">
                <a:solidFill>
                  <a:srgbClr val="00B050"/>
                </a:solidFill>
              </a:rPr>
              <a:t> </a:t>
            </a:r>
            <a:r>
              <a:rPr lang="en-US" altLang="en-SE" sz="2400"/>
              <a:t>x 0.1 = </a:t>
            </a:r>
            <a:r>
              <a:rPr lang="en-US" altLang="en-SE" sz="2400">
                <a:solidFill>
                  <a:srgbClr val="FF0000"/>
                </a:solidFill>
              </a:rPr>
              <a:t>0.8</a:t>
            </a:r>
          </a:p>
        </p:txBody>
      </p:sp>
      <p:sp>
        <p:nvSpPr>
          <p:cNvPr id="27658" name="Rectangle 22">
            <a:extLst>
              <a:ext uri="{FF2B5EF4-FFF2-40B4-BE49-F238E27FC236}">
                <a16:creationId xmlns:a16="http://schemas.microsoft.com/office/drawing/2014/main" id="{64F1552B-975B-AD76-30D6-773D809F8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2565400"/>
            <a:ext cx="2592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SE" sz="2400">
                <a:solidFill>
                  <a:srgbClr val="0070C0"/>
                </a:solidFill>
              </a:rPr>
              <a:t>5.3 + </a:t>
            </a:r>
            <a:r>
              <a:rPr lang="en-US" altLang="en-SE" sz="2400">
                <a:solidFill>
                  <a:srgbClr val="FF0000"/>
                </a:solidFill>
              </a:rPr>
              <a:t>∆ pCO</a:t>
            </a:r>
            <a:r>
              <a:rPr lang="en-US" altLang="en-SE" sz="2400" baseline="-25000">
                <a:solidFill>
                  <a:srgbClr val="FF0000"/>
                </a:solidFill>
              </a:rPr>
              <a:t>2</a:t>
            </a:r>
            <a:r>
              <a:rPr lang="en-US" altLang="en-SE" sz="2400">
                <a:solidFill>
                  <a:srgbClr val="0070C0"/>
                </a:solidFill>
              </a:rPr>
              <a:t> = 6.1</a:t>
            </a:r>
            <a:r>
              <a:rPr lang="en-US" altLang="en-SE" sz="2400" baseline="-25000">
                <a:solidFill>
                  <a:srgbClr val="FF0000"/>
                </a:solidFill>
              </a:rPr>
              <a:t> </a:t>
            </a:r>
            <a:r>
              <a:rPr lang="en-US" altLang="en-SE" sz="240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7659" name="Rectangle 12">
            <a:extLst>
              <a:ext uri="{FF2B5EF4-FFF2-40B4-BE49-F238E27FC236}">
                <a16:creationId xmlns:a16="http://schemas.microsoft.com/office/drawing/2014/main" id="{CE68188A-18F0-26A1-876C-E3A124387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157788"/>
            <a:ext cx="539750" cy="3302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SE" altLang="en-SE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m presentatio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om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12835</TotalTime>
  <Words>1024</Words>
  <Application>Microsoft Macintosh PowerPoint</Application>
  <PresentationFormat>On-screen Show (4:3)</PresentationFormat>
  <Paragraphs>414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Times</vt:lpstr>
      <vt:lpstr>Times New Roman</vt:lpstr>
      <vt:lpstr>Tom presentation</vt:lpstr>
      <vt:lpstr>Acid-Base Interpretation using Standard Base Excess</vt:lpstr>
      <vt:lpstr>Mnemonic: ACID</vt:lpstr>
      <vt:lpstr>Venous to Arterial Values</vt:lpstr>
      <vt:lpstr>1-Dominant Disorder</vt:lpstr>
      <vt:lpstr>2-Compensation</vt:lpstr>
      <vt:lpstr>Respiratory Compensation</vt:lpstr>
      <vt:lpstr>Expected Respiratory Compensation to Metabolic Disorder</vt:lpstr>
      <vt:lpstr>Expected Respiratory Compensation to a Metabolic Acidosis</vt:lpstr>
      <vt:lpstr>Expected Respiratory Compensation to a Metabolic Alkalosis</vt:lpstr>
      <vt:lpstr>Metabolic Compensation</vt:lpstr>
      <vt:lpstr>Expected SBE with Chronic Respiratory Alkalosis</vt:lpstr>
      <vt:lpstr>Expected SBE with Chronic Respiratory Acidosis</vt:lpstr>
      <vt:lpstr>3-Ionic Gaps</vt:lpstr>
      <vt:lpstr>Normal</vt:lpstr>
      <vt:lpstr>HAGMA</vt:lpstr>
      <vt:lpstr>NAGMA</vt:lpstr>
      <vt:lpstr>Metabolic alkalosis</vt:lpstr>
      <vt:lpstr>Low AG</vt:lpstr>
      <vt:lpstr>PowerPoint Presentation</vt:lpstr>
      <vt:lpstr>PowerPoint Presentation</vt:lpstr>
      <vt:lpstr>3-Ionic Gaps</vt:lpstr>
      <vt:lpstr> 54-year-old man</vt:lpstr>
      <vt:lpstr>PowerPoint Presentation</vt:lpstr>
      <vt:lpstr> 54-year-old man</vt:lpstr>
      <vt:lpstr> 54-year-old man</vt:lpstr>
      <vt:lpstr>Respiratory Alkalosis</vt:lpstr>
      <vt:lpstr>HAGMA</vt:lpstr>
      <vt:lpstr>Metabolic Alkalosis</vt:lpstr>
      <vt:lpstr>Interpretation</vt:lpstr>
    </vt:vector>
  </TitlesOfParts>
  <Company>뿿_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 av intoxikation</dc:title>
  <dc:creator>helena jernström</dc:creator>
  <cp:lastModifiedBy>eric Dryver</cp:lastModifiedBy>
  <cp:revision>1973</cp:revision>
  <cp:lastPrinted>2017-10-19T21:27:52Z</cp:lastPrinted>
  <dcterms:created xsi:type="dcterms:W3CDTF">2004-05-02T18:25:10Z</dcterms:created>
  <dcterms:modified xsi:type="dcterms:W3CDTF">2024-11-27T19:36:26Z</dcterms:modified>
</cp:coreProperties>
</file>