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37"/>
  </p:notesMasterIdLst>
  <p:handoutMasterIdLst>
    <p:handoutMasterId r:id="rId38"/>
  </p:handoutMasterIdLst>
  <p:sldIdLst>
    <p:sldId id="335" r:id="rId3"/>
    <p:sldId id="419" r:id="rId4"/>
    <p:sldId id="358" r:id="rId5"/>
    <p:sldId id="359" r:id="rId6"/>
    <p:sldId id="360" r:id="rId7"/>
    <p:sldId id="377" r:id="rId8"/>
    <p:sldId id="378" r:id="rId9"/>
    <p:sldId id="366" r:id="rId10"/>
    <p:sldId id="347" r:id="rId11"/>
    <p:sldId id="887" r:id="rId12"/>
    <p:sldId id="428" r:id="rId13"/>
    <p:sldId id="430" r:id="rId14"/>
    <p:sldId id="355" r:id="rId15"/>
    <p:sldId id="367" r:id="rId16"/>
    <p:sldId id="480" r:id="rId17"/>
    <p:sldId id="481" r:id="rId18"/>
    <p:sldId id="482" r:id="rId19"/>
    <p:sldId id="483" r:id="rId20"/>
    <p:sldId id="368" r:id="rId21"/>
    <p:sldId id="435" r:id="rId22"/>
    <p:sldId id="369" r:id="rId23"/>
    <p:sldId id="370" r:id="rId24"/>
    <p:sldId id="374" r:id="rId25"/>
    <p:sldId id="886" r:id="rId26"/>
    <p:sldId id="832" r:id="rId27"/>
    <p:sldId id="833" r:id="rId28"/>
    <p:sldId id="834" r:id="rId29"/>
    <p:sldId id="835" r:id="rId30"/>
    <p:sldId id="836" r:id="rId31"/>
    <p:sldId id="831" r:id="rId32"/>
    <p:sldId id="437" r:id="rId33"/>
    <p:sldId id="485" r:id="rId34"/>
    <p:sldId id="440" r:id="rId35"/>
    <p:sldId id="441" r:id="rId36"/>
  </p:sldIdLst>
  <p:sldSz cx="9144000" cy="6858000" type="screen4x3"/>
  <p:notesSz cx="6805613" cy="9939338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0">
          <p15:clr>
            <a:srgbClr val="A4A3A4"/>
          </p15:clr>
        </p15:guide>
        <p15:guide id="2" pos="54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79"/>
    <p:restoredTop sz="95552"/>
  </p:normalViewPr>
  <p:slideViewPr>
    <p:cSldViewPr>
      <p:cViewPr varScale="1">
        <p:scale>
          <a:sx n="106" d="100"/>
          <a:sy n="106" d="100"/>
        </p:scale>
        <p:origin x="328" y="184"/>
      </p:cViewPr>
      <p:guideLst>
        <p:guide orient="horz" pos="3810"/>
        <p:guide pos="54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7D296418-1E2C-1D16-DA58-67F5F69977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6EE909B-FFEC-0A3D-AE73-F3BD212D0F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80DDD5-1F45-984D-B1F9-A3AEB053157F}" type="datetimeFigureOut">
              <a:rPr lang="sv-SE" altLang="en-SE"/>
              <a:pPr>
                <a:defRPr/>
              </a:pPr>
              <a:t>2023-05-31</a:t>
            </a:fld>
            <a:endParaRPr lang="sv-SE" altLang="en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5C34E31-4D55-CE33-89E1-55BEA647C6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6EBABEE-48CC-640D-1162-64A40AF0C1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BC4D7E-9BF2-004E-968B-82081F2B4FA6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BBBE58C-A340-7E67-2210-AA38C79AA14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28B38BE-FF1E-8F13-C894-6D678129572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24FFFBC2-F9EF-1816-0D03-F04D801A963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0CA4166-8BEE-7D6E-7AD3-A485A9C183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SE" noProof="0"/>
              <a:t>Klicka här för att ändra format på bakgrundstexten</a:t>
            </a:r>
          </a:p>
          <a:p>
            <a:pPr lvl="1"/>
            <a:r>
              <a:rPr lang="sv-SE" altLang="en-SE" noProof="0"/>
              <a:t>Nivå två</a:t>
            </a:r>
          </a:p>
          <a:p>
            <a:pPr lvl="2"/>
            <a:r>
              <a:rPr lang="sv-SE" altLang="en-SE" noProof="0"/>
              <a:t>Nivå tre</a:t>
            </a:r>
          </a:p>
          <a:p>
            <a:pPr lvl="3"/>
            <a:r>
              <a:rPr lang="sv-SE" altLang="en-SE" noProof="0"/>
              <a:t>Nivå fyra</a:t>
            </a:r>
          </a:p>
          <a:p>
            <a:pPr lvl="4"/>
            <a:r>
              <a:rPr lang="sv-SE" altLang="en-SE" noProof="0"/>
              <a:t>Nivå fem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6DCFC7D3-ED36-0BFE-1F4F-C4FDA93CFFC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1597ABE-80EA-30DD-0090-24718F94A3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DCF1A5-0840-6C41-A15F-34B9304DD794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02EB5AD4-3B0B-C2EE-9BCA-AD5AF9963D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3E3E654-ED89-1044-B93C-824B4AAF725C}" type="slidenum">
              <a:rPr lang="sv-SE" altLang="en-SE" sz="1200" smtClean="0"/>
              <a:pPr/>
              <a:t>1</a:t>
            </a:fld>
            <a:endParaRPr lang="sv-SE" altLang="en-SE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49878B58-E0A9-CC6B-CF2B-5A39829071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>
            <a:extLst>
              <a:ext uri="{FF2B5EF4-FFF2-40B4-BE49-F238E27FC236}">
                <a16:creationId xmlns:a16="http://schemas.microsoft.com/office/drawing/2014/main" id="{B101B531-F9F2-50C1-0CC3-8C4B8ADAE3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80B6A8A9-3C64-64F3-DF68-DFB6A88C7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5203C61-44BD-B841-90F0-D77074EE8882}" type="slidenum">
              <a:rPr lang="sv-SE" altLang="en-SE" sz="1200" smtClean="0"/>
              <a:pPr/>
              <a:t>15</a:t>
            </a:fld>
            <a:endParaRPr lang="sv-SE" altLang="en-SE" sz="1200"/>
          </a:p>
        </p:txBody>
      </p:sp>
      <p:sp>
        <p:nvSpPr>
          <p:cNvPr id="557059" name="Rectangle 1027">
            <a:extLst>
              <a:ext uri="{FF2B5EF4-FFF2-40B4-BE49-F238E27FC236}">
                <a16:creationId xmlns:a16="http://schemas.microsoft.com/office/drawing/2014/main" id="{589C6929-D387-D84E-1AC9-95277FAB8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0863" y="390525"/>
            <a:ext cx="5835650" cy="8294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v-SE" sz="1400" dirty="0">
                <a:ea typeface="MS PGothic" panose="020B0600070205080204" pitchFamily="34" charset="-128"/>
                <a:cs typeface="+mn-cs"/>
              </a:rPr>
              <a:t>So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let’s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now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go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through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proposed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generic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ABCDE.</a:t>
            </a:r>
          </a:p>
          <a:p>
            <a:pPr>
              <a:defRPr/>
            </a:pPr>
            <a:endParaRPr lang="sv-SE" sz="1400" dirty="0"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r>
              <a:rPr lang="sv-SE" sz="1400" dirty="0" err="1">
                <a:ea typeface="MS PGothic" panose="020B0600070205080204" pitchFamily="34" charset="-128"/>
                <a:cs typeface="+mn-cs"/>
              </a:rPr>
              <a:t>There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is a step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before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A.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This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is the O step on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this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slide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,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where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stands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for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Overview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 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purpose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O is to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prevent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an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escalation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acuity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</a:t>
            </a:r>
          </a:p>
          <a:p>
            <a:pPr>
              <a:defRPr/>
            </a:pPr>
            <a:endParaRPr lang="sv-SE" sz="1400" dirty="0"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r>
              <a:rPr lang="sv-SE" sz="1400" dirty="0" err="1">
                <a:ea typeface="MS PGothic" panose="020B0600070205080204" pitchFamily="34" charset="-128"/>
                <a:cs typeface="+mn-cs"/>
              </a:rPr>
              <a:t>During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Overview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step,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there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three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ea typeface="MS PGothic" panose="020B0600070205080204" pitchFamily="34" charset="-128"/>
                <a:cs typeface="+mn-cs"/>
              </a:rPr>
              <a:t>First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Safety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?  The potential interventions to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consider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what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PPE to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done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and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whether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working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environment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is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safe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for patient and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personnel</a:t>
            </a:r>
            <a:endParaRPr lang="sv-SE" sz="1400" dirty="0">
              <a:ea typeface="MS PGothic" panose="020B0600070205080204" pitchFamily="34" charset="-128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>
                <a:ea typeface="MS PGothic" panose="020B0600070205080204" pitchFamily="34" charset="-128"/>
                <a:cs typeface="+mn-cs"/>
              </a:rPr>
              <a:t>Second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assessemnt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  Support?  The potential interventions to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consider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requesting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additional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personnel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and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requesting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additional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equipment</a:t>
            </a:r>
            <a:endParaRPr lang="sv-SE" sz="1400" dirty="0">
              <a:ea typeface="MS PGothic" panose="020B0600070205080204" pitchFamily="34" charset="-128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ea typeface="MS PGothic" panose="020B0600070205080204" pitchFamily="34" charset="-128"/>
                <a:cs typeface="+mn-cs"/>
              </a:rPr>
              <a:t>Third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  Special Situation?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Cardiac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arrest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should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be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identified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during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overview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, and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advanced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cardiopulmonary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resuscitation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initiated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Catastrophic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bleeding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should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be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stopped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using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pressure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or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tourniquet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before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proceeding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to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next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step.</a:t>
            </a:r>
          </a:p>
          <a:p>
            <a:pPr>
              <a:defRPr/>
            </a:pPr>
            <a:endParaRPr lang="sv-SE" sz="1400" dirty="0"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r>
              <a:rPr lang="sv-SE" sz="1400" dirty="0">
                <a:ea typeface="MS PGothic" panose="020B0600070205080204" pitchFamily="34" charset="-128"/>
                <a:cs typeface="+mn-cs"/>
              </a:rPr>
              <a:t>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next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step is A for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Airway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 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purpose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 is to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stabilize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cervical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spine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if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it is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potentially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unstable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, and to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ensure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patency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between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pharynx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and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carina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</a:t>
            </a:r>
          </a:p>
          <a:p>
            <a:pPr>
              <a:defRPr/>
            </a:pPr>
            <a:endParaRPr lang="sv-SE" sz="1400" dirty="0"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r>
              <a:rPr lang="sv-SE" sz="1400" dirty="0" err="1">
                <a:ea typeface="MS PGothic" panose="020B0600070205080204" pitchFamily="34" charset="-128"/>
                <a:cs typeface="+mn-cs"/>
              </a:rPr>
              <a:t>During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A,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there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three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ea typeface="MS PGothic" panose="020B0600070205080204" pitchFamily="34" charset="-128"/>
                <a:cs typeface="+mn-cs"/>
              </a:rPr>
              <a:t>First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Head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trauma?  The potential intervention to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consider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is manual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stabilization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cervical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spine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>
                <a:ea typeface="MS PGothic" panose="020B0600070205080204" pitchFamily="34" charset="-128"/>
                <a:cs typeface="+mn-cs"/>
              </a:rPr>
              <a:t>Second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  listen to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airway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sounds.  The potential interventions to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consider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airway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interventions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which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covered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in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next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slide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ea typeface="MS PGothic" panose="020B0600070205080204" pitchFamily="34" charset="-128"/>
                <a:cs typeface="+mn-cs"/>
              </a:rPr>
              <a:t>Third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inspect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oral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cavity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  The potential interventions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suction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, lateral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decubitus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and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use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forceps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remove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liquids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or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loose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solids from the oral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cavity</a:t>
            </a:r>
            <a:endParaRPr lang="sv-SE" sz="1400" dirty="0"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endParaRPr lang="sv-SE" sz="1400" dirty="0"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r>
              <a:rPr lang="sv-SE" sz="1400" dirty="0">
                <a:ea typeface="MS PGothic" panose="020B0600070205080204" pitchFamily="34" charset="-128"/>
                <a:cs typeface="+mn-cs"/>
              </a:rPr>
              <a:t>If the patient is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already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intubated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,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there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still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three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during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ea typeface="MS PGothic" panose="020B0600070205080204" pitchFamily="34" charset="-128"/>
                <a:cs typeface="+mn-cs"/>
              </a:rPr>
              <a:t>First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Head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trauma?  The potential intervention to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consider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is manual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stabilization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cervical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spine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>
                <a:ea typeface="MS PGothic" panose="020B0600070205080204" pitchFamily="34" charset="-128"/>
                <a:cs typeface="+mn-cs"/>
              </a:rPr>
              <a:t>Second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Measuring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End-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tidal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CO2.  If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there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is no end-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tidal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CO2,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assumption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should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be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that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tube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is not in the right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place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and the patient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should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be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extubated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ea typeface="MS PGothic" panose="020B0600070205080204" pitchFamily="34" charset="-128"/>
                <a:cs typeface="+mn-cs"/>
              </a:rPr>
              <a:t>Third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Inspecting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tube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  If it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contains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liquid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,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tube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should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be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suctioned</a:t>
            </a:r>
            <a:endParaRPr lang="sv-SE" sz="1400" dirty="0"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endParaRPr lang="sv-SE" dirty="0"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D680E2B1-2118-1BDB-F20C-42DB0BE330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2EAB26E-9D51-974C-A98B-9485B9D071C5}" type="slidenum">
              <a:rPr lang="sv-SE" altLang="en-SE" sz="1200" smtClean="0"/>
              <a:pPr/>
              <a:t>16</a:t>
            </a:fld>
            <a:endParaRPr lang="sv-SE" altLang="en-SE" sz="1200"/>
          </a:p>
        </p:txBody>
      </p:sp>
      <p:sp>
        <p:nvSpPr>
          <p:cNvPr id="557059" name="Rectangle 1027">
            <a:extLst>
              <a:ext uri="{FF2B5EF4-FFF2-40B4-BE49-F238E27FC236}">
                <a16:creationId xmlns:a16="http://schemas.microsoft.com/office/drawing/2014/main" id="{05ADCFA9-D0C6-C1CF-C16E-35B91D7C6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8813" y="360363"/>
            <a:ext cx="5618162" cy="8429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v-SE" sz="1400" dirty="0">
                <a:ea typeface="MS PGothic" panose="020B0600070205080204" pitchFamily="34" charset="-128"/>
                <a:cs typeface="+mn-cs"/>
              </a:rPr>
              <a:t>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next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step is B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which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stands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for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Breathing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 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purpose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B is to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ensure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oxygen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delivery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to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blood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and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removal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CO2 from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blood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</a:t>
            </a:r>
          </a:p>
          <a:p>
            <a:pPr>
              <a:defRPr/>
            </a:pPr>
            <a:endParaRPr lang="sv-SE" sz="1400" dirty="0"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r>
              <a:rPr lang="sv-SE" sz="1400" dirty="0" err="1">
                <a:ea typeface="MS PGothic" panose="020B0600070205080204" pitchFamily="34" charset="-128"/>
                <a:cs typeface="+mn-cs"/>
              </a:rPr>
              <a:t>During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B,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there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four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ea typeface="MS PGothic" panose="020B0600070205080204" pitchFamily="34" charset="-128"/>
                <a:cs typeface="+mn-cs"/>
              </a:rPr>
              <a:t>First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what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is the SpO2?  The potential intervention to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consider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is the administration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supplemental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oxygen via mask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>
                <a:ea typeface="MS PGothic" panose="020B0600070205080204" pitchFamily="34" charset="-128"/>
                <a:cs typeface="+mn-cs"/>
              </a:rPr>
              <a:t>Second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what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is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respiratory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rate?  The potential intervention to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consider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is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ventilating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patient via mask,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either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with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one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-person or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two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-person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technique</a:t>
            </a:r>
            <a:endParaRPr lang="sv-SE" sz="1400" dirty="0">
              <a:ea typeface="MS PGothic" panose="020B0600070205080204" pitchFamily="34" charset="-128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ea typeface="MS PGothic" panose="020B0600070205080204" pitchFamily="34" charset="-128"/>
                <a:cs typeface="+mn-cs"/>
              </a:rPr>
              <a:t>Third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lung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auscultation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There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is no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directly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linked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potential intervention.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Wheezing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can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be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caused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by an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asthma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or COPD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exacerbation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,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but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also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by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heart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failure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  The information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acquired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during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auscultation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provides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data to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recognize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certain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poisoned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arrow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patterns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ea typeface="MS PGothic" panose="020B0600070205080204" pitchFamily="34" charset="-128"/>
                <a:cs typeface="+mn-cs"/>
              </a:rPr>
              <a:t>Fourth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chest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wall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inspection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  If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there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is a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hole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in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chest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wall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, the intervention is to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seal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hole</a:t>
            </a:r>
            <a:endParaRPr lang="sv-SE" sz="1400" dirty="0"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endParaRPr lang="sv-SE" sz="1400" dirty="0"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r>
              <a:rPr lang="sv-SE" sz="1400" dirty="0">
                <a:ea typeface="MS PGothic" panose="020B0600070205080204" pitchFamily="34" charset="-128"/>
                <a:cs typeface="+mn-cs"/>
              </a:rPr>
              <a:t>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next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step is C for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Circulation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 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purpose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C is to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ensure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brain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perfusion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so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that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oxygen and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glucose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can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be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delivered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to the neurons.</a:t>
            </a:r>
          </a:p>
          <a:p>
            <a:pPr>
              <a:defRPr/>
            </a:pPr>
            <a:endParaRPr lang="sv-SE" sz="1400" dirty="0"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r>
              <a:rPr lang="sv-SE" sz="1400" dirty="0" err="1">
                <a:ea typeface="MS PGothic" panose="020B0600070205080204" pitchFamily="34" charset="-128"/>
                <a:cs typeface="+mn-cs"/>
              </a:rPr>
              <a:t>During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C,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there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three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assessments</a:t>
            </a:r>
            <a:endParaRPr lang="sv-SE" sz="1400" dirty="0">
              <a:ea typeface="MS PGothic" panose="020B0600070205080204" pitchFamily="34" charset="-128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ea typeface="MS PGothic" panose="020B0600070205080204" pitchFamily="34" charset="-128"/>
                <a:cs typeface="+mn-cs"/>
              </a:rPr>
              <a:t>First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presence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radial or femoral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pulse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and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ideally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obtaining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blood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pressure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  If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pulse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is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thready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or absent or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blood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pressure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is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low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, the intervention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consists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in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obtaining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intravenous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or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intraosseous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access and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administering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 bolus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crystalloid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, 500 ml for an adult and 10 ml/kg for a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child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Once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more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information is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obtained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, it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will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be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clearer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whether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patient in is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shock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, and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what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cause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shock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is.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Then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interventions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targeted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to the cause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can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be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implemented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,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e.g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giving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blood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for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hemorrhagic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shock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, given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thrombolysis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for massive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pulmonary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embolism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But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giving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an initial bolus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fluid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can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be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justified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>
                <a:ea typeface="MS PGothic" panose="020B0600070205080204" pitchFamily="34" charset="-128"/>
                <a:cs typeface="+mn-cs"/>
              </a:rPr>
              <a:t>Second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measuring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heart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rate.  If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heart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rate is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really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low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, it is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reasonable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give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adrenalin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intramuscular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instead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atropine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, and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if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heart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rate is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really-really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low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,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then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acute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initial intervention is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external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pacing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ea typeface="MS PGothic" panose="020B0600070205080204" pitchFamily="34" charset="-128"/>
                <a:cs typeface="+mn-cs"/>
              </a:rPr>
              <a:t>Third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heart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rhythm.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Here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, all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you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need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is a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two-lead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EKG to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determine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whether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heart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rate is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regular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or not, and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whether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QRS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complexes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wide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or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narrow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This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information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allows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you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categorize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tachycardias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D9F7BB8F-929B-AFF3-F61F-7D58626B77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370823E-B2D5-6243-8DA5-1A2E68CDD3D7}" type="slidenum">
              <a:rPr lang="sv-SE" altLang="en-SE" sz="1200" smtClean="0"/>
              <a:pPr/>
              <a:t>17</a:t>
            </a:fld>
            <a:endParaRPr lang="sv-SE" altLang="en-SE" sz="1200"/>
          </a:p>
        </p:txBody>
      </p:sp>
      <p:sp>
        <p:nvSpPr>
          <p:cNvPr id="557059" name="Rectangle 1027">
            <a:extLst>
              <a:ext uri="{FF2B5EF4-FFF2-40B4-BE49-F238E27FC236}">
                <a16:creationId xmlns:a16="http://schemas.microsoft.com/office/drawing/2014/main" id="{DAD36774-B632-72C9-98D2-0D91E75AA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1350" y="374650"/>
            <a:ext cx="5654675" cy="8543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v-SE" sz="1400" dirty="0">
                <a:ea typeface="MS PGothic" panose="020B0600070205080204" pitchFamily="34" charset="-128"/>
                <a:cs typeface="+mn-cs"/>
              </a:rPr>
              <a:t>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next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step is 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which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stands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for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Disability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 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purpose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D is to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rule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out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hypoglycemia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and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detect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focal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neurological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deficits.</a:t>
            </a:r>
          </a:p>
          <a:p>
            <a:pPr>
              <a:defRPr/>
            </a:pPr>
            <a:endParaRPr lang="sv-SE" sz="1400" dirty="0"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r>
              <a:rPr lang="sv-SE" sz="1400" dirty="0" err="1">
                <a:ea typeface="MS PGothic" panose="020B0600070205080204" pitchFamily="34" charset="-128"/>
                <a:cs typeface="+mn-cs"/>
              </a:rPr>
              <a:t>During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D,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there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four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ea typeface="MS PGothic" panose="020B0600070205080204" pitchFamily="34" charset="-128"/>
                <a:cs typeface="+mn-cs"/>
              </a:rPr>
              <a:t>First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degree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alertness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according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to AVPU.  AVPU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stands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for Alert-Verbal-Pain-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Unconscious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>
                <a:ea typeface="MS PGothic" panose="020B0600070205080204" pitchFamily="34" charset="-128"/>
                <a:cs typeface="+mn-cs"/>
              </a:rPr>
              <a:t>Second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looking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at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eyes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for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pupillary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size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and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asymmetry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,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conjugated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eye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deviation,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abnormal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movements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such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as nystagmus or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roving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eye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movements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ea typeface="MS PGothic" panose="020B0600070205080204" pitchFamily="34" charset="-128"/>
                <a:cs typeface="+mn-cs"/>
              </a:rPr>
              <a:t>Third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examining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gross motor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function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in the hands and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feet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  If the patient is not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moving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these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spontaneously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, ask the patient to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move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them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  If the patient is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unconscious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,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apply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painful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stimulus to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nailbeds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and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observe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response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This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allows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for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detection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focal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neurological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deficits.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ea typeface="MS PGothic" panose="020B0600070205080204" pitchFamily="34" charset="-128"/>
                <a:cs typeface="+mn-cs"/>
              </a:rPr>
              <a:t>Fourth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measuring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capillary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or plasma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glucose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</a:t>
            </a:r>
          </a:p>
          <a:p>
            <a:pPr>
              <a:defRPr/>
            </a:pPr>
            <a:endParaRPr lang="sv-SE" sz="1400" dirty="0"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r>
              <a:rPr lang="sv-SE" sz="1400" dirty="0">
                <a:ea typeface="MS PGothic" panose="020B0600070205080204" pitchFamily="34" charset="-128"/>
                <a:cs typeface="+mn-cs"/>
              </a:rPr>
              <a:t>In terms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interventions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during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D,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they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mainly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boil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down to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giving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benzodiazepines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in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presence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seizure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or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severe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agitation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that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hampers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and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treatment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, and given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glucose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or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glucagon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in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setting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hypoglycemia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</a:t>
            </a:r>
          </a:p>
          <a:p>
            <a:pPr>
              <a:defRPr/>
            </a:pPr>
            <a:endParaRPr lang="sv-SE" sz="1400" dirty="0"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r>
              <a:rPr lang="sv-SE" sz="1400" dirty="0">
                <a:ea typeface="MS PGothic" panose="020B0600070205080204" pitchFamily="34" charset="-128"/>
                <a:cs typeface="+mn-cs"/>
              </a:rPr>
              <a:t>The final step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ABCE is E for Exposure. 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purpose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E is to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detect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infection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/trauma and to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detect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or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prevent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hypo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and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hyperthermia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</a:t>
            </a:r>
          </a:p>
          <a:p>
            <a:pPr>
              <a:defRPr/>
            </a:pPr>
            <a:endParaRPr lang="sv-SE" sz="1400" dirty="0"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r>
              <a:rPr lang="sv-SE" sz="1400" dirty="0" err="1">
                <a:ea typeface="MS PGothic" panose="020B0600070205080204" pitchFamily="34" charset="-128"/>
                <a:cs typeface="+mn-cs"/>
              </a:rPr>
              <a:t>During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E,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there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are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three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assessments</a:t>
            </a:r>
            <a:endParaRPr lang="sv-SE" sz="1400" dirty="0">
              <a:ea typeface="MS PGothic" panose="020B0600070205080204" pitchFamily="34" charset="-128"/>
              <a:cs typeface="+mn-cs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ea typeface="MS PGothic" panose="020B0600070205080204" pitchFamily="34" charset="-128"/>
                <a:cs typeface="+mn-cs"/>
              </a:rPr>
              <a:t>First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assessment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: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inspecting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body’s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front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side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,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looking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at the skin,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looking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for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signs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of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trauma or inflammation. 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What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is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appropriate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under 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will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depend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 on the </a:t>
            </a:r>
            <a:r>
              <a:rPr lang="sv-SE" sz="1400" dirty="0" err="1">
                <a:ea typeface="MS PGothic" panose="020B0600070205080204" pitchFamily="34" charset="-128"/>
                <a:cs typeface="+mn-cs"/>
              </a:rPr>
              <a:t>circumstances</a:t>
            </a:r>
            <a:r>
              <a:rPr lang="sv-SE" sz="1400" dirty="0">
                <a:ea typeface="MS PGothic" panose="020B0600070205080204" pitchFamily="34" charset="-128"/>
                <a:cs typeface="+mn-cs"/>
              </a:rPr>
              <a:t>. </a:t>
            </a:r>
            <a:r>
              <a:rPr lang="en-SE" sz="1400" dirty="0">
                <a:ea typeface="MS PGothic" panose="020B0600070205080204" pitchFamily="34" charset="-128"/>
                <a:cs typeface="+mn-cs"/>
              </a:rPr>
              <a:t>For example, it is appropriate to </a:t>
            </a:r>
            <a:r>
              <a:rPr lang="en-SE" sz="1400" dirty="0"/>
              <a:t>look for petechiae and sources of infection in the setting of suspected sepsis; it is appropriate to assess pelvic ring stability and the femurs in trauma, to perform a peripheral neurovascular examination in limb trauma. Assessing the stability of the pelvic ring in an elderly patient presenting with dyspnea in the absence of known trauma is of dubious value.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SE" sz="1400" dirty="0"/>
              <a:t>Second assessment:  inspecting the body’s back side.  If spinal injury is suspected, this is done by log-rolling the patient.  Palpating the spine is of dubious value in unconscious patients.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SE" sz="1400" dirty="0"/>
              <a:t>Third assessment:  checking the patient’s temperature.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SE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E" sz="1400" dirty="0"/>
              <a:t>The associated interventions will depend on the findings.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2B8A1D13-C854-A640-9EE7-42D6E6DB6D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401AB22-B19D-BD46-936B-EE674C76D3DA}" type="slidenum">
              <a:rPr lang="sv-SE" altLang="en-SE" sz="1200"/>
              <a:pPr/>
              <a:t>19</a:t>
            </a:fld>
            <a:endParaRPr lang="sv-SE" altLang="en-SE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7B6E28B6-D0C6-6141-8477-2DD3166A53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11200"/>
            <a:ext cx="4605338" cy="3454400"/>
          </a:xfrm>
          <a:solidFill>
            <a:srgbClr val="FFFFFF"/>
          </a:solidFill>
          <a:ln/>
        </p:spPr>
      </p:sp>
      <p:sp>
        <p:nvSpPr>
          <p:cNvPr id="561155" name="Rectangle 3">
            <a:extLst>
              <a:ext uri="{FF2B5EF4-FFF2-40B4-BE49-F238E27FC236}">
                <a16:creationId xmlns:a16="http://schemas.microsoft.com/office/drawing/2014/main" id="{1F8AC101-F5FB-AC4F-8061-B611BBDD7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sv-SE" dirty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B8C96A3C-02BB-E0E4-ECB9-640E3C7F65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7A98D64E-D3F7-5B4A-8268-004BB4C4A006}" type="slidenum">
              <a:rPr lang="sv-SE" altLang="en-SE" sz="1200" smtClean="0"/>
              <a:pPr/>
              <a:t>20</a:t>
            </a:fld>
            <a:endParaRPr lang="sv-SE" altLang="en-SE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5AF5CD59-EE7D-CBCB-BAC3-6333E0A441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>
            <a:extLst>
              <a:ext uri="{FF2B5EF4-FFF2-40B4-BE49-F238E27FC236}">
                <a16:creationId xmlns:a16="http://schemas.microsoft.com/office/drawing/2014/main" id="{B094AEB0-7649-A996-6604-D883390C6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2CD561BF-9940-4C48-A450-259B85E800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EDCB02B-8A3F-FB40-9CD3-CDB923248AB2}" type="slidenum">
              <a:rPr lang="sv-SE" altLang="en-SE" sz="1200"/>
              <a:pPr/>
              <a:t>21</a:t>
            </a:fld>
            <a:endParaRPr lang="sv-SE" altLang="en-SE" sz="1200"/>
          </a:p>
        </p:txBody>
      </p:sp>
      <p:sp>
        <p:nvSpPr>
          <p:cNvPr id="70658" name="Rectangle 1026">
            <a:extLst>
              <a:ext uri="{FF2B5EF4-FFF2-40B4-BE49-F238E27FC236}">
                <a16:creationId xmlns:a16="http://schemas.microsoft.com/office/drawing/2014/main" id="{0EBDA9AC-9C28-5940-9F2B-CD7F9A0D25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1027">
            <a:extLst>
              <a:ext uri="{FF2B5EF4-FFF2-40B4-BE49-F238E27FC236}">
                <a16:creationId xmlns:a16="http://schemas.microsoft.com/office/drawing/2014/main" id="{42921785-2931-9A45-8745-DDE8EAF079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en-SE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AF0ABE86-E107-3343-9F64-7B8DE9657C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3234317-2002-984F-88BB-6643FE7A5926}" type="slidenum">
              <a:rPr lang="sv-SE" altLang="en-SE" sz="1200"/>
              <a:pPr/>
              <a:t>22</a:t>
            </a:fld>
            <a:endParaRPr lang="sv-SE" altLang="en-SE" sz="1200"/>
          </a:p>
        </p:txBody>
      </p:sp>
      <p:sp>
        <p:nvSpPr>
          <p:cNvPr id="72706" name="Rectangle 1026">
            <a:extLst>
              <a:ext uri="{FF2B5EF4-FFF2-40B4-BE49-F238E27FC236}">
                <a16:creationId xmlns:a16="http://schemas.microsoft.com/office/drawing/2014/main" id="{E7CF4321-82B4-C544-B18C-06F29639C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1027">
            <a:extLst>
              <a:ext uri="{FF2B5EF4-FFF2-40B4-BE49-F238E27FC236}">
                <a16:creationId xmlns:a16="http://schemas.microsoft.com/office/drawing/2014/main" id="{C23D940A-6037-874C-AEEA-00316205B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en-SE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F761D6-5A5A-A34B-8C9B-4CD21FD22EA6}" type="slidenum">
              <a:rPr lang="sv-SE" altLang="en-SE" smtClean="0"/>
              <a:pPr>
                <a:defRPr/>
              </a:pPr>
              <a:t>24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02703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3B5092D7-F131-0F42-8D50-9210BA4C97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716AB239-625A-A64E-8416-1DB0C17B8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SE" altLang="en-SE">
              <a:latin typeface="Times" pitchFamily="2" charset="0"/>
            </a:endParaRP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865E2D7F-0E57-804F-91DD-05C2F5DEC7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1A17E3C9-2F8B-7D4D-8659-DB38F12F878F}" type="slidenum">
              <a:rPr lang="sv-SE" altLang="en-SE" sz="1200" smtClean="0">
                <a:solidFill>
                  <a:srgbClr val="000000"/>
                </a:solidFill>
              </a:rPr>
              <a:pPr/>
              <a:t>25</a:t>
            </a:fld>
            <a:endParaRPr lang="sv-SE" altLang="en-S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99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>
            <a:extLst>
              <a:ext uri="{FF2B5EF4-FFF2-40B4-BE49-F238E27FC236}">
                <a16:creationId xmlns:a16="http://schemas.microsoft.com/office/drawing/2014/main" id="{F0FD121D-F2A0-FA48-AEEA-7F62BBA091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>
            <a:extLst>
              <a:ext uri="{FF2B5EF4-FFF2-40B4-BE49-F238E27FC236}">
                <a16:creationId xmlns:a16="http://schemas.microsoft.com/office/drawing/2014/main" id="{9DA3ACC0-FB3B-8644-BB9F-78521505E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SE" altLang="en-SE">
              <a:latin typeface="Times" pitchFamily="2" charset="0"/>
            </a:endParaRP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C4EF5900-220F-9D42-95B5-3B51ECB4AB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3693A700-88DF-A64D-8CF0-A19A145EFA3B}" type="slidenum">
              <a:rPr lang="sv-SE" altLang="en-SE" sz="1200" smtClean="0">
                <a:solidFill>
                  <a:srgbClr val="000000"/>
                </a:solidFill>
              </a:rPr>
              <a:pPr/>
              <a:t>26</a:t>
            </a:fld>
            <a:endParaRPr lang="sv-SE" altLang="en-S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2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tshållare för bildobjekt 1">
            <a:extLst>
              <a:ext uri="{FF2B5EF4-FFF2-40B4-BE49-F238E27FC236}">
                <a16:creationId xmlns:a16="http://schemas.microsoft.com/office/drawing/2014/main" id="{DA8C92D1-4DA4-9C9E-D06A-78A0227599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Platshållare för anteckningar 2">
            <a:extLst>
              <a:ext uri="{FF2B5EF4-FFF2-40B4-BE49-F238E27FC236}">
                <a16:creationId xmlns:a16="http://schemas.microsoft.com/office/drawing/2014/main" id="{79FB2F4C-E15A-EC3F-54C9-92041FBA0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en-SE" dirty="0">
              <a:latin typeface="Times" pitchFamily="2" charset="0"/>
            </a:endParaRPr>
          </a:p>
        </p:txBody>
      </p:sp>
      <p:sp>
        <p:nvSpPr>
          <p:cNvPr id="20483" name="Platshållare för bildnummer 3">
            <a:extLst>
              <a:ext uri="{FF2B5EF4-FFF2-40B4-BE49-F238E27FC236}">
                <a16:creationId xmlns:a16="http://schemas.microsoft.com/office/drawing/2014/main" id="{5B29E6CA-AE21-2A60-9477-1B60545A9F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128D690-7B30-BE4B-B6ED-FF7FC30B6A65}" type="slidenum">
              <a:rPr lang="sv-SE" altLang="en-SE" sz="1200" smtClean="0">
                <a:latin typeface="Arial" panose="020B0604020202020204" pitchFamily="34" charset="0"/>
                <a:ea typeface="ヒラギノ角ゴ Pro W3" panose="020B0300000000000000" pitchFamily="34" charset="-128"/>
              </a:rPr>
              <a:pPr/>
              <a:t>2</a:t>
            </a:fld>
            <a:endParaRPr lang="sv-SE" altLang="en-SE" sz="120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BE2F0FE0-D5CF-5748-89F3-3612F5AEE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87469653-9C55-1749-B8CB-802F19D51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SE" altLang="en-SE">
              <a:latin typeface="Times" pitchFamily="2" charset="0"/>
            </a:endParaRP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F55B61C1-886E-4048-988A-52B01F174B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3E460986-E524-1C4A-99BB-33456F077C51}" type="slidenum">
              <a:rPr lang="sv-SE" altLang="en-SE" sz="1200" smtClean="0"/>
              <a:pPr/>
              <a:t>27</a:t>
            </a:fld>
            <a:endParaRPr lang="sv-SE" altLang="en-SE" sz="1200"/>
          </a:p>
        </p:txBody>
      </p:sp>
    </p:spTree>
    <p:extLst>
      <p:ext uri="{BB962C8B-B14F-4D97-AF65-F5344CB8AC3E}">
        <p14:creationId xmlns:p14="http://schemas.microsoft.com/office/powerpoint/2010/main" val="3038448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>
            <a:extLst>
              <a:ext uri="{FF2B5EF4-FFF2-40B4-BE49-F238E27FC236}">
                <a16:creationId xmlns:a16="http://schemas.microsoft.com/office/drawing/2014/main" id="{FFEA6326-1364-9844-BD3E-452A091175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>
            <a:extLst>
              <a:ext uri="{FF2B5EF4-FFF2-40B4-BE49-F238E27FC236}">
                <a16:creationId xmlns:a16="http://schemas.microsoft.com/office/drawing/2014/main" id="{730DD694-FF1C-3248-B76B-86178D5B5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SE" altLang="en-SE">
              <a:latin typeface="Times" pitchFamily="2" charset="0"/>
            </a:endParaRP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0EB7AF16-C732-3A41-B7C2-612CF5BE4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5D802D83-D975-1D46-A689-AC35E17BB0B6}" type="slidenum">
              <a:rPr lang="sv-SE" altLang="en-SE" sz="1200" smtClean="0">
                <a:solidFill>
                  <a:srgbClr val="000000"/>
                </a:solidFill>
              </a:rPr>
              <a:pPr/>
              <a:t>28</a:t>
            </a:fld>
            <a:endParaRPr lang="sv-SE" altLang="en-S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59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>
            <a:extLst>
              <a:ext uri="{FF2B5EF4-FFF2-40B4-BE49-F238E27FC236}">
                <a16:creationId xmlns:a16="http://schemas.microsoft.com/office/drawing/2014/main" id="{FFEA6326-1364-9844-BD3E-452A091175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>
            <a:extLst>
              <a:ext uri="{FF2B5EF4-FFF2-40B4-BE49-F238E27FC236}">
                <a16:creationId xmlns:a16="http://schemas.microsoft.com/office/drawing/2014/main" id="{730DD694-FF1C-3248-B76B-86178D5B5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SE" altLang="en-SE">
              <a:latin typeface="Times" pitchFamily="2" charset="0"/>
            </a:endParaRP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0EB7AF16-C732-3A41-B7C2-612CF5BE4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5D802D83-D975-1D46-A689-AC35E17BB0B6}" type="slidenum">
              <a:rPr lang="sv-SE" altLang="en-SE" sz="1200" smtClean="0">
                <a:solidFill>
                  <a:srgbClr val="000000"/>
                </a:solidFill>
              </a:rPr>
              <a:pPr/>
              <a:t>29</a:t>
            </a:fld>
            <a:endParaRPr lang="sv-SE" altLang="en-S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35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964A2EA7-F674-537B-8405-B51120CD4C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A0FEF58A-1B44-954D-B6BB-30395C307A72}" type="slidenum">
              <a:rPr lang="sv-SE" altLang="en-SE" sz="1200" smtClean="0"/>
              <a:pPr/>
              <a:t>31</a:t>
            </a:fld>
            <a:endParaRPr lang="sv-SE" altLang="en-SE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9CC9CF8E-F48D-C08B-A684-4402566784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>
            <a:extLst>
              <a:ext uri="{FF2B5EF4-FFF2-40B4-BE49-F238E27FC236}">
                <a16:creationId xmlns:a16="http://schemas.microsoft.com/office/drawing/2014/main" id="{ADD7A6DA-BAA7-6DC2-A10F-5E19AC686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9BC7473F-CC13-7E49-5CF7-87FE147CFA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4C5ABCF4-46C5-9B47-8F80-E3C9AEC077EA}" type="slidenum">
              <a:rPr lang="sv-SE" altLang="en-SE" sz="1200" smtClean="0"/>
              <a:pPr/>
              <a:t>33</a:t>
            </a:fld>
            <a:endParaRPr lang="sv-SE" altLang="en-SE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5EF1DA8A-D3D6-2189-A3C8-C06D4C2B53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5203" name="Rectangle 3">
            <a:extLst>
              <a:ext uri="{FF2B5EF4-FFF2-40B4-BE49-F238E27FC236}">
                <a16:creationId xmlns:a16="http://schemas.microsoft.com/office/drawing/2014/main" id="{9A719913-9391-5F72-BE9E-0F12A4E52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sv-SE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7239058C-47D1-FF00-831A-52DF96A9B1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1195920-3896-2447-8AE0-83016442195D}" type="slidenum">
              <a:rPr lang="sv-SE" altLang="en-SE" sz="1200" smtClean="0"/>
              <a:pPr/>
              <a:t>34</a:t>
            </a:fld>
            <a:endParaRPr lang="sv-SE" altLang="en-SE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C8677C7C-739F-40D7-784A-11599A6730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>
            <a:extLst>
              <a:ext uri="{FF2B5EF4-FFF2-40B4-BE49-F238E27FC236}">
                <a16:creationId xmlns:a16="http://schemas.microsoft.com/office/drawing/2014/main" id="{2889CE48-97DA-6D22-5A57-57A5F34C9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 dirty="0"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tshållare för bildobjekt 1">
            <a:extLst>
              <a:ext uri="{FF2B5EF4-FFF2-40B4-BE49-F238E27FC236}">
                <a16:creationId xmlns:a16="http://schemas.microsoft.com/office/drawing/2014/main" id="{0050814F-B608-BFCF-EA44-1AB6D19FAB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Platshållare för anteckningar 2">
            <a:extLst>
              <a:ext uri="{FF2B5EF4-FFF2-40B4-BE49-F238E27FC236}">
                <a16:creationId xmlns:a16="http://schemas.microsoft.com/office/drawing/2014/main" id="{036D868A-548C-6517-5BD6-CF3AD8701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en-SE" dirty="0">
              <a:latin typeface="Times" pitchFamily="2" charset="0"/>
            </a:endParaRPr>
          </a:p>
        </p:txBody>
      </p:sp>
      <p:sp>
        <p:nvSpPr>
          <p:cNvPr id="25603" name="Platshållare för bildnummer 3">
            <a:extLst>
              <a:ext uri="{FF2B5EF4-FFF2-40B4-BE49-F238E27FC236}">
                <a16:creationId xmlns:a16="http://schemas.microsoft.com/office/drawing/2014/main" id="{8CCD244F-2ACA-31B0-30E3-32F76A0157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3BFAA4A-1860-544F-B82A-7D6928420F49}" type="slidenum">
              <a:rPr lang="sv-SE" altLang="en-SE" sz="1200" smtClean="0">
                <a:latin typeface="Arial" panose="020B0604020202020204" pitchFamily="34" charset="0"/>
                <a:ea typeface="ヒラギノ角ゴ Pro W3" panose="020B0300000000000000" pitchFamily="34" charset="-128"/>
              </a:rPr>
              <a:pPr/>
              <a:t>6</a:t>
            </a:fld>
            <a:endParaRPr lang="sv-SE" altLang="en-SE" sz="120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tshållare för bildobjekt 1">
            <a:extLst>
              <a:ext uri="{FF2B5EF4-FFF2-40B4-BE49-F238E27FC236}">
                <a16:creationId xmlns:a16="http://schemas.microsoft.com/office/drawing/2014/main" id="{75DFFD9D-003D-F785-5794-B40E5191F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Platshållare för anteckningar 2">
            <a:extLst>
              <a:ext uri="{FF2B5EF4-FFF2-40B4-BE49-F238E27FC236}">
                <a16:creationId xmlns:a16="http://schemas.microsoft.com/office/drawing/2014/main" id="{8D9FED58-49EF-C30C-229A-FB2E76D69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en-SE" dirty="0">
              <a:latin typeface="Times" pitchFamily="2" charset="0"/>
            </a:endParaRPr>
          </a:p>
        </p:txBody>
      </p:sp>
      <p:sp>
        <p:nvSpPr>
          <p:cNvPr id="27651" name="Platshållare för bildnummer 3">
            <a:extLst>
              <a:ext uri="{FF2B5EF4-FFF2-40B4-BE49-F238E27FC236}">
                <a16:creationId xmlns:a16="http://schemas.microsoft.com/office/drawing/2014/main" id="{EC07A86A-1421-B722-AB84-48197C417B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947B1C2-4DED-C041-AE52-C59BF589D464}" type="slidenum">
              <a:rPr lang="sv-SE" altLang="en-SE" sz="1200" smtClean="0">
                <a:latin typeface="Arial" panose="020B0604020202020204" pitchFamily="34" charset="0"/>
                <a:ea typeface="ヒラギノ角ゴ Pro W3" panose="020B0300000000000000" pitchFamily="34" charset="-128"/>
              </a:rPr>
              <a:pPr/>
              <a:t>7</a:t>
            </a:fld>
            <a:endParaRPr lang="sv-SE" altLang="en-SE" sz="120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327EE3AD-6868-AC40-A98E-4B681AA7AA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EDF9878-516E-5C42-B7D5-6D40137150D0}" type="slidenum">
              <a:rPr lang="sv-SE" altLang="en-SE" sz="1200"/>
              <a:pPr/>
              <a:t>8</a:t>
            </a:fld>
            <a:endParaRPr lang="sv-SE" altLang="en-SE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76305DBC-2F3E-9248-B86D-BC1B93EADD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BC10141-1355-304A-AF77-F9C1ABC06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en-SE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1F5A4F4F-40E2-7B2C-611C-810D9DFE5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5C83520-792C-B14E-9972-FDABFC6BFDD7}" type="slidenum">
              <a:rPr lang="sv-SE" altLang="en-SE" sz="1200" smtClean="0"/>
              <a:pPr/>
              <a:t>9</a:t>
            </a:fld>
            <a:endParaRPr lang="sv-SE" altLang="en-SE" sz="1200"/>
          </a:p>
        </p:txBody>
      </p:sp>
      <p:sp>
        <p:nvSpPr>
          <p:cNvPr id="31746" name="Rectangle 1026">
            <a:extLst>
              <a:ext uri="{FF2B5EF4-FFF2-40B4-BE49-F238E27FC236}">
                <a16:creationId xmlns:a16="http://schemas.microsoft.com/office/drawing/2014/main" id="{CC066BD2-A3C0-6446-A0FA-6B99A9E975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1027">
            <a:extLst>
              <a:ext uri="{FF2B5EF4-FFF2-40B4-BE49-F238E27FC236}">
                <a16:creationId xmlns:a16="http://schemas.microsoft.com/office/drawing/2014/main" id="{51E872E8-A1A7-39FA-31E3-A545F6D9F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5416DE63-9EA4-2021-5563-3B4E0D237F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53F1A95E-4FB8-7346-8D31-F8D767CB6B20}" type="slidenum">
              <a:rPr lang="sv-SE" altLang="en-SE" sz="1200" smtClean="0"/>
              <a:pPr/>
              <a:t>11</a:t>
            </a:fld>
            <a:endParaRPr lang="sv-SE" altLang="en-SE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0D5338C-C21A-794A-DD41-652300288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4531" name="Rectangle 3">
            <a:extLst>
              <a:ext uri="{FF2B5EF4-FFF2-40B4-BE49-F238E27FC236}">
                <a16:creationId xmlns:a16="http://schemas.microsoft.com/office/drawing/2014/main" id="{B00F56A9-AA29-65C2-0FBD-A9F0A5DD3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sv-S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0F51BB20-0F15-8617-8F69-2C8C6AB85C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A4D7283-B361-5E44-ABBB-9068F7C2582C}" type="slidenum">
              <a:rPr lang="sv-SE" altLang="en-SE" sz="1200" smtClean="0"/>
              <a:pPr/>
              <a:t>12</a:t>
            </a:fld>
            <a:endParaRPr lang="sv-SE" altLang="en-SE" sz="120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807AB30B-5DBD-86BE-738A-4883ED448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73113"/>
            <a:ext cx="5003800" cy="3754437"/>
          </a:xfrm>
          <a:solidFill>
            <a:srgbClr val="FFFFFF"/>
          </a:solidFill>
          <a:ln/>
        </p:spPr>
      </p:sp>
      <p:sp>
        <p:nvSpPr>
          <p:cNvPr id="552963" name="Rectangle 3">
            <a:extLst>
              <a:ext uri="{FF2B5EF4-FFF2-40B4-BE49-F238E27FC236}">
                <a16:creationId xmlns:a16="http://schemas.microsoft.com/office/drawing/2014/main" id="{6700F845-1C4A-8A48-BB8F-FD03C64BDC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sv-SE" dirty="0"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F99372CD-5D09-B34A-B907-079B5FD608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BB4622F-C883-B84C-BB0B-867990E15BF7}" type="slidenum">
              <a:rPr lang="sv-SE" altLang="en-SE" sz="1200"/>
              <a:pPr/>
              <a:t>13</a:t>
            </a:fld>
            <a:endParaRPr lang="sv-SE" altLang="en-SE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067AD3B1-2E98-3748-98DF-06FADA3A8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4270EBEC-9619-F746-B600-94AC2FFA0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 altLang="en-SE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8904F4-3E6C-56B9-7F35-B6E8E8A0A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34A37F-BD52-EEFF-3DB7-EC3FD1F57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3E34CD-9192-B14D-CE04-3C7F2E15CE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E3387-DFA0-7842-BB75-7CBD0319AE04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413407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C4BAC1-AAAB-E5C7-4B5E-40808FF97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965F64-76D5-94E1-510F-41B0680CFB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B87712-0DAB-90A0-2020-D9D513FF6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1BB62-71C0-8044-8144-62A5A5EE6A8C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1060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705957-0749-EF84-5777-BA823543C2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464957-DA05-4B1A-9E5F-4B92BA7C7E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5CAE1D-310E-EF1E-FCCA-66388E3423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A300D-831A-7147-AC24-A5783879BCA9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595726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FD3FF3-3A0E-FE5D-A427-F7FCF88B1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C932F7-4FEE-D3D1-648E-AE6FC9352F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EA8882-D385-7047-706D-034C438416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03B55-869F-B349-9A5A-15520CBB65AD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364200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Rubrik, innehåll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E5DC7E-55D3-1890-6661-8B37FB701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50AAC7-1338-5BA3-D28B-97F2C289A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216C5E-1759-304A-38C0-43804E0EA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2B83D-CF2E-B641-9FC5-E51507B55F00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936950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B5F34F-58B0-B844-950D-79A1A69506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327D04-1BBE-CC43-AE57-4446063AD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7AB17C-08A9-9C44-8304-03335B2EB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E1C04-842E-6B42-A2BC-0D0BB47A2231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877852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9FE42F-5CF2-7E4F-A73D-689ECFAFE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3611AE-EB85-4840-B316-FE9DC09BB4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C914C-489E-DF47-97B6-EFEDA9627F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6BFBF-7958-AE49-8D67-62E87B6637D2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3552265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5B3C5E-55DC-BA42-AAE3-297977CD1C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E705C4-515A-C045-9680-D40F8E6377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BEB7B4-78C4-4B44-877F-817B2B747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CCF09-BACD-8846-B53E-6431A5BBE937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158181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9FB2F5-DD5F-F547-8FB3-0EF70924C7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72C726-4E92-454C-925E-8E4E05E6C9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84B86A-8B68-F641-8169-941DDCF246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112C5-0566-CE43-AAFD-5F08C2EA46B5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4192086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9988BB8-728E-354C-B7F8-2790ACC937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6D22CE-6062-E943-8F16-437159FC8B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3105BC5-0A69-BA4D-9E0A-AC77F66EE2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24A3A-6A56-8841-9D99-4F11117BFE56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351973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DB83AA-5D28-094A-AB66-88DF058DC0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4B8191-10A4-194A-88CA-859299615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E78377-3153-534B-AB68-58DCF5203E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B1DE5-951A-B746-8BD3-2B9AA157CC50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84435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52DE87-3610-BBB1-72A6-D4E919A4DB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69CFF9-A7B0-C765-4C4A-30525D6C44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44A1A4-CC1E-6733-8ECC-7111B37AA8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4378A-30B7-B841-90FA-7131F5B03FF5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331400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675F3E5-B5D5-AD45-94E2-630CC551A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5AF422C-3E49-9B4C-8912-F427F4379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2A42D6-5A16-F646-AAE7-36B9468FC9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FC826-3718-4B47-AC01-38AE8FF6E570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783959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55B7C4-6D55-954F-A826-CC41B01721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9C20A-C39E-864D-81C3-47977CA09E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7690F0-9B20-7C4D-9211-7B75DF2A3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33BDF-BF4D-244E-9E97-B44CC1565311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600439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5D959A-BCF6-9C49-8CC0-B033537FEE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592425-417D-AF42-A339-AAD7C21D5A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422160-C5B4-5F41-9B20-67AF2DBDA4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EF2E3-1F04-D34E-914B-3C26AE5CA536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303641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AE187C-AA9C-2F49-9F1E-0162E4CF4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3E003E-ADA5-1146-BC65-C93B5F12EE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5B9DF5-DC99-5A4E-8F79-B41D915F10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B723B-7629-E345-B8D6-44E1F480CA48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090229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C6B800-401B-EC49-B94C-888E2BC90F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A44161-9AE6-5146-83EF-50AF74F225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BDFEFF-3B04-7B47-ADE4-89DCCFB80F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004FD-BBD0-D342-AD07-8C03E13A3EAC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780845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455EA6-45C7-EB47-9D29-2463883158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07F21C-116E-0147-9135-13CD121711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3ADE47-CBD9-DF41-B645-91FDB1D39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2AD63-66F6-0848-BACA-4C1BBF523034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120114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Rubrik, innehåll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EBE174-D7F8-DF45-B95C-3EEF0181F2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300737-6CBE-F746-923E-22AD1B3CE0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C48251-5D17-9149-B8DF-08015B3D7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A2002-787E-BA4F-B5DF-9BAF10565669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78243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76F542-E2D8-BBC9-1AF3-A79A56E8B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C2FBC3-DB6D-E32D-CA08-4ED66AEEE7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707F84-E0CF-4E4B-BEF2-D6AF6EC9B2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BC61E-F593-A444-9879-5008189CDE48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06937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9FB879-7A5D-FDC5-65EC-6BE1F6BA3D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8FD831-AE95-AB49-AF4A-3C7628C48D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098262-E35F-ED68-B6D7-42AAB351B3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F7A6E-19ED-7248-AF08-D202C79C8779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331154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BB4EF2-D845-5352-5B72-D15B8CBF4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CAA2EA7-92E4-2677-BB5F-863074B114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1A834A-E427-3E5D-1E61-BCA4797C63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D823F-0C73-9743-A8B4-849878D6ABE8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87826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597E8E-EE6B-625B-C1F7-4B8558151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681B0A-8A8D-239F-B614-0C4B5A9C2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706D4C-A4B4-E9A9-5A83-3E0491A10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048A1-8FB5-5441-AF81-5BC89E4D4A1D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33815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FF16E3-5E38-5135-4F46-A5B59EEBC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38081C-1693-D168-8351-2A36528D2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129C72-D0D4-C407-3AE3-35E52D9086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B783E-7F64-A94E-9712-C43E4E5844AA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91897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BB4F4A-8465-C5B0-987D-4969B666EB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737D48-5552-9AED-6A30-B8CEE59393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0B0BFE-54FE-1BBD-E68E-605DD61388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EDD28-41E5-0249-A14F-448CE5888C6B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360950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564F24-1642-BDB1-F25C-4490E1FAA7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054832-D8CF-2FD5-0633-956D028B6B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602BF6-4379-2EA7-56B9-1AFC6BC455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1A9B8-26FF-1147-B75A-E7A60C59A3DE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65712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238B8C5-A64B-7ADB-C86B-6AFD0C997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SE"/>
              <a:t>Klicka här för att ändra 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9E1B07-9AFE-A89B-12DB-F7A63A62D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SE"/>
              <a:t>Klicka här för att ändra format på bakgrundstexten</a:t>
            </a:r>
          </a:p>
          <a:p>
            <a:pPr lvl="1"/>
            <a:r>
              <a:rPr lang="sv-SE" altLang="en-SE"/>
              <a:t>Nivå två</a:t>
            </a:r>
          </a:p>
          <a:p>
            <a:pPr lvl="2"/>
            <a:r>
              <a:rPr lang="sv-SE" altLang="en-SE"/>
              <a:t>Nivå tre</a:t>
            </a:r>
          </a:p>
          <a:p>
            <a:pPr lvl="3"/>
            <a:r>
              <a:rPr lang="sv-SE" altLang="en-SE"/>
              <a:t>Nivå fyra</a:t>
            </a:r>
          </a:p>
          <a:p>
            <a:pPr lvl="4"/>
            <a:r>
              <a:rPr lang="sv-SE" altLang="en-SE"/>
              <a:t>Nivå fem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0B01C8-E799-80E1-24F1-A3E86CFC5F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BC545D-A502-0F6E-C46C-73C61B49DD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4912F5-96FE-81DD-BA14-3A5DEA34F4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EE2FD3-1D61-6049-8D04-C928D14D6009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  <p:pic>
        <p:nvPicPr>
          <p:cNvPr id="1031" name="Bildobjekt 1">
            <a:extLst>
              <a:ext uri="{FF2B5EF4-FFF2-40B4-BE49-F238E27FC236}">
                <a16:creationId xmlns:a16="http://schemas.microsoft.com/office/drawing/2014/main" id="{F129E9D4-F59B-F9C0-1C11-A00BC56541A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-73025"/>
            <a:ext cx="12842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12E96B-9D04-3344-B2C7-CB7DEB86F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SE"/>
              <a:t>Klicka här för att ändra 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DBC3EA-2F81-0942-B1E1-CD4804563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SE"/>
              <a:t>Klicka här för att ändra format på bakgrundstexten</a:t>
            </a:r>
          </a:p>
          <a:p>
            <a:pPr lvl="1"/>
            <a:r>
              <a:rPr lang="sv-SE" altLang="en-SE"/>
              <a:t>Nivå två</a:t>
            </a:r>
          </a:p>
          <a:p>
            <a:pPr lvl="2"/>
            <a:r>
              <a:rPr lang="sv-SE" altLang="en-SE"/>
              <a:t>Nivå tre</a:t>
            </a:r>
          </a:p>
          <a:p>
            <a:pPr lvl="3"/>
            <a:r>
              <a:rPr lang="sv-SE" altLang="en-SE"/>
              <a:t>Nivå fyra</a:t>
            </a:r>
          </a:p>
          <a:p>
            <a:pPr lvl="4"/>
            <a:r>
              <a:rPr lang="sv-SE" altLang="en-SE"/>
              <a:t>Nivå fem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1193792-AEAB-364E-A35E-2E8E8F6EAB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5A572F-2EA4-9143-B4D4-86B0F9BA0A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C7658D7-9A6A-374D-8E94-4783F18238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D37FC5D-0CFD-9D44-99E9-9893B82ED220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03686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06B10747-7EEF-D58B-4319-B80035334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2425" y="2286000"/>
            <a:ext cx="8510588" cy="1143000"/>
          </a:xfrm>
        </p:spPr>
        <p:txBody>
          <a:bodyPr/>
          <a:lstStyle/>
          <a:p>
            <a:r>
              <a:rPr lang="en-US" altLang="en-SE" dirty="0" err="1"/>
              <a:t>Initialt</a:t>
            </a:r>
            <a:r>
              <a:rPr lang="en-US" altLang="en-SE" dirty="0"/>
              <a:t> </a:t>
            </a:r>
            <a:r>
              <a:rPr lang="en-US" altLang="en-SE" dirty="0" err="1"/>
              <a:t>omhändertagande</a:t>
            </a:r>
            <a:br>
              <a:rPr lang="en-US" altLang="en-SE" dirty="0"/>
            </a:br>
            <a:r>
              <a:rPr lang="en-US" altLang="en-SE" dirty="0"/>
              <a:t>av </a:t>
            </a:r>
            <a:r>
              <a:rPr lang="en-US" altLang="en-SE" dirty="0" err="1"/>
              <a:t>svårt</a:t>
            </a:r>
            <a:r>
              <a:rPr lang="en-US" altLang="en-SE" dirty="0"/>
              <a:t> </a:t>
            </a:r>
            <a:r>
              <a:rPr lang="en-US" altLang="en-SE" dirty="0" err="1"/>
              <a:t>sjuka</a:t>
            </a:r>
            <a:r>
              <a:rPr lang="en-US" altLang="en-SE" dirty="0"/>
              <a:t> </a:t>
            </a:r>
            <a:r>
              <a:rPr lang="en-US" altLang="en-SE" dirty="0" err="1"/>
              <a:t>patienter</a:t>
            </a:r>
            <a:endParaRPr lang="en-US" altLang="en-SE" dirty="0"/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C3EC5FA3-3E9B-2CC5-6A74-D7CB73B898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78363"/>
            <a:ext cx="6400800" cy="766762"/>
          </a:xfrm>
        </p:spPr>
        <p:txBody>
          <a:bodyPr/>
          <a:lstStyle/>
          <a:p>
            <a:r>
              <a:rPr lang="en-US" altLang="en-SE" dirty="0" err="1"/>
              <a:t>Akutsjukvård</a:t>
            </a:r>
            <a:r>
              <a:rPr lang="en-US" altLang="en-SE" dirty="0"/>
              <a:t> för AT/BT-</a:t>
            </a:r>
            <a:r>
              <a:rPr lang="en-US" altLang="en-SE" dirty="0" err="1"/>
              <a:t>läkare</a:t>
            </a:r>
            <a:endParaRPr lang="en-US" altLang="en-S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75B1-FE64-34C6-1920-51CC4FAF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Vikt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312067-5BDD-2008-25AC-87A0FED7D4F2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38281901"/>
              </p:ext>
            </p:extLst>
          </p:nvPr>
        </p:nvGraphicFramePr>
        <p:xfrm>
          <a:off x="2268860" y="2560320"/>
          <a:ext cx="4606280" cy="1737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69976">
                  <a:extLst>
                    <a:ext uri="{9D8B030D-6E8A-4147-A177-3AD203B41FA5}">
                      <a16:colId xmlns:a16="http://schemas.microsoft.com/office/drawing/2014/main" val="4004513078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3944338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SE" sz="3200" b="0" dirty="0"/>
                        <a:t>&lt; 1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3200" b="0" dirty="0"/>
                        <a:t>(må / 2) + 4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978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3200" b="0" dirty="0"/>
                        <a:t>1-4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3200" b="0" dirty="0"/>
                        <a:t>(år x 2) + 10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173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3200" b="0" dirty="0"/>
                        <a:t>5-14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dirty="0" err="1"/>
                        <a:t>år</a:t>
                      </a:r>
                      <a:r>
                        <a:rPr lang="en-GB" sz="3200" b="0" dirty="0"/>
                        <a:t> x 4</a:t>
                      </a:r>
                      <a:endParaRPr lang="en-SE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167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342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026" descr="closed loop communication">
            <a:extLst>
              <a:ext uri="{FF2B5EF4-FFF2-40B4-BE49-F238E27FC236}">
                <a16:creationId xmlns:a16="http://schemas.microsoft.com/office/drawing/2014/main" id="{54C17890-F06D-C911-26F0-217F30BC9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3"/>
          <a:stretch>
            <a:fillRect/>
          </a:stretch>
        </p:blipFill>
        <p:spPr bwMode="auto">
          <a:xfrm>
            <a:off x="1089025" y="1706563"/>
            <a:ext cx="696436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507" name="Rectangle 1027">
            <a:extLst>
              <a:ext uri="{FF2B5EF4-FFF2-40B4-BE49-F238E27FC236}">
                <a16:creationId xmlns:a16="http://schemas.microsoft.com/office/drawing/2014/main" id="{1BD1D7FA-18F3-1197-BE2F-DD8FBCCC2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Closed-loop</a:t>
            </a:r>
          </a:p>
        </p:txBody>
      </p:sp>
      <p:sp>
        <p:nvSpPr>
          <p:cNvPr id="33795" name="Rectangle 1028">
            <a:extLst>
              <a:ext uri="{FF2B5EF4-FFF2-40B4-BE49-F238E27FC236}">
                <a16:creationId xmlns:a16="http://schemas.microsoft.com/office/drawing/2014/main" id="{3EAFC0C2-D6A1-2FD6-29FD-57344B7F389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62088" y="4937125"/>
            <a:ext cx="6219825" cy="14811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SE" sz="2800" dirty="0"/>
              <a:t>A:  </a:t>
            </a:r>
            <a:r>
              <a:rPr lang="ja-JP" altLang="en-US" sz="2800">
                <a:latin typeface="Arial" panose="020B0604020202020204" pitchFamily="34" charset="0"/>
              </a:rPr>
              <a:t>“</a:t>
            </a:r>
            <a:r>
              <a:rPr lang="en-US" altLang="ja-JP" sz="2800" dirty="0"/>
              <a:t>B, </a:t>
            </a:r>
            <a:r>
              <a:rPr lang="en-US" altLang="ja-JP" sz="2800" dirty="0" err="1"/>
              <a:t>tacksam</a:t>
            </a:r>
            <a:r>
              <a:rPr lang="en-US" altLang="ja-JP" sz="2800" dirty="0"/>
              <a:t> </a:t>
            </a:r>
            <a:r>
              <a:rPr lang="en-US" altLang="ja-JP" sz="2800" dirty="0" err="1"/>
              <a:t>räkna</a:t>
            </a:r>
            <a:r>
              <a:rPr lang="en-US" altLang="ja-JP" sz="2800" dirty="0"/>
              <a:t> </a:t>
            </a:r>
            <a:r>
              <a:rPr lang="en-US" altLang="ja-JP" sz="2800" dirty="0" err="1"/>
              <a:t>andningfrekvens</a:t>
            </a:r>
            <a:r>
              <a:rPr lang="ja-JP" altLang="en-US" sz="2800">
                <a:latin typeface="Arial" panose="020B0604020202020204" pitchFamily="34" charset="0"/>
              </a:rPr>
              <a:t>”</a:t>
            </a:r>
            <a:endParaRPr lang="en-US" altLang="ja-JP" sz="2800" dirty="0"/>
          </a:p>
          <a:p>
            <a:pPr>
              <a:buFontTx/>
              <a:buNone/>
            </a:pPr>
            <a:r>
              <a:rPr lang="en-US" altLang="en-SE" sz="2800" dirty="0"/>
              <a:t>B:  </a:t>
            </a:r>
            <a:r>
              <a:rPr lang="ja-JP" altLang="en-US" sz="2800">
                <a:latin typeface="Arial" panose="020B0604020202020204" pitchFamily="34" charset="0"/>
              </a:rPr>
              <a:t>“</a:t>
            </a:r>
            <a:r>
              <a:rPr lang="en-US" altLang="ja-JP" sz="2800" dirty="0"/>
              <a:t>Jag </a:t>
            </a:r>
            <a:r>
              <a:rPr lang="en-US" altLang="ja-JP" sz="2800" dirty="0" err="1"/>
              <a:t>räknar</a:t>
            </a:r>
            <a:r>
              <a:rPr lang="en-US" altLang="ja-JP" sz="2800" dirty="0"/>
              <a:t> </a:t>
            </a:r>
            <a:r>
              <a:rPr lang="en-US" altLang="ja-JP" sz="2800" dirty="0" err="1"/>
              <a:t>andningsfrekvens</a:t>
            </a:r>
            <a:r>
              <a:rPr lang="ja-JP" altLang="en-US" sz="2800">
                <a:latin typeface="Arial" panose="020B0604020202020204" pitchFamily="34" charset="0"/>
              </a:rPr>
              <a:t>”</a:t>
            </a:r>
            <a:endParaRPr lang="en-US" altLang="ja-JP" sz="2800" dirty="0"/>
          </a:p>
          <a:p>
            <a:pPr>
              <a:buFontTx/>
              <a:buNone/>
            </a:pPr>
            <a:r>
              <a:rPr lang="en-US" altLang="en-SE" sz="2800" dirty="0"/>
              <a:t>A:  </a:t>
            </a:r>
            <a:r>
              <a:rPr lang="ja-JP" altLang="en-US" sz="2800">
                <a:latin typeface="Arial" panose="020B0604020202020204" pitchFamily="34" charset="0"/>
              </a:rPr>
              <a:t>“</a:t>
            </a:r>
            <a:r>
              <a:rPr lang="en-US" altLang="ja-JP" sz="2800" dirty="0"/>
              <a:t>Tack</a:t>
            </a:r>
            <a:r>
              <a:rPr lang="ja-JP" altLang="en-US" sz="2800">
                <a:latin typeface="Arial" panose="020B0604020202020204" pitchFamily="34" charset="0"/>
              </a:rPr>
              <a:t>”</a:t>
            </a:r>
            <a:endParaRPr lang="en-US" altLang="en-SE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>
            <a:extLst>
              <a:ext uri="{FF2B5EF4-FFF2-40B4-BE49-F238E27FC236}">
                <a16:creationId xmlns:a16="http://schemas.microsoft.com/office/drawing/2014/main" id="{BB893E98-219A-E9D6-4F81-28978C672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Stabilisering</a:t>
            </a:r>
            <a:endParaRPr lang="en-US" dirty="0"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551939" name="Rectangle 3">
            <a:extLst>
              <a:ext uri="{FF2B5EF4-FFF2-40B4-BE49-F238E27FC236}">
                <a16:creationId xmlns:a16="http://schemas.microsoft.com/office/drawing/2014/main" id="{412286F9-BEE0-353E-5DBD-D8069B409A5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981200"/>
            <a:ext cx="4244975" cy="31242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altLang="en-SE" b="1" dirty="0" err="1"/>
              <a:t>Syfte</a:t>
            </a:r>
            <a:endParaRPr lang="en-US" altLang="en-SE" dirty="0"/>
          </a:p>
          <a:p>
            <a:pPr>
              <a:defRPr/>
            </a:pPr>
            <a:r>
              <a:rPr lang="en-US" altLang="en-SE" dirty="0" err="1"/>
              <a:t>Minska</a:t>
            </a:r>
            <a:r>
              <a:rPr lang="en-US" altLang="en-SE" dirty="0"/>
              <a:t> </a:t>
            </a:r>
            <a:r>
              <a:rPr lang="en-US" altLang="en-SE" dirty="0" err="1"/>
              <a:t>morbiditet</a:t>
            </a:r>
            <a:r>
              <a:rPr lang="en-US" altLang="en-SE" dirty="0"/>
              <a:t> </a:t>
            </a:r>
            <a:r>
              <a:rPr lang="en-US" altLang="en-SE" dirty="0" err="1"/>
              <a:t>genom</a:t>
            </a:r>
            <a:r>
              <a:rPr lang="en-US" altLang="en-SE" dirty="0"/>
              <a:t> </a:t>
            </a:r>
            <a:r>
              <a:rPr lang="en-US" altLang="en-SE" b="1" dirty="0" err="1">
                <a:solidFill>
                  <a:srgbClr val="FF1591"/>
                </a:solidFill>
              </a:rPr>
              <a:t>tidiga</a:t>
            </a:r>
            <a:r>
              <a:rPr lang="en-US" altLang="en-SE" b="1" dirty="0">
                <a:solidFill>
                  <a:srgbClr val="FF1591"/>
                </a:solidFill>
              </a:rPr>
              <a:t> </a:t>
            </a:r>
            <a:r>
              <a:rPr lang="en-US" altLang="en-SE" b="1" dirty="0" err="1">
                <a:solidFill>
                  <a:srgbClr val="FF1591"/>
                </a:solidFill>
              </a:rPr>
              <a:t>åtgärder</a:t>
            </a:r>
            <a:endParaRPr lang="en-US" altLang="en-SE" b="1" dirty="0">
              <a:solidFill>
                <a:srgbClr val="FF1591"/>
              </a:solidFill>
            </a:endParaRPr>
          </a:p>
          <a:p>
            <a:pPr>
              <a:defRPr/>
            </a:pPr>
            <a:endParaRPr lang="en-US" b="1" dirty="0">
              <a:solidFill>
                <a:srgbClr val="FF1591"/>
              </a:solidFill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r>
              <a:rPr lang="en-US" dirty="0" err="1">
                <a:ea typeface="MS PGothic" panose="020B0600070205080204" pitchFamily="34" charset="-128"/>
                <a:cs typeface="+mn-cs"/>
              </a:rPr>
              <a:t>Hur</a:t>
            </a:r>
            <a:r>
              <a:rPr lang="en-US" dirty="0">
                <a:ea typeface="MS PGothic" panose="020B0600070205080204" pitchFamily="34" charset="-128"/>
                <a:cs typeface="+mn-cs"/>
              </a:rPr>
              <a:t> </a:t>
            </a:r>
            <a:r>
              <a:rPr lang="en-US" dirty="0" err="1">
                <a:ea typeface="MS PGothic" panose="020B0600070205080204" pitchFamily="34" charset="-128"/>
                <a:cs typeface="+mn-cs"/>
              </a:rPr>
              <a:t>behandar</a:t>
            </a:r>
            <a:r>
              <a:rPr lang="en-US" dirty="0">
                <a:ea typeface="MS PGothic" panose="020B0600070205080204" pitchFamily="34" charset="-128"/>
                <a:cs typeface="+mn-cs"/>
              </a:rPr>
              <a:t> man </a:t>
            </a:r>
            <a:r>
              <a:rPr lang="en-US" dirty="0" err="1">
                <a:ea typeface="MS PGothic" panose="020B0600070205080204" pitchFamily="34" charset="-128"/>
                <a:cs typeface="+mn-cs"/>
              </a:rPr>
              <a:t>när</a:t>
            </a:r>
            <a:r>
              <a:rPr lang="en-US" dirty="0">
                <a:ea typeface="MS PGothic" panose="020B0600070205080204" pitchFamily="34" charset="-128"/>
                <a:cs typeface="+mn-cs"/>
              </a:rPr>
              <a:t> man </a:t>
            </a:r>
            <a:r>
              <a:rPr lang="en-US" dirty="0" err="1">
                <a:ea typeface="MS PGothic" panose="020B0600070205080204" pitchFamily="34" charset="-128"/>
                <a:cs typeface="+mn-cs"/>
              </a:rPr>
              <a:t>inte</a:t>
            </a:r>
            <a:r>
              <a:rPr lang="en-US" dirty="0">
                <a:ea typeface="MS PGothic" panose="020B0600070205080204" pitchFamily="34" charset="-128"/>
                <a:cs typeface="+mn-cs"/>
              </a:rPr>
              <a:t> </a:t>
            </a:r>
            <a:r>
              <a:rPr lang="en-US" dirty="0" err="1">
                <a:ea typeface="MS PGothic" panose="020B0600070205080204" pitchFamily="34" charset="-128"/>
                <a:cs typeface="+mn-cs"/>
              </a:rPr>
              <a:t>känner</a:t>
            </a:r>
            <a:r>
              <a:rPr lang="en-US" dirty="0">
                <a:ea typeface="MS PGothic" panose="020B0600070205080204" pitchFamily="34" charset="-128"/>
                <a:cs typeface="+mn-cs"/>
              </a:rPr>
              <a:t> Dx?</a:t>
            </a:r>
            <a:endParaRPr lang="en-US" dirty="0">
              <a:solidFill>
                <a:srgbClr val="FF33B9"/>
              </a:solidFill>
              <a:ea typeface="MS PGothic" panose="020B0600070205080204" pitchFamily="34" charset="-128"/>
              <a:cs typeface="+mn-cs"/>
            </a:endParaRPr>
          </a:p>
          <a:p>
            <a:pPr>
              <a:buFontTx/>
              <a:buNone/>
              <a:defRPr/>
            </a:pPr>
            <a:endParaRPr lang="en-US" dirty="0">
              <a:solidFill>
                <a:srgbClr val="FF33B9"/>
              </a:solidFill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51940" name="Rectangle 4">
            <a:extLst>
              <a:ext uri="{FF2B5EF4-FFF2-40B4-BE49-F238E27FC236}">
                <a16:creationId xmlns:a16="http://schemas.microsoft.com/office/drawing/2014/main" id="{B33452A6-A217-158A-A6AB-C08C78CE8D1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14800" cy="31242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b="1" dirty="0" err="1">
                <a:ea typeface="MS PGothic" panose="020B0600070205080204" pitchFamily="34" charset="-128"/>
                <a:cs typeface="+mn-cs"/>
              </a:rPr>
              <a:t>Metod</a:t>
            </a:r>
            <a:endParaRPr lang="en-US" dirty="0"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r>
              <a:rPr lang="en-US" dirty="0" err="1">
                <a:ea typeface="MS PGothic" panose="020B0600070205080204" pitchFamily="34" charset="-128"/>
                <a:cs typeface="+mn-cs"/>
              </a:rPr>
              <a:t>Hitta</a:t>
            </a:r>
            <a:r>
              <a:rPr lang="en-US" dirty="0">
                <a:ea typeface="MS PGothic" panose="020B0600070205080204" pitchFamily="34" charset="-128"/>
                <a:cs typeface="+mn-cs"/>
              </a:rPr>
              <a:t> </a:t>
            </a:r>
            <a:r>
              <a:rPr lang="en-US" b="1" dirty="0">
                <a:solidFill>
                  <a:srgbClr val="FF7305"/>
                </a:solidFill>
                <a:ea typeface="MS PGothic" panose="020B0600070205080204" pitchFamily="34" charset="-128"/>
                <a:cs typeface="+mn-cs"/>
              </a:rPr>
              <a:t>problem</a:t>
            </a:r>
            <a:r>
              <a:rPr lang="en-US" dirty="0">
                <a:ea typeface="MS PGothic" panose="020B0600070205080204" pitchFamily="34" charset="-128"/>
                <a:cs typeface="+mn-cs"/>
              </a:rPr>
              <a:t> </a:t>
            </a:r>
            <a:r>
              <a:rPr lang="en-US" dirty="0" err="1">
                <a:ea typeface="MS PGothic" panose="020B0600070205080204" pitchFamily="34" charset="-128"/>
                <a:cs typeface="+mn-cs"/>
              </a:rPr>
              <a:t>som</a:t>
            </a:r>
            <a:r>
              <a:rPr lang="en-US" dirty="0">
                <a:ea typeface="MS PGothic" panose="020B0600070205080204" pitchFamily="34" charset="-128"/>
                <a:cs typeface="+mn-cs"/>
              </a:rPr>
              <a:t> </a:t>
            </a:r>
            <a:r>
              <a:rPr lang="en-US" dirty="0" err="1">
                <a:ea typeface="MS PGothic" panose="020B0600070205080204" pitchFamily="34" charset="-128"/>
                <a:cs typeface="+mn-cs"/>
              </a:rPr>
              <a:t>kan</a:t>
            </a:r>
            <a:r>
              <a:rPr lang="en-US" dirty="0">
                <a:ea typeface="MS PGothic" panose="020B0600070205080204" pitchFamily="34" charset="-128"/>
                <a:cs typeface="+mn-cs"/>
              </a:rPr>
              <a:t>  </a:t>
            </a:r>
            <a:r>
              <a:rPr lang="en-US" altLang="en-SE" dirty="0" err="1"/>
              <a:t>åtgärdas</a:t>
            </a:r>
            <a:r>
              <a:rPr lang="en-US" altLang="en-SE" dirty="0"/>
              <a:t> </a:t>
            </a:r>
            <a:r>
              <a:rPr lang="en-US" altLang="en-SE" dirty="0" err="1"/>
              <a:t>direkt</a:t>
            </a:r>
            <a:endParaRPr lang="en-US" altLang="en-SE" dirty="0"/>
          </a:p>
          <a:p>
            <a:pPr>
              <a:defRPr/>
            </a:pPr>
            <a:endParaRPr lang="en-US" dirty="0"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r>
              <a:rPr lang="en-US" dirty="0" err="1">
                <a:ea typeface="MS PGothic" panose="020B0600070205080204" pitchFamily="34" charset="-128"/>
                <a:cs typeface="+mn-cs"/>
              </a:rPr>
              <a:t>Känna</a:t>
            </a:r>
            <a:r>
              <a:rPr lang="en-US" dirty="0">
                <a:ea typeface="MS PGothic" panose="020B0600070205080204" pitchFamily="34" charset="-128"/>
                <a:cs typeface="+mn-cs"/>
              </a:rPr>
              <a:t> </a:t>
            </a:r>
            <a:r>
              <a:rPr lang="en-US" dirty="0" err="1">
                <a:ea typeface="MS PGothic" panose="020B0600070205080204" pitchFamily="34" charset="-128"/>
                <a:cs typeface="+mn-cs"/>
              </a:rPr>
              <a:t>igen</a:t>
            </a:r>
            <a:r>
              <a:rPr lang="en-US" dirty="0">
                <a:ea typeface="MS PGothic" panose="020B0600070205080204" pitchFamily="34" charset="-128"/>
                <a:cs typeface="+mn-cs"/>
              </a:rPr>
              <a:t> </a:t>
            </a:r>
            <a:r>
              <a:rPr lang="en-US" b="1" dirty="0" err="1">
                <a:solidFill>
                  <a:srgbClr val="008000"/>
                </a:solidFill>
                <a:ea typeface="MS PGothic" panose="020B0600070205080204" pitchFamily="34" charset="-128"/>
                <a:cs typeface="+mn-cs"/>
              </a:rPr>
              <a:t>syndrom</a:t>
            </a:r>
            <a:r>
              <a:rPr lang="en-US" dirty="0">
                <a:solidFill>
                  <a:srgbClr val="008000"/>
                </a:solidFill>
                <a:ea typeface="MS PGothic" panose="020B0600070205080204" pitchFamily="34" charset="-128"/>
                <a:cs typeface="+mn-cs"/>
              </a:rPr>
              <a:t> </a:t>
            </a:r>
            <a:r>
              <a:rPr lang="en-US" dirty="0" err="1">
                <a:ea typeface="MS PGothic" panose="020B0600070205080204" pitchFamily="34" charset="-128"/>
                <a:cs typeface="+mn-cs"/>
              </a:rPr>
              <a:t>som</a:t>
            </a:r>
            <a:r>
              <a:rPr lang="en-US" dirty="0">
                <a:ea typeface="MS PGothic" panose="020B0600070205080204" pitchFamily="34" charset="-128"/>
                <a:cs typeface="+mn-cs"/>
              </a:rPr>
              <a:t> </a:t>
            </a:r>
            <a:r>
              <a:rPr lang="en-US" dirty="0" err="1">
                <a:ea typeface="MS PGothic" panose="020B0600070205080204" pitchFamily="34" charset="-128"/>
                <a:cs typeface="+mn-cs"/>
              </a:rPr>
              <a:t>kan</a:t>
            </a:r>
            <a:r>
              <a:rPr lang="en-US" dirty="0">
                <a:ea typeface="MS PGothic" panose="020B0600070205080204" pitchFamily="34" charset="-128"/>
                <a:cs typeface="+mn-cs"/>
              </a:rPr>
              <a:t> </a:t>
            </a:r>
            <a:r>
              <a:rPr lang="en-US" dirty="0" err="1">
                <a:ea typeface="MS PGothic" panose="020B0600070205080204" pitchFamily="34" charset="-128"/>
                <a:cs typeface="+mn-cs"/>
              </a:rPr>
              <a:t>åtgärdas</a:t>
            </a:r>
            <a:r>
              <a:rPr lang="en-US" dirty="0">
                <a:ea typeface="MS PGothic" panose="020B0600070205080204" pitchFamily="34" charset="-128"/>
                <a:cs typeface="+mn-cs"/>
              </a:rPr>
              <a:t> </a:t>
            </a:r>
            <a:r>
              <a:rPr lang="en-US" dirty="0" err="1">
                <a:ea typeface="MS PGothic" panose="020B0600070205080204" pitchFamily="34" charset="-128"/>
                <a:cs typeface="+mn-cs"/>
              </a:rPr>
              <a:t>tidigt</a:t>
            </a:r>
            <a:endParaRPr lang="en-US" dirty="0"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5" descr="Big Dipper">
            <a:extLst>
              <a:ext uri="{FF2B5EF4-FFF2-40B4-BE49-F238E27FC236}">
                <a16:creationId xmlns:a16="http://schemas.microsoft.com/office/drawing/2014/main" id="{6E67365A-0146-0548-883E-3221EECC0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02936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5F5AF206-EE1E-FB69-7B36-883052DF433A}"/>
              </a:ext>
            </a:extLst>
          </p:cNvPr>
          <p:cNvSpPr txBox="1">
            <a:spLocks/>
          </p:cNvSpPr>
          <p:nvPr/>
        </p:nvSpPr>
        <p:spPr>
          <a:xfrm>
            <a:off x="4932040" y="2636912"/>
            <a:ext cx="4100513" cy="1872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SE" kern="0" dirty="0">
                <a:solidFill>
                  <a:srgbClr val="00B050"/>
                </a:solidFill>
              </a:rPr>
              <a:t>Anafylaxi</a:t>
            </a:r>
          </a:p>
          <a:p>
            <a:pPr>
              <a:defRPr/>
            </a:pPr>
            <a:r>
              <a:rPr lang="en-SE" kern="0" dirty="0">
                <a:solidFill>
                  <a:srgbClr val="00B050"/>
                </a:solidFill>
              </a:rPr>
              <a:t>Sepsis</a:t>
            </a:r>
          </a:p>
          <a:p>
            <a:pPr>
              <a:defRPr/>
            </a:pPr>
            <a:r>
              <a:rPr lang="en-SE" kern="0" dirty="0">
                <a:solidFill>
                  <a:srgbClr val="00B050"/>
                </a:solidFill>
              </a:rPr>
              <a:t>Opioid toxidrom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C6331D-E07C-0A48-473B-3C0CE553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3094112" cy="1143000"/>
          </a:xfrm>
        </p:spPr>
        <p:txBody>
          <a:bodyPr/>
          <a:lstStyle/>
          <a:p>
            <a:r>
              <a:rPr lang="en-SE" dirty="0">
                <a:solidFill>
                  <a:srgbClr val="00B050"/>
                </a:solidFill>
              </a:rPr>
              <a:t>Syndrom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3">
            <a:extLst>
              <a:ext uri="{FF2B5EF4-FFF2-40B4-BE49-F238E27FC236}">
                <a16:creationId xmlns:a16="http://schemas.microsoft.com/office/drawing/2014/main" id="{3F11AABE-9987-9241-A2DE-33171B1DD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38223"/>
              </p:ext>
            </p:extLst>
          </p:nvPr>
        </p:nvGraphicFramePr>
        <p:xfrm>
          <a:off x="539552" y="2246585"/>
          <a:ext cx="3757613" cy="3630687"/>
        </p:xfrm>
        <a:graphic>
          <a:graphicData uri="http://schemas.openxmlformats.org/drawingml/2006/table">
            <a:tbl>
              <a:tblPr/>
              <a:tblGrid>
                <a:gridCol w="48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Ö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414" marR="84414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Hjärtstopp?</a:t>
                      </a:r>
                    </a:p>
                  </a:txBody>
                  <a:tcPr marL="84414" marR="84414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A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414" marR="84414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Trauma till huvudet?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Luftvägsljud?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Munhålan?</a:t>
                      </a:r>
                    </a:p>
                  </a:txBody>
                  <a:tcPr marL="84414" marR="84414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45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B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414" marR="84414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Syresaturation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Andningsfrekvens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Lungauskultation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Bröstkorgen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414" marR="84414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Group 4">
            <a:extLst>
              <a:ext uri="{FF2B5EF4-FFF2-40B4-BE49-F238E27FC236}">
                <a16:creationId xmlns:a16="http://schemas.microsoft.com/office/drawing/2014/main" id="{18023654-7338-8647-8EA6-B3AFEB84A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379077"/>
              </p:ext>
            </p:extLst>
          </p:nvPr>
        </p:nvGraphicFramePr>
        <p:xfrm>
          <a:off x="4859338" y="1864638"/>
          <a:ext cx="3600450" cy="451669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13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C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416" marR="84416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Pulser,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blodtryck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Hjärtfrekvens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Rytm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 (3 </a:t>
                      </a:r>
                      <a:r>
                        <a:rPr kumimoji="0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avl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EKG)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416" marR="844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3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D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416" marR="84416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AVPU</a:t>
                      </a:r>
                      <a:r>
                        <a:rPr kumimoji="0" lang="en-US" altLang="en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Ögon</a:t>
                      </a:r>
                      <a:endParaRPr kumimoji="0" lang="en-US" altLang="ja-JP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Hand/fot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Glukos</a:t>
                      </a:r>
                    </a:p>
                  </a:txBody>
                  <a:tcPr marL="84416" marR="844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3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E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416" marR="84416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Framsida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Baksida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Temperatur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416" marR="844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64FB414-72B4-312D-698E-7A05651E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Generisk ABCDE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6035" name="Group 3">
            <a:extLst>
              <a:ext uri="{FF2B5EF4-FFF2-40B4-BE49-F238E27FC236}">
                <a16:creationId xmlns:a16="http://schemas.microsoft.com/office/drawing/2014/main" id="{7E926E46-6A04-9866-ADEE-42A50F73D951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468313" y="1223963"/>
          <a:ext cx="8347075" cy="4432301"/>
        </p:xfrm>
        <a:graphic>
          <a:graphicData uri="http://schemas.openxmlformats.org/drawingml/2006/table">
            <a:tbl>
              <a:tblPr/>
              <a:tblGrid>
                <a:gridCol w="616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5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5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SE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294" marR="6329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Bedömning</a:t>
                      </a:r>
                      <a:endParaRPr kumimoji="0" lang="en-US" altLang="en-SE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294" marR="6329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Åtgärd</a:t>
                      </a:r>
                      <a:endParaRPr kumimoji="0" lang="en-US" altLang="en-SE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294" marR="6329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2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O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294" marR="6329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Säkerhet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Support?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Speciell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situation?</a:t>
                      </a:r>
                    </a:p>
                  </a:txBody>
                  <a:tcPr marL="63294" marR="6329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Handskar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,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förkläder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,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flytta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Begära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personal/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utrustning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HLR,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tryck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mot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katastrofal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blödning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294" marR="6329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2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A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294" marR="6329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Trauma till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huvudet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Luftvägsljud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Munhålan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</a:p>
                  </a:txBody>
                  <a:tcPr marL="63294" marR="6329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Manuell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immob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. av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halsryggen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Övre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luftvägsåtgärd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Sug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,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sidoläge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,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MaGill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tång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294" marR="6329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2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A</a:t>
                      </a:r>
                      <a:r>
                        <a:rPr kumimoji="0" lang="en-US" altLang="en-SE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1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294" marR="6329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Trauma till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huvudet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EtCO2?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Tub?</a:t>
                      </a:r>
                    </a:p>
                  </a:txBody>
                  <a:tcPr marL="63294" marR="6329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Manuell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immob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. av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halsryggen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Extubera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om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ingen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EtCO2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Sug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294" marR="6329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935" name="TextBox 1">
            <a:extLst>
              <a:ext uri="{FF2B5EF4-FFF2-40B4-BE49-F238E27FC236}">
                <a16:creationId xmlns:a16="http://schemas.microsoft.com/office/drawing/2014/main" id="{5DA55C50-81B8-BAC3-F578-11100A786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6021388"/>
            <a:ext cx="2198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SE" altLang="en-SE" sz="2000"/>
              <a:t>1:  Redan intuberad</a:t>
            </a:r>
          </a:p>
        </p:txBody>
      </p:sp>
    </p:spTree>
  </p:cSld>
  <p:clrMapOvr>
    <a:masterClrMapping/>
  </p:clrMapOvr>
  <p:transition spd="slow" advTm="318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6035" name="Group 3">
            <a:extLst>
              <a:ext uri="{FF2B5EF4-FFF2-40B4-BE49-F238E27FC236}">
                <a16:creationId xmlns:a16="http://schemas.microsoft.com/office/drawing/2014/main" id="{CD592018-D5BC-052F-6DF7-537C418EA721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85800" y="1412875"/>
          <a:ext cx="7772399" cy="3559174"/>
        </p:xfrm>
        <a:graphic>
          <a:graphicData uri="http://schemas.openxmlformats.org/drawingml/2006/table">
            <a:tbl>
              <a:tblPr/>
              <a:tblGrid>
                <a:gridCol w="460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SE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05" marR="63305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Bedömning</a:t>
                      </a:r>
                      <a:endParaRPr kumimoji="0" lang="en-US" altLang="en-SE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05" marR="63305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Åtgärd</a:t>
                      </a:r>
                      <a:endParaRPr kumimoji="0" lang="en-US" altLang="en-SE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05" marR="63305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13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B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05" marR="63305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SpO2%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Andningsfrekvens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Lungauskultation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Bröstkorg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05" marR="63305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≥ 10 L O</a:t>
                      </a:r>
                      <a:r>
                        <a:rPr kumimoji="0" lang="en-US" altLang="en-SE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2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via mask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Ventilera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via mask</a:t>
                      </a:r>
                      <a:endParaRPr kumimoji="0" lang="sv-SE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Täck håll i bröstkorgen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05" marR="63305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2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C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11" marR="63311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Pulser,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blodtryck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Hjärtfrekvens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Rytm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 (2-avl EKG)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11" marR="63311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Krystalloid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10 ml/kg IV/IO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Adrenalin IM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Externpacing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11" marR="63311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318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6035" name="Group 3">
            <a:extLst>
              <a:ext uri="{FF2B5EF4-FFF2-40B4-BE49-F238E27FC236}">
                <a16:creationId xmlns:a16="http://schemas.microsoft.com/office/drawing/2014/main" id="{5E2ACADE-3011-5329-2B05-E776511B467B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85800" y="1412875"/>
          <a:ext cx="7772399" cy="3559175"/>
        </p:xfrm>
        <a:graphic>
          <a:graphicData uri="http://schemas.openxmlformats.org/drawingml/2006/table">
            <a:tbl>
              <a:tblPr/>
              <a:tblGrid>
                <a:gridCol w="459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SE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05" marR="63305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Bedömning</a:t>
                      </a:r>
                      <a:endParaRPr kumimoji="0" lang="en-US" altLang="en-SE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05" marR="63305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Åtgärd</a:t>
                      </a:r>
                      <a:endParaRPr kumimoji="0" lang="en-US" altLang="en-SE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05" marR="63305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1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D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11" marR="63311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Ögonundersökning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AVPU, </a:t>
                      </a:r>
                      <a:r>
                        <a:rPr kumimoji="0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svår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agitation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Motorik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händer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/</a:t>
                      </a:r>
                      <a:r>
                        <a:rPr kumimoji="0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fötter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Glukos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11" marR="63311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Diazepam 5 mg IV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Midazolam 5 mg IM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Glukose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30 ml 300 mg/ml IV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Glukagon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IM 1 mg IM</a:t>
                      </a:r>
                    </a:p>
                  </a:txBody>
                  <a:tcPr marL="63311" marR="63311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23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E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11" marR="63311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Kroppens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framsida</a:t>
                      </a:r>
                      <a:r>
                        <a:rPr kumimoji="0" lang="en-US" altLang="en-SE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1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Kroppens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baksida</a:t>
                      </a:r>
                      <a:r>
                        <a:rPr kumimoji="0" lang="en-US" altLang="ja-JP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1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Temperatur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11" marR="63311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Bäckengördel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,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skena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Stockvänd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,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immob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ryggrad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Beh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/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förebygga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hypo/hyper</a:t>
                      </a:r>
                    </a:p>
                  </a:txBody>
                  <a:tcPr marL="63311" marR="63311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051" name="Rectangle 1">
            <a:extLst>
              <a:ext uri="{FF2B5EF4-FFF2-40B4-BE49-F238E27FC236}">
                <a16:creationId xmlns:a16="http://schemas.microsoft.com/office/drawing/2014/main" id="{DF8E034F-E3C9-1A42-8392-AD2A45785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445125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SE" altLang="en-SE" sz="2000"/>
              <a:t>1-Beroende på omständigheterna</a:t>
            </a:r>
          </a:p>
        </p:txBody>
      </p:sp>
    </p:spTree>
  </p:cSld>
  <p:clrMapOvr>
    <a:masterClrMapping/>
  </p:clrMapOvr>
  <p:transition spd="slow" advTm="318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A0E08385-8DFC-853D-5E4B-049361948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SE" altLang="en-SE"/>
              <a:t>“ABCDE-34343”</a:t>
            </a:r>
          </a:p>
        </p:txBody>
      </p:sp>
      <p:pic>
        <p:nvPicPr>
          <p:cNvPr id="46082" name="Bildobjekt 3" descr="checklist.jpg">
            <a:extLst>
              <a:ext uri="{FF2B5EF4-FFF2-40B4-BE49-F238E27FC236}">
                <a16:creationId xmlns:a16="http://schemas.microsoft.com/office/drawing/2014/main" id="{ECCF4AA6-31A7-8B37-020A-C8BCE6732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060575"/>
            <a:ext cx="4533900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Rectangle 3">
            <a:extLst>
              <a:ext uri="{FF2B5EF4-FFF2-40B4-BE49-F238E27FC236}">
                <a16:creationId xmlns:a16="http://schemas.microsoft.com/office/drawing/2014/main" id="{B3AEE0F3-DFCE-E349-83DB-C982E8BD4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ABCDE</a:t>
            </a:r>
            <a:r>
              <a:rPr lang="en-US" dirty="0">
                <a:solidFill>
                  <a:srgbClr val="FF6600"/>
                </a:solidFill>
                <a:cs typeface="+mj-cs"/>
              </a:rPr>
              <a:t>+</a:t>
            </a:r>
          </a:p>
        </p:txBody>
      </p:sp>
      <p:pic>
        <p:nvPicPr>
          <p:cNvPr id="59394" name="Bildobjekt 2" descr="EKG.jpg">
            <a:extLst>
              <a:ext uri="{FF2B5EF4-FFF2-40B4-BE49-F238E27FC236}">
                <a16:creationId xmlns:a16="http://schemas.microsoft.com/office/drawing/2014/main" id="{49D97EB9-8B45-F64C-A5B8-4BA48CCC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19625"/>
            <a:ext cx="320675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Bildobjekt 3" descr="ABL800_FLEX_FRONT_200px.jpg">
            <a:extLst>
              <a:ext uri="{FF2B5EF4-FFF2-40B4-BE49-F238E27FC236}">
                <a16:creationId xmlns:a16="http://schemas.microsoft.com/office/drawing/2014/main" id="{51645C23-7BF4-5E4B-9BB3-847291AC8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24050"/>
            <a:ext cx="27368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Bildobjekt 4" descr="Ultrasound.png">
            <a:extLst>
              <a:ext uri="{FF2B5EF4-FFF2-40B4-BE49-F238E27FC236}">
                <a16:creationId xmlns:a16="http://schemas.microsoft.com/office/drawing/2014/main" id="{3E2C91ED-BAD9-574E-8A5F-5B200D162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2492375"/>
            <a:ext cx="29178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ubrik 2">
            <a:extLst>
              <a:ext uri="{FF2B5EF4-FFF2-40B4-BE49-F238E27FC236}">
                <a16:creationId xmlns:a16="http://schemas.microsoft.com/office/drawing/2014/main" id="{DAC59742-30E8-3A3D-BA1B-21AD680B4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SE"/>
              <a:t>Generiskt förhållningssätt</a:t>
            </a:r>
          </a:p>
        </p:txBody>
      </p:sp>
      <p:graphicFrame>
        <p:nvGraphicFramePr>
          <p:cNvPr id="3" name="Platshållare för innehåll 2">
            <a:extLst>
              <a:ext uri="{FF2B5EF4-FFF2-40B4-BE49-F238E27FC236}">
                <a16:creationId xmlns:a16="http://schemas.microsoft.com/office/drawing/2014/main" id="{7860EBB9-D9FC-56B9-E3DB-9BF1E66F3C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173495"/>
              </p:ext>
            </p:extLst>
          </p:nvPr>
        </p:nvGraphicFramePr>
        <p:xfrm>
          <a:off x="539750" y="2711450"/>
          <a:ext cx="8062913" cy="2590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3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8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41">
                <a:tc>
                  <a:txBody>
                    <a:bodyPr/>
                    <a:lstStyle/>
                    <a:p>
                      <a:r>
                        <a:rPr lang="sv-SE" sz="2800" dirty="0">
                          <a:solidFill>
                            <a:srgbClr val="FF0000"/>
                          </a:solidFill>
                        </a:rPr>
                        <a:t>1-Danger?</a:t>
                      </a:r>
                    </a:p>
                  </a:txBody>
                  <a:tcPr marL="91443" marR="91443" marT="45662" marB="45662"/>
                </a:tc>
                <a:tc>
                  <a:txBody>
                    <a:bodyPr/>
                    <a:lstStyle/>
                    <a:p>
                      <a:r>
                        <a:rPr lang="sv-SE" sz="2800" baseline="0" dirty="0">
                          <a:solidFill>
                            <a:srgbClr val="FF0000"/>
                          </a:solidFill>
                        </a:rPr>
                        <a:t>Säkerhet?  Support?  Stabilisering?</a:t>
                      </a:r>
                      <a:endParaRPr lang="sv-SE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662" marB="456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41">
                <a:tc>
                  <a:txBody>
                    <a:bodyPr/>
                    <a:lstStyle/>
                    <a:p>
                      <a:r>
                        <a:rPr lang="sv-SE" sz="2800" dirty="0">
                          <a:solidFill>
                            <a:srgbClr val="FF6600"/>
                          </a:solidFill>
                        </a:rPr>
                        <a:t>2-Data</a:t>
                      </a:r>
                    </a:p>
                  </a:txBody>
                  <a:tcPr marL="91443" marR="91443" marT="45662" marB="45662"/>
                </a:tc>
                <a:tc>
                  <a:txBody>
                    <a:bodyPr/>
                    <a:lstStyle/>
                    <a:p>
                      <a:r>
                        <a:rPr lang="sv-SE" sz="2800" dirty="0">
                          <a:solidFill>
                            <a:srgbClr val="FF6600"/>
                          </a:solidFill>
                        </a:rPr>
                        <a:t>Patientnära</a:t>
                      </a:r>
                      <a:r>
                        <a:rPr lang="sv-SE" sz="2800" baseline="0" dirty="0">
                          <a:solidFill>
                            <a:srgbClr val="FF6600"/>
                          </a:solidFill>
                        </a:rPr>
                        <a:t> information</a:t>
                      </a:r>
                      <a:endParaRPr lang="sv-SE" sz="2800" dirty="0">
                        <a:solidFill>
                          <a:srgbClr val="FF6600"/>
                        </a:solidFill>
                      </a:endParaRPr>
                    </a:p>
                  </a:txBody>
                  <a:tcPr marL="91443" marR="91443" marT="45662" marB="456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41">
                <a:tc>
                  <a:txBody>
                    <a:bodyPr/>
                    <a:lstStyle/>
                    <a:p>
                      <a:r>
                        <a:rPr lang="sv-SE" sz="2800" dirty="0">
                          <a:solidFill>
                            <a:srgbClr val="008000"/>
                          </a:solidFill>
                        </a:rPr>
                        <a:t>3-Diagnosis?</a:t>
                      </a:r>
                    </a:p>
                  </a:txBody>
                  <a:tcPr marL="91443" marR="91443" marT="45662" marB="45662"/>
                </a:tc>
                <a:tc>
                  <a:txBody>
                    <a:bodyPr/>
                    <a:lstStyle/>
                    <a:p>
                      <a:r>
                        <a:rPr lang="sv-SE" sz="2800" baseline="0" dirty="0">
                          <a:solidFill>
                            <a:srgbClr val="008000"/>
                          </a:solidFill>
                        </a:rPr>
                        <a:t>Tidskänsliga diagnoser?</a:t>
                      </a:r>
                      <a:endParaRPr lang="sv-SE" sz="2800" dirty="0">
                        <a:solidFill>
                          <a:srgbClr val="008000"/>
                        </a:solidFill>
                      </a:endParaRPr>
                    </a:p>
                  </a:txBody>
                  <a:tcPr marL="91443" marR="91443" marT="45662" marB="456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41">
                <a:tc>
                  <a:txBody>
                    <a:bodyPr/>
                    <a:lstStyle/>
                    <a:p>
                      <a:r>
                        <a:rPr lang="sv-SE" sz="2800" dirty="0">
                          <a:solidFill>
                            <a:srgbClr val="3366FF"/>
                          </a:solidFill>
                        </a:rPr>
                        <a:t>4-Decisions</a:t>
                      </a:r>
                    </a:p>
                  </a:txBody>
                  <a:tcPr marL="91443" marR="91443" marT="45662" marB="45662"/>
                </a:tc>
                <a:tc>
                  <a:txBody>
                    <a:bodyPr/>
                    <a:lstStyle/>
                    <a:p>
                      <a:r>
                        <a:rPr lang="sv-SE" sz="2800" dirty="0">
                          <a:solidFill>
                            <a:srgbClr val="3366FF"/>
                          </a:solidFill>
                        </a:rPr>
                        <a:t>Utredningar</a:t>
                      </a:r>
                      <a:r>
                        <a:rPr lang="sv-SE" sz="2800" baseline="0" dirty="0">
                          <a:solidFill>
                            <a:srgbClr val="3366FF"/>
                          </a:solidFill>
                        </a:rPr>
                        <a:t>/behandlingar?</a:t>
                      </a:r>
                      <a:endParaRPr lang="sv-SE" sz="2800" dirty="0">
                        <a:solidFill>
                          <a:srgbClr val="3366FF"/>
                        </a:solidFill>
                      </a:endParaRPr>
                    </a:p>
                  </a:txBody>
                  <a:tcPr marL="91443" marR="91443" marT="45662" marB="456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35">
                <a:tc>
                  <a:txBody>
                    <a:bodyPr/>
                    <a:lstStyle/>
                    <a:p>
                      <a:r>
                        <a:rPr lang="sv-SE" sz="2800" dirty="0">
                          <a:solidFill>
                            <a:srgbClr val="660066"/>
                          </a:solidFill>
                        </a:rPr>
                        <a:t>5-Disposition</a:t>
                      </a:r>
                    </a:p>
                  </a:txBody>
                  <a:tcPr marL="91443" marR="91443" marT="45709" marB="45709"/>
                </a:tc>
                <a:tc>
                  <a:txBody>
                    <a:bodyPr/>
                    <a:lstStyle/>
                    <a:p>
                      <a:r>
                        <a:rPr lang="sv-SE" sz="2800" dirty="0">
                          <a:solidFill>
                            <a:srgbClr val="660066"/>
                          </a:solidFill>
                        </a:rPr>
                        <a:t>Muntlig</a:t>
                      </a:r>
                      <a:r>
                        <a:rPr lang="sv-SE" sz="2800" baseline="0" dirty="0">
                          <a:solidFill>
                            <a:srgbClr val="660066"/>
                          </a:solidFill>
                        </a:rPr>
                        <a:t>/skriftlig kommunikation</a:t>
                      </a:r>
                      <a:endParaRPr lang="sv-SE" sz="2800" dirty="0">
                        <a:solidFill>
                          <a:srgbClr val="660066"/>
                        </a:solidFill>
                      </a:endParaRPr>
                    </a:p>
                  </a:txBody>
                  <a:tcPr marL="91443" marR="91443"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>
            <a:extLst>
              <a:ext uri="{FF2B5EF4-FFF2-40B4-BE49-F238E27FC236}">
                <a16:creationId xmlns:a16="http://schemas.microsoft.com/office/drawing/2014/main" id="{E07465D2-B3BD-3E9E-2F47-079722294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8000"/>
                </a:solidFill>
                <a:cs typeface="+mj-cs"/>
              </a:rPr>
              <a:t>Syndrom</a:t>
            </a:r>
            <a:r>
              <a:rPr lang="en-US" dirty="0">
                <a:solidFill>
                  <a:srgbClr val="008000"/>
                </a:solidFill>
                <a:cs typeface="+mj-cs"/>
              </a:rPr>
              <a:t> </a:t>
            </a:r>
            <a:r>
              <a:rPr lang="en-US" dirty="0" err="1">
                <a:solidFill>
                  <a:srgbClr val="008000"/>
                </a:solidFill>
                <a:cs typeface="+mj-cs"/>
              </a:rPr>
              <a:t>handläggning</a:t>
            </a:r>
            <a:endParaRPr lang="en-US" dirty="0">
              <a:solidFill>
                <a:srgbClr val="008000"/>
              </a:solidFill>
              <a:cs typeface="+mj-cs"/>
            </a:endParaRPr>
          </a:p>
        </p:txBody>
      </p:sp>
      <p:sp>
        <p:nvSpPr>
          <p:cNvPr id="562180" name="Rectangle 4">
            <a:extLst>
              <a:ext uri="{FF2B5EF4-FFF2-40B4-BE49-F238E27FC236}">
                <a16:creationId xmlns:a16="http://schemas.microsoft.com/office/drawing/2014/main" id="{41F07955-E203-1E75-068E-9D481A52D7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560" y="1556792"/>
            <a:ext cx="7772400" cy="4114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err="1">
                <a:cs typeface="+mn-cs"/>
              </a:rPr>
              <a:t>Handläggs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när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syndromet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identifieras</a:t>
            </a:r>
            <a:endParaRPr lang="en-US" dirty="0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7FFD769-F36F-D346-258E-9E33BD7A5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492896"/>
            <a:ext cx="3816350" cy="28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2800" b="1" kern="0" dirty="0" err="1">
                <a:solidFill>
                  <a:schemeClr val="tx2"/>
                </a:solidFill>
                <a:cs typeface="+mn-cs"/>
              </a:rPr>
              <a:t>Syndrom</a:t>
            </a:r>
            <a:r>
              <a:rPr lang="en-US" sz="2800" b="1" kern="0" dirty="0">
                <a:solidFill>
                  <a:schemeClr val="tx2"/>
                </a:solidFill>
                <a:cs typeface="+mn-cs"/>
              </a:rPr>
              <a:t> 1</a:t>
            </a:r>
            <a:endParaRPr lang="en-US" sz="2800" kern="0" dirty="0">
              <a:cs typeface="+mn-cs"/>
            </a:endParaRPr>
          </a:p>
          <a:p>
            <a:pPr>
              <a:defRPr/>
            </a:pPr>
            <a:r>
              <a:rPr lang="en-US" sz="2800" kern="0" dirty="0" err="1">
                <a:cs typeface="+mn-cs"/>
              </a:rPr>
              <a:t>Synkope</a:t>
            </a:r>
            <a:endParaRPr lang="en-US" sz="2800" kern="0" dirty="0">
              <a:cs typeface="+mn-cs"/>
            </a:endParaRPr>
          </a:p>
          <a:p>
            <a:pPr>
              <a:defRPr/>
            </a:pPr>
            <a:r>
              <a:rPr lang="en-US" sz="2800" kern="0" dirty="0" err="1">
                <a:cs typeface="+mn-cs"/>
              </a:rPr>
              <a:t>Svullen</a:t>
            </a:r>
            <a:r>
              <a:rPr lang="en-US" sz="2800" kern="0" dirty="0">
                <a:cs typeface="+mn-cs"/>
              </a:rPr>
              <a:t> </a:t>
            </a:r>
            <a:r>
              <a:rPr lang="en-US" sz="2800" kern="0" dirty="0" err="1">
                <a:cs typeface="+mn-cs"/>
              </a:rPr>
              <a:t>tunga</a:t>
            </a:r>
            <a:endParaRPr lang="en-US" sz="2800" kern="0" dirty="0">
              <a:cs typeface="+mn-cs"/>
            </a:endParaRPr>
          </a:p>
          <a:p>
            <a:pPr>
              <a:defRPr/>
            </a:pPr>
            <a:r>
              <a:rPr lang="en-US" sz="2800" kern="0" dirty="0" err="1">
                <a:cs typeface="+mn-cs"/>
              </a:rPr>
              <a:t>Expiratoriska</a:t>
            </a:r>
            <a:r>
              <a:rPr lang="en-US" sz="2800" kern="0" dirty="0">
                <a:cs typeface="+mn-cs"/>
              </a:rPr>
              <a:t> </a:t>
            </a:r>
            <a:r>
              <a:rPr lang="en-US" sz="2800" kern="0" dirty="0" err="1">
                <a:cs typeface="+mn-cs"/>
              </a:rPr>
              <a:t>sibilanta</a:t>
            </a:r>
            <a:r>
              <a:rPr lang="en-US" sz="2800" kern="0" dirty="0">
                <a:cs typeface="+mn-cs"/>
              </a:rPr>
              <a:t> </a:t>
            </a:r>
            <a:r>
              <a:rPr lang="en-US" sz="2800" kern="0" dirty="0" err="1">
                <a:cs typeface="+mn-cs"/>
              </a:rPr>
              <a:t>andningsljud</a:t>
            </a:r>
            <a:endParaRPr lang="en-US" sz="2800" kern="0" dirty="0"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917BAAD-0902-6D24-8CDC-31EC2A0FF7F6}"/>
              </a:ext>
            </a:extLst>
          </p:cNvPr>
          <p:cNvSpPr txBox="1">
            <a:spLocks noChangeArrowheads="1"/>
          </p:cNvSpPr>
          <p:nvPr/>
        </p:nvSpPr>
        <p:spPr>
          <a:xfrm>
            <a:off x="4355976" y="2492896"/>
            <a:ext cx="4452566" cy="31081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altLang="en-SE" sz="2800" b="1" kern="0" dirty="0" err="1">
                <a:solidFill>
                  <a:schemeClr val="tx2"/>
                </a:solidFill>
              </a:rPr>
              <a:t>Syndrom</a:t>
            </a:r>
            <a:r>
              <a:rPr lang="en-US" altLang="en-SE" sz="2800" b="1" kern="0" dirty="0">
                <a:solidFill>
                  <a:schemeClr val="tx2"/>
                </a:solidFill>
              </a:rPr>
              <a:t> 2</a:t>
            </a:r>
            <a:endParaRPr lang="en-US" altLang="en-SE" sz="2800" kern="0" dirty="0"/>
          </a:p>
          <a:p>
            <a:r>
              <a:rPr lang="en-US" altLang="en-SE" sz="2800" kern="0" dirty="0"/>
              <a:t>Trauma</a:t>
            </a:r>
          </a:p>
          <a:p>
            <a:r>
              <a:rPr lang="en-US" altLang="en-SE" sz="2800" kern="0" dirty="0" err="1"/>
              <a:t>Ensidiga</a:t>
            </a:r>
            <a:r>
              <a:rPr lang="en-US" altLang="en-SE" sz="2800" kern="0" dirty="0"/>
              <a:t> </a:t>
            </a:r>
            <a:r>
              <a:rPr lang="en-US" altLang="en-SE" sz="2800" kern="0" dirty="0" err="1"/>
              <a:t>nedsatta</a:t>
            </a:r>
            <a:r>
              <a:rPr lang="en-US" altLang="en-SE" sz="2800" kern="0" dirty="0"/>
              <a:t> </a:t>
            </a:r>
            <a:r>
              <a:rPr lang="en-US" altLang="en-SE" sz="2800" kern="0" dirty="0" err="1"/>
              <a:t>andningsljud</a:t>
            </a:r>
            <a:endParaRPr lang="en-US" altLang="en-SE" sz="2800" kern="0" dirty="0"/>
          </a:p>
          <a:p>
            <a:r>
              <a:rPr lang="en-US" altLang="en-SE" sz="2800" kern="0" dirty="0"/>
              <a:t>Ingen </a:t>
            </a:r>
            <a:r>
              <a:rPr lang="en-US" altLang="en-SE" sz="2800" kern="0" dirty="0" err="1"/>
              <a:t>radialispuls</a:t>
            </a:r>
            <a:endParaRPr lang="en-US" altLang="en-SE" sz="2800" kern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1026">
            <a:extLst>
              <a:ext uri="{FF2B5EF4-FFF2-40B4-BE49-F238E27FC236}">
                <a16:creationId xmlns:a16="http://schemas.microsoft.com/office/drawing/2014/main" id="{1B3E4644-2AD4-DC44-820E-3F3CAB2CC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Sign-Out</a:t>
            </a:r>
          </a:p>
        </p:txBody>
      </p:sp>
      <p:graphicFrame>
        <p:nvGraphicFramePr>
          <p:cNvPr id="566299" name="Group 1051">
            <a:extLst>
              <a:ext uri="{FF2B5EF4-FFF2-40B4-BE49-F238E27FC236}">
                <a16:creationId xmlns:a16="http://schemas.microsoft.com/office/drawing/2014/main" id="{1FE6025D-5D65-C54C-BF89-2CC9C1C76F4F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91668437"/>
              </p:ext>
            </p:extLst>
          </p:nvPr>
        </p:nvGraphicFramePr>
        <p:xfrm>
          <a:off x="1476375" y="2246313"/>
          <a:ext cx="6119813" cy="3139657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5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–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7" marB="457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Huvudtillstånd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090973"/>
                  </a:ext>
                </a:extLst>
              </a:tr>
              <a:tr h="376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Vad</a:t>
                      </a: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7" marB="457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Fortsatt</a:t>
                      </a: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vård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Var?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7" marB="457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Avdelning</a:t>
                      </a: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, </a:t>
                      </a:r>
                      <a:r>
                        <a:rPr kumimoji="0" lang="en-US" altLang="en-S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röntgen</a:t>
                      </a: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, Op</a:t>
                      </a:r>
                    </a:p>
                  </a:txBody>
                  <a:tcPr marL="84392" marR="84392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Vem?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7" marB="457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PAL</a:t>
                      </a:r>
                    </a:p>
                  </a:txBody>
                  <a:tcPr marL="84392" marR="84392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5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Hur?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7" marB="457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Transport: personal/</a:t>
                      </a:r>
                      <a:r>
                        <a:rPr kumimoji="0" lang="en-US" altLang="en-S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utrustning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4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+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7" marB="457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Åsikter-förslag</a:t>
                      </a: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</a:p>
                  </a:txBody>
                  <a:tcPr marL="84392" marR="84392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24689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1026">
            <a:extLst>
              <a:ext uri="{FF2B5EF4-FFF2-40B4-BE49-F238E27FC236}">
                <a16:creationId xmlns:a16="http://schemas.microsoft.com/office/drawing/2014/main" id="{A3B9F836-45A4-E745-A84E-E468EA319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Sign-Over</a:t>
            </a:r>
          </a:p>
        </p:txBody>
      </p:sp>
      <p:graphicFrame>
        <p:nvGraphicFramePr>
          <p:cNvPr id="566299" name="Group 1051">
            <a:extLst>
              <a:ext uri="{FF2B5EF4-FFF2-40B4-BE49-F238E27FC236}">
                <a16:creationId xmlns:a16="http://schemas.microsoft.com/office/drawing/2014/main" id="{8FF7F248-D7FB-A84B-B243-559E05CD0D0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21048649"/>
              </p:ext>
            </p:extLst>
          </p:nvPr>
        </p:nvGraphicFramePr>
        <p:xfrm>
          <a:off x="1368004" y="2420888"/>
          <a:ext cx="6407993" cy="2285334"/>
        </p:xfrm>
        <a:graphic>
          <a:graphicData uri="http://schemas.openxmlformats.org/drawingml/2006/table">
            <a:tbl>
              <a:tblPr/>
              <a:tblGrid>
                <a:gridCol w="611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6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0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S</a:t>
                      </a:r>
                      <a:endParaRPr kumimoji="0" lang="en-US" altLang="en-SE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Misstänkt</a:t>
                      </a: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diagnos</a:t>
                      </a: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/</a:t>
                      </a:r>
                      <a:r>
                        <a:rPr kumimoji="0" lang="en-US" altLang="en-S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nyckelfynd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b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beroende på vad PAL vill veta</a:t>
                      </a:r>
                    </a:p>
                  </a:txBody>
                  <a:tcPr marL="84392" marR="84392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7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a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beroende på vad PAL vill veta</a:t>
                      </a:r>
                    </a:p>
                  </a:txBody>
                  <a:tcPr marL="84392" marR="84392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r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beroende</a:t>
                      </a: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på</a:t>
                      </a: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vad</a:t>
                      </a: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PAL </a:t>
                      </a:r>
                      <a:r>
                        <a:rPr kumimoji="0" lang="en-US" altLang="en-S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vill</a:t>
                      </a: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veta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22" name="Straight Connector 5">
            <a:extLst>
              <a:ext uri="{FF2B5EF4-FFF2-40B4-BE49-F238E27FC236}">
                <a16:creationId xmlns:a16="http://schemas.microsoft.com/office/drawing/2014/main" id="{9F025C4D-EC0D-034D-A80E-AB7BB2748502}"/>
              </a:ext>
            </a:extLst>
          </p:cNvPr>
          <p:cNvCxnSpPr>
            <a:cxnSpLocks/>
          </p:cNvCxnSpPr>
          <p:nvPr/>
        </p:nvCxnSpPr>
        <p:spPr bwMode="auto">
          <a:xfrm>
            <a:off x="2124075" y="1125538"/>
            <a:ext cx="0" cy="511175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F4EDEB1-8B59-CD48-AD04-458706A3D0DE}"/>
              </a:ext>
            </a:extLst>
          </p:cNvPr>
          <p:cNvSpPr txBox="1"/>
          <p:nvPr/>
        </p:nvSpPr>
        <p:spPr>
          <a:xfrm>
            <a:off x="1907704" y="2492896"/>
            <a:ext cx="4812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C0C0C0"/>
                </a:highlight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A</a:t>
            </a:r>
            <a:endParaRPr kumimoji="0" lang="en-SE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C0C0C0"/>
              </a:highlight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58446-FF27-F64A-AC5A-72AB81806379}"/>
              </a:ext>
            </a:extLst>
          </p:cNvPr>
          <p:cNvSpPr txBox="1"/>
          <p:nvPr/>
        </p:nvSpPr>
        <p:spPr>
          <a:xfrm>
            <a:off x="1907704" y="3132257"/>
            <a:ext cx="458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C0C0C0"/>
                </a:highlight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B</a:t>
            </a:r>
            <a:endParaRPr kumimoji="0" lang="en-SE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C0C0C0"/>
              </a:highlight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2402FB-B4BD-AF43-9172-C1CF3F9185CC}"/>
              </a:ext>
            </a:extLst>
          </p:cNvPr>
          <p:cNvSpPr txBox="1"/>
          <p:nvPr/>
        </p:nvSpPr>
        <p:spPr>
          <a:xfrm>
            <a:off x="1907704" y="3717032"/>
            <a:ext cx="4812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C0C0C0"/>
                </a:highlight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C</a:t>
            </a:r>
            <a:endParaRPr kumimoji="0" lang="en-SE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C0C0C0"/>
              </a:highlight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08E949-2981-E246-912B-B9A216CCE5FB}"/>
              </a:ext>
            </a:extLst>
          </p:cNvPr>
          <p:cNvSpPr txBox="1"/>
          <p:nvPr/>
        </p:nvSpPr>
        <p:spPr>
          <a:xfrm>
            <a:off x="1907704" y="4284385"/>
            <a:ext cx="4812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C0C0C0"/>
                </a:highlight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D</a:t>
            </a:r>
            <a:endParaRPr kumimoji="0" lang="en-SE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C0C0C0"/>
              </a:highlight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DA3247-3CF9-3B4B-B357-6D1D18E24490}"/>
              </a:ext>
            </a:extLst>
          </p:cNvPr>
          <p:cNvSpPr txBox="1"/>
          <p:nvPr/>
        </p:nvSpPr>
        <p:spPr>
          <a:xfrm>
            <a:off x="1907704" y="4860449"/>
            <a:ext cx="458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C0C0C0"/>
                </a:highlight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E</a:t>
            </a:r>
            <a:endParaRPr kumimoji="0" lang="en-SE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C0C0C0"/>
              </a:highlight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C6676C-19D3-D544-B2DF-F21F10D935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00788" y="1196975"/>
            <a:ext cx="0" cy="10795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4B5D6B-6C6E-DA4E-99D4-9A653D02DD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2363" y="2276475"/>
            <a:ext cx="273526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BC7418-93D3-F246-991E-032AD925DF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2363" y="2276475"/>
            <a:ext cx="0" cy="10810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E0D80C-6B75-2943-AC55-DB675DB700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67625" y="2276475"/>
            <a:ext cx="0" cy="10810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CDC9E1-1D3C-6D41-912C-1C39531E70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00788" y="2276475"/>
            <a:ext cx="0" cy="10810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6280822-3182-864E-A26F-C350151F91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51500" y="2276475"/>
            <a:ext cx="0" cy="10810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01385A-AE84-B84C-A74C-5A6315EBF8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48488" y="2276475"/>
            <a:ext cx="0" cy="10810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3E54632-AD5D-6F4C-B345-8B6A199250BB}"/>
              </a:ext>
            </a:extLst>
          </p:cNvPr>
          <p:cNvSpPr txBox="1"/>
          <p:nvPr/>
        </p:nvSpPr>
        <p:spPr>
          <a:xfrm>
            <a:off x="7380312" y="2492896"/>
            <a:ext cx="458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E</a:t>
            </a:r>
            <a:endParaRPr kumimoji="0" lang="en-S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C0C0C0"/>
              </a:highlight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76C433-338A-2343-8992-C792B99E1603}"/>
              </a:ext>
            </a:extLst>
          </p:cNvPr>
          <p:cNvSpPr txBox="1"/>
          <p:nvPr/>
        </p:nvSpPr>
        <p:spPr>
          <a:xfrm>
            <a:off x="6732240" y="2492896"/>
            <a:ext cx="4812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D</a:t>
            </a:r>
            <a:endParaRPr kumimoji="0" lang="en-S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C0C0C0"/>
              </a:highlight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14C8F3-6A4B-B441-BEB4-059E5B71D966}"/>
              </a:ext>
            </a:extLst>
          </p:cNvPr>
          <p:cNvSpPr txBox="1"/>
          <p:nvPr/>
        </p:nvSpPr>
        <p:spPr>
          <a:xfrm>
            <a:off x="6034994" y="2492896"/>
            <a:ext cx="4812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C</a:t>
            </a:r>
            <a:endParaRPr kumimoji="0" lang="en-S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C0C0C0"/>
              </a:highlight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322960-8D6A-8247-86A1-B201B3B956BB}"/>
              </a:ext>
            </a:extLst>
          </p:cNvPr>
          <p:cNvSpPr txBox="1"/>
          <p:nvPr/>
        </p:nvSpPr>
        <p:spPr>
          <a:xfrm>
            <a:off x="5436096" y="2492896"/>
            <a:ext cx="458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B</a:t>
            </a:r>
            <a:endParaRPr kumimoji="0" lang="en-S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C0C0C0"/>
              </a:highlight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95023F-FBC1-D44F-BA20-52843CAE3FA6}"/>
              </a:ext>
            </a:extLst>
          </p:cNvPr>
          <p:cNvSpPr txBox="1"/>
          <p:nvPr/>
        </p:nvSpPr>
        <p:spPr>
          <a:xfrm>
            <a:off x="4716016" y="2492896"/>
            <a:ext cx="4812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A</a:t>
            </a:r>
            <a:endParaRPr kumimoji="0" lang="en-S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C0C0C0"/>
              </a:highlight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374C7C-B6FE-C447-90F3-12A0D49EEF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2363" y="3357563"/>
            <a:ext cx="273526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93F8D6-1ECA-2D45-9D71-5D06C81A00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00788" y="3357563"/>
            <a:ext cx="0" cy="10795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10EF8D7-DB3C-FA44-988F-E7C457352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941" y="404664"/>
            <a:ext cx="22349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alt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Sekventiellt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B66EC0-49A7-FB46-9504-A328CFE8B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451" y="423268"/>
            <a:ext cx="191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alt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Simultant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71E1E6-008E-DE60-327F-43EB2BDBE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527" y="5152836"/>
            <a:ext cx="20072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alt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Blandning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5373-6CFC-7FB8-CABA-D5CAEB5EB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4 nyckelroller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5C580-254A-6738-1634-3DCB38F8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1981200"/>
            <a:ext cx="3312368" cy="2455912"/>
          </a:xfrm>
        </p:spPr>
        <p:txBody>
          <a:bodyPr/>
          <a:lstStyle/>
          <a:p>
            <a:pPr marL="0" indent="0">
              <a:buNone/>
            </a:pPr>
            <a:r>
              <a:rPr lang="en-SE" b="1" dirty="0"/>
              <a:t>Team-leader</a:t>
            </a:r>
          </a:p>
          <a:p>
            <a:pPr marL="0" indent="0">
              <a:buNone/>
            </a:pPr>
            <a:r>
              <a:rPr lang="en-SE" b="1" dirty="0">
                <a:solidFill>
                  <a:srgbClr val="FF0000"/>
                </a:solidFill>
              </a:rPr>
              <a:t>Vätska</a:t>
            </a:r>
          </a:p>
          <a:p>
            <a:pPr marL="0" indent="0">
              <a:buNone/>
            </a:pPr>
            <a:r>
              <a:rPr lang="en-SE" b="1" dirty="0">
                <a:solidFill>
                  <a:srgbClr val="00B050"/>
                </a:solidFill>
              </a:rPr>
              <a:t>Parametrar</a:t>
            </a:r>
          </a:p>
          <a:p>
            <a:pPr marL="0" indent="0">
              <a:buNone/>
            </a:pPr>
            <a:r>
              <a:rPr lang="en-SE" b="1" dirty="0">
                <a:solidFill>
                  <a:schemeClr val="accent3"/>
                </a:solidFill>
              </a:rPr>
              <a:t>Dokumentation</a:t>
            </a:r>
          </a:p>
        </p:txBody>
      </p:sp>
      <p:sp>
        <p:nvSpPr>
          <p:cNvPr id="5" name="Oval 16">
            <a:extLst>
              <a:ext uri="{FF2B5EF4-FFF2-40B4-BE49-F238E27FC236}">
                <a16:creationId xmlns:a16="http://schemas.microsoft.com/office/drawing/2014/main" id="{25C331DF-9FB7-5A52-FF8C-2746B4C21B2B}"/>
              </a:ext>
            </a:extLst>
          </p:cNvPr>
          <p:cNvSpPr>
            <a:spLocks noChangeAspect="1"/>
          </p:cNvSpPr>
          <p:nvPr/>
        </p:nvSpPr>
        <p:spPr bwMode="auto">
          <a:xfrm>
            <a:off x="1979712" y="3212976"/>
            <a:ext cx="468312" cy="4683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CC12DBB1-23BD-D9EE-9195-6B8566BB1209}"/>
              </a:ext>
            </a:extLst>
          </p:cNvPr>
          <p:cNvSpPr>
            <a:spLocks noChangeAspect="1"/>
          </p:cNvSpPr>
          <p:nvPr/>
        </p:nvSpPr>
        <p:spPr bwMode="auto">
          <a:xfrm>
            <a:off x="1979712" y="2564904"/>
            <a:ext cx="466725" cy="4683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815429AA-037B-3B73-D7D3-2A921843AD78}"/>
              </a:ext>
            </a:extLst>
          </p:cNvPr>
          <p:cNvSpPr>
            <a:spLocks noChangeAspect="1"/>
          </p:cNvSpPr>
          <p:nvPr/>
        </p:nvSpPr>
        <p:spPr bwMode="auto">
          <a:xfrm>
            <a:off x="1979712" y="3789040"/>
            <a:ext cx="468313" cy="466725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11" name="Oval 14">
            <a:extLst>
              <a:ext uri="{FF2B5EF4-FFF2-40B4-BE49-F238E27FC236}">
                <a16:creationId xmlns:a16="http://schemas.microsoft.com/office/drawing/2014/main" id="{AA5240D5-C6EE-7A1A-42AE-37904865CF14}"/>
              </a:ext>
            </a:extLst>
          </p:cNvPr>
          <p:cNvSpPr>
            <a:spLocks noChangeAspect="1"/>
          </p:cNvSpPr>
          <p:nvPr/>
        </p:nvSpPr>
        <p:spPr bwMode="auto">
          <a:xfrm>
            <a:off x="1979712" y="1988840"/>
            <a:ext cx="468313" cy="4667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56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id="{58B35F12-EEEB-9D45-AD4D-147F1F66C083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frame">
            <a:avLst>
              <a:gd name="adj1" fmla="val 3117"/>
            </a:avLst>
          </a:prstGeom>
          <a:solidFill>
            <a:srgbClr val="FFD5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E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4FAF16-97D8-8E41-BAA7-D15A61B4FE4F}"/>
              </a:ext>
            </a:extLst>
          </p:cNvPr>
          <p:cNvSpPr/>
          <p:nvPr/>
        </p:nvSpPr>
        <p:spPr bwMode="auto">
          <a:xfrm>
            <a:off x="2771775" y="2565400"/>
            <a:ext cx="3455988" cy="15843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E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1684" name="Oval 2">
            <a:extLst>
              <a:ext uri="{FF2B5EF4-FFF2-40B4-BE49-F238E27FC236}">
                <a16:creationId xmlns:a16="http://schemas.microsoft.com/office/drawing/2014/main" id="{863FC887-B3E6-C74F-ABC2-14D424C34EB5}"/>
              </a:ext>
            </a:extLst>
          </p:cNvPr>
          <p:cNvSpPr>
            <a:spLocks/>
          </p:cNvSpPr>
          <p:nvPr/>
        </p:nvSpPr>
        <p:spPr bwMode="auto">
          <a:xfrm>
            <a:off x="3009900" y="3068638"/>
            <a:ext cx="482600" cy="411162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id="{5243F418-9F46-CB4B-8015-21AEC2E03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357563"/>
            <a:ext cx="1193800" cy="212725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686" name="Rectangle 5">
            <a:extLst>
              <a:ext uri="{FF2B5EF4-FFF2-40B4-BE49-F238E27FC236}">
                <a16:creationId xmlns:a16="http://schemas.microsoft.com/office/drawing/2014/main" id="{6E43486B-1474-5F41-89A3-632532151BF7}"/>
              </a:ext>
            </a:extLst>
          </p:cNvPr>
          <p:cNvSpPr>
            <a:spLocks noChangeArrowheads="1"/>
          </p:cNvSpPr>
          <p:nvPr/>
        </p:nvSpPr>
        <p:spPr bwMode="auto">
          <a:xfrm rot="2132212">
            <a:off x="3521075" y="3746500"/>
            <a:ext cx="639763" cy="13335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687" name="Rounded Rectangle 7">
            <a:extLst>
              <a:ext uri="{FF2B5EF4-FFF2-40B4-BE49-F238E27FC236}">
                <a16:creationId xmlns:a16="http://schemas.microsoft.com/office/drawing/2014/main" id="{5207C39A-D034-3C45-B742-B10F8C47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2952750"/>
            <a:ext cx="1044575" cy="6921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688" name="Rectangle 8">
            <a:extLst>
              <a:ext uri="{FF2B5EF4-FFF2-40B4-BE49-F238E27FC236}">
                <a16:creationId xmlns:a16="http://schemas.microsoft.com/office/drawing/2014/main" id="{E5BF3253-E06F-1E4F-94BF-E9C506F47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071813"/>
            <a:ext cx="1193800" cy="212725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689" name="Rectangle 9">
            <a:extLst>
              <a:ext uri="{FF2B5EF4-FFF2-40B4-BE49-F238E27FC236}">
                <a16:creationId xmlns:a16="http://schemas.microsoft.com/office/drawing/2014/main" id="{86BA85D6-6F99-5347-99DA-83C68A68104B}"/>
              </a:ext>
            </a:extLst>
          </p:cNvPr>
          <p:cNvSpPr>
            <a:spLocks noChangeArrowheads="1"/>
          </p:cNvSpPr>
          <p:nvPr/>
        </p:nvSpPr>
        <p:spPr bwMode="auto">
          <a:xfrm rot="-1683292">
            <a:off x="3578225" y="2720975"/>
            <a:ext cx="639763" cy="13335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0CA84-04A6-6F41-A438-E6658CB7AA4B}"/>
              </a:ext>
            </a:extLst>
          </p:cNvPr>
          <p:cNvSpPr txBox="1"/>
          <p:nvPr/>
        </p:nvSpPr>
        <p:spPr>
          <a:xfrm>
            <a:off x="3492500" y="5300663"/>
            <a:ext cx="2735263" cy="57626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SE" dirty="0">
              <a:solidFill>
                <a:prstClr val="black"/>
              </a:solidFill>
            </a:endParaRPr>
          </a:p>
        </p:txBody>
      </p:sp>
      <p:sp>
        <p:nvSpPr>
          <p:cNvPr id="71692" name="Oval 13">
            <a:extLst>
              <a:ext uri="{FF2B5EF4-FFF2-40B4-BE49-F238E27FC236}">
                <a16:creationId xmlns:a16="http://schemas.microsoft.com/office/drawing/2014/main" id="{9FF39A20-A527-804F-B7BC-591F167564A3}"/>
              </a:ext>
            </a:extLst>
          </p:cNvPr>
          <p:cNvSpPr>
            <a:spLocks noChangeAspect="1"/>
          </p:cNvSpPr>
          <p:nvPr/>
        </p:nvSpPr>
        <p:spPr bwMode="auto">
          <a:xfrm>
            <a:off x="3851275" y="5949950"/>
            <a:ext cx="468313" cy="466725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71694" name="Oval 15">
            <a:extLst>
              <a:ext uri="{FF2B5EF4-FFF2-40B4-BE49-F238E27FC236}">
                <a16:creationId xmlns:a16="http://schemas.microsoft.com/office/drawing/2014/main" id="{0577ECF7-E213-7A46-BDBE-6E0BA44BB4BD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4292600"/>
            <a:ext cx="468312" cy="46831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71695" name="Oval 16">
            <a:extLst>
              <a:ext uri="{FF2B5EF4-FFF2-40B4-BE49-F238E27FC236}">
                <a16:creationId xmlns:a16="http://schemas.microsoft.com/office/drawing/2014/main" id="{C2D929C1-E600-E042-8A32-C295C7DF1722}"/>
              </a:ext>
            </a:extLst>
          </p:cNvPr>
          <p:cNvSpPr>
            <a:spLocks noChangeAspect="1"/>
          </p:cNvSpPr>
          <p:nvPr/>
        </p:nvSpPr>
        <p:spPr bwMode="auto">
          <a:xfrm>
            <a:off x="3132138" y="4292600"/>
            <a:ext cx="468312" cy="4683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71696" name="Oval 17">
            <a:extLst>
              <a:ext uri="{FF2B5EF4-FFF2-40B4-BE49-F238E27FC236}">
                <a16:creationId xmlns:a16="http://schemas.microsoft.com/office/drawing/2014/main" id="{F7015BC7-93D9-034F-88C7-AD9A18C897ED}"/>
              </a:ext>
            </a:extLst>
          </p:cNvPr>
          <p:cNvSpPr>
            <a:spLocks noChangeAspect="1"/>
          </p:cNvSpPr>
          <p:nvPr/>
        </p:nvSpPr>
        <p:spPr bwMode="auto">
          <a:xfrm>
            <a:off x="4500563" y="1916113"/>
            <a:ext cx="466725" cy="4683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697" name="TextBox 20">
            <a:extLst>
              <a:ext uri="{FF2B5EF4-FFF2-40B4-BE49-F238E27FC236}">
                <a16:creationId xmlns:a16="http://schemas.microsoft.com/office/drawing/2014/main" id="{3929899E-E283-F543-9F91-10C2FD2BE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738" y="4292600"/>
            <a:ext cx="1950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SE" altLang="en-SE" b="1" dirty="0"/>
              <a:t>Team-Leader</a:t>
            </a:r>
          </a:p>
        </p:txBody>
      </p:sp>
      <p:sp>
        <p:nvSpPr>
          <p:cNvPr id="71698" name="Rectangle 23">
            <a:extLst>
              <a:ext uri="{FF2B5EF4-FFF2-40B4-BE49-F238E27FC236}">
                <a16:creationId xmlns:a16="http://schemas.microsoft.com/office/drawing/2014/main" id="{50B10A09-2976-EE4B-AAAF-117D489EC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908050"/>
            <a:ext cx="1152525" cy="7921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71699" name="Rectangle 24">
            <a:extLst>
              <a:ext uri="{FF2B5EF4-FFF2-40B4-BE49-F238E27FC236}">
                <a16:creationId xmlns:a16="http://schemas.microsoft.com/office/drawing/2014/main" id="{615E8252-CCCE-0E42-98AA-9AAE06F78794}"/>
              </a:ext>
            </a:extLst>
          </p:cNvPr>
          <p:cNvSpPr>
            <a:spLocks noChangeArrowheads="1"/>
          </p:cNvSpPr>
          <p:nvPr/>
        </p:nvSpPr>
        <p:spPr bwMode="auto">
          <a:xfrm rot="-1998192">
            <a:off x="911225" y="1149350"/>
            <a:ext cx="1152525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 dirty="0">
              <a:solidFill>
                <a:srgbClr val="000000"/>
              </a:solidFill>
            </a:endParaRPr>
          </a:p>
          <a:p>
            <a:pPr algn="ctr"/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71700" name="Rectangle 25">
            <a:extLst>
              <a:ext uri="{FF2B5EF4-FFF2-40B4-BE49-F238E27FC236}">
                <a16:creationId xmlns:a16="http://schemas.microsoft.com/office/drawing/2014/main" id="{BA937B83-6071-724D-B596-B7ED6C7F595C}"/>
              </a:ext>
            </a:extLst>
          </p:cNvPr>
          <p:cNvSpPr>
            <a:spLocks noChangeArrowheads="1"/>
          </p:cNvSpPr>
          <p:nvPr/>
        </p:nvSpPr>
        <p:spPr bwMode="auto">
          <a:xfrm rot="-6257323">
            <a:off x="898525" y="4179888"/>
            <a:ext cx="1368425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71701" name="Rectangle 26">
            <a:extLst>
              <a:ext uri="{FF2B5EF4-FFF2-40B4-BE49-F238E27FC236}">
                <a16:creationId xmlns:a16="http://schemas.microsoft.com/office/drawing/2014/main" id="{D19A1CF1-C412-CC4D-95E2-8EA0B4A0D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292600"/>
            <a:ext cx="936625" cy="7921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SE" altLang="en-SE" dirty="0">
                <a:solidFill>
                  <a:srgbClr val="000000"/>
                </a:solidFill>
              </a:rPr>
              <a:t>Ultra-</a:t>
            </a:r>
          </a:p>
          <a:p>
            <a:r>
              <a:rPr lang="en-SE" altLang="en-SE" dirty="0">
                <a:solidFill>
                  <a:srgbClr val="000000"/>
                </a:solidFill>
              </a:rPr>
              <a:t>ljud</a:t>
            </a:r>
          </a:p>
        </p:txBody>
      </p:sp>
      <p:sp>
        <p:nvSpPr>
          <p:cNvPr id="71702" name="Rectangle 6">
            <a:extLst>
              <a:ext uri="{FF2B5EF4-FFF2-40B4-BE49-F238E27FC236}">
                <a16:creationId xmlns:a16="http://schemas.microsoft.com/office/drawing/2014/main" id="{250FD4A1-A198-5246-AF20-620C353F8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692150"/>
            <a:ext cx="1079500" cy="558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71703" name="TextBox 27">
            <a:extLst>
              <a:ext uri="{FF2B5EF4-FFF2-40B4-BE49-F238E27FC236}">
                <a16:creationId xmlns:a16="http://schemas.microsoft.com/office/drawing/2014/main" id="{827044B8-9599-4048-A696-D48390FAA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260648"/>
            <a:ext cx="309634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SE" altLang="en-SE" dirty="0"/>
              <a:t>Sign-In</a:t>
            </a:r>
          </a:p>
          <a:p>
            <a:pPr>
              <a:buFont typeface="Wingdings" pitchFamily="2" charset="2"/>
              <a:buChar char="q"/>
            </a:pPr>
            <a:r>
              <a:rPr lang="en-SE" altLang="en-SE"/>
              <a:t>Bäckengördel?</a:t>
            </a:r>
          </a:p>
          <a:p>
            <a:pPr>
              <a:buFont typeface="Wingdings" pitchFamily="2" charset="2"/>
              <a:buChar char="q"/>
            </a:pPr>
            <a:r>
              <a:rPr lang="en-SE" altLang="en-SE" dirty="0"/>
              <a:t>ABCDE</a:t>
            </a:r>
          </a:p>
          <a:p>
            <a:pPr>
              <a:buFont typeface="Wingdings" pitchFamily="2" charset="2"/>
              <a:buChar char="q"/>
            </a:pPr>
            <a:r>
              <a:rPr lang="en-SE" altLang="en-SE" dirty="0"/>
              <a:t>Ultraljud? Ingrepp?</a:t>
            </a:r>
          </a:p>
          <a:p>
            <a:pPr>
              <a:buFont typeface="Wingdings" pitchFamily="2" charset="2"/>
              <a:buChar char="q"/>
            </a:pPr>
            <a:r>
              <a:rPr lang="en-SE" altLang="en-SE" dirty="0"/>
              <a:t>Syndrom behandling</a:t>
            </a:r>
          </a:p>
          <a:p>
            <a:pPr>
              <a:buFont typeface="Wingdings" pitchFamily="2" charset="2"/>
              <a:buChar char="q"/>
            </a:pPr>
            <a:r>
              <a:rPr lang="en-SE" altLang="en-SE" dirty="0"/>
              <a:t>Sign-Out</a:t>
            </a:r>
          </a:p>
        </p:txBody>
      </p:sp>
    </p:spTree>
    <p:extLst>
      <p:ext uri="{BB962C8B-B14F-4D97-AF65-F5344CB8AC3E}">
        <p14:creationId xmlns:p14="http://schemas.microsoft.com/office/powerpoint/2010/main" val="3343332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id="{32B437A2-17BD-4943-B705-27D5306C1862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frame">
            <a:avLst>
              <a:gd name="adj1" fmla="val 3117"/>
            </a:avLst>
          </a:prstGeom>
          <a:solidFill>
            <a:srgbClr val="FFD5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E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1712DB-FC16-8740-AE2F-EFE21858E805}"/>
              </a:ext>
            </a:extLst>
          </p:cNvPr>
          <p:cNvSpPr/>
          <p:nvPr/>
        </p:nvSpPr>
        <p:spPr bwMode="auto">
          <a:xfrm>
            <a:off x="2771775" y="2565400"/>
            <a:ext cx="3455988" cy="15843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E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3732" name="Oval 2">
            <a:extLst>
              <a:ext uri="{FF2B5EF4-FFF2-40B4-BE49-F238E27FC236}">
                <a16:creationId xmlns:a16="http://schemas.microsoft.com/office/drawing/2014/main" id="{CA8F59EE-8220-3A45-9B4D-89E1D4B80517}"/>
              </a:ext>
            </a:extLst>
          </p:cNvPr>
          <p:cNvSpPr>
            <a:spLocks/>
          </p:cNvSpPr>
          <p:nvPr/>
        </p:nvSpPr>
        <p:spPr bwMode="auto">
          <a:xfrm>
            <a:off x="3009900" y="3068638"/>
            <a:ext cx="482600" cy="411162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3733" name="Rectangle 3">
            <a:extLst>
              <a:ext uri="{FF2B5EF4-FFF2-40B4-BE49-F238E27FC236}">
                <a16:creationId xmlns:a16="http://schemas.microsoft.com/office/drawing/2014/main" id="{CB121948-CA8C-AD4D-860C-C30F312FA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357563"/>
            <a:ext cx="1193800" cy="212725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3734" name="Rectangle 5">
            <a:extLst>
              <a:ext uri="{FF2B5EF4-FFF2-40B4-BE49-F238E27FC236}">
                <a16:creationId xmlns:a16="http://schemas.microsoft.com/office/drawing/2014/main" id="{762BEC24-93BE-314F-8887-0268DD460A48}"/>
              </a:ext>
            </a:extLst>
          </p:cNvPr>
          <p:cNvSpPr>
            <a:spLocks noChangeArrowheads="1"/>
          </p:cNvSpPr>
          <p:nvPr/>
        </p:nvSpPr>
        <p:spPr bwMode="auto">
          <a:xfrm rot="2132212">
            <a:off x="3521075" y="3746500"/>
            <a:ext cx="639763" cy="13335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3735" name="Rounded Rectangle 7">
            <a:extLst>
              <a:ext uri="{FF2B5EF4-FFF2-40B4-BE49-F238E27FC236}">
                <a16:creationId xmlns:a16="http://schemas.microsoft.com/office/drawing/2014/main" id="{71AE8A92-53C3-C646-858A-64806C1C3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2952750"/>
            <a:ext cx="1044575" cy="6921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3736" name="Rectangle 8">
            <a:extLst>
              <a:ext uri="{FF2B5EF4-FFF2-40B4-BE49-F238E27FC236}">
                <a16:creationId xmlns:a16="http://schemas.microsoft.com/office/drawing/2014/main" id="{CD557AC9-DE05-5A49-9A22-0916522CF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071813"/>
            <a:ext cx="1193800" cy="212725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3737" name="Rectangle 9">
            <a:extLst>
              <a:ext uri="{FF2B5EF4-FFF2-40B4-BE49-F238E27FC236}">
                <a16:creationId xmlns:a16="http://schemas.microsoft.com/office/drawing/2014/main" id="{6DAEF64B-B126-FA48-A12B-45E9973A3067}"/>
              </a:ext>
            </a:extLst>
          </p:cNvPr>
          <p:cNvSpPr>
            <a:spLocks noChangeArrowheads="1"/>
          </p:cNvSpPr>
          <p:nvPr/>
        </p:nvSpPr>
        <p:spPr bwMode="auto">
          <a:xfrm rot="-1683292">
            <a:off x="3578225" y="2720975"/>
            <a:ext cx="639763" cy="13335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AA76E-33EE-B94D-9ADD-AE66C8B9E18F}"/>
              </a:ext>
            </a:extLst>
          </p:cNvPr>
          <p:cNvSpPr txBox="1"/>
          <p:nvPr/>
        </p:nvSpPr>
        <p:spPr>
          <a:xfrm>
            <a:off x="3492500" y="5300663"/>
            <a:ext cx="2735263" cy="57626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SE" dirty="0">
              <a:solidFill>
                <a:prstClr val="black"/>
              </a:solidFill>
            </a:endParaRPr>
          </a:p>
        </p:txBody>
      </p:sp>
      <p:sp>
        <p:nvSpPr>
          <p:cNvPr id="73742" name="Oval 15">
            <a:extLst>
              <a:ext uri="{FF2B5EF4-FFF2-40B4-BE49-F238E27FC236}">
                <a16:creationId xmlns:a16="http://schemas.microsoft.com/office/drawing/2014/main" id="{9C48BFAD-72E3-834C-9C5D-D70E72F93050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4292600"/>
            <a:ext cx="468312" cy="46831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73743" name="Oval 16">
            <a:extLst>
              <a:ext uri="{FF2B5EF4-FFF2-40B4-BE49-F238E27FC236}">
                <a16:creationId xmlns:a16="http://schemas.microsoft.com/office/drawing/2014/main" id="{AFFB40AA-A19A-B64F-9C42-1569377E83AC}"/>
              </a:ext>
            </a:extLst>
          </p:cNvPr>
          <p:cNvSpPr>
            <a:spLocks noChangeAspect="1"/>
          </p:cNvSpPr>
          <p:nvPr/>
        </p:nvSpPr>
        <p:spPr bwMode="auto">
          <a:xfrm>
            <a:off x="3132138" y="4292600"/>
            <a:ext cx="468312" cy="4683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73744" name="Oval 17">
            <a:extLst>
              <a:ext uri="{FF2B5EF4-FFF2-40B4-BE49-F238E27FC236}">
                <a16:creationId xmlns:a16="http://schemas.microsoft.com/office/drawing/2014/main" id="{B80D2651-F82E-A546-8FC0-95DE709459D7}"/>
              </a:ext>
            </a:extLst>
          </p:cNvPr>
          <p:cNvSpPr>
            <a:spLocks noChangeAspect="1"/>
          </p:cNvSpPr>
          <p:nvPr/>
        </p:nvSpPr>
        <p:spPr bwMode="auto">
          <a:xfrm>
            <a:off x="4500563" y="1916113"/>
            <a:ext cx="466725" cy="4683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3745" name="TextBox 18">
            <a:extLst>
              <a:ext uri="{FF2B5EF4-FFF2-40B4-BE49-F238E27FC236}">
                <a16:creationId xmlns:a16="http://schemas.microsoft.com/office/drawing/2014/main" id="{29C3F4A2-1341-2449-B4E7-F2146A6CD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1916832"/>
            <a:ext cx="1109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SE" altLang="en-SE" b="1" dirty="0">
                <a:solidFill>
                  <a:srgbClr val="FF0000"/>
                </a:solidFill>
              </a:rPr>
              <a:t>Vätska</a:t>
            </a:r>
          </a:p>
        </p:txBody>
      </p:sp>
      <p:sp>
        <p:nvSpPr>
          <p:cNvPr id="73746" name="Rectangle 23">
            <a:extLst>
              <a:ext uri="{FF2B5EF4-FFF2-40B4-BE49-F238E27FC236}">
                <a16:creationId xmlns:a16="http://schemas.microsoft.com/office/drawing/2014/main" id="{C9A3F416-EAB5-8749-B17B-4EE244165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908050"/>
            <a:ext cx="1152525" cy="7921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SE" altLang="en-SE" dirty="0">
                <a:solidFill>
                  <a:srgbClr val="000000"/>
                </a:solidFill>
              </a:rPr>
              <a:t>Stick-vagn</a:t>
            </a:r>
          </a:p>
        </p:txBody>
      </p:sp>
      <p:sp>
        <p:nvSpPr>
          <p:cNvPr id="73748" name="Rectangle 25">
            <a:extLst>
              <a:ext uri="{FF2B5EF4-FFF2-40B4-BE49-F238E27FC236}">
                <a16:creationId xmlns:a16="http://schemas.microsoft.com/office/drawing/2014/main" id="{9D4FD6A7-4966-384B-A8A3-8333F478CEAF}"/>
              </a:ext>
            </a:extLst>
          </p:cNvPr>
          <p:cNvSpPr>
            <a:spLocks noChangeArrowheads="1"/>
          </p:cNvSpPr>
          <p:nvPr/>
        </p:nvSpPr>
        <p:spPr bwMode="auto">
          <a:xfrm rot="-6257323">
            <a:off x="898525" y="4179888"/>
            <a:ext cx="1368425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73749" name="Rectangle 26">
            <a:extLst>
              <a:ext uri="{FF2B5EF4-FFF2-40B4-BE49-F238E27FC236}">
                <a16:creationId xmlns:a16="http://schemas.microsoft.com/office/drawing/2014/main" id="{10D36E57-926F-9B49-AD9F-D1F7A8F87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292600"/>
            <a:ext cx="936625" cy="7921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3750" name="Rectangle 6">
            <a:extLst>
              <a:ext uri="{FF2B5EF4-FFF2-40B4-BE49-F238E27FC236}">
                <a16:creationId xmlns:a16="http://schemas.microsoft.com/office/drawing/2014/main" id="{3C4F2D89-D53D-BB41-9582-E5AD10D29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692150"/>
            <a:ext cx="1079500" cy="558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SE" altLang="en-SE" dirty="0">
                <a:solidFill>
                  <a:srgbClr val="000000"/>
                </a:solidFill>
              </a:rPr>
              <a:t>Fluido</a:t>
            </a:r>
          </a:p>
        </p:txBody>
      </p:sp>
      <p:sp>
        <p:nvSpPr>
          <p:cNvPr id="73752" name="TextBox 29">
            <a:extLst>
              <a:ext uri="{FF2B5EF4-FFF2-40B4-BE49-F238E27FC236}">
                <a16:creationId xmlns:a16="http://schemas.microsoft.com/office/drawing/2014/main" id="{A900F5A1-931D-7744-950F-8F103DA45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623" y="260648"/>
            <a:ext cx="303985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SE" altLang="en-SE" dirty="0">
                <a:solidFill>
                  <a:srgbClr val="FF0000"/>
                </a:solidFill>
              </a:rPr>
              <a:t>Fluido?</a:t>
            </a:r>
          </a:p>
          <a:p>
            <a:pPr>
              <a:buFont typeface="Wingdings" pitchFamily="2" charset="2"/>
              <a:buChar char="q"/>
            </a:pPr>
            <a:r>
              <a:rPr lang="en-SE" altLang="en-SE" dirty="0">
                <a:solidFill>
                  <a:srgbClr val="FF0000"/>
                </a:solidFill>
              </a:rPr>
              <a:t>PVK? IO?</a:t>
            </a:r>
          </a:p>
          <a:p>
            <a:pPr>
              <a:buFont typeface="Wingdings" pitchFamily="2" charset="2"/>
              <a:buChar char="q"/>
            </a:pPr>
            <a:r>
              <a:rPr lang="en-SE" altLang="en-SE" dirty="0">
                <a:solidFill>
                  <a:srgbClr val="FF0000"/>
                </a:solidFill>
              </a:rPr>
              <a:t>Blodprov</a:t>
            </a:r>
          </a:p>
          <a:p>
            <a:pPr>
              <a:buFont typeface="Wingdings" pitchFamily="2" charset="2"/>
              <a:buChar char="q"/>
            </a:pPr>
            <a:r>
              <a:rPr lang="en-SE" altLang="en-SE" dirty="0">
                <a:solidFill>
                  <a:srgbClr val="FF0000"/>
                </a:solidFill>
              </a:rPr>
              <a:t>Krystalloid? Blod?</a:t>
            </a:r>
          </a:p>
          <a:p>
            <a:pPr>
              <a:buFont typeface="Wingdings" pitchFamily="2" charset="2"/>
              <a:buChar char="q"/>
            </a:pPr>
            <a:r>
              <a:rPr lang="en-SE" altLang="en-SE" dirty="0">
                <a:solidFill>
                  <a:srgbClr val="FF0000"/>
                </a:solidFill>
              </a:rPr>
              <a:t>Läkemedel?</a:t>
            </a: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094481AB-CD77-0253-5314-376236BEFE33}"/>
              </a:ext>
            </a:extLst>
          </p:cNvPr>
          <p:cNvSpPr>
            <a:spLocks noChangeAspect="1"/>
          </p:cNvSpPr>
          <p:nvPr/>
        </p:nvSpPr>
        <p:spPr bwMode="auto">
          <a:xfrm>
            <a:off x="3851275" y="5949950"/>
            <a:ext cx="468313" cy="466725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pic>
        <p:nvPicPr>
          <p:cNvPr id="6" name="Picture 5" descr="A picture containing sewing machine, appliance, kitchen appliance&#10;&#10;Description automatically generated">
            <a:extLst>
              <a:ext uri="{FF2B5EF4-FFF2-40B4-BE49-F238E27FC236}">
                <a16:creationId xmlns:a16="http://schemas.microsoft.com/office/drawing/2014/main" id="{17386C15-0DA7-18B3-67E5-1D47B7CAE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390" y="2671989"/>
            <a:ext cx="1056377" cy="3570288"/>
          </a:xfrm>
          <a:prstGeom prst="rect">
            <a:avLst/>
          </a:prstGeom>
        </p:spPr>
      </p:pic>
      <p:sp>
        <p:nvSpPr>
          <p:cNvPr id="73747" name="Rectangle 24">
            <a:extLst>
              <a:ext uri="{FF2B5EF4-FFF2-40B4-BE49-F238E27FC236}">
                <a16:creationId xmlns:a16="http://schemas.microsoft.com/office/drawing/2014/main" id="{FE34407C-C1F8-8447-A78C-5682AF22AB73}"/>
              </a:ext>
            </a:extLst>
          </p:cNvPr>
          <p:cNvSpPr>
            <a:spLocks noChangeArrowheads="1"/>
          </p:cNvSpPr>
          <p:nvPr/>
        </p:nvSpPr>
        <p:spPr bwMode="auto">
          <a:xfrm rot="-1998192">
            <a:off x="1319183" y="1516263"/>
            <a:ext cx="1152525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 dirty="0">
              <a:solidFill>
                <a:srgbClr val="000000"/>
              </a:solidFill>
            </a:endParaRPr>
          </a:p>
          <a:p>
            <a:pPr algn="ctr"/>
            <a:endParaRPr lang="en-SE" altLang="en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08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id="{B82D84E8-C92E-9F48-9B7C-661E7D426156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frame">
            <a:avLst>
              <a:gd name="adj1" fmla="val 3117"/>
            </a:avLst>
          </a:prstGeom>
          <a:solidFill>
            <a:srgbClr val="FFD5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E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854E57-EE9F-C241-858D-49F6A7495085}"/>
              </a:ext>
            </a:extLst>
          </p:cNvPr>
          <p:cNvSpPr/>
          <p:nvPr/>
        </p:nvSpPr>
        <p:spPr bwMode="auto">
          <a:xfrm>
            <a:off x="2771775" y="2565400"/>
            <a:ext cx="3455988" cy="15843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E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9636" name="Oval 2">
            <a:extLst>
              <a:ext uri="{FF2B5EF4-FFF2-40B4-BE49-F238E27FC236}">
                <a16:creationId xmlns:a16="http://schemas.microsoft.com/office/drawing/2014/main" id="{6BB59263-ED23-EE4B-8BAB-E447E94B3EE1}"/>
              </a:ext>
            </a:extLst>
          </p:cNvPr>
          <p:cNvSpPr>
            <a:spLocks/>
          </p:cNvSpPr>
          <p:nvPr/>
        </p:nvSpPr>
        <p:spPr bwMode="auto">
          <a:xfrm>
            <a:off x="3009900" y="3068638"/>
            <a:ext cx="482600" cy="411162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id="{87D1EECA-4F3A-A743-BE33-A3FF9BA31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357563"/>
            <a:ext cx="1193800" cy="212725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69638" name="Rectangle 5">
            <a:extLst>
              <a:ext uri="{FF2B5EF4-FFF2-40B4-BE49-F238E27FC236}">
                <a16:creationId xmlns:a16="http://schemas.microsoft.com/office/drawing/2014/main" id="{0B320F65-CF19-2344-9818-D3FA53CBB22C}"/>
              </a:ext>
            </a:extLst>
          </p:cNvPr>
          <p:cNvSpPr>
            <a:spLocks noChangeArrowheads="1"/>
          </p:cNvSpPr>
          <p:nvPr/>
        </p:nvSpPr>
        <p:spPr bwMode="auto">
          <a:xfrm rot="2132212">
            <a:off x="3521075" y="3746500"/>
            <a:ext cx="639763" cy="13335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69639" name="Rounded Rectangle 7">
            <a:extLst>
              <a:ext uri="{FF2B5EF4-FFF2-40B4-BE49-F238E27FC236}">
                <a16:creationId xmlns:a16="http://schemas.microsoft.com/office/drawing/2014/main" id="{73390DFD-6353-3F4E-9189-91BE23710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2952750"/>
            <a:ext cx="1044575" cy="6921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69640" name="Rectangle 8">
            <a:extLst>
              <a:ext uri="{FF2B5EF4-FFF2-40B4-BE49-F238E27FC236}">
                <a16:creationId xmlns:a16="http://schemas.microsoft.com/office/drawing/2014/main" id="{636CA26C-9A08-654E-BF0B-1062A7158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071813"/>
            <a:ext cx="1193800" cy="212725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69641" name="Rectangle 9">
            <a:extLst>
              <a:ext uri="{FF2B5EF4-FFF2-40B4-BE49-F238E27FC236}">
                <a16:creationId xmlns:a16="http://schemas.microsoft.com/office/drawing/2014/main" id="{A667C62A-9E67-1A43-805C-1F1290649CC9}"/>
              </a:ext>
            </a:extLst>
          </p:cNvPr>
          <p:cNvSpPr>
            <a:spLocks noChangeArrowheads="1"/>
          </p:cNvSpPr>
          <p:nvPr/>
        </p:nvSpPr>
        <p:spPr bwMode="auto">
          <a:xfrm rot="-1683292">
            <a:off x="3578225" y="2720975"/>
            <a:ext cx="639763" cy="13335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CFDB08-0A68-B14B-B368-DE7DB96937F9}"/>
              </a:ext>
            </a:extLst>
          </p:cNvPr>
          <p:cNvSpPr txBox="1"/>
          <p:nvPr/>
        </p:nvSpPr>
        <p:spPr>
          <a:xfrm>
            <a:off x="3492500" y="5300663"/>
            <a:ext cx="2735263" cy="57626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SE" dirty="0"/>
          </a:p>
        </p:txBody>
      </p:sp>
      <p:sp>
        <p:nvSpPr>
          <p:cNvPr id="69646" name="Oval 15">
            <a:extLst>
              <a:ext uri="{FF2B5EF4-FFF2-40B4-BE49-F238E27FC236}">
                <a16:creationId xmlns:a16="http://schemas.microsoft.com/office/drawing/2014/main" id="{6ABE3585-8092-D248-B76B-2921999C414C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4292600"/>
            <a:ext cx="468312" cy="46831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69647" name="Oval 16">
            <a:extLst>
              <a:ext uri="{FF2B5EF4-FFF2-40B4-BE49-F238E27FC236}">
                <a16:creationId xmlns:a16="http://schemas.microsoft.com/office/drawing/2014/main" id="{793E5116-753A-B240-808D-DD97CE600494}"/>
              </a:ext>
            </a:extLst>
          </p:cNvPr>
          <p:cNvSpPr>
            <a:spLocks noChangeAspect="1"/>
          </p:cNvSpPr>
          <p:nvPr/>
        </p:nvSpPr>
        <p:spPr bwMode="auto">
          <a:xfrm>
            <a:off x="3132138" y="4292600"/>
            <a:ext cx="468312" cy="4683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69648" name="Oval 17">
            <a:extLst>
              <a:ext uri="{FF2B5EF4-FFF2-40B4-BE49-F238E27FC236}">
                <a16:creationId xmlns:a16="http://schemas.microsoft.com/office/drawing/2014/main" id="{0570F509-DF83-D345-8253-21D74C14DAA9}"/>
              </a:ext>
            </a:extLst>
          </p:cNvPr>
          <p:cNvSpPr>
            <a:spLocks noChangeAspect="1"/>
          </p:cNvSpPr>
          <p:nvPr/>
        </p:nvSpPr>
        <p:spPr bwMode="auto">
          <a:xfrm>
            <a:off x="4500563" y="1916113"/>
            <a:ext cx="466725" cy="4683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69649" name="TextBox 19">
            <a:extLst>
              <a:ext uri="{FF2B5EF4-FFF2-40B4-BE49-F238E27FC236}">
                <a16:creationId xmlns:a16="http://schemas.microsoft.com/office/drawing/2014/main" id="{101D3A42-C180-DD48-84A3-DCA9CE836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4437112"/>
            <a:ext cx="13681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SE" altLang="en-SE" b="1" dirty="0">
                <a:solidFill>
                  <a:srgbClr val="00B050"/>
                </a:solidFill>
              </a:rPr>
              <a:t>Para-metrar</a:t>
            </a:r>
          </a:p>
        </p:txBody>
      </p:sp>
      <p:sp>
        <p:nvSpPr>
          <p:cNvPr id="69650" name="Rectangle 23">
            <a:extLst>
              <a:ext uri="{FF2B5EF4-FFF2-40B4-BE49-F238E27FC236}">
                <a16:creationId xmlns:a16="http://schemas.microsoft.com/office/drawing/2014/main" id="{7C5B6E95-C0F5-9740-9746-6ACC6CE8F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908050"/>
            <a:ext cx="1152525" cy="7921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69651" name="Rectangle 24">
            <a:extLst>
              <a:ext uri="{FF2B5EF4-FFF2-40B4-BE49-F238E27FC236}">
                <a16:creationId xmlns:a16="http://schemas.microsoft.com/office/drawing/2014/main" id="{B0C70A61-5807-FD45-87E2-60E6CCB6530A}"/>
              </a:ext>
            </a:extLst>
          </p:cNvPr>
          <p:cNvSpPr>
            <a:spLocks noChangeArrowheads="1"/>
          </p:cNvSpPr>
          <p:nvPr/>
        </p:nvSpPr>
        <p:spPr bwMode="auto">
          <a:xfrm rot="-1998192">
            <a:off x="911225" y="1149350"/>
            <a:ext cx="1152525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69652" name="Rectangle 25">
            <a:extLst>
              <a:ext uri="{FF2B5EF4-FFF2-40B4-BE49-F238E27FC236}">
                <a16:creationId xmlns:a16="http://schemas.microsoft.com/office/drawing/2014/main" id="{21F93C08-CD11-B346-B80C-193F12229E2D}"/>
              </a:ext>
            </a:extLst>
          </p:cNvPr>
          <p:cNvSpPr>
            <a:spLocks noChangeArrowheads="1"/>
          </p:cNvSpPr>
          <p:nvPr/>
        </p:nvSpPr>
        <p:spPr bwMode="auto">
          <a:xfrm rot="-6257323">
            <a:off x="898525" y="4179888"/>
            <a:ext cx="1368425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SE" altLang="en-SE">
                <a:solidFill>
                  <a:srgbClr val="000000"/>
                </a:solidFill>
              </a:rPr>
              <a:t>Monitors</a:t>
            </a:r>
          </a:p>
        </p:txBody>
      </p:sp>
      <p:sp>
        <p:nvSpPr>
          <p:cNvPr id="69653" name="Rectangle 26">
            <a:extLst>
              <a:ext uri="{FF2B5EF4-FFF2-40B4-BE49-F238E27FC236}">
                <a16:creationId xmlns:a16="http://schemas.microsoft.com/office/drawing/2014/main" id="{206BB193-0488-D64C-83FA-958F53AE5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292600"/>
            <a:ext cx="936625" cy="7921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69654" name="Rectangle 6">
            <a:extLst>
              <a:ext uri="{FF2B5EF4-FFF2-40B4-BE49-F238E27FC236}">
                <a16:creationId xmlns:a16="http://schemas.microsoft.com/office/drawing/2014/main" id="{A528243B-29EC-2B42-A25A-7AA70D6FF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692150"/>
            <a:ext cx="1079500" cy="558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69655" name="TextBox 27">
            <a:extLst>
              <a:ext uri="{FF2B5EF4-FFF2-40B4-BE49-F238E27FC236}">
                <a16:creationId xmlns:a16="http://schemas.microsoft.com/office/drawing/2014/main" id="{472DA980-9058-CC47-96A6-517967783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85" y="387758"/>
            <a:ext cx="33115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SE" altLang="en-SE" dirty="0">
                <a:solidFill>
                  <a:srgbClr val="00B050"/>
                </a:solidFill>
              </a:rPr>
              <a:t>SpO</a:t>
            </a:r>
            <a:r>
              <a:rPr lang="en-SE" altLang="en-SE" baseline="-25000" dirty="0">
                <a:solidFill>
                  <a:srgbClr val="00B050"/>
                </a:solidFill>
              </a:rPr>
              <a:t>2</a:t>
            </a:r>
            <a:r>
              <a:rPr lang="en-SE" altLang="en-SE" dirty="0">
                <a:solidFill>
                  <a:srgbClr val="00B050"/>
                </a:solidFill>
              </a:rPr>
              <a:t>, AF, BT, Temp</a:t>
            </a:r>
          </a:p>
          <a:p>
            <a:pPr>
              <a:buFont typeface="Wingdings" pitchFamily="2" charset="2"/>
              <a:buChar char="q"/>
            </a:pPr>
            <a:r>
              <a:rPr lang="en-SE" altLang="en-SE" dirty="0">
                <a:solidFill>
                  <a:srgbClr val="00B050"/>
                </a:solidFill>
              </a:rPr>
              <a:t>EKG (3 +/- 12 lead)</a:t>
            </a:r>
          </a:p>
          <a:p>
            <a:pPr>
              <a:buFont typeface="Wingdings" pitchFamily="2" charset="2"/>
              <a:buChar char="q"/>
            </a:pPr>
            <a:r>
              <a:rPr lang="en-SE" altLang="en-SE" dirty="0">
                <a:solidFill>
                  <a:srgbClr val="00B050"/>
                </a:solidFill>
              </a:rPr>
              <a:t>Följa VP, medvetande, smärta</a:t>
            </a:r>
          </a:p>
          <a:p>
            <a:pPr>
              <a:buFont typeface="Wingdings" pitchFamily="2" charset="2"/>
              <a:buChar char="q"/>
            </a:pPr>
            <a:r>
              <a:rPr lang="en-SE" altLang="en-SE" dirty="0">
                <a:solidFill>
                  <a:srgbClr val="00B050"/>
                </a:solidFill>
              </a:rPr>
              <a:t>NIV? KAD? Gips?</a:t>
            </a: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540960AE-4419-3C57-BD6B-8B59750C8D54}"/>
              </a:ext>
            </a:extLst>
          </p:cNvPr>
          <p:cNvSpPr>
            <a:spLocks noChangeAspect="1"/>
          </p:cNvSpPr>
          <p:nvPr/>
        </p:nvSpPr>
        <p:spPr bwMode="auto">
          <a:xfrm>
            <a:off x="3851275" y="5949950"/>
            <a:ext cx="468313" cy="466725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37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id="{6A4CF710-28FD-7642-BD28-E730432312D7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frame">
            <a:avLst>
              <a:gd name="adj1" fmla="val 3117"/>
            </a:avLst>
          </a:prstGeom>
          <a:solidFill>
            <a:srgbClr val="FFD5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E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5AA2CC-FE96-D64C-A08F-F5693ECC32CA}"/>
              </a:ext>
            </a:extLst>
          </p:cNvPr>
          <p:cNvSpPr/>
          <p:nvPr/>
        </p:nvSpPr>
        <p:spPr bwMode="auto">
          <a:xfrm>
            <a:off x="2771775" y="2565400"/>
            <a:ext cx="3455988" cy="15843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E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5780" name="Oval 2">
            <a:extLst>
              <a:ext uri="{FF2B5EF4-FFF2-40B4-BE49-F238E27FC236}">
                <a16:creationId xmlns:a16="http://schemas.microsoft.com/office/drawing/2014/main" id="{0D5C1318-88BD-3F4A-AF68-327526858BB6}"/>
              </a:ext>
            </a:extLst>
          </p:cNvPr>
          <p:cNvSpPr>
            <a:spLocks/>
          </p:cNvSpPr>
          <p:nvPr/>
        </p:nvSpPr>
        <p:spPr bwMode="auto">
          <a:xfrm>
            <a:off x="3009900" y="3068638"/>
            <a:ext cx="482600" cy="411162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81" name="Rectangle 3">
            <a:extLst>
              <a:ext uri="{FF2B5EF4-FFF2-40B4-BE49-F238E27FC236}">
                <a16:creationId xmlns:a16="http://schemas.microsoft.com/office/drawing/2014/main" id="{92B1903C-5A4C-A14A-834A-5B6DF1113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357563"/>
            <a:ext cx="1193800" cy="212725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82" name="Rectangle 5">
            <a:extLst>
              <a:ext uri="{FF2B5EF4-FFF2-40B4-BE49-F238E27FC236}">
                <a16:creationId xmlns:a16="http://schemas.microsoft.com/office/drawing/2014/main" id="{E735703B-4890-2944-BAF8-A68C897B83CC}"/>
              </a:ext>
            </a:extLst>
          </p:cNvPr>
          <p:cNvSpPr>
            <a:spLocks noChangeArrowheads="1"/>
          </p:cNvSpPr>
          <p:nvPr/>
        </p:nvSpPr>
        <p:spPr bwMode="auto">
          <a:xfrm rot="2132212">
            <a:off x="3521075" y="3746500"/>
            <a:ext cx="639763" cy="13335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83" name="Rounded Rectangle 7">
            <a:extLst>
              <a:ext uri="{FF2B5EF4-FFF2-40B4-BE49-F238E27FC236}">
                <a16:creationId xmlns:a16="http://schemas.microsoft.com/office/drawing/2014/main" id="{E6F5A01E-FED4-874E-85A5-481DA6320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2952750"/>
            <a:ext cx="1044575" cy="6921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84" name="Rectangle 8">
            <a:extLst>
              <a:ext uri="{FF2B5EF4-FFF2-40B4-BE49-F238E27FC236}">
                <a16:creationId xmlns:a16="http://schemas.microsoft.com/office/drawing/2014/main" id="{CA2E4CE5-6D55-2346-B0F8-EBDE1BE43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071813"/>
            <a:ext cx="1193800" cy="212725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85" name="Rectangle 9">
            <a:extLst>
              <a:ext uri="{FF2B5EF4-FFF2-40B4-BE49-F238E27FC236}">
                <a16:creationId xmlns:a16="http://schemas.microsoft.com/office/drawing/2014/main" id="{E92340C2-C129-EA44-A18C-4D5BCE599A33}"/>
              </a:ext>
            </a:extLst>
          </p:cNvPr>
          <p:cNvSpPr>
            <a:spLocks noChangeArrowheads="1"/>
          </p:cNvSpPr>
          <p:nvPr/>
        </p:nvSpPr>
        <p:spPr bwMode="auto">
          <a:xfrm rot="-1683292">
            <a:off x="3578225" y="2720975"/>
            <a:ext cx="639763" cy="13335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52F95-363D-3E40-9BCD-566B39C32DF1}"/>
              </a:ext>
            </a:extLst>
          </p:cNvPr>
          <p:cNvSpPr txBox="1"/>
          <p:nvPr/>
        </p:nvSpPr>
        <p:spPr>
          <a:xfrm>
            <a:off x="3492500" y="5300663"/>
            <a:ext cx="2735263" cy="57626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SE" dirty="0">
              <a:solidFill>
                <a:prstClr val="black"/>
              </a:solidFill>
            </a:endParaRPr>
          </a:p>
        </p:txBody>
      </p:sp>
      <p:sp>
        <p:nvSpPr>
          <p:cNvPr id="75790" name="Oval 15">
            <a:extLst>
              <a:ext uri="{FF2B5EF4-FFF2-40B4-BE49-F238E27FC236}">
                <a16:creationId xmlns:a16="http://schemas.microsoft.com/office/drawing/2014/main" id="{861428D9-AE3A-D744-A765-C362E3F5E7CF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4292600"/>
            <a:ext cx="468312" cy="46831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1" name="Oval 16">
            <a:extLst>
              <a:ext uri="{FF2B5EF4-FFF2-40B4-BE49-F238E27FC236}">
                <a16:creationId xmlns:a16="http://schemas.microsoft.com/office/drawing/2014/main" id="{3106C9F3-ACEA-D741-8EA8-BEE939630AF9}"/>
              </a:ext>
            </a:extLst>
          </p:cNvPr>
          <p:cNvSpPr>
            <a:spLocks noChangeAspect="1"/>
          </p:cNvSpPr>
          <p:nvPr/>
        </p:nvSpPr>
        <p:spPr bwMode="auto">
          <a:xfrm>
            <a:off x="3132138" y="4292600"/>
            <a:ext cx="468312" cy="4683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2" name="Oval 17">
            <a:extLst>
              <a:ext uri="{FF2B5EF4-FFF2-40B4-BE49-F238E27FC236}">
                <a16:creationId xmlns:a16="http://schemas.microsoft.com/office/drawing/2014/main" id="{55229271-0448-3C42-BFA9-E74CE922A75D}"/>
              </a:ext>
            </a:extLst>
          </p:cNvPr>
          <p:cNvSpPr>
            <a:spLocks noChangeAspect="1"/>
          </p:cNvSpPr>
          <p:nvPr/>
        </p:nvSpPr>
        <p:spPr bwMode="auto">
          <a:xfrm>
            <a:off x="4500563" y="1916113"/>
            <a:ext cx="466725" cy="4683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3" name="TextBox 22">
            <a:extLst>
              <a:ext uri="{FF2B5EF4-FFF2-40B4-BE49-F238E27FC236}">
                <a16:creationId xmlns:a16="http://schemas.microsoft.com/office/drawing/2014/main" id="{D7FDDBA7-C82D-2644-AF3E-9E4C87465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80" y="5961360"/>
            <a:ext cx="2238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SE" altLang="en-SE" b="1" dirty="0">
                <a:solidFill>
                  <a:schemeClr val="accent3"/>
                </a:solidFill>
              </a:rPr>
              <a:t>Dokumentation</a:t>
            </a:r>
          </a:p>
        </p:txBody>
      </p:sp>
      <p:sp>
        <p:nvSpPr>
          <p:cNvPr id="75794" name="Rectangle 23">
            <a:extLst>
              <a:ext uri="{FF2B5EF4-FFF2-40B4-BE49-F238E27FC236}">
                <a16:creationId xmlns:a16="http://schemas.microsoft.com/office/drawing/2014/main" id="{28A95975-9BD5-1642-A335-D2546BC7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908050"/>
            <a:ext cx="1152525" cy="7921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5" name="Rectangle 24">
            <a:extLst>
              <a:ext uri="{FF2B5EF4-FFF2-40B4-BE49-F238E27FC236}">
                <a16:creationId xmlns:a16="http://schemas.microsoft.com/office/drawing/2014/main" id="{BE9CC87E-B592-A74D-B8D1-3A3895940E3B}"/>
              </a:ext>
            </a:extLst>
          </p:cNvPr>
          <p:cNvSpPr>
            <a:spLocks noChangeArrowheads="1"/>
          </p:cNvSpPr>
          <p:nvPr/>
        </p:nvSpPr>
        <p:spPr bwMode="auto">
          <a:xfrm rot="-1998192">
            <a:off x="911225" y="1149350"/>
            <a:ext cx="1152525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6" name="Rectangle 25">
            <a:extLst>
              <a:ext uri="{FF2B5EF4-FFF2-40B4-BE49-F238E27FC236}">
                <a16:creationId xmlns:a16="http://schemas.microsoft.com/office/drawing/2014/main" id="{E13F792C-2D22-0349-9F02-F0D64171A9AA}"/>
              </a:ext>
            </a:extLst>
          </p:cNvPr>
          <p:cNvSpPr>
            <a:spLocks noChangeArrowheads="1"/>
          </p:cNvSpPr>
          <p:nvPr/>
        </p:nvSpPr>
        <p:spPr bwMode="auto">
          <a:xfrm rot="-6257323">
            <a:off x="898525" y="4179888"/>
            <a:ext cx="1368425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7" name="Rectangle 26">
            <a:extLst>
              <a:ext uri="{FF2B5EF4-FFF2-40B4-BE49-F238E27FC236}">
                <a16:creationId xmlns:a16="http://schemas.microsoft.com/office/drawing/2014/main" id="{FB29FCDD-343B-BD48-9505-8BB70FD57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292600"/>
            <a:ext cx="936625" cy="7921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8" name="Rectangle 6">
            <a:extLst>
              <a:ext uri="{FF2B5EF4-FFF2-40B4-BE49-F238E27FC236}">
                <a16:creationId xmlns:a16="http://schemas.microsoft.com/office/drawing/2014/main" id="{D9D81246-466A-DB4A-8427-6C9FE93FC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692150"/>
            <a:ext cx="1079500" cy="558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800" name="TextBox 29">
            <a:extLst>
              <a:ext uri="{FF2B5EF4-FFF2-40B4-BE49-F238E27FC236}">
                <a16:creationId xmlns:a16="http://schemas.microsoft.com/office/drawing/2014/main" id="{6368BA7E-3997-D54D-BAD3-415F97EE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884" y="563147"/>
            <a:ext cx="313229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SE" altLang="en-SE" b="1" dirty="0">
                <a:solidFill>
                  <a:schemeClr val="accent3"/>
                </a:solidFill>
              </a:rPr>
              <a:t>Dokumenterar</a:t>
            </a:r>
          </a:p>
          <a:p>
            <a:pPr>
              <a:buFont typeface="Wingdings" pitchFamily="2" charset="2"/>
              <a:buChar char="q"/>
            </a:pPr>
            <a:r>
              <a:rPr lang="en-SE" altLang="en-SE" b="1" dirty="0">
                <a:solidFill>
                  <a:schemeClr val="accent3"/>
                </a:solidFill>
              </a:rPr>
              <a:t>Checklistor</a:t>
            </a:r>
          </a:p>
          <a:p>
            <a:pPr>
              <a:buFont typeface="Wingdings" pitchFamily="2" charset="2"/>
              <a:buChar char="q"/>
            </a:pPr>
            <a:r>
              <a:rPr lang="en-SE" altLang="en-SE" b="1" dirty="0">
                <a:solidFill>
                  <a:schemeClr val="accent3"/>
                </a:solidFill>
              </a:rPr>
              <a:t>Telefonsamtal</a:t>
            </a:r>
          </a:p>
          <a:p>
            <a:pPr>
              <a:buFont typeface="Wingdings" pitchFamily="2" charset="2"/>
              <a:buChar char="q"/>
            </a:pPr>
            <a:r>
              <a:rPr lang="en-SE" altLang="en-SE" b="1" dirty="0">
                <a:solidFill>
                  <a:schemeClr val="accent3"/>
                </a:solidFill>
              </a:rPr>
              <a:t>Koll på tid</a:t>
            </a: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05D94135-7EAD-B544-27C9-8A49BA37E1EE}"/>
              </a:ext>
            </a:extLst>
          </p:cNvPr>
          <p:cNvSpPr>
            <a:spLocks noChangeAspect="1"/>
          </p:cNvSpPr>
          <p:nvPr/>
        </p:nvSpPr>
        <p:spPr bwMode="auto">
          <a:xfrm>
            <a:off x="3851275" y="5949950"/>
            <a:ext cx="468313" cy="466725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81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id="{6A4CF710-28FD-7642-BD28-E730432312D7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frame">
            <a:avLst>
              <a:gd name="adj1" fmla="val 3117"/>
            </a:avLst>
          </a:prstGeom>
          <a:solidFill>
            <a:srgbClr val="FFD5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E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5AA2CC-FE96-D64C-A08F-F5693ECC32CA}"/>
              </a:ext>
            </a:extLst>
          </p:cNvPr>
          <p:cNvSpPr/>
          <p:nvPr/>
        </p:nvSpPr>
        <p:spPr bwMode="auto">
          <a:xfrm>
            <a:off x="2771775" y="2565400"/>
            <a:ext cx="3455988" cy="15843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E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5780" name="Oval 2">
            <a:extLst>
              <a:ext uri="{FF2B5EF4-FFF2-40B4-BE49-F238E27FC236}">
                <a16:creationId xmlns:a16="http://schemas.microsoft.com/office/drawing/2014/main" id="{0D5C1318-88BD-3F4A-AF68-327526858BB6}"/>
              </a:ext>
            </a:extLst>
          </p:cNvPr>
          <p:cNvSpPr>
            <a:spLocks/>
          </p:cNvSpPr>
          <p:nvPr/>
        </p:nvSpPr>
        <p:spPr bwMode="auto">
          <a:xfrm>
            <a:off x="3009900" y="3068638"/>
            <a:ext cx="482600" cy="411162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81" name="Rectangle 3">
            <a:extLst>
              <a:ext uri="{FF2B5EF4-FFF2-40B4-BE49-F238E27FC236}">
                <a16:creationId xmlns:a16="http://schemas.microsoft.com/office/drawing/2014/main" id="{92B1903C-5A4C-A14A-834A-5B6DF1113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357563"/>
            <a:ext cx="1193800" cy="212725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82" name="Rectangle 5">
            <a:extLst>
              <a:ext uri="{FF2B5EF4-FFF2-40B4-BE49-F238E27FC236}">
                <a16:creationId xmlns:a16="http://schemas.microsoft.com/office/drawing/2014/main" id="{E735703B-4890-2944-BAF8-A68C897B83CC}"/>
              </a:ext>
            </a:extLst>
          </p:cNvPr>
          <p:cNvSpPr>
            <a:spLocks noChangeArrowheads="1"/>
          </p:cNvSpPr>
          <p:nvPr/>
        </p:nvSpPr>
        <p:spPr bwMode="auto">
          <a:xfrm rot="2132212">
            <a:off x="3521075" y="3746500"/>
            <a:ext cx="639763" cy="13335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83" name="Rounded Rectangle 7">
            <a:extLst>
              <a:ext uri="{FF2B5EF4-FFF2-40B4-BE49-F238E27FC236}">
                <a16:creationId xmlns:a16="http://schemas.microsoft.com/office/drawing/2014/main" id="{E6F5A01E-FED4-874E-85A5-481DA6320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2952750"/>
            <a:ext cx="1044575" cy="6921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84" name="Rectangle 8">
            <a:extLst>
              <a:ext uri="{FF2B5EF4-FFF2-40B4-BE49-F238E27FC236}">
                <a16:creationId xmlns:a16="http://schemas.microsoft.com/office/drawing/2014/main" id="{CA2E4CE5-6D55-2346-B0F8-EBDE1BE43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071813"/>
            <a:ext cx="1193800" cy="212725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85" name="Rectangle 9">
            <a:extLst>
              <a:ext uri="{FF2B5EF4-FFF2-40B4-BE49-F238E27FC236}">
                <a16:creationId xmlns:a16="http://schemas.microsoft.com/office/drawing/2014/main" id="{E92340C2-C129-EA44-A18C-4D5BCE599A33}"/>
              </a:ext>
            </a:extLst>
          </p:cNvPr>
          <p:cNvSpPr>
            <a:spLocks noChangeArrowheads="1"/>
          </p:cNvSpPr>
          <p:nvPr/>
        </p:nvSpPr>
        <p:spPr bwMode="auto">
          <a:xfrm rot="-1683292">
            <a:off x="3578225" y="2720975"/>
            <a:ext cx="639763" cy="13335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52F95-363D-3E40-9BCD-566B39C32DF1}"/>
              </a:ext>
            </a:extLst>
          </p:cNvPr>
          <p:cNvSpPr txBox="1"/>
          <p:nvPr/>
        </p:nvSpPr>
        <p:spPr>
          <a:xfrm>
            <a:off x="3492500" y="5300663"/>
            <a:ext cx="2735263" cy="57626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SE" dirty="0">
              <a:solidFill>
                <a:prstClr val="black"/>
              </a:solidFill>
            </a:endParaRPr>
          </a:p>
        </p:txBody>
      </p:sp>
      <p:sp>
        <p:nvSpPr>
          <p:cNvPr id="75790" name="Oval 15">
            <a:extLst>
              <a:ext uri="{FF2B5EF4-FFF2-40B4-BE49-F238E27FC236}">
                <a16:creationId xmlns:a16="http://schemas.microsoft.com/office/drawing/2014/main" id="{861428D9-AE3A-D744-A765-C362E3F5E7CF}"/>
              </a:ext>
            </a:extLst>
          </p:cNvPr>
          <p:cNvSpPr>
            <a:spLocks noChangeAspect="1"/>
          </p:cNvSpPr>
          <p:nvPr/>
        </p:nvSpPr>
        <p:spPr bwMode="auto">
          <a:xfrm>
            <a:off x="4896244" y="4637088"/>
            <a:ext cx="468312" cy="46831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1" name="Oval 16">
            <a:extLst>
              <a:ext uri="{FF2B5EF4-FFF2-40B4-BE49-F238E27FC236}">
                <a16:creationId xmlns:a16="http://schemas.microsoft.com/office/drawing/2014/main" id="{3106C9F3-ACEA-D741-8EA8-BEE939630AF9}"/>
              </a:ext>
            </a:extLst>
          </p:cNvPr>
          <p:cNvSpPr>
            <a:spLocks noChangeAspect="1"/>
          </p:cNvSpPr>
          <p:nvPr/>
        </p:nvSpPr>
        <p:spPr bwMode="auto">
          <a:xfrm>
            <a:off x="3132138" y="4292600"/>
            <a:ext cx="468312" cy="4683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2" name="Oval 17">
            <a:extLst>
              <a:ext uri="{FF2B5EF4-FFF2-40B4-BE49-F238E27FC236}">
                <a16:creationId xmlns:a16="http://schemas.microsoft.com/office/drawing/2014/main" id="{55229271-0448-3C42-BFA9-E74CE922A75D}"/>
              </a:ext>
            </a:extLst>
          </p:cNvPr>
          <p:cNvSpPr>
            <a:spLocks noChangeAspect="1"/>
          </p:cNvSpPr>
          <p:nvPr/>
        </p:nvSpPr>
        <p:spPr bwMode="auto">
          <a:xfrm>
            <a:off x="4500563" y="1916113"/>
            <a:ext cx="466725" cy="4683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4" name="Rectangle 23">
            <a:extLst>
              <a:ext uri="{FF2B5EF4-FFF2-40B4-BE49-F238E27FC236}">
                <a16:creationId xmlns:a16="http://schemas.microsoft.com/office/drawing/2014/main" id="{28A95975-9BD5-1642-A335-D2546BC7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908050"/>
            <a:ext cx="1152525" cy="7921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5" name="Rectangle 24">
            <a:extLst>
              <a:ext uri="{FF2B5EF4-FFF2-40B4-BE49-F238E27FC236}">
                <a16:creationId xmlns:a16="http://schemas.microsoft.com/office/drawing/2014/main" id="{BE9CC87E-B592-A74D-B8D1-3A3895940E3B}"/>
              </a:ext>
            </a:extLst>
          </p:cNvPr>
          <p:cNvSpPr>
            <a:spLocks noChangeArrowheads="1"/>
          </p:cNvSpPr>
          <p:nvPr/>
        </p:nvSpPr>
        <p:spPr bwMode="auto">
          <a:xfrm rot="-1998192">
            <a:off x="911225" y="1149350"/>
            <a:ext cx="1152525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6" name="Rectangle 25">
            <a:extLst>
              <a:ext uri="{FF2B5EF4-FFF2-40B4-BE49-F238E27FC236}">
                <a16:creationId xmlns:a16="http://schemas.microsoft.com/office/drawing/2014/main" id="{E13F792C-2D22-0349-9F02-F0D64171A9AA}"/>
              </a:ext>
            </a:extLst>
          </p:cNvPr>
          <p:cNvSpPr>
            <a:spLocks noChangeArrowheads="1"/>
          </p:cNvSpPr>
          <p:nvPr/>
        </p:nvSpPr>
        <p:spPr bwMode="auto">
          <a:xfrm rot="-6257323">
            <a:off x="898525" y="4179888"/>
            <a:ext cx="1368425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7" name="Rectangle 26">
            <a:extLst>
              <a:ext uri="{FF2B5EF4-FFF2-40B4-BE49-F238E27FC236}">
                <a16:creationId xmlns:a16="http://schemas.microsoft.com/office/drawing/2014/main" id="{FB29FCDD-343B-BD48-9505-8BB70FD57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292600"/>
            <a:ext cx="936625" cy="7921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8" name="Rectangle 6">
            <a:extLst>
              <a:ext uri="{FF2B5EF4-FFF2-40B4-BE49-F238E27FC236}">
                <a16:creationId xmlns:a16="http://schemas.microsoft.com/office/drawing/2014/main" id="{D9D81246-466A-DB4A-8427-6C9FE93FC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692150"/>
            <a:ext cx="1079500" cy="558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800" name="TextBox 29">
            <a:extLst>
              <a:ext uri="{FF2B5EF4-FFF2-40B4-BE49-F238E27FC236}">
                <a16:creationId xmlns:a16="http://schemas.microsoft.com/office/drawing/2014/main" id="{6368BA7E-3997-D54D-BAD3-415F97EE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908720"/>
            <a:ext cx="194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SE" altLang="en-SE" dirty="0"/>
              <a:t>Sign-Over</a:t>
            </a: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01A0B4CA-6DB9-5085-DF86-ED192B50D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9927" y="5199583"/>
            <a:ext cx="1228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SE" altLang="en-SE" b="1" dirty="0">
                <a:solidFill>
                  <a:srgbClr val="7030A0"/>
                </a:solidFill>
              </a:rPr>
              <a:t>Konsult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4BEEA4-D6A3-EBC7-1262-BD3D65AEF5CA}"/>
              </a:ext>
            </a:extLst>
          </p:cNvPr>
          <p:cNvGrpSpPr/>
          <p:nvPr/>
        </p:nvGrpSpPr>
        <p:grpSpPr>
          <a:xfrm rot="154817">
            <a:off x="5450246" y="4201966"/>
            <a:ext cx="864096" cy="648072"/>
            <a:chOff x="5969876" y="1261241"/>
            <a:chExt cx="2102069" cy="1429406"/>
          </a:xfrm>
        </p:grpSpPr>
        <p:sp>
          <p:nvSpPr>
            <p:cNvPr id="26" name="Doughnut 25">
              <a:extLst>
                <a:ext uri="{FF2B5EF4-FFF2-40B4-BE49-F238E27FC236}">
                  <a16:creationId xmlns:a16="http://schemas.microsoft.com/office/drawing/2014/main" id="{8DF3CFA0-B820-5630-A80A-1C7EDBCB9F81}"/>
                </a:ext>
              </a:extLst>
            </p:cNvPr>
            <p:cNvSpPr/>
            <p:nvPr/>
          </p:nvSpPr>
          <p:spPr>
            <a:xfrm>
              <a:off x="5969876" y="1261241"/>
              <a:ext cx="2102069" cy="1292773"/>
            </a:xfrm>
            <a:prstGeom prst="donut">
              <a:avLst>
                <a:gd name="adj" fmla="val 4503"/>
              </a:avLst>
            </a:prstGeom>
            <a:solidFill>
              <a:srgbClr val="C1AD79">
                <a:lumMod val="50000"/>
              </a:srgbClr>
            </a:solidFill>
            <a:ln w="12700" cap="flat" cmpd="sng" algn="ctr">
              <a:solidFill>
                <a:srgbClr val="C1AD79">
                  <a:lumMod val="50000"/>
                </a:srgbClr>
              </a:solidFill>
              <a:prstDash val="solid"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  <a:scene3d>
              <a:camera prst="perspectiveFront" fov="3000000"/>
              <a:lightRig rig="threePt" dir="tl"/>
            </a:scene3d>
            <a:sp3d>
              <a:bevelT w="0"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sto MT"/>
                <a:ea typeface="+mn-ea"/>
                <a:cs typeface="+mn-cs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2E4D95C-75D6-CF53-3846-92B9D6D7FC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2429" y="2412195"/>
              <a:ext cx="432159" cy="278452"/>
            </a:xfrm>
            <a:prstGeom prst="line">
              <a:avLst/>
            </a:prstGeom>
            <a:noFill/>
            <a:ln w="50800" cap="flat" cmpd="sng" algn="ctr">
              <a:solidFill>
                <a:srgbClr val="C1AD79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B1FCAFF-D3D5-E385-B9CB-B70384EAA532}"/>
                </a:ext>
              </a:extLst>
            </p:cNvPr>
            <p:cNvSpPr txBox="1"/>
            <p:nvPr/>
          </p:nvSpPr>
          <p:spPr>
            <a:xfrm rot="4301172">
              <a:off x="6444217" y="1876499"/>
              <a:ext cx="116715" cy="89846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sto MT"/>
                <a:ea typeface="+mn-ea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1EC317-F981-640A-5B6D-291BC71970F3}"/>
              </a:ext>
            </a:extLst>
          </p:cNvPr>
          <p:cNvGrpSpPr/>
          <p:nvPr/>
        </p:nvGrpSpPr>
        <p:grpSpPr>
          <a:xfrm flipH="1">
            <a:off x="6588224" y="4221088"/>
            <a:ext cx="864096" cy="648072"/>
            <a:chOff x="5969876" y="1261241"/>
            <a:chExt cx="2102069" cy="1429406"/>
          </a:xfrm>
        </p:grpSpPr>
        <p:sp>
          <p:nvSpPr>
            <p:cNvPr id="38" name="Doughnut 37">
              <a:extLst>
                <a:ext uri="{FF2B5EF4-FFF2-40B4-BE49-F238E27FC236}">
                  <a16:creationId xmlns:a16="http://schemas.microsoft.com/office/drawing/2014/main" id="{67D8E00D-40DE-AC72-BB4F-78AFD68DE723}"/>
                </a:ext>
              </a:extLst>
            </p:cNvPr>
            <p:cNvSpPr/>
            <p:nvPr/>
          </p:nvSpPr>
          <p:spPr>
            <a:xfrm>
              <a:off x="5969876" y="1261241"/>
              <a:ext cx="2102069" cy="1292773"/>
            </a:xfrm>
            <a:prstGeom prst="donut">
              <a:avLst>
                <a:gd name="adj" fmla="val 4503"/>
              </a:avLst>
            </a:prstGeom>
            <a:solidFill>
              <a:srgbClr val="C1AD79">
                <a:lumMod val="50000"/>
              </a:srgbClr>
            </a:solidFill>
            <a:ln w="12700" cap="flat" cmpd="sng" algn="ctr">
              <a:solidFill>
                <a:srgbClr val="C1AD79">
                  <a:lumMod val="50000"/>
                </a:srgbClr>
              </a:solidFill>
              <a:prstDash val="solid"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  <a:scene3d>
              <a:camera prst="perspectiveFront" fov="3000000"/>
              <a:lightRig rig="threePt" dir="tl"/>
            </a:scene3d>
            <a:sp3d>
              <a:bevelT w="0"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sto MT"/>
                <a:ea typeface="+mn-ea"/>
                <a:cs typeface="+mn-cs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D2F7E1A-E7A6-FF11-EC5E-68A87800A5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2429" y="2412195"/>
              <a:ext cx="432159" cy="278452"/>
            </a:xfrm>
            <a:prstGeom prst="line">
              <a:avLst/>
            </a:prstGeom>
            <a:noFill/>
            <a:ln w="50800" cap="flat" cmpd="sng" algn="ctr">
              <a:solidFill>
                <a:srgbClr val="C1AD79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2B04193-F9BB-7C52-ACA5-30746DE1752F}"/>
                </a:ext>
              </a:extLst>
            </p:cNvPr>
            <p:cNvSpPr txBox="1"/>
            <p:nvPr/>
          </p:nvSpPr>
          <p:spPr>
            <a:xfrm rot="4301172">
              <a:off x="6444217" y="1876499"/>
              <a:ext cx="116715" cy="89846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sto MT"/>
                <a:ea typeface="+mn-ea"/>
              </a:endParaRPr>
            </a:p>
          </p:txBody>
        </p:sp>
      </p:grpSp>
      <p:sp>
        <p:nvSpPr>
          <p:cNvPr id="41" name="Oval 15">
            <a:extLst>
              <a:ext uri="{FF2B5EF4-FFF2-40B4-BE49-F238E27FC236}">
                <a16:creationId xmlns:a16="http://schemas.microsoft.com/office/drawing/2014/main" id="{C6DE12EF-7D5B-94B4-34C4-A51E969E18AA}"/>
              </a:ext>
            </a:extLst>
          </p:cNvPr>
          <p:cNvSpPr>
            <a:spLocks noChangeAspect="1"/>
          </p:cNvSpPr>
          <p:nvPr/>
        </p:nvSpPr>
        <p:spPr bwMode="auto">
          <a:xfrm>
            <a:off x="7434188" y="4760887"/>
            <a:ext cx="468312" cy="468313"/>
          </a:xfrm>
          <a:prstGeom prst="ellipse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D5F68D03-10BC-74D2-4B8D-749D316F383A}"/>
              </a:ext>
            </a:extLst>
          </p:cNvPr>
          <p:cNvSpPr>
            <a:spLocks noChangeAspect="1"/>
          </p:cNvSpPr>
          <p:nvPr/>
        </p:nvSpPr>
        <p:spPr bwMode="auto">
          <a:xfrm>
            <a:off x="3851275" y="5949950"/>
            <a:ext cx="468313" cy="466725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8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ubrik 1">
            <a:extLst>
              <a:ext uri="{FF2B5EF4-FFF2-40B4-BE49-F238E27FC236}">
                <a16:creationId xmlns:a16="http://schemas.microsoft.com/office/drawing/2014/main" id="{D4997850-ADB1-C728-4018-68393BBCA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SE"/>
              <a:t>Danger?</a:t>
            </a:r>
          </a:p>
        </p:txBody>
      </p:sp>
      <p:sp>
        <p:nvSpPr>
          <p:cNvPr id="21506" name="Platshållare för innehåll 3">
            <a:extLst>
              <a:ext uri="{FF2B5EF4-FFF2-40B4-BE49-F238E27FC236}">
                <a16:creationId xmlns:a16="http://schemas.microsoft.com/office/drawing/2014/main" id="{BC812D44-0079-5ED0-F437-71EF9A54C7D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23850" y="1981200"/>
            <a:ext cx="3960813" cy="3103984"/>
          </a:xfrm>
        </p:spPr>
        <p:txBody>
          <a:bodyPr/>
          <a:lstStyle/>
          <a:p>
            <a:r>
              <a:rPr lang="sv-SE" altLang="en-SE" dirty="0"/>
              <a:t>Utseende</a:t>
            </a:r>
          </a:p>
          <a:p>
            <a:endParaRPr lang="sv-SE" altLang="en-SE" dirty="0"/>
          </a:p>
          <a:p>
            <a:r>
              <a:rPr lang="sv-SE" altLang="en-SE" dirty="0"/>
              <a:t>Vitalparametrar</a:t>
            </a:r>
          </a:p>
          <a:p>
            <a:endParaRPr lang="sv-SE" altLang="en-SE" dirty="0"/>
          </a:p>
          <a:p>
            <a:r>
              <a:rPr lang="sv-SE" altLang="en-SE" dirty="0"/>
              <a:t>Skademekanism</a:t>
            </a:r>
          </a:p>
        </p:txBody>
      </p:sp>
      <p:pic>
        <p:nvPicPr>
          <p:cNvPr id="21507" name="Bildobjekt 7" descr="spindelsinne.jpg">
            <a:extLst>
              <a:ext uri="{FF2B5EF4-FFF2-40B4-BE49-F238E27FC236}">
                <a16:creationId xmlns:a16="http://schemas.microsoft.com/office/drawing/2014/main" id="{6A793286-DF11-4732-8D93-80564B94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1700213"/>
            <a:ext cx="29495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1BDB14-1CE0-F365-615C-AA79BD32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Teamarbete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8DA949-53F7-9BE8-C8CA-B63EC9C98D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SE" b="1" dirty="0"/>
              <a:t>Ledare</a:t>
            </a:r>
          </a:p>
          <a:p>
            <a:r>
              <a:rPr lang="en-SE" dirty="0"/>
              <a:t>Strukturerar arbete</a:t>
            </a:r>
          </a:p>
          <a:p>
            <a:r>
              <a:rPr lang="en-SE" dirty="0"/>
              <a:t>Skapar samsyn</a:t>
            </a:r>
          </a:p>
          <a:p>
            <a:r>
              <a:rPr lang="en-SE" dirty="0"/>
              <a:t>Lyhörd till förslag</a:t>
            </a:r>
          </a:p>
          <a:p>
            <a:r>
              <a:rPr lang="en-SE" dirty="0"/>
              <a:t>Vågar fatta beslut</a:t>
            </a:r>
          </a:p>
          <a:p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32FA19-AF11-9AB0-8245-4534743BB5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SE" b="1" dirty="0"/>
              <a:t>Medlem</a:t>
            </a:r>
          </a:p>
          <a:p>
            <a:r>
              <a:rPr lang="en-SE" dirty="0"/>
              <a:t>Gör sina uppgifter</a:t>
            </a:r>
          </a:p>
          <a:p>
            <a:r>
              <a:rPr lang="en-SE" dirty="0"/>
              <a:t>Rapporterar problem</a:t>
            </a:r>
          </a:p>
          <a:p>
            <a:r>
              <a:rPr lang="en-SE" dirty="0"/>
              <a:t>Bidrar med förslag</a:t>
            </a:r>
          </a:p>
          <a:p>
            <a:r>
              <a:rPr lang="en-SE" dirty="0"/>
              <a:t>Ta inte över ledarskap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16908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>
            <a:extLst>
              <a:ext uri="{FF2B5EF4-FFF2-40B4-BE49-F238E27FC236}">
                <a16:creationId xmlns:a16="http://schemas.microsoft.com/office/drawing/2014/main" id="{CDCF4A11-395C-5E0C-0A9B-6CDDE6469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" y="609600"/>
            <a:ext cx="887571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MS PGothic" panose="020B0600070205080204" pitchFamily="34" charset="-128"/>
                <a:cs typeface="+mj-cs"/>
              </a:rPr>
              <a:t>Team-Leader </a:t>
            </a:r>
            <a:r>
              <a:rPr lang="en-US" dirty="0" err="1">
                <a:ea typeface="MS PGothic" panose="020B0600070205080204" pitchFamily="34" charset="-128"/>
                <a:cs typeface="+mj-cs"/>
              </a:rPr>
              <a:t>Nivå</a:t>
            </a:r>
            <a:r>
              <a:rPr lang="en-US" dirty="0">
                <a:ea typeface="MS PGothic" panose="020B0600070205080204" pitchFamily="34" charset="-128"/>
                <a:cs typeface="+mj-cs"/>
              </a:rPr>
              <a:t> 2</a:t>
            </a:r>
          </a:p>
        </p:txBody>
      </p:sp>
      <p:graphicFrame>
        <p:nvGraphicFramePr>
          <p:cNvPr id="477226" name="Group 42">
            <a:extLst>
              <a:ext uri="{FF2B5EF4-FFF2-40B4-BE49-F238E27FC236}">
                <a16:creationId xmlns:a16="http://schemas.microsoft.com/office/drawing/2014/main" id="{40D69FCB-9A83-8312-E25A-9D6EB705E2D2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83623420"/>
              </p:ext>
            </p:extLst>
          </p:nvPr>
        </p:nvGraphicFramePr>
        <p:xfrm>
          <a:off x="352425" y="2422525"/>
          <a:ext cx="8369300" cy="3292476"/>
        </p:xfrm>
        <a:graphic>
          <a:graphicData uri="http://schemas.openxmlformats.org/drawingml/2006/table">
            <a:tbl>
              <a:tblPr/>
              <a:tblGrid>
                <a:gridCol w="2461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7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1-Sign-in</a:t>
                      </a:r>
                    </a:p>
                  </a:txBody>
                  <a:tcPr marL="84396" marR="843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v-SE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</a:t>
                      </a:r>
                      <a:r>
                        <a:rPr kumimoji="0" lang="sv-SE" altLang="en-SE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Förbereder teamet</a:t>
                      </a:r>
                      <a:endParaRPr kumimoji="0" lang="sv-SE" sz="2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84396" marR="843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2-ABCDE</a:t>
                      </a:r>
                    </a:p>
                  </a:txBody>
                  <a:tcPr marL="84396" marR="843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v-SE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Letar efter och åtgärdar </a:t>
                      </a:r>
                      <a:r>
                        <a:rPr kumimoji="0" lang="sv-SE" sz="28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FF9300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problem</a:t>
                      </a:r>
                    </a:p>
                  </a:txBody>
                  <a:tcPr marL="84396" marR="843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3-Syndrom</a:t>
                      </a:r>
                      <a:endParaRPr kumimoji="0" lang="sv-SE" sz="2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84396" marR="843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v-SE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Åtgärdar </a:t>
                      </a:r>
                      <a:r>
                        <a:rPr kumimoji="0" lang="sv-SE" sz="28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syndrom</a:t>
                      </a:r>
                      <a:r>
                        <a:rPr kumimoji="0" lang="sv-SE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när det känns igen</a:t>
                      </a:r>
                    </a:p>
                  </a:txBody>
                  <a:tcPr marL="84396" marR="843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4-Sign-out</a:t>
                      </a:r>
                    </a:p>
                  </a:txBody>
                  <a:tcPr marL="84396" marR="843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v-SE" sz="2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</a:t>
                      </a:r>
                      <a:r>
                        <a:rPr kumimoji="0" lang="sv-SE" altLang="en-SE" sz="2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Planerar för fortsatt vård</a:t>
                      </a:r>
                      <a:endParaRPr kumimoji="0" lang="sv-SE" sz="2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84396" marR="843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7">
            <a:extLst>
              <a:ext uri="{FF2B5EF4-FFF2-40B4-BE49-F238E27FC236}">
                <a16:creationId xmlns:a16="http://schemas.microsoft.com/office/drawing/2014/main" id="{4663756A-F3DC-1FEA-B182-626A4B236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6367" r="5901" b="13225"/>
          <a:stretch>
            <a:fillRect/>
          </a:stretch>
        </p:blipFill>
        <p:spPr bwMode="auto">
          <a:xfrm>
            <a:off x="539750" y="1181100"/>
            <a:ext cx="806450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88" name="Rectangle 12">
            <a:extLst>
              <a:ext uri="{FF2B5EF4-FFF2-40B4-BE49-F238E27FC236}">
                <a16:creationId xmlns:a16="http://schemas.microsoft.com/office/drawing/2014/main" id="{5564DFDD-DF47-0F41-B040-5C3B298C8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SE" dirty="0" err="1"/>
              <a:t>Vårdpersonal</a:t>
            </a:r>
            <a:endParaRPr lang="en-US" dirty="0">
              <a:cs typeface="+mj-cs"/>
            </a:endParaRPr>
          </a:p>
        </p:txBody>
      </p:sp>
      <p:sp>
        <p:nvSpPr>
          <p:cNvPr id="55298" name="Rectangle 13">
            <a:extLst>
              <a:ext uri="{FF2B5EF4-FFF2-40B4-BE49-F238E27FC236}">
                <a16:creationId xmlns:a16="http://schemas.microsoft.com/office/drawing/2014/main" id="{85443C3C-CC9B-3D81-E473-D881A93C8E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91680" y="2640013"/>
            <a:ext cx="5688631" cy="2455862"/>
          </a:xfrm>
        </p:spPr>
        <p:txBody>
          <a:bodyPr/>
          <a:lstStyle/>
          <a:p>
            <a:r>
              <a:rPr lang="en-US" altLang="en-SE" dirty="0" err="1"/>
              <a:t>Multikompetent</a:t>
            </a:r>
            <a:endParaRPr lang="en-US" altLang="en-SE" dirty="0"/>
          </a:p>
          <a:p>
            <a:r>
              <a:rPr lang="en-US" altLang="en-SE" dirty="0"/>
              <a:t>Hands on!</a:t>
            </a:r>
          </a:p>
          <a:p>
            <a:r>
              <a:rPr lang="en-US" altLang="en-SE" dirty="0" err="1"/>
              <a:t>Stödjer</a:t>
            </a:r>
            <a:r>
              <a:rPr lang="en-US" altLang="en-SE" dirty="0"/>
              <a:t> </a:t>
            </a:r>
            <a:r>
              <a:rPr lang="en-US" altLang="en-SE" dirty="0" err="1"/>
              <a:t>teamleadern</a:t>
            </a:r>
            <a:endParaRPr lang="en-US" altLang="en-SE" dirty="0"/>
          </a:p>
          <a:p>
            <a:r>
              <a:rPr lang="en-US" altLang="en-SE" dirty="0"/>
              <a:t>Closed-loop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>
            <a:extLst>
              <a:ext uri="{FF2B5EF4-FFF2-40B4-BE49-F238E27FC236}">
                <a16:creationId xmlns:a16="http://schemas.microsoft.com/office/drawing/2014/main" id="{1753E8B4-F804-5129-F213-E76755574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Dokumentationsansvarig</a:t>
            </a:r>
            <a:endParaRPr lang="en-US" dirty="0"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1D04DCD8-B88F-1BAB-2C82-4DA28173F8F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sv-SE"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23940" name="Rectangle 4">
            <a:extLst>
              <a:ext uri="{FF2B5EF4-FFF2-40B4-BE49-F238E27FC236}">
                <a16:creationId xmlns:a16="http://schemas.microsoft.com/office/drawing/2014/main" id="{7AE77259-41A7-CC29-1136-EDAAEBF7C32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779838" y="1981200"/>
            <a:ext cx="5294312" cy="2168525"/>
          </a:xfrm>
        </p:spPr>
        <p:txBody>
          <a:bodyPr/>
          <a:lstStyle/>
          <a:p>
            <a:pPr>
              <a:defRPr/>
            </a:pPr>
            <a:r>
              <a:rPr lang="en-US" altLang="en-SE" dirty="0" err="1"/>
              <a:t>Fyller</a:t>
            </a:r>
            <a:r>
              <a:rPr lang="en-US" altLang="en-SE" dirty="0"/>
              <a:t> </a:t>
            </a:r>
            <a:r>
              <a:rPr lang="en-US" altLang="en-SE" dirty="0" err="1"/>
              <a:t>i</a:t>
            </a:r>
            <a:r>
              <a:rPr lang="en-US" altLang="en-SE" dirty="0"/>
              <a:t> </a:t>
            </a:r>
            <a:r>
              <a:rPr lang="en-US" altLang="en-SE" dirty="0" err="1"/>
              <a:t>checklistan</a:t>
            </a:r>
            <a:endParaRPr lang="en-US" altLang="en-SE" dirty="0"/>
          </a:p>
          <a:p>
            <a:pPr>
              <a:defRPr/>
            </a:pPr>
            <a:r>
              <a:rPr lang="en-US" altLang="en-SE" dirty="0" err="1"/>
              <a:t>Antecknar</a:t>
            </a:r>
            <a:r>
              <a:rPr lang="en-US" altLang="en-SE" dirty="0"/>
              <a:t> det </a:t>
            </a:r>
            <a:r>
              <a:rPr lang="en-US" altLang="en-SE" dirty="0" err="1"/>
              <a:t>som</a:t>
            </a:r>
            <a:r>
              <a:rPr lang="en-US" altLang="en-SE" dirty="0"/>
              <a:t> </a:t>
            </a:r>
            <a:r>
              <a:rPr lang="en-US" altLang="en-SE" dirty="0" err="1"/>
              <a:t>är</a:t>
            </a:r>
            <a:r>
              <a:rPr lang="en-US" altLang="en-SE" dirty="0"/>
              <a:t> </a:t>
            </a:r>
            <a:r>
              <a:rPr lang="en-US" altLang="en-SE" dirty="0" err="1"/>
              <a:t>gjort</a:t>
            </a:r>
            <a:endParaRPr lang="en-US" altLang="en-SE" dirty="0"/>
          </a:p>
          <a:p>
            <a:pPr>
              <a:defRPr/>
            </a:pPr>
            <a:r>
              <a:rPr lang="en-US" altLang="en-SE" dirty="0"/>
              <a:t>Kan </a:t>
            </a:r>
            <a:r>
              <a:rPr lang="en-US" altLang="en-SE" dirty="0" err="1"/>
              <a:t>söka</a:t>
            </a:r>
            <a:r>
              <a:rPr lang="en-US" altLang="en-SE" dirty="0"/>
              <a:t> </a:t>
            </a:r>
            <a:r>
              <a:rPr lang="en-US" altLang="en-SE" dirty="0" err="1"/>
              <a:t>övriga</a:t>
            </a:r>
            <a:r>
              <a:rPr lang="en-US" altLang="en-SE" dirty="0"/>
              <a:t> personal</a:t>
            </a:r>
          </a:p>
        </p:txBody>
      </p:sp>
      <p:pic>
        <p:nvPicPr>
          <p:cNvPr id="55300" name="Picture 5" descr="traumateam">
            <a:extLst>
              <a:ext uri="{FF2B5EF4-FFF2-40B4-BE49-F238E27FC236}">
                <a16:creationId xmlns:a16="http://schemas.microsoft.com/office/drawing/2014/main" id="{734279FD-A482-35C1-F0B0-5A028E1C1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341438"/>
            <a:ext cx="37115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Oval 6">
            <a:extLst>
              <a:ext uri="{FF2B5EF4-FFF2-40B4-BE49-F238E27FC236}">
                <a16:creationId xmlns:a16="http://schemas.microsoft.com/office/drawing/2014/main" id="{A1888673-5034-2A04-FB9A-49F58B39E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4648200"/>
            <a:ext cx="1266825" cy="1981200"/>
          </a:xfrm>
          <a:prstGeom prst="ellips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SE" altLang="en-SE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Bildobjekt 2" descr="Surgical-gloves.jpg">
            <a:extLst>
              <a:ext uri="{FF2B5EF4-FFF2-40B4-BE49-F238E27FC236}">
                <a16:creationId xmlns:a16="http://schemas.microsoft.com/office/drawing/2014/main" id="{D8713C87-6F83-4C8B-7649-34FB4DAAE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068638"/>
            <a:ext cx="40528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Bildobjekt 3" descr="Burning_Vehicle.jpg">
            <a:extLst>
              <a:ext uri="{FF2B5EF4-FFF2-40B4-BE49-F238E27FC236}">
                <a16:creationId xmlns:a16="http://schemas.microsoft.com/office/drawing/2014/main" id="{C4E497BB-9317-3DAB-587D-391F28221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3068638"/>
            <a:ext cx="37782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ubrik 4">
            <a:extLst>
              <a:ext uri="{FF2B5EF4-FFF2-40B4-BE49-F238E27FC236}">
                <a16:creationId xmlns:a16="http://schemas.microsoft.com/office/drawing/2014/main" id="{0F38BAF5-EBBC-DED8-AB02-F21E48F13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SE"/>
              <a:t>Säkerhet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Bildobjekt 4" descr="img-healthcare-workers.jpg">
            <a:extLst>
              <a:ext uri="{FF2B5EF4-FFF2-40B4-BE49-F238E27FC236}">
                <a16:creationId xmlns:a16="http://schemas.microsoft.com/office/drawing/2014/main" id="{ACE2D264-DD40-CC0C-90FD-7CF0E7DC4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407035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Bildobjekt 5" descr="Full-Digital-Laptop-Ultrasound-Machine-LEO-3000E1-.jpg">
            <a:extLst>
              <a:ext uri="{FF2B5EF4-FFF2-40B4-BE49-F238E27FC236}">
                <a16:creationId xmlns:a16="http://schemas.microsoft.com/office/drawing/2014/main" id="{8413697A-8F65-2E6E-ACAA-D21D50CF7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060575"/>
            <a:ext cx="39370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ubrik 6">
            <a:extLst>
              <a:ext uri="{FF2B5EF4-FFF2-40B4-BE49-F238E27FC236}">
                <a16:creationId xmlns:a16="http://schemas.microsoft.com/office/drawing/2014/main" id="{6FA6A51F-F6FA-BD43-EFBD-C9B71069E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SE"/>
              <a:t>Support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ubrik 1">
            <a:extLst>
              <a:ext uri="{FF2B5EF4-FFF2-40B4-BE49-F238E27FC236}">
                <a16:creationId xmlns:a16="http://schemas.microsoft.com/office/drawing/2014/main" id="{F54DAB8C-6E27-876D-67E7-8EE7F7DFF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SE" dirty="0"/>
              <a:t>Team: varför?</a:t>
            </a:r>
          </a:p>
        </p:txBody>
      </p:sp>
      <p:pic>
        <p:nvPicPr>
          <p:cNvPr id="5" name="Bildobjekt 4" descr="Hands.jpg">
            <a:extLst>
              <a:ext uri="{FF2B5EF4-FFF2-40B4-BE49-F238E27FC236}">
                <a16:creationId xmlns:a16="http://schemas.microsoft.com/office/drawing/2014/main" id="{1B1629A1-978D-6C91-2D39-D2E0D1A5F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97113"/>
            <a:ext cx="3675062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 descr="Heads.jpg">
            <a:extLst>
              <a:ext uri="{FF2B5EF4-FFF2-40B4-BE49-F238E27FC236}">
                <a16:creationId xmlns:a16="http://schemas.microsoft.com/office/drawing/2014/main" id="{76B58D57-D605-0C60-D37E-0E8CD019E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57563"/>
            <a:ext cx="34036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ubrik 1">
            <a:extLst>
              <a:ext uri="{FF2B5EF4-FFF2-40B4-BE49-F238E27FC236}">
                <a16:creationId xmlns:a16="http://schemas.microsoft.com/office/drawing/2014/main" id="{C35EE3B9-BBA0-37AA-9470-17B95CDBE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SE" dirty="0"/>
              <a:t>Team: utmaningar?</a:t>
            </a:r>
          </a:p>
        </p:txBody>
      </p:sp>
      <p:pic>
        <p:nvPicPr>
          <p:cNvPr id="5" name="Bildobjekt 1" descr="teamwork-story-diversity-talents.jpg">
            <a:extLst>
              <a:ext uri="{FF2B5EF4-FFF2-40B4-BE49-F238E27FC236}">
                <a16:creationId xmlns:a16="http://schemas.microsoft.com/office/drawing/2014/main" id="{D2B7A6C9-B5FD-758B-C34D-B3479C899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60575"/>
            <a:ext cx="37592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 descr="Team communication.jpg">
            <a:extLst>
              <a:ext uri="{FF2B5EF4-FFF2-40B4-BE49-F238E27FC236}">
                <a16:creationId xmlns:a16="http://schemas.microsoft.com/office/drawing/2014/main" id="{3092E31F-DBB6-D6CD-D927-5DCC785A7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89363"/>
            <a:ext cx="41243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17C32BC1-13CE-8148-9B3A-AE3DE4E3C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SE"/>
              <a:t> Två format för kommunikation</a:t>
            </a:r>
          </a:p>
        </p:txBody>
      </p:sp>
      <p:graphicFrame>
        <p:nvGraphicFramePr>
          <p:cNvPr id="6" name="Group 1051">
            <a:extLst>
              <a:ext uri="{FF2B5EF4-FFF2-40B4-BE49-F238E27FC236}">
                <a16:creationId xmlns:a16="http://schemas.microsoft.com/office/drawing/2014/main" id="{205D6261-546B-D04D-AF53-945EF9C8629F}"/>
              </a:ext>
            </a:extLst>
          </p:cNvPr>
          <p:cNvGraphicFramePr>
            <a:graphicFrameLocks/>
          </p:cNvGraphicFramePr>
          <p:nvPr/>
        </p:nvGraphicFramePr>
        <p:xfrm>
          <a:off x="395288" y="2133600"/>
          <a:ext cx="3563937" cy="2073276"/>
        </p:xfrm>
        <a:graphic>
          <a:graphicData uri="http://schemas.openxmlformats.org/drawingml/2006/table">
            <a:tbl>
              <a:tblPr/>
              <a:tblGrid>
                <a:gridCol w="539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84405" marR="84405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Situation</a:t>
                      </a:r>
                    </a:p>
                  </a:txBody>
                  <a:tcPr marL="84405" marR="84405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84405" marR="84405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Background</a:t>
                      </a:r>
                    </a:p>
                  </a:txBody>
                  <a:tcPr marL="84405" marR="84405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84405" marR="84405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Assessment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84405" marR="84405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R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84405" marR="84405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Recommendation</a:t>
                      </a:r>
                    </a:p>
                  </a:txBody>
                  <a:tcPr marL="84405" marR="84405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1026" descr="closed loop communication">
            <a:extLst>
              <a:ext uri="{FF2B5EF4-FFF2-40B4-BE49-F238E27FC236}">
                <a16:creationId xmlns:a16="http://schemas.microsoft.com/office/drawing/2014/main" id="{4482B874-464C-1A4F-BD70-354A5CEB2A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6476" r="2982" b="16978"/>
          <a:stretch/>
        </p:blipFill>
        <p:spPr bwMode="auto">
          <a:xfrm>
            <a:off x="4311650" y="4011613"/>
            <a:ext cx="4292600" cy="177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1026">
            <a:extLst>
              <a:ext uri="{FF2B5EF4-FFF2-40B4-BE49-F238E27FC236}">
                <a16:creationId xmlns:a16="http://schemas.microsoft.com/office/drawing/2014/main" id="{207B5648-6EC1-5E0C-79CF-F0CE0E16F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Sign-In</a:t>
            </a:r>
          </a:p>
        </p:txBody>
      </p:sp>
      <p:graphicFrame>
        <p:nvGraphicFramePr>
          <p:cNvPr id="566299" name="Group 1051">
            <a:extLst>
              <a:ext uri="{FF2B5EF4-FFF2-40B4-BE49-F238E27FC236}">
                <a16:creationId xmlns:a16="http://schemas.microsoft.com/office/drawing/2014/main" id="{482D085F-AB41-DA9D-FB5C-D50FE0F17FF8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46678142"/>
              </p:ext>
            </p:extLst>
          </p:nvPr>
        </p:nvGraphicFramePr>
        <p:xfrm>
          <a:off x="179388" y="1981200"/>
          <a:ext cx="8785225" cy="4121151"/>
        </p:xfrm>
        <a:graphic>
          <a:graphicData uri="http://schemas.openxmlformats.org/drawingml/2006/table">
            <a:tbl>
              <a:tblPr/>
              <a:tblGrid>
                <a:gridCol w="2882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2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02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S</a:t>
                      </a: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ituation</a:t>
                      </a:r>
                    </a:p>
                  </a:txBody>
                  <a:tcPr marL="84405" marR="84405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Team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Patient</a:t>
                      </a:r>
                    </a:p>
                  </a:txBody>
                  <a:tcPr marL="84405" marR="84405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2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B</a:t>
                      </a: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ackground</a:t>
                      </a:r>
                    </a:p>
                  </a:txBody>
                  <a:tcPr marL="84405" marR="84405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Bakgrund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Aktuellt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405" marR="84405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2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A</a:t>
                      </a: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ssessment</a:t>
                      </a:r>
                    </a:p>
                  </a:txBody>
                  <a:tcPr marL="84405" marR="84405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Potentiella</a:t>
                      </a: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diagnoser</a:t>
                      </a: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Potentiella</a:t>
                      </a: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åtgärder</a:t>
                      </a: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405" marR="84405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2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R</a:t>
                      </a: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ecommendation</a:t>
                      </a:r>
                    </a:p>
                  </a:txBody>
                  <a:tcPr marL="84405" marR="84405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Roller—extra personal?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S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Åsikter-förslag</a:t>
                      </a: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</a:p>
                  </a:txBody>
                  <a:tcPr marL="84405" marR="84405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om presentatio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om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om presentatio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om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8999</TotalTime>
  <Words>1841</Words>
  <Application>Microsoft Macintosh PowerPoint</Application>
  <PresentationFormat>On-screen Show (4:3)</PresentationFormat>
  <Paragraphs>343</Paragraphs>
  <Slides>34</Slides>
  <Notes>25</Notes>
  <HiddenSlides>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Calisto MT</vt:lpstr>
      <vt:lpstr>Times</vt:lpstr>
      <vt:lpstr>Wingdings</vt:lpstr>
      <vt:lpstr>Tom presentation</vt:lpstr>
      <vt:lpstr>1_Tom presentation</vt:lpstr>
      <vt:lpstr>Initialt omhändertagande av svårt sjuka patienter</vt:lpstr>
      <vt:lpstr>Generiskt förhållningssätt</vt:lpstr>
      <vt:lpstr>Danger?</vt:lpstr>
      <vt:lpstr>Säkerhet</vt:lpstr>
      <vt:lpstr>Support</vt:lpstr>
      <vt:lpstr>Team: varför?</vt:lpstr>
      <vt:lpstr>Team: utmaningar?</vt:lpstr>
      <vt:lpstr> Två format för kommunikation</vt:lpstr>
      <vt:lpstr>Sign-In</vt:lpstr>
      <vt:lpstr>Vikt</vt:lpstr>
      <vt:lpstr>Closed-loop</vt:lpstr>
      <vt:lpstr>Stabilisering</vt:lpstr>
      <vt:lpstr>Syndrom</vt:lpstr>
      <vt:lpstr>Generisk ABCDE</vt:lpstr>
      <vt:lpstr>PowerPoint Presentation</vt:lpstr>
      <vt:lpstr>PowerPoint Presentation</vt:lpstr>
      <vt:lpstr>PowerPoint Presentation</vt:lpstr>
      <vt:lpstr>“ABCDE-34343”</vt:lpstr>
      <vt:lpstr>ABCDE+</vt:lpstr>
      <vt:lpstr>Syndrom handläggning</vt:lpstr>
      <vt:lpstr>Sign-Out</vt:lpstr>
      <vt:lpstr>Sign-Over</vt:lpstr>
      <vt:lpstr>PowerPoint Presentation</vt:lpstr>
      <vt:lpstr>4 nyckelroller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Teamarbete</vt:lpstr>
      <vt:lpstr>Team-Leader Nivå 2</vt:lpstr>
      <vt:lpstr>PowerPoint Presentation</vt:lpstr>
      <vt:lpstr>Vårdpersonal</vt:lpstr>
      <vt:lpstr>Dokumentationsansvarig</vt:lpstr>
    </vt:vector>
  </TitlesOfParts>
  <Company>뿿_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 av intoxikation</dc:title>
  <dc:creator>helena jernström</dc:creator>
  <cp:lastModifiedBy>Eric Dryver</cp:lastModifiedBy>
  <cp:revision>1636</cp:revision>
  <cp:lastPrinted>2017-10-19T21:27:52Z</cp:lastPrinted>
  <dcterms:created xsi:type="dcterms:W3CDTF">2004-05-02T18:25:10Z</dcterms:created>
  <dcterms:modified xsi:type="dcterms:W3CDTF">2023-05-31T05:54:00Z</dcterms:modified>
</cp:coreProperties>
</file>