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57"/>
  </p:notesMasterIdLst>
  <p:handoutMasterIdLst>
    <p:handoutMasterId r:id="rId58"/>
  </p:handoutMasterIdLst>
  <p:sldIdLst>
    <p:sldId id="258" r:id="rId2"/>
    <p:sldId id="419" r:id="rId3"/>
    <p:sldId id="341" r:id="rId4"/>
    <p:sldId id="431" r:id="rId5"/>
    <p:sldId id="418" r:id="rId6"/>
    <p:sldId id="394" r:id="rId7"/>
    <p:sldId id="353" r:id="rId8"/>
    <p:sldId id="354" r:id="rId9"/>
    <p:sldId id="355" r:id="rId10"/>
    <p:sldId id="356" r:id="rId11"/>
    <p:sldId id="377" r:id="rId12"/>
    <p:sldId id="397" r:id="rId13"/>
    <p:sldId id="380" r:id="rId14"/>
    <p:sldId id="379" r:id="rId15"/>
    <p:sldId id="346" r:id="rId16"/>
    <p:sldId id="420" r:id="rId17"/>
    <p:sldId id="348" r:id="rId18"/>
    <p:sldId id="396" r:id="rId19"/>
    <p:sldId id="352" r:id="rId20"/>
    <p:sldId id="351" r:id="rId21"/>
    <p:sldId id="417" r:id="rId22"/>
    <p:sldId id="359" r:id="rId23"/>
    <p:sldId id="384" r:id="rId24"/>
    <p:sldId id="430" r:id="rId25"/>
    <p:sldId id="416" r:id="rId26"/>
    <p:sldId id="361" r:id="rId27"/>
    <p:sldId id="363" r:id="rId28"/>
    <p:sldId id="364" r:id="rId29"/>
    <p:sldId id="400" r:id="rId30"/>
    <p:sldId id="365" r:id="rId31"/>
    <p:sldId id="367" r:id="rId32"/>
    <p:sldId id="408" r:id="rId33"/>
    <p:sldId id="406" r:id="rId34"/>
    <p:sldId id="405" r:id="rId35"/>
    <p:sldId id="410" r:id="rId36"/>
    <p:sldId id="411" r:id="rId37"/>
    <p:sldId id="414" r:id="rId38"/>
    <p:sldId id="369" r:id="rId39"/>
    <p:sldId id="366" r:id="rId40"/>
    <p:sldId id="422" r:id="rId41"/>
    <p:sldId id="421" r:id="rId42"/>
    <p:sldId id="413" r:id="rId43"/>
    <p:sldId id="412" r:id="rId44"/>
    <p:sldId id="415" r:id="rId45"/>
    <p:sldId id="424" r:id="rId46"/>
    <p:sldId id="368" r:id="rId47"/>
    <p:sldId id="372" r:id="rId48"/>
    <p:sldId id="409" r:id="rId49"/>
    <p:sldId id="374" r:id="rId50"/>
    <p:sldId id="425" r:id="rId51"/>
    <p:sldId id="391" r:id="rId52"/>
    <p:sldId id="388" r:id="rId53"/>
    <p:sldId id="389" r:id="rId54"/>
    <p:sldId id="376" r:id="rId55"/>
    <p:sldId id="423" r:id="rId56"/>
  </p:sldIdLst>
  <p:sldSz cx="9144000" cy="6858000" type="screen4x3"/>
  <p:notesSz cx="6858000" cy="9144000"/>
  <p:defaultTextStyle>
    <a:defPPr>
      <a:defRPr lang="sv-SE"/>
    </a:defPPr>
    <a:lvl1pPr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9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just forma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5915"/>
  </p:normalViewPr>
  <p:slideViewPr>
    <p:cSldViewPr>
      <p:cViewPr varScale="1">
        <p:scale>
          <a:sx n="80" d="100"/>
          <a:sy n="80" d="100"/>
        </p:scale>
        <p:origin x="1448" y="184"/>
      </p:cViewPr>
      <p:guideLst>
        <p:guide orient="horz" pos="39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1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Blad1!$B$1</c:f>
              <c:strCache>
                <c:ptCount val="1"/>
                <c:pt idx="0">
                  <c:v>Na</c:v>
                </c:pt>
              </c:strCache>
            </c:strRef>
          </c:tx>
          <c:spPr>
            <a:gradFill rotWithShape="0">
              <a:gsLst>
                <a:gs pos="0">
                  <a:srgbClr val="9BC1FF"/>
                </a:gs>
                <a:gs pos="100000">
                  <a:srgbClr val="3F80CD"/>
                </a:gs>
              </a:gsLst>
              <a:lin ang="5400000"/>
            </a:gradFill>
            <a:ln w="15690">
              <a:noFill/>
            </a:ln>
            <a:effectLst>
              <a:outerShdw dist="35921" dir="2700000" algn="br">
                <a:srgbClr val="000000"/>
              </a:outerShdw>
            </a:effectLst>
          </c:spPr>
          <c:invertIfNegative val="0"/>
          <c:cat>
            <c:strRef>
              <c:f>Blad1!$A$2:$A$3</c:f>
              <c:strCache>
                <c:ptCount val="2"/>
                <c:pt idx="0">
                  <c:v>Catjoner</c:v>
                </c:pt>
                <c:pt idx="1">
                  <c:v>Anjoner</c:v>
                </c:pt>
              </c:strCache>
            </c:strRef>
          </c:cat>
          <c:val>
            <c:numRef>
              <c:f>Blad1!$B$2:$B$3</c:f>
              <c:numCache>
                <c:formatCode>General</c:formatCode>
                <c:ptCount val="2"/>
                <c:pt idx="0">
                  <c:v>140</c:v>
                </c:pt>
                <c:pt idx="1">
                  <c:v>0</c:v>
                </c:pt>
              </c:numCache>
            </c:numRef>
          </c:val>
          <c:extLst>
            <c:ext xmlns:c16="http://schemas.microsoft.com/office/drawing/2014/chart" uri="{C3380CC4-5D6E-409C-BE32-E72D297353CC}">
              <c16:uniqueId val="{00000000-C5D9-DC43-9C25-A9EFA8EE0457}"/>
            </c:ext>
          </c:extLst>
        </c:ser>
        <c:ser>
          <c:idx val="1"/>
          <c:order val="1"/>
          <c:tx>
            <c:strRef>
              <c:f>Blad1!$C$1</c:f>
              <c:strCache>
                <c:ptCount val="1"/>
                <c:pt idx="0">
                  <c:v>Cl</c:v>
                </c:pt>
              </c:strCache>
            </c:strRef>
          </c:tx>
          <c:spPr>
            <a:gradFill rotWithShape="0">
              <a:gsLst>
                <a:gs pos="0">
                  <a:srgbClr val="FF9A99"/>
                </a:gs>
                <a:gs pos="100000">
                  <a:srgbClr val="D1403C"/>
                </a:gs>
              </a:gsLst>
              <a:lin ang="5400000"/>
            </a:gradFill>
            <a:ln w="15690">
              <a:noFill/>
            </a:ln>
            <a:effectLst>
              <a:outerShdw dist="35921" dir="2700000" algn="br">
                <a:srgbClr val="000000"/>
              </a:outerShdw>
            </a:effectLst>
          </c:spPr>
          <c:invertIfNegative val="0"/>
          <c:cat>
            <c:strRef>
              <c:f>Blad1!$A$2:$A$3</c:f>
              <c:strCache>
                <c:ptCount val="2"/>
                <c:pt idx="0">
                  <c:v>Catjoner</c:v>
                </c:pt>
                <c:pt idx="1">
                  <c:v>Anjoner</c:v>
                </c:pt>
              </c:strCache>
            </c:strRef>
          </c:cat>
          <c:val>
            <c:numRef>
              <c:f>Blad1!$C$2:$C$3</c:f>
              <c:numCache>
                <c:formatCode>General</c:formatCode>
                <c:ptCount val="2"/>
                <c:pt idx="0">
                  <c:v>0</c:v>
                </c:pt>
                <c:pt idx="1">
                  <c:v>118</c:v>
                </c:pt>
              </c:numCache>
            </c:numRef>
          </c:val>
          <c:extLst>
            <c:ext xmlns:c16="http://schemas.microsoft.com/office/drawing/2014/chart" uri="{C3380CC4-5D6E-409C-BE32-E72D297353CC}">
              <c16:uniqueId val="{00000001-C5D9-DC43-9C25-A9EFA8EE0457}"/>
            </c:ext>
          </c:extLst>
        </c:ser>
        <c:ser>
          <c:idx val="2"/>
          <c:order val="2"/>
          <c:tx>
            <c:strRef>
              <c:f>Blad1!$D$1</c:f>
              <c:strCache>
                <c:ptCount val="1"/>
                <c:pt idx="0">
                  <c:v>HCO3</c:v>
                </c:pt>
              </c:strCache>
            </c:strRef>
          </c:tx>
          <c:spPr>
            <a:gradFill rotWithShape="0">
              <a:gsLst>
                <a:gs pos="0">
                  <a:srgbClr val="DCFFA0"/>
                </a:gs>
                <a:gs pos="100000">
                  <a:srgbClr val="A0CA4A"/>
                </a:gs>
              </a:gsLst>
              <a:lin ang="5400000"/>
            </a:gradFill>
            <a:ln w="15690">
              <a:noFill/>
            </a:ln>
            <a:effectLst>
              <a:outerShdw dist="35921" dir="2700000" algn="br">
                <a:srgbClr val="000000"/>
              </a:outerShdw>
            </a:effectLst>
          </c:spPr>
          <c:invertIfNegative val="0"/>
          <c:cat>
            <c:strRef>
              <c:f>Blad1!$A$2:$A$3</c:f>
              <c:strCache>
                <c:ptCount val="2"/>
                <c:pt idx="0">
                  <c:v>Catjoner</c:v>
                </c:pt>
                <c:pt idx="1">
                  <c:v>Anjoner</c:v>
                </c:pt>
              </c:strCache>
            </c:strRef>
          </c:cat>
          <c:val>
            <c:numRef>
              <c:f>Blad1!$D$2:$D$3</c:f>
              <c:numCache>
                <c:formatCode>General</c:formatCode>
                <c:ptCount val="2"/>
                <c:pt idx="0">
                  <c:v>0</c:v>
                </c:pt>
                <c:pt idx="1">
                  <c:v>14</c:v>
                </c:pt>
              </c:numCache>
            </c:numRef>
          </c:val>
          <c:extLst>
            <c:ext xmlns:c16="http://schemas.microsoft.com/office/drawing/2014/chart" uri="{C3380CC4-5D6E-409C-BE32-E72D297353CC}">
              <c16:uniqueId val="{00000002-C5D9-DC43-9C25-A9EFA8EE0457}"/>
            </c:ext>
          </c:extLst>
        </c:ser>
        <c:ser>
          <c:idx val="3"/>
          <c:order val="3"/>
          <c:tx>
            <c:strRef>
              <c:f>Blad1!$E$1</c:f>
              <c:strCache>
                <c:ptCount val="1"/>
                <c:pt idx="0">
                  <c:v>AG</c:v>
                </c:pt>
              </c:strCache>
            </c:strRef>
          </c:tx>
          <c:spPr>
            <a:gradFill rotWithShape="0">
              <a:gsLst>
                <a:gs pos="0">
                  <a:srgbClr val="C8B0ED"/>
                </a:gs>
                <a:gs pos="100000">
                  <a:srgbClr val="7F5BAB"/>
                </a:gs>
              </a:gsLst>
              <a:lin ang="5400000"/>
            </a:gradFill>
            <a:ln w="15690">
              <a:noFill/>
            </a:ln>
            <a:effectLst>
              <a:outerShdw dist="35921" dir="2700000" algn="br">
                <a:srgbClr val="000000"/>
              </a:outerShdw>
            </a:effectLst>
          </c:spPr>
          <c:invertIfNegative val="0"/>
          <c:cat>
            <c:strRef>
              <c:f>Blad1!$A$2:$A$3</c:f>
              <c:strCache>
                <c:ptCount val="2"/>
                <c:pt idx="0">
                  <c:v>Catjoner</c:v>
                </c:pt>
                <c:pt idx="1">
                  <c:v>Anjoner</c:v>
                </c:pt>
              </c:strCache>
            </c:strRef>
          </c:cat>
          <c:val>
            <c:numRef>
              <c:f>Blad1!$E$2:$E$3</c:f>
              <c:numCache>
                <c:formatCode>General</c:formatCode>
                <c:ptCount val="2"/>
                <c:pt idx="0">
                  <c:v>0</c:v>
                </c:pt>
                <c:pt idx="1">
                  <c:v>8</c:v>
                </c:pt>
              </c:numCache>
            </c:numRef>
          </c:val>
          <c:extLst>
            <c:ext xmlns:c16="http://schemas.microsoft.com/office/drawing/2014/chart" uri="{C3380CC4-5D6E-409C-BE32-E72D297353CC}">
              <c16:uniqueId val="{00000003-C5D9-DC43-9C25-A9EFA8EE0457}"/>
            </c:ext>
          </c:extLst>
        </c:ser>
        <c:dLbls>
          <c:showLegendKey val="0"/>
          <c:showVal val="0"/>
          <c:showCatName val="0"/>
          <c:showSerName val="0"/>
          <c:showPercent val="0"/>
          <c:showBubbleSize val="0"/>
        </c:dLbls>
        <c:gapWidth val="150"/>
        <c:overlap val="100"/>
        <c:axId val="390637391"/>
        <c:axId val="1"/>
      </c:barChart>
      <c:catAx>
        <c:axId val="390637391"/>
        <c:scaling>
          <c:orientation val="minMax"/>
        </c:scaling>
        <c:delete val="0"/>
        <c:axPos val="b"/>
        <c:numFmt formatCode="General" sourceLinked="1"/>
        <c:majorTickMark val="out"/>
        <c:minorTickMark val="none"/>
        <c:tickLblPos val="nextTo"/>
        <c:spPr>
          <a:ln w="1961">
            <a:solidFill>
              <a:srgbClr val="808080"/>
            </a:solidFill>
            <a:prstDash val="solid"/>
          </a:ln>
        </c:spPr>
        <c:txPr>
          <a:bodyPr rot="0" vert="horz"/>
          <a:lstStyle/>
          <a:p>
            <a:pPr>
              <a:defRPr sz="1112" b="0" i="0" u="none" strike="noStrike" baseline="0">
                <a:solidFill>
                  <a:srgbClr val="000000"/>
                </a:solidFill>
                <a:latin typeface="Calibri"/>
                <a:ea typeface="Calibri"/>
                <a:cs typeface="Calibri"/>
              </a:defRPr>
            </a:pPr>
            <a:endParaRPr lang="en-SE"/>
          </a:p>
        </c:txPr>
        <c:crossAx val="1"/>
        <c:crosses val="autoZero"/>
        <c:auto val="1"/>
        <c:lblAlgn val="ctr"/>
        <c:lblOffset val="100"/>
        <c:noMultiLvlLbl val="0"/>
      </c:catAx>
      <c:valAx>
        <c:axId val="1"/>
        <c:scaling>
          <c:orientation val="minMax"/>
        </c:scaling>
        <c:delete val="1"/>
        <c:axPos val="l"/>
        <c:majorGridlines>
          <c:spPr>
            <a:ln w="1961">
              <a:solidFill>
                <a:srgbClr val="808080"/>
              </a:solidFill>
              <a:prstDash val="solid"/>
            </a:ln>
          </c:spPr>
        </c:majorGridlines>
        <c:numFmt formatCode="0%" sourceLinked="1"/>
        <c:majorTickMark val="out"/>
        <c:minorTickMark val="none"/>
        <c:tickLblPos val="nextTo"/>
        <c:crossAx val="390637391"/>
        <c:crosses val="autoZero"/>
        <c:crossBetween val="between"/>
      </c:valAx>
      <c:spPr>
        <a:noFill/>
        <a:ln w="15690">
          <a:noFill/>
        </a:ln>
      </c:spPr>
    </c:plotArea>
    <c:plotVisOnly val="1"/>
    <c:dispBlanksAs val="gap"/>
    <c:showDLblsOverMax val="0"/>
  </c:chart>
  <c:spPr>
    <a:solidFill>
      <a:srgbClr val="FFFFFF"/>
    </a:solidFill>
    <a:ln w="1961">
      <a:solidFill>
        <a:srgbClr val="808080"/>
      </a:solidFill>
      <a:prstDash val="solid"/>
    </a:ln>
  </c:spPr>
  <c:txPr>
    <a:bodyPr/>
    <a:lstStyle/>
    <a:p>
      <a:pPr>
        <a:defRPr sz="1112" b="0" i="0" u="none" strike="noStrike" baseline="0">
          <a:solidFill>
            <a:srgbClr val="000000"/>
          </a:solidFill>
          <a:latin typeface="Calibri"/>
          <a:ea typeface="Calibri"/>
          <a:cs typeface="Calibri"/>
        </a:defRPr>
      </a:pPr>
      <a:endParaRPr lang="en-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Blad1!$B$1</c:f>
              <c:strCache>
                <c:ptCount val="1"/>
                <c:pt idx="0">
                  <c:v>Na</c:v>
                </c:pt>
              </c:strCache>
            </c:strRef>
          </c:tx>
          <c:spPr>
            <a:gradFill rotWithShape="0">
              <a:gsLst>
                <a:gs pos="0">
                  <a:srgbClr val="9BC1FF"/>
                </a:gs>
                <a:gs pos="100000">
                  <a:srgbClr val="3F80CD"/>
                </a:gs>
              </a:gsLst>
              <a:lin ang="5400000"/>
            </a:gradFill>
            <a:ln w="13857">
              <a:noFill/>
            </a:ln>
            <a:effectLst>
              <a:outerShdw dist="35921" dir="2700000" algn="br">
                <a:srgbClr val="000000"/>
              </a:outerShdw>
            </a:effectLst>
          </c:spPr>
          <c:invertIfNegative val="0"/>
          <c:cat>
            <c:strRef>
              <c:f>Blad1!$A$2:$A$3</c:f>
              <c:strCache>
                <c:ptCount val="2"/>
                <c:pt idx="0">
                  <c:v>Catjoner</c:v>
                </c:pt>
                <c:pt idx="1">
                  <c:v>Anjoner</c:v>
                </c:pt>
              </c:strCache>
            </c:strRef>
          </c:cat>
          <c:val>
            <c:numRef>
              <c:f>Blad1!$B$2:$B$3</c:f>
              <c:numCache>
                <c:formatCode>General</c:formatCode>
                <c:ptCount val="2"/>
                <c:pt idx="0">
                  <c:v>140</c:v>
                </c:pt>
                <c:pt idx="1">
                  <c:v>0</c:v>
                </c:pt>
              </c:numCache>
            </c:numRef>
          </c:val>
          <c:extLst>
            <c:ext xmlns:c16="http://schemas.microsoft.com/office/drawing/2014/chart" uri="{C3380CC4-5D6E-409C-BE32-E72D297353CC}">
              <c16:uniqueId val="{00000000-A019-8347-ACC9-806B713DDD95}"/>
            </c:ext>
          </c:extLst>
        </c:ser>
        <c:ser>
          <c:idx val="1"/>
          <c:order val="1"/>
          <c:tx>
            <c:strRef>
              <c:f>Blad1!$C$1</c:f>
              <c:strCache>
                <c:ptCount val="1"/>
                <c:pt idx="0">
                  <c:v>Cl</c:v>
                </c:pt>
              </c:strCache>
            </c:strRef>
          </c:tx>
          <c:spPr>
            <a:gradFill rotWithShape="0">
              <a:gsLst>
                <a:gs pos="0">
                  <a:srgbClr val="FF9A99"/>
                </a:gs>
                <a:gs pos="100000">
                  <a:srgbClr val="D1403C"/>
                </a:gs>
              </a:gsLst>
              <a:lin ang="5400000"/>
            </a:gradFill>
            <a:ln w="13857">
              <a:noFill/>
            </a:ln>
            <a:effectLst>
              <a:outerShdw dist="35921" dir="2700000" algn="br">
                <a:srgbClr val="000000"/>
              </a:outerShdw>
            </a:effectLst>
          </c:spPr>
          <c:invertIfNegative val="0"/>
          <c:cat>
            <c:strRef>
              <c:f>Blad1!$A$2:$A$3</c:f>
              <c:strCache>
                <c:ptCount val="2"/>
                <c:pt idx="0">
                  <c:v>Catjoner</c:v>
                </c:pt>
                <c:pt idx="1">
                  <c:v>Anjoner</c:v>
                </c:pt>
              </c:strCache>
            </c:strRef>
          </c:cat>
          <c:val>
            <c:numRef>
              <c:f>Blad1!$C$2:$C$3</c:f>
              <c:numCache>
                <c:formatCode>General</c:formatCode>
                <c:ptCount val="2"/>
                <c:pt idx="0">
                  <c:v>0</c:v>
                </c:pt>
                <c:pt idx="1">
                  <c:v>108</c:v>
                </c:pt>
              </c:numCache>
            </c:numRef>
          </c:val>
          <c:extLst>
            <c:ext xmlns:c16="http://schemas.microsoft.com/office/drawing/2014/chart" uri="{C3380CC4-5D6E-409C-BE32-E72D297353CC}">
              <c16:uniqueId val="{00000001-A019-8347-ACC9-806B713DDD95}"/>
            </c:ext>
          </c:extLst>
        </c:ser>
        <c:ser>
          <c:idx val="2"/>
          <c:order val="2"/>
          <c:tx>
            <c:strRef>
              <c:f>Blad1!$D$1</c:f>
              <c:strCache>
                <c:ptCount val="1"/>
                <c:pt idx="0">
                  <c:v>HCO3</c:v>
                </c:pt>
              </c:strCache>
            </c:strRef>
          </c:tx>
          <c:spPr>
            <a:gradFill rotWithShape="0">
              <a:gsLst>
                <a:gs pos="0">
                  <a:srgbClr val="DCFFA0"/>
                </a:gs>
                <a:gs pos="100000">
                  <a:srgbClr val="A0CA4A"/>
                </a:gs>
              </a:gsLst>
              <a:lin ang="5400000"/>
            </a:gradFill>
            <a:ln w="13857">
              <a:noFill/>
            </a:ln>
            <a:effectLst>
              <a:outerShdw dist="35921" dir="2700000" algn="br">
                <a:srgbClr val="000000"/>
              </a:outerShdw>
            </a:effectLst>
          </c:spPr>
          <c:invertIfNegative val="0"/>
          <c:cat>
            <c:strRef>
              <c:f>Blad1!$A$2:$A$3</c:f>
              <c:strCache>
                <c:ptCount val="2"/>
                <c:pt idx="0">
                  <c:v>Catjoner</c:v>
                </c:pt>
                <c:pt idx="1">
                  <c:v>Anjoner</c:v>
                </c:pt>
              </c:strCache>
            </c:strRef>
          </c:cat>
          <c:val>
            <c:numRef>
              <c:f>Blad1!$D$2:$D$3</c:f>
              <c:numCache>
                <c:formatCode>General</c:formatCode>
                <c:ptCount val="2"/>
                <c:pt idx="0">
                  <c:v>0</c:v>
                </c:pt>
                <c:pt idx="1">
                  <c:v>14</c:v>
                </c:pt>
              </c:numCache>
            </c:numRef>
          </c:val>
          <c:extLst>
            <c:ext xmlns:c16="http://schemas.microsoft.com/office/drawing/2014/chart" uri="{C3380CC4-5D6E-409C-BE32-E72D297353CC}">
              <c16:uniqueId val="{00000002-A019-8347-ACC9-806B713DDD95}"/>
            </c:ext>
          </c:extLst>
        </c:ser>
        <c:ser>
          <c:idx val="3"/>
          <c:order val="3"/>
          <c:tx>
            <c:strRef>
              <c:f>Blad1!$E$1</c:f>
              <c:strCache>
                <c:ptCount val="1"/>
                <c:pt idx="0">
                  <c:v>AG</c:v>
                </c:pt>
              </c:strCache>
            </c:strRef>
          </c:tx>
          <c:spPr>
            <a:gradFill rotWithShape="0">
              <a:gsLst>
                <a:gs pos="0">
                  <a:srgbClr val="C8B0ED"/>
                </a:gs>
                <a:gs pos="100000">
                  <a:srgbClr val="7F5BAB"/>
                </a:gs>
              </a:gsLst>
              <a:lin ang="5400000"/>
            </a:gradFill>
            <a:ln w="13857">
              <a:noFill/>
            </a:ln>
            <a:effectLst>
              <a:outerShdw dist="35921" dir="2700000" algn="br">
                <a:srgbClr val="000000"/>
              </a:outerShdw>
            </a:effectLst>
          </c:spPr>
          <c:invertIfNegative val="0"/>
          <c:cat>
            <c:strRef>
              <c:f>Blad1!$A$2:$A$3</c:f>
              <c:strCache>
                <c:ptCount val="2"/>
                <c:pt idx="0">
                  <c:v>Catjoner</c:v>
                </c:pt>
                <c:pt idx="1">
                  <c:v>Anjoner</c:v>
                </c:pt>
              </c:strCache>
            </c:strRef>
          </c:cat>
          <c:val>
            <c:numRef>
              <c:f>Blad1!$E$2:$E$3</c:f>
              <c:numCache>
                <c:formatCode>General</c:formatCode>
                <c:ptCount val="2"/>
                <c:pt idx="0">
                  <c:v>0</c:v>
                </c:pt>
                <c:pt idx="1">
                  <c:v>18</c:v>
                </c:pt>
              </c:numCache>
            </c:numRef>
          </c:val>
          <c:extLst>
            <c:ext xmlns:c16="http://schemas.microsoft.com/office/drawing/2014/chart" uri="{C3380CC4-5D6E-409C-BE32-E72D297353CC}">
              <c16:uniqueId val="{00000003-A019-8347-ACC9-806B713DDD95}"/>
            </c:ext>
          </c:extLst>
        </c:ser>
        <c:dLbls>
          <c:showLegendKey val="0"/>
          <c:showVal val="0"/>
          <c:showCatName val="0"/>
          <c:showSerName val="0"/>
          <c:showPercent val="0"/>
          <c:showBubbleSize val="0"/>
        </c:dLbls>
        <c:gapWidth val="150"/>
        <c:overlap val="100"/>
        <c:axId val="373668607"/>
        <c:axId val="1"/>
      </c:barChart>
      <c:catAx>
        <c:axId val="373668607"/>
        <c:scaling>
          <c:orientation val="minMax"/>
        </c:scaling>
        <c:delete val="0"/>
        <c:axPos val="b"/>
        <c:numFmt formatCode="General" sourceLinked="1"/>
        <c:majorTickMark val="out"/>
        <c:minorTickMark val="none"/>
        <c:tickLblPos val="nextTo"/>
        <c:spPr>
          <a:ln w="1732">
            <a:solidFill>
              <a:srgbClr val="808080"/>
            </a:solidFill>
            <a:prstDash val="solid"/>
          </a:ln>
        </c:spPr>
        <c:txPr>
          <a:bodyPr rot="0" vert="horz"/>
          <a:lstStyle/>
          <a:p>
            <a:pPr>
              <a:defRPr sz="982" b="0" i="0" u="none" strike="noStrike" baseline="0">
                <a:solidFill>
                  <a:srgbClr val="000000"/>
                </a:solidFill>
                <a:latin typeface="Calibri"/>
                <a:ea typeface="Calibri"/>
                <a:cs typeface="Calibri"/>
              </a:defRPr>
            </a:pPr>
            <a:endParaRPr lang="en-SE"/>
          </a:p>
        </c:txPr>
        <c:crossAx val="1"/>
        <c:crosses val="autoZero"/>
        <c:auto val="1"/>
        <c:lblAlgn val="ctr"/>
        <c:lblOffset val="100"/>
        <c:noMultiLvlLbl val="0"/>
      </c:catAx>
      <c:valAx>
        <c:axId val="1"/>
        <c:scaling>
          <c:orientation val="minMax"/>
        </c:scaling>
        <c:delete val="1"/>
        <c:axPos val="l"/>
        <c:majorGridlines>
          <c:spPr>
            <a:ln w="1732">
              <a:solidFill>
                <a:srgbClr val="808080"/>
              </a:solidFill>
              <a:prstDash val="solid"/>
            </a:ln>
          </c:spPr>
        </c:majorGridlines>
        <c:numFmt formatCode="0%" sourceLinked="1"/>
        <c:majorTickMark val="out"/>
        <c:minorTickMark val="none"/>
        <c:tickLblPos val="nextTo"/>
        <c:crossAx val="373668607"/>
        <c:crosses val="autoZero"/>
        <c:crossBetween val="between"/>
      </c:valAx>
      <c:spPr>
        <a:noFill/>
        <a:ln w="13857">
          <a:noFill/>
        </a:ln>
      </c:spPr>
    </c:plotArea>
    <c:plotVisOnly val="1"/>
    <c:dispBlanksAs val="gap"/>
    <c:showDLblsOverMax val="0"/>
  </c:chart>
  <c:spPr>
    <a:solidFill>
      <a:srgbClr val="FFFFFF"/>
    </a:solidFill>
    <a:ln w="1732">
      <a:solidFill>
        <a:srgbClr val="808080"/>
      </a:solidFill>
      <a:prstDash val="solid"/>
    </a:ln>
  </c:spPr>
  <c:txPr>
    <a:bodyPr/>
    <a:lstStyle/>
    <a:p>
      <a:pPr>
        <a:defRPr sz="982" b="0" i="0" u="none" strike="noStrike" baseline="0">
          <a:solidFill>
            <a:srgbClr val="000000"/>
          </a:solidFill>
          <a:latin typeface="Calibri"/>
          <a:ea typeface="Calibri"/>
          <a:cs typeface="Calibri"/>
        </a:defRPr>
      </a:pPr>
      <a:endParaRPr lang="en-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Blad1!$B$1</c:f>
              <c:strCache>
                <c:ptCount val="1"/>
                <c:pt idx="0">
                  <c:v>Na</c:v>
                </c:pt>
              </c:strCache>
            </c:strRef>
          </c:tx>
          <c:spPr>
            <a:gradFill rotWithShape="0">
              <a:gsLst>
                <a:gs pos="0">
                  <a:srgbClr val="9BC1FF"/>
                </a:gs>
                <a:gs pos="100000">
                  <a:srgbClr val="3F80CD"/>
                </a:gs>
              </a:gsLst>
              <a:lin ang="5400000"/>
            </a:gradFill>
            <a:ln w="14589">
              <a:noFill/>
            </a:ln>
            <a:effectLst>
              <a:outerShdw dist="35921" dir="2700000" algn="br">
                <a:srgbClr val="000000"/>
              </a:outerShdw>
            </a:effectLst>
          </c:spPr>
          <c:invertIfNegative val="0"/>
          <c:cat>
            <c:strRef>
              <c:f>Blad1!$A$2:$A$3</c:f>
              <c:strCache>
                <c:ptCount val="2"/>
                <c:pt idx="0">
                  <c:v>Catjoner</c:v>
                </c:pt>
                <c:pt idx="1">
                  <c:v>Anjoner</c:v>
                </c:pt>
              </c:strCache>
            </c:strRef>
          </c:cat>
          <c:val>
            <c:numRef>
              <c:f>Blad1!$B$2:$B$3</c:f>
              <c:numCache>
                <c:formatCode>General</c:formatCode>
                <c:ptCount val="2"/>
                <c:pt idx="0">
                  <c:v>140</c:v>
                </c:pt>
                <c:pt idx="1">
                  <c:v>0</c:v>
                </c:pt>
              </c:numCache>
            </c:numRef>
          </c:val>
          <c:extLst>
            <c:ext xmlns:c16="http://schemas.microsoft.com/office/drawing/2014/chart" uri="{C3380CC4-5D6E-409C-BE32-E72D297353CC}">
              <c16:uniqueId val="{00000000-7C26-C440-8738-2B59AD2B2285}"/>
            </c:ext>
          </c:extLst>
        </c:ser>
        <c:ser>
          <c:idx val="1"/>
          <c:order val="1"/>
          <c:tx>
            <c:strRef>
              <c:f>Blad1!$C$1</c:f>
              <c:strCache>
                <c:ptCount val="1"/>
                <c:pt idx="0">
                  <c:v>Cl</c:v>
                </c:pt>
              </c:strCache>
            </c:strRef>
          </c:tx>
          <c:spPr>
            <a:gradFill rotWithShape="0">
              <a:gsLst>
                <a:gs pos="0">
                  <a:srgbClr val="FF9A99"/>
                </a:gs>
                <a:gs pos="100000">
                  <a:srgbClr val="D1403C"/>
                </a:gs>
              </a:gsLst>
              <a:lin ang="5400000"/>
            </a:gradFill>
            <a:ln w="14589">
              <a:noFill/>
            </a:ln>
            <a:effectLst>
              <a:outerShdw dist="35921" dir="2700000" algn="br">
                <a:srgbClr val="000000"/>
              </a:outerShdw>
            </a:effectLst>
          </c:spPr>
          <c:invertIfNegative val="0"/>
          <c:cat>
            <c:strRef>
              <c:f>Blad1!$A$2:$A$3</c:f>
              <c:strCache>
                <c:ptCount val="2"/>
                <c:pt idx="0">
                  <c:v>Catjoner</c:v>
                </c:pt>
                <c:pt idx="1">
                  <c:v>Anjoner</c:v>
                </c:pt>
              </c:strCache>
            </c:strRef>
          </c:cat>
          <c:val>
            <c:numRef>
              <c:f>Blad1!$C$2:$C$3</c:f>
              <c:numCache>
                <c:formatCode>General</c:formatCode>
                <c:ptCount val="2"/>
                <c:pt idx="0">
                  <c:v>0</c:v>
                </c:pt>
                <c:pt idx="1">
                  <c:v>108</c:v>
                </c:pt>
              </c:numCache>
            </c:numRef>
          </c:val>
          <c:extLst>
            <c:ext xmlns:c16="http://schemas.microsoft.com/office/drawing/2014/chart" uri="{C3380CC4-5D6E-409C-BE32-E72D297353CC}">
              <c16:uniqueId val="{00000001-7C26-C440-8738-2B59AD2B2285}"/>
            </c:ext>
          </c:extLst>
        </c:ser>
        <c:ser>
          <c:idx val="2"/>
          <c:order val="2"/>
          <c:tx>
            <c:strRef>
              <c:f>Blad1!$D$1</c:f>
              <c:strCache>
                <c:ptCount val="1"/>
                <c:pt idx="0">
                  <c:v>HCO3</c:v>
                </c:pt>
              </c:strCache>
            </c:strRef>
          </c:tx>
          <c:spPr>
            <a:gradFill rotWithShape="0">
              <a:gsLst>
                <a:gs pos="0">
                  <a:srgbClr val="DCFFA0"/>
                </a:gs>
                <a:gs pos="100000">
                  <a:srgbClr val="A0CA4A"/>
                </a:gs>
              </a:gsLst>
              <a:lin ang="5400000"/>
            </a:gradFill>
            <a:ln w="14589">
              <a:noFill/>
            </a:ln>
            <a:effectLst>
              <a:outerShdw dist="35921" dir="2700000" algn="br">
                <a:srgbClr val="000000"/>
              </a:outerShdw>
            </a:effectLst>
          </c:spPr>
          <c:invertIfNegative val="0"/>
          <c:cat>
            <c:strRef>
              <c:f>Blad1!$A$2:$A$3</c:f>
              <c:strCache>
                <c:ptCount val="2"/>
                <c:pt idx="0">
                  <c:v>Catjoner</c:v>
                </c:pt>
                <c:pt idx="1">
                  <c:v>Anjoner</c:v>
                </c:pt>
              </c:strCache>
            </c:strRef>
          </c:cat>
          <c:val>
            <c:numRef>
              <c:f>Blad1!$D$2:$D$3</c:f>
              <c:numCache>
                <c:formatCode>General</c:formatCode>
                <c:ptCount val="2"/>
                <c:pt idx="0">
                  <c:v>0</c:v>
                </c:pt>
                <c:pt idx="1">
                  <c:v>24</c:v>
                </c:pt>
              </c:numCache>
            </c:numRef>
          </c:val>
          <c:extLst>
            <c:ext xmlns:c16="http://schemas.microsoft.com/office/drawing/2014/chart" uri="{C3380CC4-5D6E-409C-BE32-E72D297353CC}">
              <c16:uniqueId val="{00000002-7C26-C440-8738-2B59AD2B2285}"/>
            </c:ext>
          </c:extLst>
        </c:ser>
        <c:ser>
          <c:idx val="3"/>
          <c:order val="3"/>
          <c:tx>
            <c:strRef>
              <c:f>Blad1!$E$1</c:f>
              <c:strCache>
                <c:ptCount val="1"/>
                <c:pt idx="0">
                  <c:v>AG</c:v>
                </c:pt>
              </c:strCache>
            </c:strRef>
          </c:tx>
          <c:spPr>
            <a:gradFill rotWithShape="0">
              <a:gsLst>
                <a:gs pos="0">
                  <a:srgbClr val="C8B0ED"/>
                </a:gs>
                <a:gs pos="100000">
                  <a:srgbClr val="7F5BAB"/>
                </a:gs>
              </a:gsLst>
              <a:lin ang="5400000"/>
            </a:gradFill>
            <a:ln w="14589">
              <a:noFill/>
            </a:ln>
            <a:effectLst>
              <a:outerShdw dist="35921" dir="2700000" algn="br">
                <a:srgbClr val="000000"/>
              </a:outerShdw>
            </a:effectLst>
          </c:spPr>
          <c:invertIfNegative val="0"/>
          <c:cat>
            <c:strRef>
              <c:f>Blad1!$A$2:$A$3</c:f>
              <c:strCache>
                <c:ptCount val="2"/>
                <c:pt idx="0">
                  <c:v>Catjoner</c:v>
                </c:pt>
                <c:pt idx="1">
                  <c:v>Anjoner</c:v>
                </c:pt>
              </c:strCache>
            </c:strRef>
          </c:cat>
          <c:val>
            <c:numRef>
              <c:f>Blad1!$E$2:$E$3</c:f>
              <c:numCache>
                <c:formatCode>General</c:formatCode>
                <c:ptCount val="2"/>
                <c:pt idx="0">
                  <c:v>0</c:v>
                </c:pt>
                <c:pt idx="1">
                  <c:v>8</c:v>
                </c:pt>
              </c:numCache>
            </c:numRef>
          </c:val>
          <c:extLst>
            <c:ext xmlns:c16="http://schemas.microsoft.com/office/drawing/2014/chart" uri="{C3380CC4-5D6E-409C-BE32-E72D297353CC}">
              <c16:uniqueId val="{00000003-7C26-C440-8738-2B59AD2B2285}"/>
            </c:ext>
          </c:extLst>
        </c:ser>
        <c:dLbls>
          <c:showLegendKey val="0"/>
          <c:showVal val="0"/>
          <c:showCatName val="0"/>
          <c:showSerName val="0"/>
          <c:showPercent val="0"/>
          <c:showBubbleSize val="0"/>
        </c:dLbls>
        <c:gapWidth val="150"/>
        <c:overlap val="100"/>
        <c:axId val="1852712960"/>
        <c:axId val="1"/>
      </c:barChart>
      <c:catAx>
        <c:axId val="1852712960"/>
        <c:scaling>
          <c:orientation val="minMax"/>
        </c:scaling>
        <c:delete val="0"/>
        <c:axPos val="b"/>
        <c:numFmt formatCode="General" sourceLinked="1"/>
        <c:majorTickMark val="out"/>
        <c:minorTickMark val="none"/>
        <c:tickLblPos val="nextTo"/>
        <c:spPr>
          <a:ln w="1824">
            <a:solidFill>
              <a:srgbClr val="808080"/>
            </a:solidFill>
            <a:prstDash val="solid"/>
          </a:ln>
        </c:spPr>
        <c:txPr>
          <a:bodyPr rot="0" vert="horz"/>
          <a:lstStyle/>
          <a:p>
            <a:pPr>
              <a:defRPr sz="1034" b="0" i="0" u="none" strike="noStrike" baseline="0">
                <a:solidFill>
                  <a:srgbClr val="000000"/>
                </a:solidFill>
                <a:latin typeface="Calibri"/>
                <a:ea typeface="Calibri"/>
                <a:cs typeface="Calibri"/>
              </a:defRPr>
            </a:pPr>
            <a:endParaRPr lang="en-SE"/>
          </a:p>
        </c:txPr>
        <c:crossAx val="1"/>
        <c:crosses val="autoZero"/>
        <c:auto val="1"/>
        <c:lblAlgn val="ctr"/>
        <c:lblOffset val="100"/>
        <c:noMultiLvlLbl val="0"/>
      </c:catAx>
      <c:valAx>
        <c:axId val="1"/>
        <c:scaling>
          <c:orientation val="minMax"/>
        </c:scaling>
        <c:delete val="1"/>
        <c:axPos val="l"/>
        <c:majorGridlines>
          <c:spPr>
            <a:ln w="1824">
              <a:solidFill>
                <a:srgbClr val="808080"/>
              </a:solidFill>
              <a:prstDash val="solid"/>
            </a:ln>
          </c:spPr>
        </c:majorGridlines>
        <c:numFmt formatCode="0%" sourceLinked="1"/>
        <c:majorTickMark val="out"/>
        <c:minorTickMark val="none"/>
        <c:tickLblPos val="nextTo"/>
        <c:crossAx val="1852712960"/>
        <c:crosses val="autoZero"/>
        <c:crossBetween val="between"/>
      </c:valAx>
      <c:spPr>
        <a:noFill/>
        <a:ln w="14589">
          <a:noFill/>
        </a:ln>
      </c:spPr>
    </c:plotArea>
    <c:plotVisOnly val="1"/>
    <c:dispBlanksAs val="gap"/>
    <c:showDLblsOverMax val="0"/>
  </c:chart>
  <c:spPr>
    <a:solidFill>
      <a:srgbClr val="FFFFFF"/>
    </a:solidFill>
    <a:ln w="1824">
      <a:solidFill>
        <a:srgbClr val="808080"/>
      </a:solidFill>
      <a:prstDash val="solid"/>
    </a:ln>
  </c:spPr>
  <c:txPr>
    <a:bodyPr/>
    <a:lstStyle/>
    <a:p>
      <a:pPr>
        <a:defRPr sz="1034" b="0" i="0" u="none" strike="noStrike" baseline="0">
          <a:solidFill>
            <a:srgbClr val="000000"/>
          </a:solidFill>
          <a:latin typeface="Calibri"/>
          <a:ea typeface="Calibri"/>
          <a:cs typeface="Calibri"/>
        </a:defRPr>
      </a:pPr>
      <a:endParaRPr lang="en-S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1536FA80-1832-1545-A53A-5E120893BEA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ＭＳ Ｐゴシック" charset="0"/>
                <a:cs typeface="ＭＳ Ｐゴシック" charset="0"/>
              </a:defRPr>
            </a:lvl1pPr>
          </a:lstStyle>
          <a:p>
            <a:pPr>
              <a:defRPr/>
            </a:pPr>
            <a:endParaRPr lang="sv-SE"/>
          </a:p>
        </p:txBody>
      </p:sp>
      <p:sp>
        <p:nvSpPr>
          <p:cNvPr id="3" name="Platshållare för datum 2">
            <a:extLst>
              <a:ext uri="{FF2B5EF4-FFF2-40B4-BE49-F238E27FC236}">
                <a16:creationId xmlns:a16="http://schemas.microsoft.com/office/drawing/2014/main" id="{78B896DF-292B-0C4C-9BF2-FBA8123841EE}"/>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29E48F4-B40B-344B-ACD9-B74AFA75E07C}" type="datetimeFigureOut">
              <a:rPr lang="sv-SE" altLang="en-SE"/>
              <a:pPr/>
              <a:t>2020-11-24</a:t>
            </a:fld>
            <a:endParaRPr lang="sv-SE" altLang="en-SE"/>
          </a:p>
        </p:txBody>
      </p:sp>
      <p:sp>
        <p:nvSpPr>
          <p:cNvPr id="4" name="Platshållare för sidfot 3">
            <a:extLst>
              <a:ext uri="{FF2B5EF4-FFF2-40B4-BE49-F238E27FC236}">
                <a16:creationId xmlns:a16="http://schemas.microsoft.com/office/drawing/2014/main" id="{001FFC74-A904-4F47-A37C-952D84F951C0}"/>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charset="0"/>
                <a:ea typeface="ＭＳ Ｐゴシック" charset="0"/>
                <a:cs typeface="ＭＳ Ｐゴシック" charset="0"/>
              </a:defRPr>
            </a:lvl1pPr>
          </a:lstStyle>
          <a:p>
            <a:pPr>
              <a:defRPr/>
            </a:pPr>
            <a:endParaRPr lang="sv-SE"/>
          </a:p>
        </p:txBody>
      </p:sp>
      <p:sp>
        <p:nvSpPr>
          <p:cNvPr id="5" name="Platshållare för bildnummer 4">
            <a:extLst>
              <a:ext uri="{FF2B5EF4-FFF2-40B4-BE49-F238E27FC236}">
                <a16:creationId xmlns:a16="http://schemas.microsoft.com/office/drawing/2014/main" id="{CE704240-FC9E-5843-9DC2-4F34A606AE4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40C0B94-FD4E-7741-BDD7-1DA8D8A94EEC}" type="slidenum">
              <a:rPr lang="sv-SE" altLang="en-SE"/>
              <a:pPr/>
              <a:t>‹#›</a:t>
            </a:fld>
            <a:endParaRPr lang="sv-SE" altLang="en-S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C07E57E-AD2A-F744-B177-D5D9E168C94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0"/>
                <a:cs typeface="+mn-cs"/>
              </a:defRPr>
            </a:lvl1pPr>
          </a:lstStyle>
          <a:p>
            <a:pPr>
              <a:defRPr/>
            </a:pPr>
            <a:endParaRPr lang="sv-SE"/>
          </a:p>
        </p:txBody>
      </p:sp>
      <p:sp>
        <p:nvSpPr>
          <p:cNvPr id="8195" name="Rectangle 3">
            <a:extLst>
              <a:ext uri="{FF2B5EF4-FFF2-40B4-BE49-F238E27FC236}">
                <a16:creationId xmlns:a16="http://schemas.microsoft.com/office/drawing/2014/main" id="{D43FE8C8-7380-9342-BF23-2A47CB426DBC}"/>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mn-cs"/>
              </a:defRPr>
            </a:lvl1pPr>
          </a:lstStyle>
          <a:p>
            <a:pPr>
              <a:defRPr/>
            </a:pPr>
            <a:endParaRPr lang="sv-SE"/>
          </a:p>
        </p:txBody>
      </p:sp>
      <p:sp>
        <p:nvSpPr>
          <p:cNvPr id="8196" name="Rectangle 4">
            <a:extLst>
              <a:ext uri="{FF2B5EF4-FFF2-40B4-BE49-F238E27FC236}">
                <a16:creationId xmlns:a16="http://schemas.microsoft.com/office/drawing/2014/main" id="{093891F4-C65E-0E4B-8242-D70BB835EA6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8197" name="Rectangle 5">
            <a:extLst>
              <a:ext uri="{FF2B5EF4-FFF2-40B4-BE49-F238E27FC236}">
                <a16:creationId xmlns:a16="http://schemas.microsoft.com/office/drawing/2014/main" id="{9671E74A-A9D5-4D41-8069-3F65565CA858}"/>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sv-SE" altLang="en-SE"/>
              <a:t>Klicka här för att ändra format på bakgrundstexten</a:t>
            </a:r>
          </a:p>
          <a:p>
            <a:pPr lvl="1"/>
            <a:r>
              <a:rPr lang="sv-SE" altLang="en-SE"/>
              <a:t>Nivå två</a:t>
            </a:r>
          </a:p>
          <a:p>
            <a:pPr lvl="2"/>
            <a:r>
              <a:rPr lang="sv-SE" altLang="en-SE"/>
              <a:t>Nivå tre</a:t>
            </a:r>
          </a:p>
          <a:p>
            <a:pPr lvl="3"/>
            <a:r>
              <a:rPr lang="sv-SE" altLang="en-SE"/>
              <a:t>Nivå fyra</a:t>
            </a:r>
          </a:p>
          <a:p>
            <a:pPr lvl="4"/>
            <a:r>
              <a:rPr lang="sv-SE" altLang="en-SE"/>
              <a:t>Nivå fem</a:t>
            </a:r>
          </a:p>
        </p:txBody>
      </p:sp>
      <p:sp>
        <p:nvSpPr>
          <p:cNvPr id="8198" name="Rectangle 6">
            <a:extLst>
              <a:ext uri="{FF2B5EF4-FFF2-40B4-BE49-F238E27FC236}">
                <a16:creationId xmlns:a16="http://schemas.microsoft.com/office/drawing/2014/main" id="{F6460A07-1B43-2649-AD0D-D50F079F6753}"/>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0"/>
                <a:cs typeface="+mn-cs"/>
              </a:defRPr>
            </a:lvl1pPr>
          </a:lstStyle>
          <a:p>
            <a:pPr>
              <a:defRPr/>
            </a:pPr>
            <a:endParaRPr lang="sv-SE"/>
          </a:p>
        </p:txBody>
      </p:sp>
      <p:sp>
        <p:nvSpPr>
          <p:cNvPr id="8199" name="Rectangle 7">
            <a:extLst>
              <a:ext uri="{FF2B5EF4-FFF2-40B4-BE49-F238E27FC236}">
                <a16:creationId xmlns:a16="http://schemas.microsoft.com/office/drawing/2014/main" id="{C61DA7F7-4A53-4E47-BE4E-F346A960AA4B}"/>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5740C856-2405-524B-ADFE-FAE4530C29AB}" type="slidenum">
              <a:rPr lang="sv-SE" altLang="en-SE"/>
              <a:pPr/>
              <a:t>‹#›</a:t>
            </a:fld>
            <a:endParaRPr lang="sv-SE" altLang="en-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C57E164-02E8-FD43-B7E3-B36811C0431D}"/>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B3D26316-19F4-F241-898F-49A7D740F0D3}" type="slidenum">
              <a:rPr lang="sv-SE" altLang="en-SE" sz="1200"/>
              <a:pPr/>
              <a:t>1</a:t>
            </a:fld>
            <a:endParaRPr lang="sv-SE" altLang="en-SE" sz="1200"/>
          </a:p>
        </p:txBody>
      </p:sp>
      <p:sp>
        <p:nvSpPr>
          <p:cNvPr id="318466" name="Rectangle 2">
            <a:extLst>
              <a:ext uri="{FF2B5EF4-FFF2-40B4-BE49-F238E27FC236}">
                <a16:creationId xmlns:a16="http://schemas.microsoft.com/office/drawing/2014/main" id="{567A7BE4-D623-F140-82F8-C72AD9AFD0AC}"/>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18467" name="Rectangle 3">
            <a:extLst>
              <a:ext uri="{FF2B5EF4-FFF2-40B4-BE49-F238E27FC236}">
                <a16:creationId xmlns:a16="http://schemas.microsoft.com/office/drawing/2014/main" id="{18BA3CE5-3CAD-754F-9611-07C53E8C5833}"/>
              </a:ext>
            </a:extLst>
          </p:cNvPr>
          <p:cNvSpPr>
            <a:spLocks noGrp="1" noChangeArrowheads="1"/>
          </p:cNvSpPr>
          <p:nvPr>
            <p:ph type="body" idx="1"/>
          </p:nvPr>
        </p:nvSpPr>
        <p:spPr/>
        <p:txBody>
          <a:bodyPr/>
          <a:lstStyle/>
          <a:p>
            <a:r>
              <a:rPr lang="sv-SE" altLang="en-SE">
                <a:latin typeface="Times" pitchFamily="2" charset="0"/>
                <a:ea typeface="ＭＳ Ｐゴシック" panose="020B0600070205080204" pitchFamily="34" charset="-128"/>
              </a:rPr>
              <a:t>Här presenteras ett strukturerat sätt att tolka syrabasrubbningar i fyra steg.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CF187AE-5062-7F40-92E0-BE49582DAB7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F364141-F6E2-CE4E-99E7-5A5C6B0C4AB9}"/>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pH i denna blodgas är mindre än 7,38, således föreligger en acidemi</a:t>
            </a:r>
          </a:p>
          <a:p>
            <a:r>
              <a:rPr lang="sv-SE" altLang="en-SE">
                <a:latin typeface="Times" pitchFamily="2" charset="0"/>
                <a:ea typeface="ＭＳ Ｐゴシック" panose="020B0600070205080204" pitchFamily="34" charset="-128"/>
              </a:rPr>
              <a:t>pCO2 &gt; 5,7 kPa, således föreligger en respiratorisk acidos</a:t>
            </a:r>
          </a:p>
          <a:p>
            <a:r>
              <a:rPr lang="sv-SE" altLang="en-SE">
                <a:latin typeface="Times" pitchFamily="2" charset="0"/>
                <a:ea typeface="ＭＳ Ｐゴシック" panose="020B0600070205080204" pitchFamily="34" charset="-128"/>
              </a:rPr>
              <a:t>Samtidigt är HCO3 under 22 mmol/L, således föreligger även en metabol acidos</a:t>
            </a:r>
          </a:p>
          <a:p>
            <a:r>
              <a:rPr lang="sv-SE" altLang="en-SE">
                <a:latin typeface="Times" pitchFamily="2" charset="0"/>
                <a:ea typeface="ＭＳ Ｐゴシック" panose="020B0600070205080204" pitchFamily="34" charset="-128"/>
              </a:rPr>
              <a:t> </a:t>
            </a:r>
          </a:p>
          <a:p>
            <a:r>
              <a:rPr lang="sv-SE" altLang="en-SE">
                <a:latin typeface="Times" pitchFamily="2" charset="0"/>
                <a:ea typeface="ＭＳ Ｐゴシック" panose="020B0600070205080204" pitchFamily="34" charset="-128"/>
              </a:rPr>
              <a:t>Om man vill uttala sig om vilken av dessa rubbningar är dominant handlar det om vilket värde som mest skiljer sig från normalt.  I denna blodgas har pCO2 dubblerats, medan HCO3 har sjunkit med en tredje del.  Det är då den respiratoriska acidosen som bidrar mest till patientens acidemi.</a:t>
            </a:r>
          </a:p>
        </p:txBody>
      </p:sp>
      <p:sp>
        <p:nvSpPr>
          <p:cNvPr id="4" name="Platshållare för bildnummer 3">
            <a:extLst>
              <a:ext uri="{FF2B5EF4-FFF2-40B4-BE49-F238E27FC236}">
                <a16:creationId xmlns:a16="http://schemas.microsoft.com/office/drawing/2014/main" id="{5BD9ED81-341A-8B4F-8712-9D69335A19A4}"/>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76206C58-0075-6744-AC38-90AF0F7D0359}" type="slidenum">
              <a:rPr lang="sv-SE" altLang="en-SE" sz="1200"/>
              <a:pPr/>
              <a:t>10</a:t>
            </a:fld>
            <a:endParaRPr lang="sv-SE" altLang="en-SE"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77257A7-D3BA-DD48-A66B-301D9BE6A2D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A03EC4B-006A-1E45-9026-B38B149C0341}"/>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Om pH är inom normala gränser finns två möjligheter:</a:t>
            </a:r>
          </a:p>
          <a:p>
            <a:r>
              <a:rPr lang="sv-SE" altLang="en-SE">
                <a:latin typeface="Times" pitchFamily="2" charset="0"/>
                <a:ea typeface="ＭＳ Ｐゴシック" panose="020B0600070205080204" pitchFamily="34" charset="-128"/>
              </a:rPr>
              <a:t>Antingen är det en tråkig blodgas utan rubbningar</a:t>
            </a:r>
          </a:p>
          <a:p>
            <a:r>
              <a:rPr lang="sv-SE" altLang="en-SE">
                <a:latin typeface="Times" pitchFamily="2" charset="0"/>
                <a:ea typeface="ＭＳ Ｐゴシック" panose="020B0600070205080204" pitchFamily="34" charset="-128"/>
              </a:rPr>
              <a:t>eller det finns minst två rubbningar som slår ut varandra när det gäller effekten på pH</a:t>
            </a:r>
          </a:p>
        </p:txBody>
      </p:sp>
      <p:sp>
        <p:nvSpPr>
          <p:cNvPr id="4" name="Platshållare för bildnummer 3">
            <a:extLst>
              <a:ext uri="{FF2B5EF4-FFF2-40B4-BE49-F238E27FC236}">
                <a16:creationId xmlns:a16="http://schemas.microsoft.com/office/drawing/2014/main" id="{AA55A749-4531-A24C-8C64-656E0DD62AAA}"/>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A95AE5A7-F168-1646-AE7A-3194E4500A78}" type="slidenum">
              <a:rPr lang="sv-SE" altLang="en-SE" sz="1200"/>
              <a:pPr/>
              <a:t>11</a:t>
            </a:fld>
            <a:endParaRPr lang="sv-SE" altLang="en-SE"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23F85CE-7B5F-464D-AD7D-F9DF9C99E53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AC531C3-9BF3-694A-B540-FA60C7D997E3}"/>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pH i denna blodgas är normalt.</a:t>
            </a:r>
          </a:p>
          <a:p>
            <a:r>
              <a:rPr lang="sv-SE" altLang="en-SE">
                <a:latin typeface="Times" pitchFamily="2" charset="0"/>
                <a:ea typeface="ＭＳ Ｐゴシック" panose="020B0600070205080204" pitchFamily="34" charset="-128"/>
              </a:rPr>
              <a:t>pCO2 är mer än 5,7, och då föreligger en respiratorisk acidos</a:t>
            </a:r>
          </a:p>
          <a:p>
            <a:r>
              <a:rPr lang="sv-SE" altLang="en-SE">
                <a:latin typeface="Times" pitchFamily="2" charset="0"/>
                <a:ea typeface="ＭＳ Ｐゴシック" panose="020B0600070205080204" pitchFamily="34" charset="-128"/>
              </a:rPr>
              <a:t>HCO3 är mer än 26, och då föreligger en metabol alkalos</a:t>
            </a:r>
          </a:p>
          <a:p>
            <a:r>
              <a:rPr lang="sv-SE" altLang="en-SE">
                <a:latin typeface="Times" pitchFamily="2" charset="0"/>
                <a:ea typeface="ＭＳ Ｐゴシック" panose="020B0600070205080204" pitchFamily="34" charset="-128"/>
              </a:rPr>
              <a:t>Rubbningarna slår ut varandra och pH blir normalt.</a:t>
            </a:r>
          </a:p>
        </p:txBody>
      </p:sp>
      <p:sp>
        <p:nvSpPr>
          <p:cNvPr id="4" name="Platshållare för bildnummer 3">
            <a:extLst>
              <a:ext uri="{FF2B5EF4-FFF2-40B4-BE49-F238E27FC236}">
                <a16:creationId xmlns:a16="http://schemas.microsoft.com/office/drawing/2014/main" id="{C17A0B57-0299-FC48-B204-445613E635A0}"/>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D467C6BD-A193-8D4D-B2A6-6D68B4D4DF09}" type="slidenum">
              <a:rPr lang="sv-SE" altLang="en-SE" sz="1200"/>
              <a:pPr/>
              <a:t>12</a:t>
            </a:fld>
            <a:endParaRPr lang="sv-SE" altLang="en-SE"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7CEDDFD-F5B7-5D4C-AD2C-ADF54A6FFDD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C587702-B58F-D043-9EE1-AC044303E8C4}"/>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pH i denna blodgas är normalt.</a:t>
            </a:r>
          </a:p>
          <a:p>
            <a:r>
              <a:rPr lang="sv-SE" altLang="en-SE">
                <a:latin typeface="Times" pitchFamily="2" charset="0"/>
                <a:ea typeface="ＭＳ Ｐゴシック" panose="020B0600070205080204" pitchFamily="34" charset="-128"/>
              </a:rPr>
              <a:t>pCO2 är mindre än 5, och då föreligger en respiratorisk alkalos</a:t>
            </a:r>
          </a:p>
          <a:p>
            <a:r>
              <a:rPr lang="sv-SE" altLang="en-SE">
                <a:latin typeface="Times" pitchFamily="2" charset="0"/>
                <a:ea typeface="ＭＳ Ｐゴシック" panose="020B0600070205080204" pitchFamily="34" charset="-128"/>
              </a:rPr>
              <a:t>Laktat är över 2 mmol/L och då föreligger med metabol acidos</a:t>
            </a:r>
          </a:p>
          <a:p>
            <a:r>
              <a:rPr lang="sv-SE" altLang="en-SE">
                <a:latin typeface="Times" pitchFamily="2" charset="0"/>
                <a:ea typeface="ＭＳ Ｐゴシック" panose="020B0600070205080204" pitchFamily="34" charset="-128"/>
              </a:rPr>
              <a:t>Rubbningarna slår ut varandra och pH blir normalt.</a:t>
            </a:r>
          </a:p>
        </p:txBody>
      </p:sp>
      <p:sp>
        <p:nvSpPr>
          <p:cNvPr id="4" name="Platshållare för bildnummer 3">
            <a:extLst>
              <a:ext uri="{FF2B5EF4-FFF2-40B4-BE49-F238E27FC236}">
                <a16:creationId xmlns:a16="http://schemas.microsoft.com/office/drawing/2014/main" id="{08130574-52B4-C74E-84B6-CF7C0CB3C9A5}"/>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908A3018-2D5F-0641-86F3-8C403FA5CC5B}" type="slidenum">
              <a:rPr lang="sv-SE" altLang="en-SE" sz="1200"/>
              <a:pPr/>
              <a:t>13</a:t>
            </a:fld>
            <a:endParaRPr lang="sv-SE" altLang="en-SE"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BEF66E4-9C26-344F-AC82-62EAB43CE21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ED9F465-CD28-AC44-9F0C-4B58DEBA9556}"/>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Här visas en venös blodgas.</a:t>
            </a:r>
          </a:p>
          <a:p>
            <a:r>
              <a:rPr lang="sv-SE" altLang="en-SE">
                <a:latin typeface="Times" pitchFamily="2" charset="0"/>
                <a:ea typeface="ＭＳ Ｐゴシック" panose="020B0600070205080204" pitchFamily="34" charset="-128"/>
              </a:rPr>
              <a:t>pH är 7,37 venöst, och då kan man uppskatta att pH arteriellt än 0,03 högre, det vill säga 7,40, ett normalt pH värde.</a:t>
            </a:r>
          </a:p>
          <a:p>
            <a:r>
              <a:rPr lang="sv-SE" altLang="en-SE">
                <a:latin typeface="Times" pitchFamily="2" charset="0"/>
                <a:ea typeface="ＭＳ Ｐゴシック" panose="020B0600070205080204" pitchFamily="34" charset="-128"/>
              </a:rPr>
              <a:t>pCO2 är 6,6 kPa venöst, och då kan man uppskatta att pCO2 arteriellt är 1 kPa mindre, det vill säga 5,6, vilket är inom normala gränser.</a:t>
            </a:r>
          </a:p>
          <a:p>
            <a:r>
              <a:rPr lang="sv-SE" altLang="en-SE">
                <a:latin typeface="Times" pitchFamily="2" charset="0"/>
                <a:ea typeface="ＭＳ Ｐゴシック" panose="020B0600070205080204" pitchFamily="34" charset="-128"/>
              </a:rPr>
              <a:t>HCO3 är 24 mmol/L, och då kan man uppskatta att HCO3 arteriellt är 1 mmol/L större, det vill säga 25, vilket är inom normala gränser.</a:t>
            </a:r>
          </a:p>
          <a:p>
            <a:r>
              <a:rPr lang="sv-SE" altLang="en-SE">
                <a:latin typeface="Times" pitchFamily="2" charset="0"/>
                <a:ea typeface="ＭＳ Ｐゴシック" panose="020B0600070205080204" pitchFamily="34" charset="-128"/>
              </a:rPr>
              <a:t> </a:t>
            </a:r>
          </a:p>
          <a:p>
            <a:r>
              <a:rPr lang="sv-SE" altLang="en-SE">
                <a:latin typeface="Times" pitchFamily="2" charset="0"/>
                <a:ea typeface="ＭＳ Ｐゴシック" panose="020B0600070205080204" pitchFamily="34" charset="-128"/>
              </a:rPr>
              <a:t>Då föreligger inga uppenbara syrabasrubbningar, men man kan vid detta steg inte utesluta att det finns både en metabol acidos OCH en metabol alkalos, eller en respiratorisk acidos OCH en respiratorisk alkalos.  Man behöver ta sig genom alla fyra steg i syrabasanalysen innan kan man med trygghet utesluta syrabasrubbningar.</a:t>
            </a:r>
          </a:p>
        </p:txBody>
      </p:sp>
      <p:sp>
        <p:nvSpPr>
          <p:cNvPr id="4" name="Platshållare för bildnummer 3">
            <a:extLst>
              <a:ext uri="{FF2B5EF4-FFF2-40B4-BE49-F238E27FC236}">
                <a16:creationId xmlns:a16="http://schemas.microsoft.com/office/drawing/2014/main" id="{7D1CA2E4-BAC4-8E42-94C9-8D2CEBAADA07}"/>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6E7437B-7887-4B4E-9637-6236868284CD}" type="slidenum">
              <a:rPr lang="sv-SE" altLang="en-SE" sz="1200"/>
              <a:pPr/>
              <a:t>14</a:t>
            </a:fld>
            <a:endParaRPr lang="sv-SE" altLang="en-SE"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245D5AE-B32E-0142-85D6-D682285D7BE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B3444B9-099F-C245-9475-239018EB839A}"/>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Nu kommer vi till steg 2, som handlar om att bedöma om en fysiologisk kompensation föreligger.</a:t>
            </a:r>
          </a:p>
          <a:p>
            <a:r>
              <a:rPr lang="sv-SE" altLang="en-SE">
                <a:latin typeface="Times" pitchFamily="2" charset="0"/>
                <a:ea typeface="ＭＳ Ｐゴシック" panose="020B0600070205080204" pitchFamily="34" charset="-128"/>
              </a:rPr>
              <a:t>Vid en metabol rubbning borde en respiratorisk kompensation föreligga.</a:t>
            </a:r>
          </a:p>
          <a:p>
            <a:r>
              <a:rPr lang="sv-SE" altLang="en-SE">
                <a:latin typeface="Times" pitchFamily="2" charset="0"/>
                <a:ea typeface="ＭＳ Ｐゴシック" panose="020B0600070205080204" pitchFamily="34" charset="-128"/>
              </a:rPr>
              <a:t>Kompensationen kommer direkt och är proportionell till graden av den metabola rubbningen</a:t>
            </a:r>
          </a:p>
        </p:txBody>
      </p:sp>
      <p:sp>
        <p:nvSpPr>
          <p:cNvPr id="4" name="Platshållare för bildnummer 3">
            <a:extLst>
              <a:ext uri="{FF2B5EF4-FFF2-40B4-BE49-F238E27FC236}">
                <a16:creationId xmlns:a16="http://schemas.microsoft.com/office/drawing/2014/main" id="{03CCD3F9-3D42-6E4E-B827-76AFBF19C58B}"/>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9E0DDB31-13EB-974D-A372-E8A9666F994B}" type="slidenum">
              <a:rPr lang="sv-SE" altLang="en-SE" sz="1200"/>
              <a:pPr/>
              <a:t>15</a:t>
            </a:fld>
            <a:endParaRPr lang="sv-SE" altLang="en-SE"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DFE9464-BBD1-3A47-8EE0-71455BCB228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041DDF6-95D7-3B4F-B431-116EB15C14AB}"/>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Tänk på följande situation:</a:t>
            </a:r>
          </a:p>
          <a:p>
            <a:r>
              <a:rPr lang="sv-SE" altLang="en-SE">
                <a:latin typeface="Times" pitchFamily="2" charset="0"/>
                <a:ea typeface="ＭＳ Ｐゴシック" panose="020B0600070205080204" pitchFamily="34" charset="-128"/>
              </a:rPr>
              <a:t>Du springer 100 m så fort som möjligt</a:t>
            </a:r>
          </a:p>
          <a:p>
            <a:r>
              <a:rPr lang="sv-SE" altLang="en-SE">
                <a:latin typeface="Times" pitchFamily="2" charset="0"/>
                <a:ea typeface="ＭＳ Ｐゴシック" panose="020B0600070205080204" pitchFamily="34" charset="-128"/>
              </a:rPr>
              <a:t>Då utvecklar du en metabol acidos på grund av anaerob metabolism och laktat stegring</a:t>
            </a:r>
          </a:p>
          <a:p>
            <a:r>
              <a:rPr lang="sv-SE" altLang="en-SE">
                <a:latin typeface="Times" pitchFamily="2" charset="0"/>
                <a:ea typeface="ＭＳ Ｐゴシック" panose="020B0600070205080204" pitchFamily="34" charset="-128"/>
              </a:rPr>
              <a:t>Du hyperventilerar, och detta är ingen rubbning utan en normal fysiologisk reaktion till en metabol acidos</a:t>
            </a:r>
          </a:p>
          <a:p>
            <a:r>
              <a:rPr lang="sv-SE" altLang="en-SE">
                <a:latin typeface="Times" pitchFamily="2" charset="0"/>
                <a:ea typeface="ＭＳ Ｐゴシック" panose="020B0600070205080204" pitchFamily="34" charset="-128"/>
              </a:rPr>
              <a:t>Graden av hyperventilation är proportionell till graden av acidos</a:t>
            </a:r>
          </a:p>
        </p:txBody>
      </p:sp>
      <p:sp>
        <p:nvSpPr>
          <p:cNvPr id="4" name="Platshållare för bildnummer 3">
            <a:extLst>
              <a:ext uri="{FF2B5EF4-FFF2-40B4-BE49-F238E27FC236}">
                <a16:creationId xmlns:a16="http://schemas.microsoft.com/office/drawing/2014/main" id="{08B6817F-51D3-2E40-A27B-3BFB3963ACAA}"/>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1C766626-5327-0941-BF07-76D8BA77081C}" type="slidenum">
              <a:rPr lang="sv-SE" altLang="en-SE" sz="1200"/>
              <a:pPr/>
              <a:t>16</a:t>
            </a:fld>
            <a:endParaRPr lang="sv-SE" altLang="en-SE"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A5F7E5E-6066-A246-AFB8-3995ECD10A3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5D2A7A7-3DD6-EC41-A36F-DE23FAE78F1F}"/>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Det finns formler för att uppskatta hur pCO2 bör ändras när man har en metabol rubbning</a:t>
            </a:r>
          </a:p>
          <a:p>
            <a:r>
              <a:rPr lang="sv-SE" altLang="en-SE">
                <a:latin typeface="Times" pitchFamily="2" charset="0"/>
                <a:ea typeface="ＭＳ Ｐゴシック" panose="020B0600070205080204" pitchFamily="34" charset="-128"/>
              </a:rPr>
              <a:t>Triangeln i dessa formell kallas för "delta" och betyder hur mycket värdet har ändrats eller borde ändras.</a:t>
            </a:r>
          </a:p>
          <a:p>
            <a:r>
              <a:rPr lang="sv-SE" altLang="en-SE">
                <a:latin typeface="Times" pitchFamily="2" charset="0"/>
                <a:ea typeface="ＭＳ Ｐゴシック" panose="020B0600070205080204" pitchFamily="34" charset="-128"/>
              </a:rPr>
              <a:t> </a:t>
            </a:r>
          </a:p>
          <a:p>
            <a:r>
              <a:rPr lang="sv-SE" altLang="en-SE">
                <a:latin typeface="Times" pitchFamily="2" charset="0"/>
                <a:ea typeface="ＭＳ Ｐゴシック" panose="020B0600070205080204" pitchFamily="34" charset="-128"/>
              </a:rPr>
              <a:t>Vid en metabol acidos har din HCO3 minskat med delta HCO3.  Delta HCO3 gånger 0,16 är lika med delta pCO2, nämligen hur mycket ditt pCO2 borde ha minskat.</a:t>
            </a:r>
          </a:p>
          <a:p>
            <a:r>
              <a:rPr lang="sv-SE" altLang="en-SE">
                <a:latin typeface="Times" pitchFamily="2" charset="0"/>
                <a:ea typeface="ＭＳ Ｐゴシック" panose="020B0600070205080204" pitchFamily="34" charset="-128"/>
              </a:rPr>
              <a:t> </a:t>
            </a:r>
          </a:p>
          <a:p>
            <a:r>
              <a:rPr lang="sv-SE" altLang="en-SE">
                <a:latin typeface="Times" pitchFamily="2" charset="0"/>
                <a:ea typeface="ＭＳ Ｐゴシック" panose="020B0600070205080204" pitchFamily="34" charset="-128"/>
              </a:rPr>
              <a:t>Vid en metabol alkalos har din HCO3 ökat med delta HCO3.  Delta HCO3 gånger 0,09 är lika med delta pCO2, nämligen hur mycket ditt pCO2 borde ha ökat.</a:t>
            </a:r>
          </a:p>
        </p:txBody>
      </p:sp>
      <p:sp>
        <p:nvSpPr>
          <p:cNvPr id="4" name="Platshållare för bildnummer 3">
            <a:extLst>
              <a:ext uri="{FF2B5EF4-FFF2-40B4-BE49-F238E27FC236}">
                <a16:creationId xmlns:a16="http://schemas.microsoft.com/office/drawing/2014/main" id="{AEB6FD68-8586-A843-9A56-DF20DCB86F15}"/>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5BEBBEBE-B67C-104A-8361-02939F971B8B}" type="slidenum">
              <a:rPr lang="sv-SE" altLang="en-SE" sz="1200"/>
              <a:pPr/>
              <a:t>17</a:t>
            </a:fld>
            <a:endParaRPr lang="sv-SE" altLang="en-SE"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44E6793-145F-0B4B-A29F-BCA25479578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738BA9F-DE0E-5749-B75B-24F16CE12215}"/>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pH i denna blodgas är lågt, det föreligger en acidemi.</a:t>
            </a:r>
          </a:p>
          <a:p>
            <a:r>
              <a:rPr lang="sv-SE" altLang="en-SE">
                <a:latin typeface="Times" pitchFamily="2" charset="0"/>
                <a:ea typeface="ＭＳ Ｐゴシック" panose="020B0600070205080204" pitchFamily="34" charset="-128"/>
              </a:rPr>
              <a:t>HCO3 är mindre än 22 och då är den dominanta rubbningen en metabol acidos.</a:t>
            </a:r>
          </a:p>
          <a:p>
            <a:r>
              <a:rPr lang="sv-SE" altLang="en-SE">
                <a:latin typeface="Times" pitchFamily="2" charset="0"/>
                <a:ea typeface="ＭＳ Ｐゴシック" panose="020B0600070205080204" pitchFamily="34" charset="-128"/>
              </a:rPr>
              <a:t>HCO3 har gått ner från 24 till 4, således är delta HCO3 20.</a:t>
            </a:r>
          </a:p>
          <a:p>
            <a:r>
              <a:rPr lang="sv-SE" altLang="en-SE">
                <a:latin typeface="Times" pitchFamily="2" charset="0"/>
                <a:ea typeface="ＭＳ Ｐゴシック" panose="020B0600070205080204" pitchFamily="34" charset="-128"/>
              </a:rPr>
              <a:t>20 x 0,16 är lika med 3,2, vilket innebär att pCO2 borde ha sjunkit med 3,2 kPa.</a:t>
            </a:r>
          </a:p>
          <a:p>
            <a:r>
              <a:rPr lang="sv-SE" altLang="en-SE">
                <a:latin typeface="Times" pitchFamily="2" charset="0"/>
                <a:ea typeface="ＭＳ Ｐゴシック" panose="020B0600070205080204" pitchFamily="34" charset="-128"/>
              </a:rPr>
              <a:t>Förväntat pCO2 är således 5,3 - 3,2 vilket är lika med 2,1.</a:t>
            </a:r>
          </a:p>
          <a:p>
            <a:r>
              <a:rPr lang="sv-SE" altLang="en-SE">
                <a:latin typeface="Times" pitchFamily="2" charset="0"/>
                <a:ea typeface="ＭＳ Ｐゴシック" panose="020B0600070205080204" pitchFamily="34" charset="-128"/>
              </a:rPr>
              <a:t>Det aktuella pCO2 är 1,9, vilket är ganska nära.</a:t>
            </a:r>
          </a:p>
          <a:p>
            <a:r>
              <a:rPr lang="sv-SE" altLang="en-SE">
                <a:latin typeface="Times" pitchFamily="2" charset="0"/>
                <a:ea typeface="ＭＳ Ｐゴシック" panose="020B0600070205080204" pitchFamily="34" charset="-128"/>
              </a:rPr>
              <a:t> </a:t>
            </a:r>
          </a:p>
          <a:p>
            <a:r>
              <a:rPr lang="sv-SE" altLang="en-SE">
                <a:latin typeface="Times" pitchFamily="2" charset="0"/>
                <a:ea typeface="ＭＳ Ｐゴシック" panose="020B0600070205080204" pitchFamily="34" charset="-128"/>
              </a:rPr>
              <a:t>Man kan då dra för slutsats att en fysiologisk respiratorisk kompensation föreligger, vilket innebär att det INTE finns någon uppenbar respiratorisk rubbning.</a:t>
            </a:r>
          </a:p>
        </p:txBody>
      </p:sp>
      <p:sp>
        <p:nvSpPr>
          <p:cNvPr id="4" name="Platshållare för bildnummer 3">
            <a:extLst>
              <a:ext uri="{FF2B5EF4-FFF2-40B4-BE49-F238E27FC236}">
                <a16:creationId xmlns:a16="http://schemas.microsoft.com/office/drawing/2014/main" id="{31013DB7-E804-EE45-93AC-817F10C96AE4}"/>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20A9A582-6FEA-C44F-AE2E-7DB4C473A596}" type="slidenum">
              <a:rPr lang="sv-SE" altLang="en-SE" sz="1200"/>
              <a:pPr/>
              <a:t>18</a:t>
            </a:fld>
            <a:endParaRPr lang="sv-SE" altLang="en-SE"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5DBFB88-85B4-994F-B1E5-922B52B7ECB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5995C15-A8F7-9A43-817E-6DEFFBEE661E}"/>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pH i denna blodgas är lågt, det föreligger en acidemi.</a:t>
            </a:r>
          </a:p>
          <a:p>
            <a:r>
              <a:rPr lang="sv-SE" altLang="en-SE">
                <a:latin typeface="Times" pitchFamily="2" charset="0"/>
                <a:ea typeface="ＭＳ Ｐゴシック" panose="020B0600070205080204" pitchFamily="34" charset="-128"/>
              </a:rPr>
              <a:t>HCO3 är mindre än 22 och då är den dominanta rubbningen en metabol acidos.</a:t>
            </a:r>
          </a:p>
          <a:p>
            <a:r>
              <a:rPr lang="sv-SE" altLang="en-SE">
                <a:latin typeface="Times" pitchFamily="2" charset="0"/>
                <a:ea typeface="ＭＳ Ｐゴシック" panose="020B0600070205080204" pitchFamily="34" charset="-128"/>
              </a:rPr>
              <a:t>HCO3 har gått ner från 24 till 13, således är delta HCO3 11.</a:t>
            </a:r>
          </a:p>
          <a:p>
            <a:r>
              <a:rPr lang="sv-SE" altLang="en-SE">
                <a:latin typeface="Times" pitchFamily="2" charset="0"/>
                <a:ea typeface="ＭＳ Ｐゴシック" panose="020B0600070205080204" pitchFamily="34" charset="-128"/>
              </a:rPr>
              <a:t>11 x 0,16 är lika med 1,8, vilket innebär att pCO2 borde ha sjunkit med 1,8 kPa.</a:t>
            </a:r>
          </a:p>
          <a:p>
            <a:r>
              <a:rPr lang="sv-SE" altLang="en-SE">
                <a:latin typeface="Times" pitchFamily="2" charset="0"/>
                <a:ea typeface="ＭＳ Ｐゴシック" panose="020B0600070205080204" pitchFamily="34" charset="-128"/>
              </a:rPr>
              <a:t>Förväntat pCO2 är således 5,3 - 1,8 vilket är lika med 3,5.</a:t>
            </a:r>
          </a:p>
          <a:p>
            <a:r>
              <a:rPr lang="sv-SE" altLang="en-SE">
                <a:latin typeface="Times" pitchFamily="2" charset="0"/>
                <a:ea typeface="ＭＳ Ｐゴシック" panose="020B0600070205080204" pitchFamily="34" charset="-128"/>
              </a:rPr>
              <a:t>Det aktuella pCO2 venöst är 5,4, vilket innebär att pCO2 arteriellt är ca 4,4.</a:t>
            </a:r>
          </a:p>
          <a:p>
            <a:r>
              <a:rPr lang="sv-SE" altLang="en-SE">
                <a:latin typeface="Times" pitchFamily="2" charset="0"/>
                <a:ea typeface="ＭＳ Ｐゴシック" panose="020B0600070205080204" pitchFamily="34" charset="-128"/>
              </a:rPr>
              <a:t> </a:t>
            </a:r>
          </a:p>
          <a:p>
            <a:r>
              <a:rPr lang="sv-SE" altLang="en-SE">
                <a:latin typeface="Times" pitchFamily="2" charset="0"/>
                <a:ea typeface="ＭＳ Ｐゴシック" panose="020B0600070205080204" pitchFamily="34" charset="-128"/>
              </a:rPr>
              <a:t>Det finns således en inadekvat respiratorisk kompensation, och man kan då dra slutsatsen att även en respiratorisk acidos föreligger.</a:t>
            </a:r>
          </a:p>
        </p:txBody>
      </p:sp>
      <p:sp>
        <p:nvSpPr>
          <p:cNvPr id="4" name="Platshållare för bildnummer 3">
            <a:extLst>
              <a:ext uri="{FF2B5EF4-FFF2-40B4-BE49-F238E27FC236}">
                <a16:creationId xmlns:a16="http://schemas.microsoft.com/office/drawing/2014/main" id="{8BC0E5F0-32FC-EB45-B283-1DEB091C0321}"/>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076FAB5D-EF8F-C341-8D3D-AD6323367AB1}" type="slidenum">
              <a:rPr lang="sv-SE" altLang="en-SE" sz="1200"/>
              <a:pPr/>
              <a:t>19</a:t>
            </a:fld>
            <a:endParaRPr lang="sv-SE" altLang="en-SE"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DD250A8-097F-1548-B7F4-50FAA62A7CA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AAF069B-A6CE-A540-812A-E6E31A4707C3}"/>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I arteriellt blod är ett normalt pH mellan 7,38 och 7,42, även om vissa källor påstår att ett normalt pH intervall är mellan 7,35 och 7,45.</a:t>
            </a:r>
          </a:p>
          <a:p>
            <a:r>
              <a:rPr lang="sv-SE" altLang="en-SE">
                <a:latin typeface="Times" pitchFamily="2" charset="0"/>
                <a:ea typeface="ＭＳ Ｐゴシック" panose="020B0600070205080204" pitchFamily="34" charset="-128"/>
              </a:rPr>
              <a:t>Ett normalt pCO2 är mellan 5,0 och 5,7 kPa</a:t>
            </a:r>
          </a:p>
          <a:p>
            <a:r>
              <a:rPr lang="sv-SE" altLang="en-SE">
                <a:latin typeface="Times" pitchFamily="2" charset="0"/>
                <a:ea typeface="ＭＳ Ｐゴシック" panose="020B0600070205080204" pitchFamily="34" charset="-128"/>
              </a:rPr>
              <a:t>Ett normalt HCO3 är mellan 22 och 26 mmol/L och ett normalt laktat är mindre än 2 mmol/L.</a:t>
            </a:r>
          </a:p>
        </p:txBody>
      </p:sp>
      <p:sp>
        <p:nvSpPr>
          <p:cNvPr id="4" name="Platshållare för bildnummer 3">
            <a:extLst>
              <a:ext uri="{FF2B5EF4-FFF2-40B4-BE49-F238E27FC236}">
                <a16:creationId xmlns:a16="http://schemas.microsoft.com/office/drawing/2014/main" id="{F9FEDA91-649C-AD40-9834-3D89FD796D6D}"/>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4F341D2F-1DDF-AC48-80CB-9AA1BB4A89AE}" type="slidenum">
              <a:rPr lang="sv-SE" altLang="en-SE" sz="1200"/>
              <a:pPr/>
              <a:t>2</a:t>
            </a:fld>
            <a:endParaRPr lang="sv-SE" altLang="en-SE"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DB2107E-25EC-E24E-A584-223B2DD3F89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CF7EEC3-4FDC-FF44-A8E7-F84654B155DF}"/>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pH i denna blodgas är lågt, det föreligger en acidemi.</a:t>
            </a:r>
          </a:p>
          <a:p>
            <a:r>
              <a:rPr lang="sv-SE" altLang="en-SE">
                <a:latin typeface="Times" pitchFamily="2" charset="0"/>
                <a:ea typeface="ＭＳ Ｐゴシック" panose="020B0600070205080204" pitchFamily="34" charset="-128"/>
              </a:rPr>
              <a:t>HCO3 är mindre än 22 och då är den dominanta rubbningen en metabol acidos.</a:t>
            </a:r>
          </a:p>
          <a:p>
            <a:r>
              <a:rPr lang="sv-SE" altLang="en-SE">
                <a:latin typeface="Times" pitchFamily="2" charset="0"/>
                <a:ea typeface="ＭＳ Ｐゴシック" panose="020B0600070205080204" pitchFamily="34" charset="-128"/>
              </a:rPr>
              <a:t>HCO3 har gått ner från 24 till 9, således är delta HCO3 15.</a:t>
            </a:r>
          </a:p>
          <a:p>
            <a:r>
              <a:rPr lang="sv-SE" altLang="en-SE">
                <a:latin typeface="Times" pitchFamily="2" charset="0"/>
                <a:ea typeface="ＭＳ Ｐゴシック" panose="020B0600070205080204" pitchFamily="34" charset="-128"/>
              </a:rPr>
              <a:t>15 x 0,16 är lika med 2,4 vilket innebär att pCO2 borde ha sjunkit med 2,4 kPa.</a:t>
            </a:r>
          </a:p>
          <a:p>
            <a:r>
              <a:rPr lang="sv-SE" altLang="en-SE">
                <a:latin typeface="Times" pitchFamily="2" charset="0"/>
                <a:ea typeface="ＭＳ Ｐゴシック" panose="020B0600070205080204" pitchFamily="34" charset="-128"/>
              </a:rPr>
              <a:t>Förväntat pCO2 är således 5,3 - 2,4 vilket är lika med 2,9.</a:t>
            </a:r>
          </a:p>
          <a:p>
            <a:r>
              <a:rPr lang="sv-SE" altLang="en-SE">
                <a:latin typeface="Times" pitchFamily="2" charset="0"/>
                <a:ea typeface="ＭＳ Ｐゴシック" panose="020B0600070205080204" pitchFamily="34" charset="-128"/>
              </a:rPr>
              <a:t>Det aktuella pCO2 är 1,1.</a:t>
            </a:r>
          </a:p>
          <a:p>
            <a:endParaRPr lang="sv-SE" altLang="en-SE">
              <a:latin typeface="Times" pitchFamily="2" charset="0"/>
              <a:ea typeface="ＭＳ Ｐゴシック" panose="020B0600070205080204" pitchFamily="34" charset="-128"/>
            </a:endParaRPr>
          </a:p>
          <a:p>
            <a:r>
              <a:rPr lang="sv-SE" altLang="en-SE">
                <a:latin typeface="Times" pitchFamily="2" charset="0"/>
                <a:ea typeface="ＭＳ Ｐゴシック" panose="020B0600070205080204" pitchFamily="34" charset="-128"/>
              </a:rPr>
              <a:t>Man kan dra slutsatsen att patienten hyperventilerar för mycket, och att även en respiratorisk alkalos föreligger. </a:t>
            </a:r>
          </a:p>
        </p:txBody>
      </p:sp>
      <p:sp>
        <p:nvSpPr>
          <p:cNvPr id="4" name="Platshållare för bildnummer 3">
            <a:extLst>
              <a:ext uri="{FF2B5EF4-FFF2-40B4-BE49-F238E27FC236}">
                <a16:creationId xmlns:a16="http://schemas.microsoft.com/office/drawing/2014/main" id="{8B557311-FCFE-3F4F-B0D4-D6C4DB3CA560}"/>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5225E89B-0B61-5345-85EA-71176026BEB2}" type="slidenum">
              <a:rPr lang="sv-SE" altLang="en-SE" sz="1200"/>
              <a:pPr/>
              <a:t>20</a:t>
            </a:fld>
            <a:endParaRPr lang="sv-SE" altLang="en-SE"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F7E9A25-F291-1C49-9690-95D71104751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76B77C9-EE23-E745-8B17-287C30EC0A00}"/>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pH i denna blodgas är högt, det föreligger en alkalemi.</a:t>
            </a:r>
          </a:p>
          <a:p>
            <a:r>
              <a:rPr lang="sv-SE" altLang="en-SE">
                <a:latin typeface="Times" pitchFamily="2" charset="0"/>
                <a:ea typeface="ＭＳ Ｐゴシック" panose="020B0600070205080204" pitchFamily="34" charset="-128"/>
              </a:rPr>
              <a:t>HCO3 är över 26 och då är den dominanta rubbningen en metabol alkalos.</a:t>
            </a:r>
          </a:p>
          <a:p>
            <a:r>
              <a:rPr lang="sv-SE" altLang="en-SE">
                <a:latin typeface="Times" pitchFamily="2" charset="0"/>
                <a:ea typeface="ＭＳ Ｐゴシック" panose="020B0600070205080204" pitchFamily="34" charset="-128"/>
              </a:rPr>
              <a:t>HCO3 har gått upp från 24 till 37, således är delta HCO3 13.</a:t>
            </a:r>
          </a:p>
          <a:p>
            <a:r>
              <a:rPr lang="sv-SE" altLang="en-SE">
                <a:latin typeface="Times" pitchFamily="2" charset="0"/>
                <a:ea typeface="ＭＳ Ｐゴシック" panose="020B0600070205080204" pitchFamily="34" charset="-128"/>
              </a:rPr>
              <a:t>13 x 0,09 är lika med 1,2 vilket innebär att pCO2 borde ha ökat med 1,2 kPa.</a:t>
            </a:r>
          </a:p>
          <a:p>
            <a:r>
              <a:rPr lang="sv-SE" altLang="en-SE">
                <a:latin typeface="Times" pitchFamily="2" charset="0"/>
                <a:ea typeface="ＭＳ Ｐゴシック" panose="020B0600070205080204" pitchFamily="34" charset="-128"/>
              </a:rPr>
              <a:t>Förväntat pCO2 är således 5,3 + 1,2 vilket är lika med 6,5.</a:t>
            </a:r>
          </a:p>
          <a:p>
            <a:r>
              <a:rPr lang="sv-SE" altLang="en-SE">
                <a:latin typeface="Times" pitchFamily="2" charset="0"/>
                <a:ea typeface="ＭＳ Ｐゴシック" panose="020B0600070205080204" pitchFamily="34" charset="-128"/>
              </a:rPr>
              <a:t>Det aktuella pCO2 är 6,3.</a:t>
            </a:r>
          </a:p>
          <a:p>
            <a:r>
              <a:rPr lang="sv-SE" altLang="en-SE">
                <a:latin typeface="Times" pitchFamily="2" charset="0"/>
                <a:ea typeface="ＭＳ Ｐゴシック" panose="020B0600070205080204" pitchFamily="34" charset="-128"/>
              </a:rPr>
              <a:t> </a:t>
            </a:r>
          </a:p>
          <a:p>
            <a:r>
              <a:rPr lang="sv-SE" altLang="en-SE">
                <a:latin typeface="Times" pitchFamily="2" charset="0"/>
                <a:ea typeface="ＭＳ Ｐゴシック" panose="020B0600070205080204" pitchFamily="34" charset="-128"/>
              </a:rPr>
              <a:t>Man kan då dra slutsatsen att en fysiologisk respiratorisk kompensation föreligger, vilket innebär att det INTE finns någon uppenbar respiratorisk rubbning.</a:t>
            </a:r>
          </a:p>
        </p:txBody>
      </p:sp>
      <p:sp>
        <p:nvSpPr>
          <p:cNvPr id="4" name="Platshållare för bildnummer 3">
            <a:extLst>
              <a:ext uri="{FF2B5EF4-FFF2-40B4-BE49-F238E27FC236}">
                <a16:creationId xmlns:a16="http://schemas.microsoft.com/office/drawing/2014/main" id="{E05AA0DF-75CE-684B-A8E7-1EBD0633617E}"/>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A95992C4-E194-7E46-AB4B-1016EEC784B1}" type="slidenum">
              <a:rPr lang="sv-SE" altLang="en-SE" sz="1200"/>
              <a:pPr/>
              <a:t>21</a:t>
            </a:fld>
            <a:endParaRPr lang="sv-SE" altLang="en-SE"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93DA7F3-9122-0A48-9D45-142674615A9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335DFCE-C9BB-D44A-A339-4CB6C2CC4E68}"/>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Vid en respiratorisk rubbning kan en metabol kompensation föreligga, men det tar 3-5 dagar för kompensationen att utvecklas, och då blir</a:t>
            </a:r>
          </a:p>
          <a:p>
            <a:r>
              <a:rPr lang="sv-SE" altLang="en-SE">
                <a:latin typeface="Times" pitchFamily="2" charset="0"/>
                <a:ea typeface="ＭＳ Ｐゴシック" panose="020B0600070205080204" pitchFamily="34" charset="-128"/>
              </a:rPr>
              <a:t>kompensationen proportionell till graden av den respiratoriska rubbningen.</a:t>
            </a:r>
          </a:p>
          <a:p>
            <a:r>
              <a:rPr lang="sv-SE" altLang="en-SE">
                <a:latin typeface="Times" pitchFamily="2" charset="0"/>
                <a:ea typeface="ＭＳ Ｐゴシック" panose="020B0600070205080204" pitchFamily="34" charset="-128"/>
              </a:rPr>
              <a:t> </a:t>
            </a:r>
          </a:p>
          <a:p>
            <a:r>
              <a:rPr lang="sv-SE" altLang="en-SE">
                <a:latin typeface="Times" pitchFamily="2" charset="0"/>
                <a:ea typeface="ＭＳ Ｐゴシック" panose="020B0600070205080204" pitchFamily="34" charset="-128"/>
              </a:rPr>
              <a:t>Vid en respiratorisk rubbning som har varit i enstaka timmar förväntas ingen metabol kompensation.</a:t>
            </a:r>
          </a:p>
        </p:txBody>
      </p:sp>
      <p:sp>
        <p:nvSpPr>
          <p:cNvPr id="4" name="Platshållare för bildnummer 3">
            <a:extLst>
              <a:ext uri="{FF2B5EF4-FFF2-40B4-BE49-F238E27FC236}">
                <a16:creationId xmlns:a16="http://schemas.microsoft.com/office/drawing/2014/main" id="{6F1D3DA8-785F-9E44-B4AF-0A0A3733FFFB}"/>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AA8A8A58-863D-794D-B8E6-621FF0CF4776}" type="slidenum">
              <a:rPr lang="sv-SE" altLang="en-SE" sz="1200"/>
              <a:pPr/>
              <a:t>22</a:t>
            </a:fld>
            <a:endParaRPr lang="sv-SE" altLang="en-SE"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C32C175-F811-A645-909C-31DF23C53F8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38B693E-6D3B-CA48-B124-3548F1D89F6E}"/>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Det finns formler för att uppskatta hur HCO3 bör ändras när man har en KRONISK respiratorisk rubbning</a:t>
            </a:r>
          </a:p>
          <a:p>
            <a:r>
              <a:rPr lang="sv-SE" altLang="en-SE">
                <a:latin typeface="Times" pitchFamily="2" charset="0"/>
                <a:ea typeface="ＭＳ Ｐゴシック" panose="020B0600070205080204" pitchFamily="34" charset="-128"/>
              </a:rPr>
              <a:t> </a:t>
            </a:r>
          </a:p>
          <a:p>
            <a:r>
              <a:rPr lang="sv-SE" altLang="en-SE">
                <a:latin typeface="Times" pitchFamily="2" charset="0"/>
                <a:ea typeface="ＭＳ Ｐゴシック" panose="020B0600070205080204" pitchFamily="34" charset="-128"/>
              </a:rPr>
              <a:t>Vid en kronisk respiratorisk acidos har pCO2 ökat med delta pCO2.  Delta pCO2 gånger 2,62 är lika med delta HCO3, nämligen hur mycket HCO3 borde ha ökat.</a:t>
            </a:r>
          </a:p>
          <a:p>
            <a:r>
              <a:rPr lang="sv-SE" altLang="en-SE">
                <a:latin typeface="Times" pitchFamily="2" charset="0"/>
                <a:ea typeface="ＭＳ Ｐゴシック" panose="020B0600070205080204" pitchFamily="34" charset="-128"/>
              </a:rPr>
              <a:t> </a:t>
            </a:r>
          </a:p>
          <a:p>
            <a:r>
              <a:rPr lang="sv-SE" altLang="en-SE">
                <a:latin typeface="Times" pitchFamily="2" charset="0"/>
                <a:ea typeface="ＭＳ Ｐゴシック" panose="020B0600070205080204" pitchFamily="34" charset="-128"/>
              </a:rPr>
              <a:t>Vid en kronisk respiratorisk alkalos har pCO2 minskat med delta pCO2.  Delta pCO2 gånger 3,0 är lika med delta HCO3, nämligen hur mycket HCO3 borde ha minskat.</a:t>
            </a:r>
          </a:p>
        </p:txBody>
      </p:sp>
      <p:sp>
        <p:nvSpPr>
          <p:cNvPr id="4" name="Platshållare för bildnummer 3">
            <a:extLst>
              <a:ext uri="{FF2B5EF4-FFF2-40B4-BE49-F238E27FC236}">
                <a16:creationId xmlns:a16="http://schemas.microsoft.com/office/drawing/2014/main" id="{9BD00557-E772-D14A-BFC4-CC83E975CE95}"/>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FFAD6F97-28DD-5049-8471-AC2FF69D8917}" type="slidenum">
              <a:rPr lang="sv-SE" altLang="en-SE" sz="1200"/>
              <a:pPr/>
              <a:t>23</a:t>
            </a:fld>
            <a:endParaRPr lang="sv-SE" altLang="en-SE"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0D888C1-D865-8342-83EA-BAF275B2AF3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FEE40DD-3764-434D-95BC-2F0D289E121A}"/>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pH i denna blodgas är lågt, det föreligger en acidemi.</a:t>
            </a:r>
          </a:p>
          <a:p>
            <a:r>
              <a:rPr lang="sv-SE" altLang="en-SE">
                <a:latin typeface="Times" pitchFamily="2" charset="0"/>
                <a:ea typeface="ＭＳ Ｐゴシック" panose="020B0600070205080204" pitchFamily="34" charset="-128"/>
              </a:rPr>
              <a:t>pCO2 är över 5,7 och då är den dominanta rubbningen en respiratorisk acidos.</a:t>
            </a:r>
          </a:p>
          <a:p>
            <a:r>
              <a:rPr lang="sv-SE" altLang="en-SE">
                <a:latin typeface="Times" pitchFamily="2" charset="0"/>
                <a:ea typeface="ＭＳ Ｐゴシック" panose="020B0600070205080204" pitchFamily="34" charset="-128"/>
              </a:rPr>
              <a:t>pCO2 har gått upp från 5,3 till 12,1, således är delta pCO2 6,8.</a:t>
            </a:r>
          </a:p>
          <a:p>
            <a:r>
              <a:rPr lang="sv-SE" altLang="en-SE">
                <a:latin typeface="Times" pitchFamily="2" charset="0"/>
                <a:ea typeface="ＭＳ Ｐゴシック" panose="020B0600070205080204" pitchFamily="34" charset="-128"/>
              </a:rPr>
              <a:t>6,8 x 2,62 är lika med 18 vilket innebär att HCO3 borde ha ökat med 18 mmol/L om den respiratoriska rubbningen är kronisk.</a:t>
            </a:r>
          </a:p>
          <a:p>
            <a:r>
              <a:rPr lang="sv-SE" altLang="en-SE">
                <a:latin typeface="Times" pitchFamily="2" charset="0"/>
                <a:ea typeface="ＭＳ Ｐゴシック" panose="020B0600070205080204" pitchFamily="34" charset="-128"/>
              </a:rPr>
              <a:t>Förväntat HCO3 vid en kronisk rubbning är således 24 + 18 vilket är lika med 42</a:t>
            </a:r>
          </a:p>
          <a:p>
            <a:r>
              <a:rPr lang="sv-SE" altLang="en-SE">
                <a:latin typeface="Times" pitchFamily="2" charset="0"/>
                <a:ea typeface="ＭＳ Ｐゴシック" panose="020B0600070205080204" pitchFamily="34" charset="-128"/>
              </a:rPr>
              <a:t>Det aktuella HCO3 är 25.</a:t>
            </a:r>
          </a:p>
          <a:p>
            <a:r>
              <a:rPr lang="sv-SE" altLang="en-SE">
                <a:latin typeface="Times" pitchFamily="2" charset="0"/>
                <a:ea typeface="ＭＳ Ｐゴシック" panose="020B0600070205080204" pitchFamily="34" charset="-128"/>
              </a:rPr>
              <a:t> </a:t>
            </a:r>
          </a:p>
          <a:p>
            <a:r>
              <a:rPr lang="sv-SE" altLang="en-SE">
                <a:latin typeface="Times" pitchFamily="2" charset="0"/>
                <a:ea typeface="ＭＳ Ｐゴシック" panose="020B0600070205080204" pitchFamily="34" charset="-128"/>
              </a:rPr>
              <a:t>Man kan då dra den preliminära slutsatsen att den respiratoriska rubbningen är akut.</a:t>
            </a:r>
          </a:p>
          <a:p>
            <a:r>
              <a:rPr lang="sv-SE" altLang="en-SE">
                <a:latin typeface="Times" pitchFamily="2" charset="0"/>
                <a:ea typeface="ＭＳ Ｐゴシック" panose="020B0600070205080204" pitchFamily="34" charset="-128"/>
              </a:rPr>
              <a:t>Notera att detta är en preliminär slutsats.  Man behöver ta sig igenom alla fyra steg innan man kan känna sig trygg på sin tolkning.</a:t>
            </a:r>
          </a:p>
        </p:txBody>
      </p:sp>
      <p:sp>
        <p:nvSpPr>
          <p:cNvPr id="4" name="Platshållare för bildnummer 3">
            <a:extLst>
              <a:ext uri="{FF2B5EF4-FFF2-40B4-BE49-F238E27FC236}">
                <a16:creationId xmlns:a16="http://schemas.microsoft.com/office/drawing/2014/main" id="{11BA93FC-C74C-8745-A3D8-8357EBB839F0}"/>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384835A2-2D18-0E45-9635-11E0BBBEEFDE}" type="slidenum">
              <a:rPr lang="sv-SE" altLang="en-SE" sz="1200"/>
              <a:pPr/>
              <a:t>24</a:t>
            </a:fld>
            <a:endParaRPr lang="sv-SE" altLang="en-SE"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387472A-D16C-2B46-B87D-5EE8BEC6BB1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16C9984-494D-CD4B-AFF9-EB15176ABF51}"/>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pH i denna blodgas är lågt, det föreligger en acidemi.</a:t>
            </a:r>
          </a:p>
          <a:p>
            <a:r>
              <a:rPr lang="sv-SE" altLang="en-SE">
                <a:latin typeface="Times" pitchFamily="2" charset="0"/>
                <a:ea typeface="ＭＳ Ｐゴシック" panose="020B0600070205080204" pitchFamily="34" charset="-128"/>
              </a:rPr>
              <a:t>pCO2 är över 5,7 och då är den dominanta rubbningen en respiratorisk acidos.</a:t>
            </a:r>
          </a:p>
          <a:p>
            <a:r>
              <a:rPr lang="sv-SE" altLang="en-SE">
                <a:latin typeface="Times" pitchFamily="2" charset="0"/>
                <a:ea typeface="ＭＳ Ｐゴシック" panose="020B0600070205080204" pitchFamily="34" charset="-128"/>
              </a:rPr>
              <a:t>pCO2 har gått upp från 5,3 till 8,0, således är delta pCO2 2,7.</a:t>
            </a:r>
          </a:p>
          <a:p>
            <a:r>
              <a:rPr lang="sv-SE" altLang="en-SE">
                <a:latin typeface="Times" pitchFamily="2" charset="0"/>
                <a:ea typeface="ＭＳ Ｐゴシック" panose="020B0600070205080204" pitchFamily="34" charset="-128"/>
              </a:rPr>
              <a:t>2,7 x 2,62 är lika med 7,1 vilket innebär att HCO3 borde ha ökat med 7,1 mmol/L om den respiratoriska rubbningen är kronisk.</a:t>
            </a:r>
          </a:p>
          <a:p>
            <a:r>
              <a:rPr lang="sv-SE" altLang="en-SE">
                <a:latin typeface="Times" pitchFamily="2" charset="0"/>
                <a:ea typeface="ＭＳ Ｐゴシック" panose="020B0600070205080204" pitchFamily="34" charset="-128"/>
              </a:rPr>
              <a:t>Förväntat HCO3 vid en kronisk rubbning är således 24 + 7 vilket är lika med 31</a:t>
            </a:r>
          </a:p>
          <a:p>
            <a:r>
              <a:rPr lang="sv-SE" altLang="en-SE">
                <a:latin typeface="Times" pitchFamily="2" charset="0"/>
                <a:ea typeface="ＭＳ Ｐゴシック" panose="020B0600070205080204" pitchFamily="34" charset="-128"/>
              </a:rPr>
              <a:t>Det aktuella bikarbonatet är 29, vilket är ganska nära.</a:t>
            </a:r>
          </a:p>
          <a:p>
            <a:r>
              <a:rPr lang="sv-SE" altLang="en-SE">
                <a:latin typeface="Times" pitchFamily="2" charset="0"/>
                <a:ea typeface="ＭＳ Ｐゴシック" panose="020B0600070205080204" pitchFamily="34" charset="-128"/>
              </a:rPr>
              <a:t> </a:t>
            </a:r>
          </a:p>
          <a:p>
            <a:r>
              <a:rPr lang="sv-SE" altLang="en-SE">
                <a:latin typeface="Times" pitchFamily="2" charset="0"/>
                <a:ea typeface="ＭＳ Ｐゴシック" panose="020B0600070205080204" pitchFamily="34" charset="-128"/>
              </a:rPr>
              <a:t>Man kan då dra den preliminära slutsatsen att den respiratoriska rubbningen är kronisk.</a:t>
            </a:r>
          </a:p>
        </p:txBody>
      </p:sp>
      <p:sp>
        <p:nvSpPr>
          <p:cNvPr id="4" name="Platshållare för bildnummer 3">
            <a:extLst>
              <a:ext uri="{FF2B5EF4-FFF2-40B4-BE49-F238E27FC236}">
                <a16:creationId xmlns:a16="http://schemas.microsoft.com/office/drawing/2014/main" id="{BBFFC605-69A4-C342-8DB3-B3D9CC3437D9}"/>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33BD3DE0-C7E2-E046-BC24-B5BF5ADE82CF}" type="slidenum">
              <a:rPr lang="sv-SE" altLang="en-SE" sz="1200"/>
              <a:pPr/>
              <a:t>25</a:t>
            </a:fld>
            <a:endParaRPr lang="sv-SE" altLang="en-SE"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A569D01-24CF-BE48-8080-32DB7E684D8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7869C9B-9A1A-374A-B6A6-D11D8E54EC38}"/>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pH i denna blodgas är högt, det föreligger en alkalemi.</a:t>
            </a:r>
          </a:p>
          <a:p>
            <a:r>
              <a:rPr lang="sv-SE" altLang="en-SE">
                <a:latin typeface="Times" pitchFamily="2" charset="0"/>
                <a:ea typeface="ＭＳ Ｐゴシック" panose="020B0600070205080204" pitchFamily="34" charset="-128"/>
              </a:rPr>
              <a:t>pCO2 är mindre än 5,0 och då är den dominanta rubbningen en respiratorisk alkalos.</a:t>
            </a:r>
          </a:p>
          <a:p>
            <a:r>
              <a:rPr lang="sv-SE" altLang="en-SE">
                <a:latin typeface="Times" pitchFamily="2" charset="0"/>
                <a:ea typeface="ＭＳ Ｐゴシック" panose="020B0600070205080204" pitchFamily="34" charset="-128"/>
              </a:rPr>
              <a:t>pCO2 har gått ner från 5,3 till 1,7, således är delta pCO2 3,6.</a:t>
            </a:r>
          </a:p>
          <a:p>
            <a:r>
              <a:rPr lang="sv-SE" altLang="en-SE">
                <a:latin typeface="Times" pitchFamily="2" charset="0"/>
                <a:ea typeface="ＭＳ Ｐゴシック" panose="020B0600070205080204" pitchFamily="34" charset="-128"/>
              </a:rPr>
              <a:t>3,6 x 3,0 är lika med 11, vilket innebär att HCO3 borde ha minskat med 11 mmol/L om den respiratoriska rubbningen är kronisk.</a:t>
            </a:r>
          </a:p>
          <a:p>
            <a:r>
              <a:rPr lang="sv-SE" altLang="en-SE">
                <a:latin typeface="Times" pitchFamily="2" charset="0"/>
                <a:ea typeface="ＭＳ Ｐゴシック" panose="020B0600070205080204" pitchFamily="34" charset="-128"/>
              </a:rPr>
              <a:t>Förväntat HCO3 vid en kronisk rubbning är således 24 - 11 vilket är lika med 13.</a:t>
            </a:r>
          </a:p>
          <a:p>
            <a:r>
              <a:rPr lang="sv-SE" altLang="en-SE">
                <a:latin typeface="Times" pitchFamily="2" charset="0"/>
                <a:ea typeface="ＭＳ Ｐゴシック" panose="020B0600070205080204" pitchFamily="34" charset="-128"/>
              </a:rPr>
              <a:t>Det aktuella HCO3 är 23.</a:t>
            </a:r>
          </a:p>
          <a:p>
            <a:r>
              <a:rPr lang="sv-SE" altLang="en-SE">
                <a:latin typeface="Times" pitchFamily="2" charset="0"/>
                <a:ea typeface="ＭＳ Ｐゴシック" panose="020B0600070205080204" pitchFamily="34" charset="-128"/>
              </a:rPr>
              <a:t> </a:t>
            </a:r>
          </a:p>
          <a:p>
            <a:r>
              <a:rPr lang="sv-SE" altLang="en-SE">
                <a:latin typeface="Times" pitchFamily="2" charset="0"/>
                <a:ea typeface="ＭＳ Ｐゴシック" panose="020B0600070205080204" pitchFamily="34" charset="-128"/>
              </a:rPr>
              <a:t>Man kan då dra den preliminära slutsatsen att den respiratoriska rubbningen är akut.</a:t>
            </a:r>
          </a:p>
        </p:txBody>
      </p:sp>
      <p:sp>
        <p:nvSpPr>
          <p:cNvPr id="4" name="Platshållare för bildnummer 3">
            <a:extLst>
              <a:ext uri="{FF2B5EF4-FFF2-40B4-BE49-F238E27FC236}">
                <a16:creationId xmlns:a16="http://schemas.microsoft.com/office/drawing/2014/main" id="{0B40290C-F7C6-4740-A0C4-4FCADB444D5C}"/>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F03313DD-C28A-614A-9153-20E208C73BAF}" type="slidenum">
              <a:rPr lang="sv-SE" altLang="en-SE" sz="1200"/>
              <a:pPr/>
              <a:t>26</a:t>
            </a:fld>
            <a:endParaRPr lang="sv-SE" altLang="en-SE"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E6B39A9-AA58-9B46-922D-B417FCB80A4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D3B9B12-6EA0-0E44-99AC-B891C32C548F}"/>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Nu kommer vi till tredje steget vid syrabastolkningen.  I detta steg beräknas anjongap, delta anjongap och HCO3 + delta anjongap</a:t>
            </a:r>
          </a:p>
        </p:txBody>
      </p:sp>
      <p:sp>
        <p:nvSpPr>
          <p:cNvPr id="4" name="Platshållare för bildnummer 3">
            <a:extLst>
              <a:ext uri="{FF2B5EF4-FFF2-40B4-BE49-F238E27FC236}">
                <a16:creationId xmlns:a16="http://schemas.microsoft.com/office/drawing/2014/main" id="{0A82F5C8-20CD-554E-AC91-22793FDA12B9}"/>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93FFDB38-7CEE-B64F-8894-76E48192E40F}" type="slidenum">
              <a:rPr lang="sv-SE" altLang="en-SE" sz="1200"/>
              <a:pPr/>
              <a:t>27</a:t>
            </a:fld>
            <a:endParaRPr lang="sv-SE" altLang="en-SE"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F9691B3-1587-D746-8BFF-1D80F72551C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9F69A56-22DE-524B-90E8-10C4CF22AA11}"/>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Det måste finnas lika många katjoner som anjoner i blodet för att åstadkomma elektrisk neutralitet.</a:t>
            </a:r>
          </a:p>
          <a:p>
            <a:r>
              <a:rPr lang="sv-SE" altLang="en-SE">
                <a:latin typeface="Times" pitchFamily="2" charset="0"/>
                <a:ea typeface="ＭＳ Ｐゴシック" panose="020B0600070205080204" pitchFamily="34" charset="-128"/>
              </a:rPr>
              <a:t>I blodet finns albumin som är negativt laddat.</a:t>
            </a:r>
          </a:p>
          <a:p>
            <a:r>
              <a:rPr lang="sv-SE" altLang="en-SE">
                <a:latin typeface="Times" pitchFamily="2" charset="0"/>
                <a:ea typeface="ＭＳ Ｐゴシック" panose="020B0600070205080204" pitchFamily="34" charset="-128"/>
              </a:rPr>
              <a:t>För att åstadkomma elektrisk neutralitet krävs att Na koncentrationen överstiger summan av koncentrationerna av Cl och HCO3.</a:t>
            </a:r>
          </a:p>
        </p:txBody>
      </p:sp>
      <p:sp>
        <p:nvSpPr>
          <p:cNvPr id="4" name="Platshållare för bildnummer 3">
            <a:extLst>
              <a:ext uri="{FF2B5EF4-FFF2-40B4-BE49-F238E27FC236}">
                <a16:creationId xmlns:a16="http://schemas.microsoft.com/office/drawing/2014/main" id="{AAC698E6-0D85-3041-A6A2-BC054831C8BE}"/>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C009032-4535-304D-8338-2DC3E917073E}" type="slidenum">
              <a:rPr lang="sv-SE" altLang="en-SE" sz="1200"/>
              <a:pPr/>
              <a:t>28</a:t>
            </a:fld>
            <a:endParaRPr lang="sv-SE" altLang="en-SE"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7DB931B-C175-C84F-8556-000AE142716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18EB3CC-8E51-644B-A98A-6753ACEF0544}"/>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Na är i blått, Cl i rött och HCO3 i grönt/gult.</a:t>
            </a:r>
          </a:p>
          <a:p>
            <a:r>
              <a:rPr lang="sv-SE" altLang="en-SE">
                <a:latin typeface="Times" pitchFamily="2" charset="0"/>
                <a:ea typeface="ＭＳ Ｐゴシック" panose="020B0600070205080204" pitchFamily="34" charset="-128"/>
              </a:rPr>
              <a:t>Skillnaden mellan koncentrationen av Na och summan av koncentrationerna av Cl och HCO3 är definitionsmässigt anjongapet, som illustreras med den lila färgen.  Man kan anta att anjongapet motsvarar albumin i blodet.</a:t>
            </a:r>
          </a:p>
          <a:p>
            <a:r>
              <a:rPr lang="sv-SE" altLang="en-SE">
                <a:latin typeface="Times" pitchFamily="2" charset="0"/>
                <a:ea typeface="ＭＳ Ｐゴシック" panose="020B0600070205080204" pitchFamily="34" charset="-128"/>
              </a:rPr>
              <a:t> </a:t>
            </a:r>
          </a:p>
          <a:p>
            <a:r>
              <a:rPr lang="sv-SE" altLang="en-SE">
                <a:latin typeface="Times" pitchFamily="2" charset="0"/>
                <a:ea typeface="ＭＳ Ｐゴシック" panose="020B0600070205080204" pitchFamily="34" charset="-128"/>
              </a:rPr>
              <a:t>Varför tar man inte hänsyn till övriga elektrolyter, såsom kalium eller fosfat?  Det är framförallt på grund av att dessa elektrolyter har små koncentrationer jämfört med koncentrationerna av Na, Cl och HCO3.</a:t>
            </a:r>
          </a:p>
        </p:txBody>
      </p:sp>
      <p:sp>
        <p:nvSpPr>
          <p:cNvPr id="4" name="Platshållare för bildnummer 3">
            <a:extLst>
              <a:ext uri="{FF2B5EF4-FFF2-40B4-BE49-F238E27FC236}">
                <a16:creationId xmlns:a16="http://schemas.microsoft.com/office/drawing/2014/main" id="{F66EF03E-73E4-7842-9356-7735E9ACA097}"/>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234F0055-2027-7C40-A6DD-49C63658C8D2}" type="slidenum">
              <a:rPr lang="sv-SE" altLang="en-SE" sz="1200"/>
              <a:pPr/>
              <a:t>29</a:t>
            </a:fld>
            <a:endParaRPr lang="sv-SE" altLang="en-SE"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87259B5-5148-D842-8715-0DF4E91E656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0B9803B-47E0-0141-98ED-FF8599E4D4B5}"/>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Begreppet "acidemi" betyder att pH är mindre än 7,38, medan alkalemi betyder att pH är högre än 7,42</a:t>
            </a:r>
          </a:p>
          <a:p>
            <a:r>
              <a:rPr lang="sv-SE" altLang="en-SE">
                <a:latin typeface="Times" pitchFamily="2" charset="0"/>
                <a:ea typeface="ＭＳ Ｐゴシック" panose="020B0600070205080204" pitchFamily="34" charset="-128"/>
              </a:rPr>
              <a:t>En acidos är en process som sänker pH, medan en alkalos är en process som höjer pH.</a:t>
            </a:r>
          </a:p>
          <a:p>
            <a:r>
              <a:rPr lang="sv-SE" altLang="en-SE">
                <a:latin typeface="Times" pitchFamily="2" charset="0"/>
                <a:ea typeface="ＭＳ Ｐゴシック" panose="020B0600070205080204" pitchFamily="34" charset="-128"/>
              </a:rPr>
              <a:t>En acidos kan föreligga trots att pH är normalt, eller trots att det föreligger en alkalemi, om det samtidigt finns en alkalos.</a:t>
            </a:r>
          </a:p>
        </p:txBody>
      </p:sp>
      <p:sp>
        <p:nvSpPr>
          <p:cNvPr id="4" name="Platshållare för bildnummer 3">
            <a:extLst>
              <a:ext uri="{FF2B5EF4-FFF2-40B4-BE49-F238E27FC236}">
                <a16:creationId xmlns:a16="http://schemas.microsoft.com/office/drawing/2014/main" id="{C84B4CAE-BB35-3344-BE10-7B54867DFAAA}"/>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491B8CC9-D94D-044C-B604-6C5DA57D92CD}" type="slidenum">
              <a:rPr lang="sv-SE" altLang="en-SE" sz="1200"/>
              <a:pPr/>
              <a:t>3</a:t>
            </a:fld>
            <a:endParaRPr lang="sv-SE" altLang="en-SE"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8B29C6C-377C-1B43-BD4C-629EEB29E66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ECE8B78-320C-C74A-B8AC-883650EE6E19}"/>
              </a:ext>
            </a:extLst>
          </p:cNvPr>
          <p:cNvSpPr>
            <a:spLocks noGrp="1"/>
          </p:cNvSpPr>
          <p:nvPr>
            <p:ph type="body" idx="1"/>
          </p:nvPr>
        </p:nvSpPr>
        <p:spPr/>
        <p:txBody>
          <a:bodyPr/>
          <a:lstStyle/>
          <a:p>
            <a:r>
              <a:rPr lang="sv-SE" altLang="en-SE" dirty="0">
                <a:latin typeface="Times" pitchFamily="2" charset="0"/>
                <a:ea typeface="ＭＳ Ｐゴシック" panose="020B0600070205080204" pitchFamily="34" charset="-128"/>
              </a:rPr>
              <a:t>I litteraturen hittar man att ett normalt anjongap ligger på 12 +/- 2 </a:t>
            </a:r>
            <a:r>
              <a:rPr lang="sv-SE" altLang="en-SE" dirty="0" err="1">
                <a:latin typeface="Times" pitchFamily="2" charset="0"/>
                <a:ea typeface="ＭＳ Ｐゴシック" panose="020B0600070205080204" pitchFamily="34" charset="-128"/>
              </a:rPr>
              <a:t>mmol</a:t>
            </a:r>
            <a:r>
              <a:rPr lang="sv-SE" altLang="en-SE" dirty="0">
                <a:latin typeface="Times" pitchFamily="2" charset="0"/>
                <a:ea typeface="ＭＳ Ｐゴシック" panose="020B0600070205080204" pitchFamily="34" charset="-128"/>
              </a:rPr>
              <a:t>/L, men moderna patientnära blodgasapparater mäter klorid på ett annat sätt och anjongapet man får från dessa apparater är ofta betydligt mindre.  Ett normal anjongap är 6-10 </a:t>
            </a:r>
            <a:r>
              <a:rPr lang="sv-SE" altLang="en-SE" dirty="0" err="1">
                <a:latin typeface="Times" pitchFamily="2" charset="0"/>
                <a:ea typeface="ＭＳ Ｐゴシック" panose="020B0600070205080204" pitchFamily="34" charset="-128"/>
              </a:rPr>
              <a:t>mmol</a:t>
            </a:r>
            <a:r>
              <a:rPr lang="sv-SE" altLang="en-SE" dirty="0">
                <a:latin typeface="Times" pitchFamily="2" charset="0"/>
                <a:ea typeface="ＭＳ Ｐゴシック" panose="020B0600070205080204" pitchFamily="34" charset="-128"/>
              </a:rPr>
              <a:t>/L men det kan bero på vilka apparat som används.</a:t>
            </a:r>
          </a:p>
        </p:txBody>
      </p:sp>
      <p:sp>
        <p:nvSpPr>
          <p:cNvPr id="4" name="Platshållare för bildnummer 3">
            <a:extLst>
              <a:ext uri="{FF2B5EF4-FFF2-40B4-BE49-F238E27FC236}">
                <a16:creationId xmlns:a16="http://schemas.microsoft.com/office/drawing/2014/main" id="{2651553E-D1C5-6843-9BB5-86B4C02D2742}"/>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768B0711-033C-9A4C-A2FB-1FC9AF4EAC77}" type="slidenum">
              <a:rPr lang="sv-SE" altLang="en-SE" sz="1200"/>
              <a:pPr/>
              <a:t>30</a:t>
            </a:fld>
            <a:endParaRPr lang="sv-SE" altLang="en-SE"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74BD257-C78B-C44D-9173-C1CCDA50302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3D4F0EF-9C2B-C644-90DE-DA78591375E1}"/>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Delta anjongapet är skillnaden mellan det befintliga anjongapet och det förväntade anjongapet.</a:t>
            </a:r>
          </a:p>
          <a:p>
            <a:r>
              <a:rPr lang="sv-SE" altLang="en-SE">
                <a:latin typeface="Times" pitchFamily="2" charset="0"/>
                <a:ea typeface="ＭＳ Ｐゴシック" panose="020B0600070205080204" pitchFamily="34" charset="-128"/>
              </a:rPr>
              <a:t>Om det föreligger ett delta anjongap innebär det att det finns extra anjoner i blodet som inte borde vara där.</a:t>
            </a:r>
          </a:p>
          <a:p>
            <a:r>
              <a:rPr lang="sv-SE" altLang="en-SE">
                <a:latin typeface="Times" pitchFamily="2" charset="0"/>
                <a:ea typeface="ＭＳ Ｐゴシック" panose="020B0600070205080204" pitchFamily="34" charset="-128"/>
              </a:rPr>
              <a:t>Det innebär att en metabol acidos föreligger om det finns ett delta anjongap, oavsett vad pH värdet är och vad HCO3 värdet är.</a:t>
            </a:r>
          </a:p>
          <a:p>
            <a:r>
              <a:rPr lang="sv-SE" altLang="en-SE">
                <a:latin typeface="Times" pitchFamily="2" charset="0"/>
                <a:ea typeface="ＭＳ Ｐゴシック" panose="020B0600070205080204" pitchFamily="34" charset="-128"/>
              </a:rPr>
              <a:t>Det är delta anjongap-värdet som behöver förklaras, och inte anjongap-värdet i sig.</a:t>
            </a:r>
          </a:p>
        </p:txBody>
      </p:sp>
      <p:sp>
        <p:nvSpPr>
          <p:cNvPr id="4" name="Platshållare för bildnummer 3">
            <a:extLst>
              <a:ext uri="{FF2B5EF4-FFF2-40B4-BE49-F238E27FC236}">
                <a16:creationId xmlns:a16="http://schemas.microsoft.com/office/drawing/2014/main" id="{0DEFE800-500D-CE41-BC9C-C6B97F3A7D73}"/>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3F94A98F-F933-814B-AA6B-90516163B90F}" type="slidenum">
              <a:rPr lang="sv-SE" altLang="en-SE" sz="1200"/>
              <a:pPr/>
              <a:t>31</a:t>
            </a:fld>
            <a:endParaRPr lang="sv-SE" altLang="en-SE"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A1F19A9-87CD-C949-8653-467193C2475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DA0EDD0-239C-0F44-8970-8A5FED0E75C5}"/>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Vad är då syften med att rutinmässigmässigt beräkna anjongap och delta anjongap?</a:t>
            </a:r>
          </a:p>
          <a:p>
            <a:r>
              <a:rPr lang="sv-SE" altLang="en-SE">
                <a:latin typeface="Times" pitchFamily="2" charset="0"/>
                <a:ea typeface="ＭＳ Ｐゴシック" panose="020B0600070205080204" pitchFamily="34" charset="-128"/>
              </a:rPr>
              <a:t>För det första kan man därmed avslöja om det föreligger en metabol acidos som döljs av en samtidig metabol alkalos.</a:t>
            </a:r>
          </a:p>
        </p:txBody>
      </p:sp>
      <p:sp>
        <p:nvSpPr>
          <p:cNvPr id="4" name="Platshållare för bildnummer 3">
            <a:extLst>
              <a:ext uri="{FF2B5EF4-FFF2-40B4-BE49-F238E27FC236}">
                <a16:creationId xmlns:a16="http://schemas.microsoft.com/office/drawing/2014/main" id="{312AD24B-BBDD-F24C-B4EA-3DDF48AC03FD}"/>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8EA27835-9154-B244-BCCD-3834B208D3EC}" type="slidenum">
              <a:rPr lang="sv-SE" altLang="en-SE" sz="1200"/>
              <a:pPr/>
              <a:t>32</a:t>
            </a:fld>
            <a:endParaRPr lang="sv-SE" altLang="en-SE"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E765507-B759-E243-A160-53E2C92ACC5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CB6F03B-A050-414D-B532-94D874D622D4}"/>
              </a:ext>
            </a:extLst>
          </p:cNvPr>
          <p:cNvSpPr>
            <a:spLocks noGrp="1"/>
          </p:cNvSpPr>
          <p:nvPr>
            <p:ph type="body" idx="1"/>
          </p:nvPr>
        </p:nvSpPr>
        <p:spPr/>
        <p:txBody>
          <a:bodyPr/>
          <a:lstStyle/>
          <a:p>
            <a:r>
              <a:rPr lang="sv-SE" altLang="en-SE" dirty="0">
                <a:latin typeface="Times" pitchFamily="2" charset="0"/>
                <a:ea typeface="ＭＳ Ｐゴシック" panose="020B0600070205080204" pitchFamily="34" charset="-128"/>
              </a:rPr>
              <a:t>Här är ett typiskt exempel.  En 24 årig kvinna med typ 1 diabetes söker till akuten </a:t>
            </a:r>
            <a:r>
              <a:rPr lang="sv-SE" altLang="en-SE" dirty="0" err="1">
                <a:latin typeface="Times" pitchFamily="2" charset="0"/>
                <a:ea typeface="ＭＳ Ｐゴシック" panose="020B0600070205080204" pitchFamily="34" charset="-128"/>
              </a:rPr>
              <a:t>pga</a:t>
            </a:r>
            <a:r>
              <a:rPr lang="sv-SE" altLang="en-SE" dirty="0">
                <a:latin typeface="Times" pitchFamily="2" charset="0"/>
                <a:ea typeface="ＭＳ Ｐゴシック" panose="020B0600070205080204" pitchFamily="34" charset="-128"/>
              </a:rPr>
              <a:t> illabefinnande.</a:t>
            </a:r>
          </a:p>
          <a:p>
            <a:r>
              <a:rPr lang="sv-SE" altLang="en-SE" dirty="0">
                <a:latin typeface="Times" pitchFamily="2" charset="0"/>
                <a:ea typeface="ＭＳ Ｐゴシック" panose="020B0600070205080204" pitchFamily="34" charset="-128"/>
              </a:rPr>
              <a:t>pH, pCO2, HCO3 är normala, medan glukos är förhöjd.  En översiktlig förklaring är att det inte föreligger någon </a:t>
            </a:r>
            <a:r>
              <a:rPr lang="sv-SE" altLang="en-SE" dirty="0" err="1">
                <a:latin typeface="Times" pitchFamily="2" charset="0"/>
                <a:ea typeface="ＭＳ Ｐゴシック" panose="020B0600070205080204" pitchFamily="34" charset="-128"/>
              </a:rPr>
              <a:t>syrabasrubbning</a:t>
            </a:r>
            <a:r>
              <a:rPr lang="sv-SE" altLang="en-SE" dirty="0">
                <a:latin typeface="Times" pitchFamily="2" charset="0"/>
                <a:ea typeface="ＭＳ Ｐゴシック" panose="020B0600070205080204" pitchFamily="34" charset="-128"/>
              </a:rPr>
              <a:t>, utan att patienten bör öka sin insulindos eller att dålig </a:t>
            </a:r>
            <a:r>
              <a:rPr lang="sv-SE" altLang="en-SE" dirty="0" err="1">
                <a:latin typeface="Times" pitchFamily="2" charset="0"/>
                <a:ea typeface="ＭＳ Ｐゴシック" panose="020B0600070205080204" pitchFamily="34" charset="-128"/>
              </a:rPr>
              <a:t>kompliance</a:t>
            </a:r>
            <a:r>
              <a:rPr lang="sv-SE" altLang="en-SE" dirty="0">
                <a:latin typeface="Times" pitchFamily="2" charset="0"/>
                <a:ea typeface="ＭＳ Ｐゴシック" panose="020B0600070205080204" pitchFamily="34" charset="-128"/>
              </a:rPr>
              <a:t> föreligger.</a:t>
            </a:r>
          </a:p>
          <a:p>
            <a:r>
              <a:rPr lang="sv-SE" altLang="en-SE" dirty="0">
                <a:latin typeface="Times" pitchFamily="2" charset="0"/>
                <a:ea typeface="ＭＳ Ｐゴシック" panose="020B0600070205080204" pitchFamily="34" charset="-128"/>
              </a:rPr>
              <a:t> </a:t>
            </a:r>
          </a:p>
          <a:p>
            <a:r>
              <a:rPr lang="sv-SE" altLang="en-SE" dirty="0">
                <a:latin typeface="Times" pitchFamily="2" charset="0"/>
                <a:ea typeface="ＭＳ Ｐゴシック" panose="020B0600070205080204" pitchFamily="34" charset="-128"/>
              </a:rPr>
              <a:t>Men om man beräknar AG får man 18.  Vi förväntat AG på 8 blir delta AG 10.</a:t>
            </a:r>
          </a:p>
          <a:p>
            <a:r>
              <a:rPr lang="sv-SE" altLang="en-SE" dirty="0">
                <a:latin typeface="Times" pitchFamily="2" charset="0"/>
                <a:ea typeface="ＭＳ Ｐゴシック" panose="020B0600070205080204" pitchFamily="34" charset="-128"/>
              </a:rPr>
              <a:t>Det föreligger således en ganska betydlig metabol </a:t>
            </a:r>
            <a:r>
              <a:rPr lang="sv-SE" altLang="en-SE" dirty="0" err="1">
                <a:latin typeface="Times" pitchFamily="2" charset="0"/>
                <a:ea typeface="ＭＳ Ｐゴシック" panose="020B0600070205080204" pitchFamily="34" charset="-128"/>
              </a:rPr>
              <a:t>acidos</a:t>
            </a:r>
            <a:r>
              <a:rPr lang="sv-SE" altLang="en-SE" dirty="0">
                <a:latin typeface="Times" pitchFamily="2" charset="0"/>
                <a:ea typeface="ＭＳ Ｐゴシック" panose="020B0600070205080204" pitchFamily="34" charset="-128"/>
              </a:rPr>
              <a:t>, och i detta sammanhang måste man misstänka </a:t>
            </a:r>
            <a:r>
              <a:rPr lang="sv-SE" altLang="en-SE" dirty="0" err="1">
                <a:latin typeface="Times" pitchFamily="2" charset="0"/>
                <a:ea typeface="ＭＳ Ｐゴシック" panose="020B0600070205080204" pitchFamily="34" charset="-128"/>
              </a:rPr>
              <a:t>diabetesketoacidos</a:t>
            </a:r>
            <a:r>
              <a:rPr lang="sv-SE" altLang="en-SE" dirty="0">
                <a:latin typeface="Times" pitchFamily="2" charset="0"/>
                <a:ea typeface="ＭＳ Ｐゴシック" panose="020B0600070205080204" pitchFamily="34" charset="-128"/>
              </a:rPr>
              <a:t>.</a:t>
            </a:r>
          </a:p>
          <a:p>
            <a:r>
              <a:rPr lang="sv-SE" altLang="en-SE" dirty="0">
                <a:latin typeface="Times" pitchFamily="2" charset="0"/>
                <a:ea typeface="ＭＳ Ｐゴシック" panose="020B0600070205080204" pitchFamily="34" charset="-128"/>
              </a:rPr>
              <a:t>Anledningen till att pH och HCO3 är normala är att det samtidigt föreligger en metabol </a:t>
            </a:r>
            <a:r>
              <a:rPr lang="sv-SE" altLang="en-SE" dirty="0" err="1">
                <a:latin typeface="Times" pitchFamily="2" charset="0"/>
                <a:ea typeface="ＭＳ Ｐゴシック" panose="020B0600070205080204" pitchFamily="34" charset="-128"/>
              </a:rPr>
              <a:t>alkalos</a:t>
            </a:r>
            <a:r>
              <a:rPr lang="sv-SE" altLang="en-SE" dirty="0">
                <a:latin typeface="Times" pitchFamily="2" charset="0"/>
                <a:ea typeface="ＭＳ Ｐゴシック" panose="020B0600070205080204" pitchFamily="34" charset="-128"/>
              </a:rPr>
              <a:t>.</a:t>
            </a:r>
          </a:p>
          <a:p>
            <a:r>
              <a:rPr lang="sv-SE" altLang="en-SE" dirty="0">
                <a:latin typeface="Times" pitchFamily="2" charset="0"/>
                <a:ea typeface="ＭＳ Ｐゴシック" panose="020B0600070205080204" pitchFamily="34" charset="-128"/>
              </a:rPr>
              <a:t>I detta sammanhang kan man misstänka i första hand att </a:t>
            </a:r>
            <a:r>
              <a:rPr lang="sv-SE" altLang="en-SE" dirty="0" err="1">
                <a:latin typeface="Times" pitchFamily="2" charset="0"/>
                <a:ea typeface="ＭＳ Ｐゴシック" panose="020B0600070205080204" pitchFamily="34" charset="-128"/>
              </a:rPr>
              <a:t>alkalosen</a:t>
            </a:r>
            <a:r>
              <a:rPr lang="sv-SE" altLang="en-SE" dirty="0">
                <a:latin typeface="Times" pitchFamily="2" charset="0"/>
                <a:ea typeface="ＭＳ Ｐゴシック" panose="020B0600070205080204" pitchFamily="34" charset="-128"/>
              </a:rPr>
              <a:t> beror på kräkning, och här kommer anamnesen att vägleda tolkningen.</a:t>
            </a:r>
          </a:p>
        </p:txBody>
      </p:sp>
      <p:sp>
        <p:nvSpPr>
          <p:cNvPr id="4" name="Platshållare för bildnummer 3">
            <a:extLst>
              <a:ext uri="{FF2B5EF4-FFF2-40B4-BE49-F238E27FC236}">
                <a16:creationId xmlns:a16="http://schemas.microsoft.com/office/drawing/2014/main" id="{EDB40D90-2B93-9F46-B48E-0095B1AA6815}"/>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151B6D20-AAB8-184F-83A0-940FD23EDC37}" type="slidenum">
              <a:rPr lang="sv-SE" altLang="en-SE" sz="1200"/>
              <a:pPr/>
              <a:t>33</a:t>
            </a:fld>
            <a:endParaRPr lang="sv-SE" altLang="en-SE"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4CB4FBB-7228-684F-9437-517495E308E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500EE11-DA0C-AD4A-B3C8-13F2FE0423EA}"/>
              </a:ext>
            </a:extLst>
          </p:cNvPr>
          <p:cNvSpPr>
            <a:spLocks noGrp="1"/>
          </p:cNvSpPr>
          <p:nvPr>
            <p:ph type="body" idx="1"/>
          </p:nvPr>
        </p:nvSpPr>
        <p:spPr/>
        <p:txBody>
          <a:bodyPr/>
          <a:lstStyle/>
          <a:p>
            <a:r>
              <a:rPr lang="sv-SE" altLang="en-SE" dirty="0">
                <a:latin typeface="Times" pitchFamily="2" charset="0"/>
                <a:ea typeface="ＭＳ Ｐゴシック" panose="020B0600070205080204" pitchFamily="34" charset="-128"/>
              </a:rPr>
              <a:t>pH i denna </a:t>
            </a:r>
            <a:r>
              <a:rPr lang="sv-SE" altLang="en-SE" dirty="0" err="1">
                <a:latin typeface="Times" pitchFamily="2" charset="0"/>
                <a:ea typeface="ＭＳ Ｐゴシック" panose="020B0600070205080204" pitchFamily="34" charset="-128"/>
              </a:rPr>
              <a:t>blodgas</a:t>
            </a:r>
            <a:r>
              <a:rPr lang="sv-SE" altLang="en-SE" dirty="0">
                <a:latin typeface="Times" pitchFamily="2" charset="0"/>
                <a:ea typeface="ＭＳ Ｐゴシック" panose="020B0600070205080204" pitchFamily="34" charset="-128"/>
              </a:rPr>
              <a:t> är normalt</a:t>
            </a:r>
          </a:p>
          <a:p>
            <a:r>
              <a:rPr lang="sv-SE" altLang="en-SE" dirty="0">
                <a:latin typeface="Times" pitchFamily="2" charset="0"/>
                <a:ea typeface="ＭＳ Ｐゴシック" panose="020B0600070205080204" pitchFamily="34" charset="-128"/>
              </a:rPr>
              <a:t>pCO2 är 4,5 och då föreligger en lindrig respiratorisk </a:t>
            </a:r>
            <a:r>
              <a:rPr lang="sv-SE" altLang="en-SE" dirty="0" err="1">
                <a:latin typeface="Times" pitchFamily="2" charset="0"/>
                <a:ea typeface="ＭＳ Ｐゴシック" panose="020B0600070205080204" pitchFamily="34" charset="-128"/>
              </a:rPr>
              <a:t>alkalos</a:t>
            </a:r>
            <a:endParaRPr lang="sv-SE" altLang="en-SE" dirty="0">
              <a:latin typeface="Times" pitchFamily="2" charset="0"/>
              <a:ea typeface="ＭＳ Ｐゴシック" panose="020B0600070205080204" pitchFamily="34" charset="-128"/>
            </a:endParaRPr>
          </a:p>
          <a:p>
            <a:r>
              <a:rPr lang="sv-SE" altLang="en-SE" dirty="0">
                <a:latin typeface="Times" pitchFamily="2" charset="0"/>
                <a:ea typeface="ＭＳ Ｐゴシック" panose="020B0600070205080204" pitchFamily="34" charset="-128"/>
              </a:rPr>
              <a:t>HCO3 är 22,9 och laktat 3,5, alltså det föreligger en metabol </a:t>
            </a:r>
            <a:r>
              <a:rPr lang="sv-SE" altLang="en-SE" dirty="0" err="1">
                <a:latin typeface="Times" pitchFamily="2" charset="0"/>
                <a:ea typeface="ＭＳ Ｐゴシック" panose="020B0600070205080204" pitchFamily="34" charset="-128"/>
              </a:rPr>
              <a:t>acidos</a:t>
            </a:r>
            <a:r>
              <a:rPr lang="sv-SE" altLang="en-SE" dirty="0">
                <a:latin typeface="Times" pitchFamily="2" charset="0"/>
                <a:ea typeface="ＭＳ Ｐゴシック" panose="020B0600070205080204" pitchFamily="34" charset="-128"/>
              </a:rPr>
              <a:t>.  Ett laktat på 3,5 kan tala för en svår sepsis och vara ett tecken på ett allvarligt tillstånd, men </a:t>
            </a:r>
            <a:r>
              <a:rPr lang="sv-SE" altLang="en-SE" dirty="0" err="1">
                <a:latin typeface="Times" pitchFamily="2" charset="0"/>
                <a:ea typeface="ＭＳ Ｐゴシック" panose="020B0600070205080204" pitchFamily="34" charset="-128"/>
              </a:rPr>
              <a:t>acidosen</a:t>
            </a:r>
            <a:r>
              <a:rPr lang="sv-SE" altLang="en-SE" dirty="0">
                <a:latin typeface="Times" pitchFamily="2" charset="0"/>
                <a:ea typeface="ＭＳ Ｐゴシック" panose="020B0600070205080204" pitchFamily="34" charset="-128"/>
              </a:rPr>
              <a:t> i sig är ganska lindrig.</a:t>
            </a:r>
          </a:p>
          <a:p>
            <a:r>
              <a:rPr lang="sv-SE" altLang="en-SE" dirty="0">
                <a:latin typeface="Times" pitchFamily="2" charset="0"/>
                <a:ea typeface="ＭＳ Ｐゴシック" panose="020B0600070205080204" pitchFamily="34" charset="-128"/>
              </a:rPr>
              <a:t> </a:t>
            </a:r>
          </a:p>
          <a:p>
            <a:r>
              <a:rPr lang="sv-SE" altLang="en-SE" dirty="0">
                <a:latin typeface="Times" pitchFamily="2" charset="0"/>
                <a:ea typeface="ＭＳ Ｐゴシック" panose="020B0600070205080204" pitchFamily="34" charset="-128"/>
              </a:rPr>
              <a:t>Nu beräknar vi AG:  Na - </a:t>
            </a:r>
            <a:r>
              <a:rPr lang="sv-SE" altLang="en-SE" dirty="0" err="1">
                <a:latin typeface="Times" pitchFamily="2" charset="0"/>
                <a:ea typeface="ＭＳ Ｐゴシック" panose="020B0600070205080204" pitchFamily="34" charset="-128"/>
              </a:rPr>
              <a:t>Cl</a:t>
            </a:r>
            <a:r>
              <a:rPr lang="sv-SE" altLang="en-SE" dirty="0">
                <a:latin typeface="Times" pitchFamily="2" charset="0"/>
                <a:ea typeface="ＭＳ Ｐゴシック" panose="020B0600070205080204" pitchFamily="34" charset="-128"/>
              </a:rPr>
              <a:t> - HCO3 är 128  - 79  -23 vilket blir 26.</a:t>
            </a:r>
          </a:p>
          <a:p>
            <a:r>
              <a:rPr lang="sv-SE" altLang="en-SE" dirty="0">
                <a:latin typeface="Times" pitchFamily="2" charset="0"/>
                <a:ea typeface="ＭＳ Ｐゴシック" panose="020B0600070205080204" pitchFamily="34" charset="-128"/>
              </a:rPr>
              <a:t>Vid förväntat AG på 8 blir delta AG 18.</a:t>
            </a:r>
          </a:p>
          <a:p>
            <a:r>
              <a:rPr lang="sv-SE" altLang="en-SE" dirty="0">
                <a:latin typeface="Times" pitchFamily="2" charset="0"/>
                <a:ea typeface="ＭＳ Ｐゴシック" panose="020B0600070205080204" pitchFamily="34" charset="-128"/>
              </a:rPr>
              <a:t>Då föreligger en ordentlig, uttalad metabol </a:t>
            </a:r>
            <a:r>
              <a:rPr lang="sv-SE" altLang="en-SE" dirty="0" err="1">
                <a:latin typeface="Times" pitchFamily="2" charset="0"/>
                <a:ea typeface="ＭＳ Ｐゴシック" panose="020B0600070205080204" pitchFamily="34" charset="-128"/>
              </a:rPr>
              <a:t>acidos</a:t>
            </a:r>
            <a:r>
              <a:rPr lang="sv-SE" altLang="en-SE" dirty="0">
                <a:latin typeface="Times" pitchFamily="2" charset="0"/>
                <a:ea typeface="ＭＳ Ｐゴシック" panose="020B0600070205080204" pitchFamily="34" charset="-128"/>
              </a:rPr>
              <a:t> som inte var uppenbar när man enbart bedömer pH och HCO3.</a:t>
            </a:r>
          </a:p>
        </p:txBody>
      </p:sp>
      <p:sp>
        <p:nvSpPr>
          <p:cNvPr id="4" name="Platshållare för bildnummer 3">
            <a:extLst>
              <a:ext uri="{FF2B5EF4-FFF2-40B4-BE49-F238E27FC236}">
                <a16:creationId xmlns:a16="http://schemas.microsoft.com/office/drawing/2014/main" id="{67511701-9415-0E4E-BADE-81633352A4FD}"/>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22955DA2-2FD5-404D-B667-DA553C6556C2}" type="slidenum">
              <a:rPr lang="sv-SE" altLang="en-SE" sz="1200"/>
              <a:pPr/>
              <a:t>34</a:t>
            </a:fld>
            <a:endParaRPr lang="sv-SE" altLang="en-SE"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49D4A08-6EC4-C842-BC90-6F7B45B49B5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9DE3807-45E7-6643-8132-0B75679A5270}"/>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Den andra anledningen till att rutinmässigt beräkna AG och delta AG är att den vägleder tolkningen av den metabola acidosen.</a:t>
            </a:r>
          </a:p>
        </p:txBody>
      </p:sp>
      <p:sp>
        <p:nvSpPr>
          <p:cNvPr id="4" name="Platshållare för bildnummer 3">
            <a:extLst>
              <a:ext uri="{FF2B5EF4-FFF2-40B4-BE49-F238E27FC236}">
                <a16:creationId xmlns:a16="http://schemas.microsoft.com/office/drawing/2014/main" id="{BDE00711-C14B-634A-85A1-2E93BDF9ADB6}"/>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42C341C0-C0EC-D742-B6C7-A4815FA0F6E7}" type="slidenum">
              <a:rPr lang="sv-SE" altLang="en-SE" sz="1200"/>
              <a:pPr/>
              <a:t>35</a:t>
            </a:fld>
            <a:endParaRPr lang="sv-SE" altLang="en-SE"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B228098-CA43-A44A-8283-D5A139E109E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4A698ED-462C-6442-A8D4-9E423A15F52B}"/>
              </a:ext>
            </a:extLst>
          </p:cNvPr>
          <p:cNvSpPr>
            <a:spLocks noGrp="1"/>
          </p:cNvSpPr>
          <p:nvPr>
            <p:ph type="body" idx="1"/>
          </p:nvPr>
        </p:nvSpPr>
        <p:spPr/>
        <p:txBody>
          <a:bodyPr/>
          <a:lstStyle/>
          <a:p>
            <a:r>
              <a:rPr lang="sv-SE" altLang="en-SE" dirty="0">
                <a:latin typeface="Times" pitchFamily="2" charset="0"/>
                <a:ea typeface="ＭＳ Ｐゴシック" panose="020B0600070205080204" pitchFamily="34" charset="-128"/>
              </a:rPr>
              <a:t>Figuren till vänster visar normalt läge, där HCO3 i gul-grönt är 24 och AG i lila är 8.</a:t>
            </a:r>
          </a:p>
          <a:p>
            <a:r>
              <a:rPr lang="sv-SE" altLang="en-SE" dirty="0">
                <a:latin typeface="Times" pitchFamily="2" charset="0"/>
                <a:ea typeface="ＭＳ Ｐゴシック" panose="020B0600070205080204" pitchFamily="34" charset="-128"/>
              </a:rPr>
              <a:t>När man får en </a:t>
            </a:r>
            <a:r>
              <a:rPr lang="sv-SE" altLang="en-SE" dirty="0" err="1">
                <a:latin typeface="Times" pitchFamily="2" charset="0"/>
                <a:ea typeface="ＭＳ Ｐゴシック" panose="020B0600070205080204" pitchFamily="34" charset="-128"/>
              </a:rPr>
              <a:t>metabolacidos</a:t>
            </a:r>
            <a:r>
              <a:rPr lang="sv-SE" altLang="en-SE" dirty="0">
                <a:latin typeface="Times" pitchFamily="2" charset="0"/>
                <a:ea typeface="ＭＳ Ｐゴシック" panose="020B0600070205080204" pitchFamily="34" charset="-128"/>
              </a:rPr>
              <a:t> sjunker HCO3.</a:t>
            </a:r>
          </a:p>
          <a:p>
            <a:r>
              <a:rPr lang="sv-SE" altLang="en-SE" dirty="0">
                <a:latin typeface="Times" pitchFamily="2" charset="0"/>
                <a:ea typeface="ＭＳ Ｐゴシック" panose="020B0600070205080204" pitchFamily="34" charset="-128"/>
              </a:rPr>
              <a:t>Figuren i mitten visar ett HCO3 på 14 och ett anjongap på 18.  Patienten har fått extra anjoner i blodet som förbrukar HCO3.  Patienten har en metabol </a:t>
            </a:r>
            <a:r>
              <a:rPr lang="sv-SE" altLang="en-SE" dirty="0" err="1">
                <a:latin typeface="Times" pitchFamily="2" charset="0"/>
                <a:ea typeface="ＭＳ Ｐゴシック" panose="020B0600070205080204" pitchFamily="34" charset="-128"/>
              </a:rPr>
              <a:t>acidos</a:t>
            </a:r>
            <a:r>
              <a:rPr lang="sv-SE" altLang="en-SE" dirty="0">
                <a:latin typeface="Times" pitchFamily="2" charset="0"/>
                <a:ea typeface="ＭＳ Ｐゴシック" panose="020B0600070205080204" pitchFamily="34" charset="-128"/>
              </a:rPr>
              <a:t> med ökat anjongap.  Klorid-värdet är normalt.</a:t>
            </a:r>
          </a:p>
          <a:p>
            <a:r>
              <a:rPr lang="sv-SE" altLang="en-SE" dirty="0">
                <a:latin typeface="Times" pitchFamily="2" charset="0"/>
                <a:ea typeface="ＭＳ Ｐゴシック" panose="020B0600070205080204" pitchFamily="34" charset="-128"/>
              </a:rPr>
              <a:t> </a:t>
            </a:r>
          </a:p>
          <a:p>
            <a:r>
              <a:rPr lang="sv-SE" altLang="en-SE" dirty="0">
                <a:latin typeface="Times" pitchFamily="2" charset="0"/>
                <a:ea typeface="ＭＳ Ｐゴシック" panose="020B0600070205080204" pitchFamily="34" charset="-128"/>
              </a:rPr>
              <a:t>Vid figuren till höger är HCO3 14, och det föreligger således också en metabol </a:t>
            </a:r>
            <a:r>
              <a:rPr lang="sv-SE" altLang="en-SE" dirty="0" err="1">
                <a:latin typeface="Times" pitchFamily="2" charset="0"/>
                <a:ea typeface="ＭＳ Ｐゴシック" panose="020B0600070205080204" pitchFamily="34" charset="-128"/>
              </a:rPr>
              <a:t>acidos</a:t>
            </a:r>
            <a:r>
              <a:rPr lang="sv-SE" altLang="en-SE" dirty="0">
                <a:latin typeface="Times" pitchFamily="2" charset="0"/>
                <a:ea typeface="ＭＳ Ｐゴシック" panose="020B0600070205080204" pitchFamily="34" charset="-128"/>
              </a:rPr>
              <a:t>.  Anjongapet är dock normalt (8).  </a:t>
            </a:r>
            <a:r>
              <a:rPr lang="sv-SE" altLang="en-SE" dirty="0" err="1">
                <a:latin typeface="Times" pitchFamily="2" charset="0"/>
                <a:ea typeface="ＭＳ Ｐゴシック" panose="020B0600070205080204" pitchFamily="34" charset="-128"/>
              </a:rPr>
              <a:t>Metabolacidosen</a:t>
            </a:r>
            <a:r>
              <a:rPr lang="sv-SE" altLang="en-SE" dirty="0">
                <a:latin typeface="Times" pitchFamily="2" charset="0"/>
                <a:ea typeface="ＭＳ Ｐゴシック" panose="020B0600070205080204" pitchFamily="34" charset="-128"/>
              </a:rPr>
              <a:t> beror i detta sammanhang på HCO3 förlust, inte på förvärv av extra anjoner.  För att bibehålla elektrisk neutralitet har kroppen sparat på klorid.  Kloridnivån har stigit.  Här kan man kalla den metabola </a:t>
            </a:r>
            <a:r>
              <a:rPr lang="sv-SE" altLang="en-SE" dirty="0" err="1">
                <a:latin typeface="Times" pitchFamily="2" charset="0"/>
                <a:ea typeface="ＭＳ Ｐゴシック" panose="020B0600070205080204" pitchFamily="34" charset="-128"/>
              </a:rPr>
              <a:t>acidosen</a:t>
            </a:r>
            <a:r>
              <a:rPr lang="sv-SE" altLang="en-SE" dirty="0">
                <a:latin typeface="Times" pitchFamily="2" charset="0"/>
                <a:ea typeface="ＭＳ Ｐゴシック" panose="020B0600070205080204" pitchFamily="34" charset="-128"/>
              </a:rPr>
              <a:t> för en metabol </a:t>
            </a:r>
            <a:r>
              <a:rPr lang="sv-SE" altLang="en-SE" dirty="0" err="1">
                <a:latin typeface="Times" pitchFamily="2" charset="0"/>
                <a:ea typeface="ＭＳ Ｐゴシック" panose="020B0600070205080204" pitchFamily="34" charset="-128"/>
              </a:rPr>
              <a:t>acidos</a:t>
            </a:r>
            <a:r>
              <a:rPr lang="sv-SE" altLang="en-SE" dirty="0">
                <a:latin typeface="Times" pitchFamily="2" charset="0"/>
                <a:ea typeface="ＭＳ Ｐゴシック" panose="020B0600070205080204" pitchFamily="34" charset="-128"/>
              </a:rPr>
              <a:t> med normalt anjongap, eller för en </a:t>
            </a:r>
            <a:r>
              <a:rPr lang="sv-SE" altLang="en-SE" dirty="0" err="1">
                <a:latin typeface="Times" pitchFamily="2" charset="0"/>
                <a:ea typeface="ＭＳ Ｐゴシック" panose="020B0600070205080204" pitchFamily="34" charset="-128"/>
              </a:rPr>
              <a:t>hyperklorem</a:t>
            </a:r>
            <a:r>
              <a:rPr lang="sv-SE" altLang="en-SE" dirty="0">
                <a:latin typeface="Times" pitchFamily="2" charset="0"/>
                <a:ea typeface="ＭＳ Ｐゴシック" panose="020B0600070205080204" pitchFamily="34" charset="-128"/>
              </a:rPr>
              <a:t> metabol </a:t>
            </a:r>
            <a:r>
              <a:rPr lang="sv-SE" altLang="en-SE" dirty="0" err="1">
                <a:latin typeface="Times" pitchFamily="2" charset="0"/>
                <a:ea typeface="ＭＳ Ｐゴシック" panose="020B0600070205080204" pitchFamily="34" charset="-128"/>
              </a:rPr>
              <a:t>acidos</a:t>
            </a:r>
            <a:r>
              <a:rPr lang="sv-SE" altLang="en-SE" dirty="0">
                <a:latin typeface="Times" pitchFamily="2" charset="0"/>
                <a:ea typeface="ＭＳ Ｐゴシック" panose="020B0600070205080204" pitchFamily="34" charset="-128"/>
              </a:rPr>
              <a:t>.</a:t>
            </a:r>
          </a:p>
        </p:txBody>
      </p:sp>
      <p:sp>
        <p:nvSpPr>
          <p:cNvPr id="4" name="Platshållare för bildnummer 3">
            <a:extLst>
              <a:ext uri="{FF2B5EF4-FFF2-40B4-BE49-F238E27FC236}">
                <a16:creationId xmlns:a16="http://schemas.microsoft.com/office/drawing/2014/main" id="{3007C49B-E150-094C-AEB9-A0A6FF9CB807}"/>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7A7A657E-E60A-FE4C-915D-4198FF86E8F7}" type="slidenum">
              <a:rPr lang="sv-SE" altLang="en-SE" sz="1200"/>
              <a:pPr/>
              <a:t>36</a:t>
            </a:fld>
            <a:endParaRPr lang="sv-SE" altLang="en-SE"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0E5F684-3577-6944-AB71-5F05AEDC978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6B41449-3057-5D4D-BE5D-11499283D878}"/>
              </a:ext>
            </a:extLst>
          </p:cNvPr>
          <p:cNvSpPr>
            <a:spLocks noGrp="1"/>
          </p:cNvSpPr>
          <p:nvPr>
            <p:ph type="body" idx="1"/>
          </p:nvPr>
        </p:nvSpPr>
        <p:spPr/>
        <p:txBody>
          <a:bodyPr/>
          <a:lstStyle/>
          <a:p>
            <a:r>
              <a:rPr lang="sv-SE" altLang="en-SE" dirty="0">
                <a:latin typeface="Times" pitchFamily="2" charset="0"/>
                <a:ea typeface="ＭＳ Ｐゴシック" panose="020B0600070205080204" pitchFamily="34" charset="-128"/>
              </a:rPr>
              <a:t>pH i denna </a:t>
            </a:r>
            <a:r>
              <a:rPr lang="sv-SE" altLang="en-SE" dirty="0" err="1">
                <a:latin typeface="Times" pitchFamily="2" charset="0"/>
                <a:ea typeface="ＭＳ Ｐゴシック" panose="020B0600070205080204" pitchFamily="34" charset="-128"/>
              </a:rPr>
              <a:t>blodgas</a:t>
            </a:r>
            <a:r>
              <a:rPr lang="sv-SE" altLang="en-SE" dirty="0">
                <a:latin typeface="Times" pitchFamily="2" charset="0"/>
                <a:ea typeface="ＭＳ Ｐゴシック" panose="020B0600070205080204" pitchFamily="34" charset="-128"/>
              </a:rPr>
              <a:t> är låg, och en </a:t>
            </a:r>
            <a:r>
              <a:rPr lang="sv-SE" altLang="en-SE" dirty="0" err="1">
                <a:latin typeface="Times" pitchFamily="2" charset="0"/>
                <a:ea typeface="ＭＳ Ｐゴシック" panose="020B0600070205080204" pitchFamily="34" charset="-128"/>
              </a:rPr>
              <a:t>acidemi</a:t>
            </a:r>
            <a:r>
              <a:rPr lang="sv-SE" altLang="en-SE" dirty="0">
                <a:latin typeface="Times" pitchFamily="2" charset="0"/>
                <a:ea typeface="ＭＳ Ｐゴシック" panose="020B0600070205080204" pitchFamily="34" charset="-128"/>
              </a:rPr>
              <a:t> föreligger</a:t>
            </a:r>
          </a:p>
          <a:p>
            <a:r>
              <a:rPr lang="sv-SE" altLang="en-SE" dirty="0">
                <a:latin typeface="Times" pitchFamily="2" charset="0"/>
                <a:ea typeface="ＭＳ Ｐゴシック" panose="020B0600070205080204" pitchFamily="34" charset="-128"/>
              </a:rPr>
              <a:t>HCO3 är mindre än 22, den dominanta rubbningen är en metabol </a:t>
            </a:r>
            <a:r>
              <a:rPr lang="sv-SE" altLang="en-SE" dirty="0" err="1">
                <a:latin typeface="Times" pitchFamily="2" charset="0"/>
                <a:ea typeface="ＭＳ Ｐゴシック" panose="020B0600070205080204" pitchFamily="34" charset="-128"/>
              </a:rPr>
              <a:t>acidos</a:t>
            </a:r>
            <a:r>
              <a:rPr lang="sv-SE" altLang="en-SE" dirty="0">
                <a:latin typeface="Times" pitchFamily="2" charset="0"/>
                <a:ea typeface="ＭＳ Ｐゴシック" panose="020B0600070205080204" pitchFamily="34" charset="-128"/>
              </a:rPr>
              <a:t>.</a:t>
            </a:r>
          </a:p>
          <a:p>
            <a:r>
              <a:rPr lang="sv-SE" altLang="en-SE" dirty="0">
                <a:latin typeface="Times" pitchFamily="2" charset="0"/>
                <a:ea typeface="ＭＳ Ｐゴシック" panose="020B0600070205080204" pitchFamily="34" charset="-128"/>
              </a:rPr>
              <a:t>Vi hoppar över steg 2, beräkningen av förväntad kompensation, och går direkt till steg 3.</a:t>
            </a:r>
          </a:p>
          <a:p>
            <a:r>
              <a:rPr lang="sv-SE" altLang="en-SE" dirty="0">
                <a:latin typeface="Times" pitchFamily="2" charset="0"/>
                <a:ea typeface="ＭＳ Ｐゴシック" panose="020B0600070205080204" pitchFamily="34" charset="-128"/>
              </a:rPr>
              <a:t>Anjongapet är Na - </a:t>
            </a:r>
            <a:r>
              <a:rPr lang="sv-SE" altLang="en-SE" dirty="0" err="1">
                <a:latin typeface="Times" pitchFamily="2" charset="0"/>
                <a:ea typeface="ＭＳ Ｐゴシック" panose="020B0600070205080204" pitchFamily="34" charset="-128"/>
              </a:rPr>
              <a:t>Cl</a:t>
            </a:r>
            <a:r>
              <a:rPr lang="sv-SE" altLang="en-SE" dirty="0">
                <a:latin typeface="Times" pitchFamily="2" charset="0"/>
                <a:ea typeface="ＭＳ Ｐゴシック" panose="020B0600070205080204" pitchFamily="34" charset="-128"/>
              </a:rPr>
              <a:t> - HCO3, det vill säga 135 - 101 - 13 vilket är lika med 21.</a:t>
            </a:r>
          </a:p>
          <a:p>
            <a:r>
              <a:rPr lang="sv-SE" altLang="en-SE" dirty="0">
                <a:latin typeface="Times" pitchFamily="2" charset="0"/>
                <a:ea typeface="ＭＳ Ｐゴシック" panose="020B0600070205080204" pitchFamily="34" charset="-128"/>
              </a:rPr>
              <a:t>Vid förväntat anjongap 8 blir delta AG 13</a:t>
            </a:r>
          </a:p>
          <a:p>
            <a:r>
              <a:rPr lang="sv-SE" altLang="en-SE" dirty="0">
                <a:latin typeface="Times" pitchFamily="2" charset="0"/>
                <a:ea typeface="ＭＳ Ｐゴシック" panose="020B0600070205080204" pitchFamily="34" charset="-128"/>
              </a:rPr>
              <a:t>Patienten har således en metabol </a:t>
            </a:r>
            <a:r>
              <a:rPr lang="sv-SE" altLang="en-SE" dirty="0" err="1">
                <a:latin typeface="Times" pitchFamily="2" charset="0"/>
                <a:ea typeface="ＭＳ Ｐゴシック" panose="020B0600070205080204" pitchFamily="34" charset="-128"/>
              </a:rPr>
              <a:t>acidos</a:t>
            </a:r>
            <a:r>
              <a:rPr lang="sv-SE" altLang="en-SE" dirty="0">
                <a:latin typeface="Times" pitchFamily="2" charset="0"/>
                <a:ea typeface="ＭＳ Ｐゴシック" panose="020B0600070205080204" pitchFamily="34" charset="-128"/>
              </a:rPr>
              <a:t> med ökat AG, som i detta fall beror på laktat.</a:t>
            </a:r>
          </a:p>
        </p:txBody>
      </p:sp>
      <p:sp>
        <p:nvSpPr>
          <p:cNvPr id="4" name="Platshållare för bildnummer 3">
            <a:extLst>
              <a:ext uri="{FF2B5EF4-FFF2-40B4-BE49-F238E27FC236}">
                <a16:creationId xmlns:a16="http://schemas.microsoft.com/office/drawing/2014/main" id="{2C55F17A-D345-5D46-8532-8E5586AFBD5D}"/>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05DB4087-2C59-2945-AF7F-6F472FBF9CCC}" type="slidenum">
              <a:rPr lang="sv-SE" altLang="en-SE" sz="1200"/>
              <a:pPr/>
              <a:t>37</a:t>
            </a:fld>
            <a:endParaRPr lang="sv-SE" altLang="en-SE"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A73C5DD-F792-7044-BAD9-8FF4104EA1A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9ADB8CF-EB18-1C4A-B070-051481A1C67B}"/>
              </a:ext>
            </a:extLst>
          </p:cNvPr>
          <p:cNvSpPr>
            <a:spLocks noGrp="1"/>
          </p:cNvSpPr>
          <p:nvPr>
            <p:ph type="body" idx="1"/>
          </p:nvPr>
        </p:nvSpPr>
        <p:spPr/>
        <p:txBody>
          <a:bodyPr/>
          <a:lstStyle/>
          <a:p>
            <a:r>
              <a:rPr lang="sv-SE" altLang="en-SE" dirty="0">
                <a:latin typeface="Times" pitchFamily="2" charset="0"/>
                <a:ea typeface="ＭＳ Ｐゴシック" panose="020B0600070205080204" pitchFamily="34" charset="-128"/>
              </a:rPr>
              <a:t>Denna </a:t>
            </a:r>
            <a:r>
              <a:rPr lang="sv-SE" altLang="en-SE" dirty="0" err="1">
                <a:latin typeface="Times" pitchFamily="2" charset="0"/>
                <a:ea typeface="ＭＳ Ｐゴシック" panose="020B0600070205080204" pitchFamily="34" charset="-128"/>
              </a:rPr>
              <a:t>blodgas</a:t>
            </a:r>
            <a:r>
              <a:rPr lang="sv-SE" altLang="en-SE" dirty="0">
                <a:latin typeface="Times" pitchFamily="2" charset="0"/>
                <a:ea typeface="ＭＳ Ｐゴシック" panose="020B0600070205080204" pitchFamily="34" charset="-128"/>
              </a:rPr>
              <a:t> var venös.  pH  arteriellt = pH venös + 0,03 blir 7,39, vilket är normalt. Antingen har patienten inga </a:t>
            </a:r>
            <a:r>
              <a:rPr lang="sv-SE" altLang="en-SE" dirty="0" err="1">
                <a:latin typeface="Times" pitchFamily="2" charset="0"/>
                <a:ea typeface="ＭＳ Ｐゴシック" panose="020B0600070205080204" pitchFamily="34" charset="-128"/>
              </a:rPr>
              <a:t>syrabasrubbningar</a:t>
            </a:r>
            <a:r>
              <a:rPr lang="sv-SE" altLang="en-SE" dirty="0">
                <a:latin typeface="Times" pitchFamily="2" charset="0"/>
                <a:ea typeface="ＭＳ Ｐゴシック" panose="020B0600070205080204" pitchFamily="34" charset="-128"/>
              </a:rPr>
              <a:t> eller åtminstone två.</a:t>
            </a:r>
          </a:p>
          <a:p>
            <a:r>
              <a:rPr lang="sv-SE" altLang="en-SE" dirty="0">
                <a:latin typeface="Times" pitchFamily="2" charset="0"/>
                <a:ea typeface="ＭＳ Ｐゴシック" panose="020B0600070205080204" pitchFamily="34" charset="-128"/>
              </a:rPr>
              <a:t>HCO3 är mindre än 22 och pCO2 är &lt; 5, således har patienten en metabol </a:t>
            </a:r>
            <a:r>
              <a:rPr lang="sv-SE" altLang="en-SE" dirty="0" err="1">
                <a:latin typeface="Times" pitchFamily="2" charset="0"/>
                <a:ea typeface="ＭＳ Ｐゴシック" panose="020B0600070205080204" pitchFamily="34" charset="-128"/>
              </a:rPr>
              <a:t>acidos</a:t>
            </a:r>
            <a:r>
              <a:rPr lang="sv-SE" altLang="en-SE" dirty="0">
                <a:latin typeface="Times" pitchFamily="2" charset="0"/>
                <a:ea typeface="ＭＳ Ｐゴシック" panose="020B0600070205080204" pitchFamily="34" charset="-128"/>
              </a:rPr>
              <a:t> och en respiratorisk </a:t>
            </a:r>
            <a:r>
              <a:rPr lang="sv-SE" altLang="en-SE" dirty="0" err="1">
                <a:latin typeface="Times" pitchFamily="2" charset="0"/>
                <a:ea typeface="ＭＳ Ｐゴシック" panose="020B0600070205080204" pitchFamily="34" charset="-128"/>
              </a:rPr>
              <a:t>alkalos</a:t>
            </a:r>
            <a:endParaRPr lang="sv-SE" altLang="en-SE" dirty="0">
              <a:latin typeface="Times" pitchFamily="2" charset="0"/>
              <a:ea typeface="ＭＳ Ｐゴシック" panose="020B0600070205080204" pitchFamily="34" charset="-128"/>
            </a:endParaRPr>
          </a:p>
          <a:p>
            <a:r>
              <a:rPr lang="sv-SE" altLang="en-SE" dirty="0">
                <a:latin typeface="Times" pitchFamily="2" charset="0"/>
                <a:ea typeface="ＭＳ Ｐゴシック" panose="020B0600070205080204" pitchFamily="34" charset="-128"/>
              </a:rPr>
              <a:t> </a:t>
            </a:r>
          </a:p>
          <a:p>
            <a:r>
              <a:rPr lang="sv-SE" altLang="en-SE" dirty="0">
                <a:latin typeface="Times" pitchFamily="2" charset="0"/>
                <a:ea typeface="ＭＳ Ｐゴシック" panose="020B0600070205080204" pitchFamily="34" charset="-128"/>
              </a:rPr>
              <a:t>Anjongapet är Na - </a:t>
            </a:r>
            <a:r>
              <a:rPr lang="sv-SE" altLang="en-SE" dirty="0" err="1">
                <a:latin typeface="Times" pitchFamily="2" charset="0"/>
                <a:ea typeface="ＭＳ Ｐゴシック" panose="020B0600070205080204" pitchFamily="34" charset="-128"/>
              </a:rPr>
              <a:t>Cl</a:t>
            </a:r>
            <a:r>
              <a:rPr lang="sv-SE" altLang="en-SE" dirty="0">
                <a:latin typeface="Times" pitchFamily="2" charset="0"/>
                <a:ea typeface="ＭＳ Ｐゴシック" panose="020B0600070205080204" pitchFamily="34" charset="-128"/>
              </a:rPr>
              <a:t> - HCO3, det vill säga 145 - 117 - 19 vilket blir 9.</a:t>
            </a:r>
          </a:p>
          <a:p>
            <a:r>
              <a:rPr lang="sv-SE" altLang="en-SE" dirty="0">
                <a:latin typeface="Times" pitchFamily="2" charset="0"/>
                <a:ea typeface="ＭＳ Ｐゴシック" panose="020B0600070205080204" pitchFamily="34" charset="-128"/>
              </a:rPr>
              <a:t>Vid förväntat AG på 8 blir delta AG 1, vilket inte kan förklara att patientens HCO3 har sjunkit från 24 till 19.</a:t>
            </a:r>
          </a:p>
          <a:p>
            <a:endParaRPr lang="sv-SE" altLang="en-SE" dirty="0">
              <a:latin typeface="Times" pitchFamily="2" charset="0"/>
              <a:ea typeface="ＭＳ Ｐゴシック" panose="020B0600070205080204" pitchFamily="34" charset="-128"/>
            </a:endParaRPr>
          </a:p>
          <a:p>
            <a:r>
              <a:rPr lang="sv-SE" altLang="en-SE" dirty="0">
                <a:latin typeface="Times" pitchFamily="2" charset="0"/>
                <a:ea typeface="ＭＳ Ｐゴシック" panose="020B0600070205080204" pitchFamily="34" charset="-128"/>
              </a:rPr>
              <a:t>Patienten har således en </a:t>
            </a:r>
            <a:r>
              <a:rPr lang="sv-SE" altLang="en-SE" dirty="0" err="1">
                <a:latin typeface="Times" pitchFamily="2" charset="0"/>
                <a:ea typeface="ＭＳ Ｐゴシック" panose="020B0600070205080204" pitchFamily="34" charset="-128"/>
              </a:rPr>
              <a:t>hyperklorem</a:t>
            </a:r>
            <a:r>
              <a:rPr lang="sv-SE" altLang="en-SE" dirty="0">
                <a:latin typeface="Times" pitchFamily="2" charset="0"/>
                <a:ea typeface="ＭＳ Ｐゴシック" panose="020B0600070205080204" pitchFamily="34" charset="-128"/>
              </a:rPr>
              <a:t> metabol </a:t>
            </a:r>
            <a:r>
              <a:rPr lang="sv-SE" altLang="en-SE" dirty="0" err="1">
                <a:latin typeface="Times" pitchFamily="2" charset="0"/>
                <a:ea typeface="ＭＳ Ｐゴシック" panose="020B0600070205080204" pitchFamily="34" charset="-128"/>
              </a:rPr>
              <a:t>acidos</a:t>
            </a:r>
            <a:r>
              <a:rPr lang="sv-SE" altLang="en-SE" dirty="0">
                <a:latin typeface="Times" pitchFamily="2" charset="0"/>
                <a:ea typeface="ＭＳ Ｐゴシック" panose="020B0600070205080204" pitchFamily="34" charset="-128"/>
              </a:rPr>
              <a:t>, som i detta fall berodde på diarré.</a:t>
            </a:r>
          </a:p>
        </p:txBody>
      </p:sp>
      <p:sp>
        <p:nvSpPr>
          <p:cNvPr id="4" name="Platshållare för bildnummer 3">
            <a:extLst>
              <a:ext uri="{FF2B5EF4-FFF2-40B4-BE49-F238E27FC236}">
                <a16:creationId xmlns:a16="http://schemas.microsoft.com/office/drawing/2014/main" id="{A0400782-00FD-0442-A1B7-421AB4A19137}"/>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B32491B0-9CDD-314C-B873-8BAEB6D6CE11}" type="slidenum">
              <a:rPr lang="sv-SE" altLang="en-SE" sz="1200"/>
              <a:pPr/>
              <a:t>38</a:t>
            </a:fld>
            <a:endParaRPr lang="sv-SE" altLang="en-SE"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EF35F03-4A88-1D40-BA93-5D046FB2290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2A73C65-5C3D-794F-81D4-79138D89BB31}"/>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Till vänster visas differentialdiagnosen för metabol acidos med ökat anjongap.  Minneshjälpen MUDPILES hjälper till att komma ihåg orsakerna.</a:t>
            </a:r>
          </a:p>
          <a:p>
            <a:r>
              <a:rPr lang="sv-SE" altLang="en-SE">
                <a:latin typeface="Times" pitchFamily="2" charset="0"/>
                <a:ea typeface="ＭＳ Ｐゴシック" panose="020B0600070205080204" pitchFamily="34" charset="-128"/>
              </a:rPr>
              <a:t>Till höger visas differentialdiagnosen för hyperklorem metabol acidos.  Den beror framförallt på HCO3 förlust från tarmen eller från njurarna.</a:t>
            </a:r>
          </a:p>
          <a:p>
            <a:r>
              <a:rPr lang="sv-SE" altLang="en-SE">
                <a:latin typeface="Times" pitchFamily="2" charset="0"/>
                <a:ea typeface="ＭＳ Ｐゴシック" panose="020B0600070205080204" pitchFamily="34" charset="-128"/>
              </a:rPr>
              <a:t>Den kan också bero på aggressiv vätskebehandling med Natriumklorid.</a:t>
            </a:r>
          </a:p>
        </p:txBody>
      </p:sp>
      <p:sp>
        <p:nvSpPr>
          <p:cNvPr id="4" name="Platshållare för bildnummer 3">
            <a:extLst>
              <a:ext uri="{FF2B5EF4-FFF2-40B4-BE49-F238E27FC236}">
                <a16:creationId xmlns:a16="http://schemas.microsoft.com/office/drawing/2014/main" id="{9D2C9A6D-0E4D-BF4A-9833-4220A96DA817}"/>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59B11172-BEB9-7647-9B91-F437FD24DB85}" type="slidenum">
              <a:rPr lang="sv-SE" altLang="en-SE" sz="1200"/>
              <a:pPr/>
              <a:t>39</a:t>
            </a:fld>
            <a:endParaRPr lang="sv-SE" altLang="en-SE"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Standard HCO3 beräknas enligt ett krånglig formell.</a:t>
            </a:r>
          </a:p>
          <a:p>
            <a:r>
              <a:rPr lang="en-SE" dirty="0"/>
              <a:t>För att kunna använda anjongapet behöver vi istället de äkta HCO3, vilket beräknas utifrån pCO2 och pH.</a:t>
            </a:r>
          </a:p>
          <a:p>
            <a:r>
              <a:rPr lang="en-SE" dirty="0"/>
              <a:t>Om pCO2 är +/- 2 från 5,3 är äkta HCO3 +/- 2 från aktuell HCO3.</a:t>
            </a:r>
          </a:p>
          <a:p>
            <a:r>
              <a:rPr lang="en-SE" dirty="0"/>
              <a:t>Om pCO2 är &lt; 3,3 eller &gt; 7,3 är det bästa att beräkna äkta HCO3, t ex från följande (notera att pCO2 som används här är </a:t>
            </a:r>
            <a:r>
              <a:rPr lang="en-GB" dirty="0" err="1"/>
              <a:t>i</a:t>
            </a:r>
            <a:r>
              <a:rPr lang="en-GB" dirty="0"/>
              <a:t> mm Hg, </a:t>
            </a:r>
            <a:r>
              <a:rPr lang="en-GB" dirty="0" err="1"/>
              <a:t>dvs</a:t>
            </a:r>
            <a:r>
              <a:rPr lang="en-GB" dirty="0"/>
              <a:t> </a:t>
            </a:r>
            <a:r>
              <a:rPr lang="en-GB" dirty="0" err="1"/>
              <a:t>värdet</a:t>
            </a:r>
            <a:r>
              <a:rPr lang="en-GB" dirty="0"/>
              <a:t> I </a:t>
            </a:r>
            <a:r>
              <a:rPr lang="en-GB" dirty="0" err="1"/>
              <a:t>pKa</a:t>
            </a:r>
            <a:r>
              <a:rPr lang="en-GB" dirty="0"/>
              <a:t> x 7,5):</a:t>
            </a:r>
          </a:p>
          <a:p>
            <a:r>
              <a:rPr lang="en-GB" dirty="0"/>
              <a:t>http://www-</a:t>
            </a:r>
            <a:r>
              <a:rPr lang="en-GB" dirty="0" err="1"/>
              <a:t>users.med.cornell.edu</a:t>
            </a:r>
            <a:r>
              <a:rPr lang="en-GB" dirty="0"/>
              <a:t>/~</a:t>
            </a:r>
            <a:r>
              <a:rPr lang="en-GB" dirty="0" err="1"/>
              <a:t>spon</a:t>
            </a:r>
            <a:r>
              <a:rPr lang="en-GB" dirty="0"/>
              <a:t>/</a:t>
            </a:r>
            <a:r>
              <a:rPr lang="en-GB" dirty="0" err="1"/>
              <a:t>picu</a:t>
            </a:r>
            <a:r>
              <a:rPr lang="en-GB" dirty="0"/>
              <a:t>/calc/</a:t>
            </a:r>
            <a:r>
              <a:rPr lang="en-GB" dirty="0" err="1"/>
              <a:t>basecalc.htm</a:t>
            </a:r>
            <a:endParaRPr lang="en-SE" dirty="0"/>
          </a:p>
        </p:txBody>
      </p:sp>
      <p:sp>
        <p:nvSpPr>
          <p:cNvPr id="4" name="Slide Number Placeholder 3"/>
          <p:cNvSpPr>
            <a:spLocks noGrp="1"/>
          </p:cNvSpPr>
          <p:nvPr>
            <p:ph type="sldNum" sz="quarter" idx="5"/>
          </p:nvPr>
        </p:nvSpPr>
        <p:spPr/>
        <p:txBody>
          <a:bodyPr/>
          <a:lstStyle/>
          <a:p>
            <a:fld id="{5740C856-2405-524B-ADFE-FAE4530C29AB}" type="slidenum">
              <a:rPr lang="sv-SE" altLang="en-SE" smtClean="0"/>
              <a:pPr/>
              <a:t>4</a:t>
            </a:fld>
            <a:endParaRPr lang="sv-SE" altLang="en-SE"/>
          </a:p>
        </p:txBody>
      </p:sp>
    </p:spTree>
    <p:extLst>
      <p:ext uri="{BB962C8B-B14F-4D97-AF65-F5344CB8AC3E}">
        <p14:creationId xmlns:p14="http://schemas.microsoft.com/office/powerpoint/2010/main" val="38743518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D5A8942-17C5-3049-B322-4E691C4C5BA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48324AE-D297-E740-9C08-254AB8B2C999}"/>
              </a:ext>
            </a:extLst>
          </p:cNvPr>
          <p:cNvSpPr>
            <a:spLocks noGrp="1"/>
          </p:cNvSpPr>
          <p:nvPr>
            <p:ph type="body" idx="1"/>
          </p:nvPr>
        </p:nvSpPr>
        <p:spPr/>
        <p:txBody>
          <a:bodyPr/>
          <a:lstStyle/>
          <a:p>
            <a:r>
              <a:rPr lang="sv-SE" altLang="en-SE" dirty="0">
                <a:latin typeface="Times" pitchFamily="2" charset="0"/>
                <a:ea typeface="ＭＳ Ｐゴシック" panose="020B0600070205080204" pitchFamily="34" charset="-128"/>
              </a:rPr>
              <a:t>Många patientnära blodgasapparater mäter laktat.  Man kan då använda laktat-värdet och </a:t>
            </a:r>
            <a:r>
              <a:rPr lang="sv-SE" altLang="en-SE" dirty="0" err="1">
                <a:latin typeface="Times" pitchFamily="2" charset="0"/>
                <a:ea typeface="ＭＳ Ｐゴシック" panose="020B0600070205080204" pitchFamily="34" charset="-128"/>
              </a:rPr>
              <a:t>deltagap</a:t>
            </a:r>
            <a:r>
              <a:rPr lang="sv-SE" altLang="en-SE" dirty="0">
                <a:latin typeface="Times" pitchFamily="2" charset="0"/>
                <a:ea typeface="ＭＳ Ｐゴシック" panose="020B0600070205080204" pitchFamily="34" charset="-128"/>
              </a:rPr>
              <a:t>-värdet för att avgöra om laktat förklarar den metabola </a:t>
            </a:r>
            <a:r>
              <a:rPr lang="sv-SE" altLang="en-SE" dirty="0" err="1">
                <a:latin typeface="Times" pitchFamily="2" charset="0"/>
                <a:ea typeface="ＭＳ Ｐゴシック" panose="020B0600070205080204" pitchFamily="34" charset="-128"/>
              </a:rPr>
              <a:t>acidosen</a:t>
            </a:r>
            <a:r>
              <a:rPr lang="sv-SE" altLang="en-SE" dirty="0">
                <a:latin typeface="Times" pitchFamily="2" charset="0"/>
                <a:ea typeface="ＭＳ Ｐゴシック" panose="020B0600070205080204" pitchFamily="34" charset="-128"/>
              </a:rPr>
              <a:t> eller inte.</a:t>
            </a:r>
          </a:p>
          <a:p>
            <a:r>
              <a:rPr lang="sv-SE" altLang="en-SE" dirty="0">
                <a:latin typeface="Times" pitchFamily="2" charset="0"/>
                <a:ea typeface="ＭＳ Ｐゴシック" panose="020B0600070205080204" pitchFamily="34" charset="-128"/>
              </a:rPr>
              <a:t> </a:t>
            </a:r>
          </a:p>
          <a:p>
            <a:r>
              <a:rPr lang="sv-SE" altLang="en-SE" dirty="0">
                <a:latin typeface="Times" pitchFamily="2" charset="0"/>
                <a:ea typeface="ＭＳ Ｐゴシック" panose="020B0600070205080204" pitchFamily="34" charset="-128"/>
              </a:rPr>
              <a:t>Anjongapet i denna </a:t>
            </a:r>
            <a:r>
              <a:rPr lang="sv-SE" altLang="en-SE" dirty="0" err="1">
                <a:latin typeface="Times" pitchFamily="2" charset="0"/>
                <a:ea typeface="ＭＳ Ｐゴシック" panose="020B0600070205080204" pitchFamily="34" charset="-128"/>
              </a:rPr>
              <a:t>blodgas</a:t>
            </a:r>
            <a:r>
              <a:rPr lang="sv-SE" altLang="en-SE" dirty="0">
                <a:latin typeface="Times" pitchFamily="2" charset="0"/>
                <a:ea typeface="ＭＳ Ｐゴシック" panose="020B0600070205080204" pitchFamily="34" charset="-128"/>
              </a:rPr>
              <a:t> är 21</a:t>
            </a:r>
          </a:p>
          <a:p>
            <a:r>
              <a:rPr lang="sv-SE" altLang="en-SE" dirty="0">
                <a:latin typeface="Times" pitchFamily="2" charset="0"/>
                <a:ea typeface="ＭＳ Ｐゴシック" panose="020B0600070205080204" pitchFamily="34" charset="-128"/>
              </a:rPr>
              <a:t>Vid förväntat AG på 8 blir delta anjongap 13.</a:t>
            </a:r>
          </a:p>
          <a:p>
            <a:r>
              <a:rPr lang="sv-SE" altLang="en-SE" dirty="0">
                <a:latin typeface="Times" pitchFamily="2" charset="0"/>
                <a:ea typeface="ＭＳ Ｐゴシック" panose="020B0600070205080204" pitchFamily="34" charset="-128"/>
              </a:rPr>
              <a:t>Laktatet är 11,4 och förklarar mestadels av delta anjongapet.</a:t>
            </a:r>
          </a:p>
          <a:p>
            <a:r>
              <a:rPr lang="sv-SE" altLang="en-SE" dirty="0">
                <a:latin typeface="Times" pitchFamily="2" charset="0"/>
                <a:ea typeface="ＭＳ Ｐゴシック" panose="020B0600070205080204" pitchFamily="34" charset="-128"/>
              </a:rPr>
              <a:t>Patientens metabola </a:t>
            </a:r>
            <a:r>
              <a:rPr lang="sv-SE" altLang="en-SE" dirty="0" err="1">
                <a:latin typeface="Times" pitchFamily="2" charset="0"/>
                <a:ea typeface="ＭＳ Ｐゴシック" panose="020B0600070205080204" pitchFamily="34" charset="-128"/>
              </a:rPr>
              <a:t>acidos</a:t>
            </a:r>
            <a:r>
              <a:rPr lang="sv-SE" altLang="en-SE" dirty="0">
                <a:latin typeface="Times" pitchFamily="2" charset="0"/>
                <a:ea typeface="ＭＳ Ｐゴシック" panose="020B0600070205080204" pitchFamily="34" charset="-128"/>
              </a:rPr>
              <a:t> beror således inte på njursvikt eller etylenglykol förgiftning eller övriga diagnoser i MUDPILES minneshjälpen.</a:t>
            </a:r>
          </a:p>
        </p:txBody>
      </p:sp>
      <p:sp>
        <p:nvSpPr>
          <p:cNvPr id="4" name="Platshållare för bildnummer 3">
            <a:extLst>
              <a:ext uri="{FF2B5EF4-FFF2-40B4-BE49-F238E27FC236}">
                <a16:creationId xmlns:a16="http://schemas.microsoft.com/office/drawing/2014/main" id="{06BDCC36-706A-AC4E-B258-5B6261170C1C}"/>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773BBC14-E58A-ED48-B724-12814ED57F87}" type="slidenum">
              <a:rPr lang="sv-SE" altLang="en-SE" sz="1200"/>
              <a:pPr/>
              <a:t>40</a:t>
            </a:fld>
            <a:endParaRPr lang="sv-SE" altLang="en-SE"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6595453-D420-254A-8C88-804B1D4D280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64CF261-38E0-1C4E-B217-4FCC36962AED}"/>
              </a:ext>
            </a:extLst>
          </p:cNvPr>
          <p:cNvSpPr>
            <a:spLocks noGrp="1"/>
          </p:cNvSpPr>
          <p:nvPr>
            <p:ph type="body" idx="1"/>
          </p:nvPr>
        </p:nvSpPr>
        <p:spPr/>
        <p:txBody>
          <a:bodyPr/>
          <a:lstStyle/>
          <a:p>
            <a:r>
              <a:rPr lang="sv-SE" altLang="en-SE" dirty="0">
                <a:latin typeface="Times" pitchFamily="2" charset="0"/>
                <a:ea typeface="ＭＳ Ｐゴシック" panose="020B0600070205080204" pitchFamily="34" charset="-128"/>
              </a:rPr>
              <a:t>Anjongapet i denna </a:t>
            </a:r>
            <a:r>
              <a:rPr lang="sv-SE" altLang="en-SE" dirty="0" err="1">
                <a:latin typeface="Times" pitchFamily="2" charset="0"/>
                <a:ea typeface="ＭＳ Ｐゴシック" panose="020B0600070205080204" pitchFamily="34" charset="-128"/>
              </a:rPr>
              <a:t>blodgas</a:t>
            </a:r>
            <a:r>
              <a:rPr lang="sv-SE" altLang="en-SE" dirty="0">
                <a:latin typeface="Times" pitchFamily="2" charset="0"/>
                <a:ea typeface="ＭＳ Ｐゴシック" panose="020B0600070205080204" pitchFamily="34" charset="-128"/>
              </a:rPr>
              <a:t> är 26</a:t>
            </a:r>
          </a:p>
          <a:p>
            <a:r>
              <a:rPr lang="sv-SE" altLang="en-SE" dirty="0">
                <a:latin typeface="Times" pitchFamily="2" charset="0"/>
                <a:ea typeface="ＭＳ Ｐゴシック" panose="020B0600070205080204" pitchFamily="34" charset="-128"/>
              </a:rPr>
              <a:t>Vid förväntat AG 8 blir delta AG 18</a:t>
            </a:r>
          </a:p>
          <a:p>
            <a:r>
              <a:rPr lang="sv-SE" altLang="en-SE" dirty="0">
                <a:latin typeface="Times" pitchFamily="2" charset="0"/>
                <a:ea typeface="ＭＳ Ｐゴシック" panose="020B0600070205080204" pitchFamily="34" charset="-128"/>
              </a:rPr>
              <a:t>Laktatet är 3,5 och förklarar en del av anjongapet men långt ifrån hela.</a:t>
            </a:r>
          </a:p>
          <a:p>
            <a:r>
              <a:rPr lang="sv-SE" altLang="en-SE" dirty="0">
                <a:latin typeface="Times" pitchFamily="2" charset="0"/>
                <a:ea typeface="ＭＳ Ｐゴシック" panose="020B0600070205080204" pitchFamily="34" charset="-128"/>
              </a:rPr>
              <a:t>Det föreligger således 14-15 </a:t>
            </a:r>
            <a:r>
              <a:rPr lang="sv-SE" altLang="en-SE" dirty="0" err="1">
                <a:latin typeface="Times" pitchFamily="2" charset="0"/>
                <a:ea typeface="ＭＳ Ｐゴシック" panose="020B0600070205080204" pitchFamily="34" charset="-128"/>
              </a:rPr>
              <a:t>mmol</a:t>
            </a:r>
            <a:r>
              <a:rPr lang="sv-SE" altLang="en-SE" dirty="0">
                <a:latin typeface="Times" pitchFamily="2" charset="0"/>
                <a:ea typeface="ＭＳ Ｐゴシック" panose="020B0600070205080204" pitchFamily="34" charset="-128"/>
              </a:rPr>
              <a:t>/L av en anjon eller flera anjoner i blodet som inte borde vara där, och då är det viktigt att överväga övriga diagnoser som finns i MUDPILES minneshjälpen.</a:t>
            </a:r>
          </a:p>
        </p:txBody>
      </p:sp>
      <p:sp>
        <p:nvSpPr>
          <p:cNvPr id="4" name="Platshållare för bildnummer 3">
            <a:extLst>
              <a:ext uri="{FF2B5EF4-FFF2-40B4-BE49-F238E27FC236}">
                <a16:creationId xmlns:a16="http://schemas.microsoft.com/office/drawing/2014/main" id="{0B437C99-A2A4-C344-92E7-50744EE55203}"/>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3EC35CD8-95B8-A643-B7B5-42D08EE3AA94}" type="slidenum">
              <a:rPr lang="sv-SE" altLang="en-SE" sz="1200"/>
              <a:pPr/>
              <a:t>41</a:t>
            </a:fld>
            <a:endParaRPr lang="sv-SE" altLang="en-SE"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C90B9FE-E884-0048-8D74-E7DE3D53C25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FF7B495-91AA-B241-AA5D-02493E6EE772}"/>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En tredje anledningen till att det är värt att rutinmässigt beräkna AG och delta AG är att man kan avslöja en annan rubbning om man upptäcker ett lågt eller till och med negativt anjongap.</a:t>
            </a:r>
          </a:p>
        </p:txBody>
      </p:sp>
      <p:sp>
        <p:nvSpPr>
          <p:cNvPr id="4" name="Platshållare för bildnummer 3">
            <a:extLst>
              <a:ext uri="{FF2B5EF4-FFF2-40B4-BE49-F238E27FC236}">
                <a16:creationId xmlns:a16="http://schemas.microsoft.com/office/drawing/2014/main" id="{528DC74E-21A3-DC4E-809A-437B64156DC2}"/>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92D611C7-02A4-6946-A437-566170DEA5D4}" type="slidenum">
              <a:rPr lang="sv-SE" altLang="en-SE" sz="1200"/>
              <a:pPr/>
              <a:t>42</a:t>
            </a:fld>
            <a:endParaRPr lang="sv-SE" altLang="en-SE"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DDD4E62-F5A3-0444-A22E-B8D670C85D3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0A307C7-D6B0-554F-A799-0D95FF8DA0DB}"/>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Om anjongapet är lågt eller till och med negativt kan det bero på tre orsaker:</a:t>
            </a:r>
          </a:p>
          <a:p>
            <a:r>
              <a:rPr lang="sv-SE" altLang="en-SE">
                <a:latin typeface="Times" pitchFamily="2" charset="0"/>
                <a:ea typeface="ＭＳ Ｐゴシック" panose="020B0600070205080204" pitchFamily="34" charset="-128"/>
              </a:rPr>
              <a:t>1: lågt albumin</a:t>
            </a:r>
          </a:p>
          <a:p>
            <a:r>
              <a:rPr lang="sv-SE" altLang="en-SE">
                <a:latin typeface="Times" pitchFamily="2" charset="0"/>
                <a:ea typeface="ＭＳ Ｐゴシック" panose="020B0600070205080204" pitchFamily="34" charset="-128"/>
              </a:rPr>
              <a:t>2:  att patienten har fått extra katjoner i blodet, såsom Litium eller positivt laddade IgG från myelom</a:t>
            </a:r>
          </a:p>
          <a:p>
            <a:r>
              <a:rPr lang="sv-SE" altLang="en-SE">
                <a:latin typeface="Times" pitchFamily="2" charset="0"/>
                <a:ea typeface="ＭＳ Ｐゴシック" panose="020B0600070205080204" pitchFamily="34" charset="-128"/>
              </a:rPr>
              <a:t>3:  fel mättning av klorid som kan förekomma vid intoxikation med iodid, bromid eller salicylater</a:t>
            </a:r>
          </a:p>
        </p:txBody>
      </p:sp>
      <p:sp>
        <p:nvSpPr>
          <p:cNvPr id="4" name="Platshållare för bildnummer 3">
            <a:extLst>
              <a:ext uri="{FF2B5EF4-FFF2-40B4-BE49-F238E27FC236}">
                <a16:creationId xmlns:a16="http://schemas.microsoft.com/office/drawing/2014/main" id="{16C880C9-B067-BF40-8607-108CBA755B88}"/>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86EF12CB-F185-2949-9934-0574B75F868F}" type="slidenum">
              <a:rPr lang="sv-SE" altLang="en-SE" sz="1200"/>
              <a:pPr/>
              <a:t>43</a:t>
            </a:fld>
            <a:endParaRPr lang="sv-SE" altLang="en-SE"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1C5ADD8-DA0C-7142-A877-EFECB243E11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8A50590-ACF2-8D4B-99DE-D3BFBB92954E}"/>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Denna blodgas tillhörde en 54 årig man med bipolär sjukdom som hittades hemma medvetslös.</a:t>
            </a:r>
          </a:p>
          <a:p>
            <a:r>
              <a:rPr lang="sv-SE" altLang="en-SE">
                <a:latin typeface="Times" pitchFamily="2" charset="0"/>
                <a:ea typeface="ＭＳ Ｐゴシック" panose="020B0600070205080204" pitchFamily="34" charset="-128"/>
              </a:rPr>
              <a:t>Patienten har en acidemi, HCO3 är lågt och då är den dominanta rubbningen en metabol acidos</a:t>
            </a:r>
          </a:p>
          <a:p>
            <a:r>
              <a:rPr lang="sv-SE" altLang="en-SE">
                <a:latin typeface="Times" pitchFamily="2" charset="0"/>
                <a:ea typeface="ＭＳ Ｐゴシック" panose="020B0600070205080204" pitchFamily="34" charset="-128"/>
              </a:rPr>
              <a:t> </a:t>
            </a:r>
          </a:p>
          <a:p>
            <a:r>
              <a:rPr lang="sv-SE" altLang="en-SE">
                <a:latin typeface="Times" pitchFamily="2" charset="0"/>
                <a:ea typeface="ＭＳ Ｐゴシック" panose="020B0600070205080204" pitchFamily="34" charset="-128"/>
              </a:rPr>
              <a:t>Anjongapet är Na - Cl - HCO3, vilket är -2.  Det mest trolig förklaring är en intoxikation med Litium.  Anjongapet har således avslöjat ett allvarligt tillstånd.</a:t>
            </a:r>
          </a:p>
        </p:txBody>
      </p:sp>
      <p:sp>
        <p:nvSpPr>
          <p:cNvPr id="4" name="Platshållare för bildnummer 3">
            <a:extLst>
              <a:ext uri="{FF2B5EF4-FFF2-40B4-BE49-F238E27FC236}">
                <a16:creationId xmlns:a16="http://schemas.microsoft.com/office/drawing/2014/main" id="{E72F00CC-DF1E-C149-BABA-FF01481BECA9}"/>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98E297DF-E8D0-F245-9162-696F1BF71247}" type="slidenum">
              <a:rPr lang="sv-SE" altLang="en-SE" sz="1200"/>
              <a:pPr/>
              <a:t>44</a:t>
            </a:fld>
            <a:endParaRPr lang="sv-SE" altLang="en-SE"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2566855-0222-124B-8528-AFB49F7CF6F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EAAC286-3564-8D45-8A7A-CE2A13D05AF2}"/>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Den fjärde anledningen till att det är värt att rutinmässigt beräkna AG och delta AG är att man kan avslöja och kvantificera en bakomliggande metabol rubbning genom att beräkna bikarbonat + Delta AG.</a:t>
            </a:r>
          </a:p>
        </p:txBody>
      </p:sp>
      <p:sp>
        <p:nvSpPr>
          <p:cNvPr id="4" name="Platshållare för bildnummer 3">
            <a:extLst>
              <a:ext uri="{FF2B5EF4-FFF2-40B4-BE49-F238E27FC236}">
                <a16:creationId xmlns:a16="http://schemas.microsoft.com/office/drawing/2014/main" id="{326E95E0-F774-DC4B-BFAC-E9A8ED07F37F}"/>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32E3FC63-611F-504A-8E5F-4D1D7CBE2247}" type="slidenum">
              <a:rPr lang="sv-SE" altLang="en-SE" sz="1200"/>
              <a:pPr/>
              <a:t>45</a:t>
            </a:fld>
            <a:endParaRPr lang="sv-SE" altLang="en-SE"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B4A0458-2623-574B-AFA9-C03250BFFD2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CB78C03-3793-4346-8242-9EC28A24D25E}"/>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För varje mmol av en extra anjon som kommer in i blodet förbrukas ungefär 1 mmol HCO3</a:t>
            </a:r>
          </a:p>
          <a:p>
            <a:r>
              <a:rPr lang="sv-SE" altLang="en-SE">
                <a:latin typeface="Times" pitchFamily="2" charset="0"/>
                <a:ea typeface="ＭＳ Ｐゴシック" panose="020B0600070205080204" pitchFamily="34" charset="-128"/>
              </a:rPr>
              <a:t>Om patienten har ett delta AG på 10 mmol/L har bikarbonatet minskat med ca 10 mmol/L</a:t>
            </a:r>
          </a:p>
          <a:p>
            <a:r>
              <a:rPr lang="sv-SE" altLang="en-SE">
                <a:latin typeface="Times" pitchFamily="2" charset="0"/>
                <a:ea typeface="ＭＳ Ｐゴシック" panose="020B0600070205080204" pitchFamily="34" charset="-128"/>
              </a:rPr>
              <a:t>Om man summerar befintligt HCO3 med delta AG får man vad HCO3 utan effekten av de extra anjoner i blodet.  Då kan man avslöja om det finns en metabolrubbning i bakgrunden av den metabolacidosen orsakad av ökat AG.</a:t>
            </a:r>
          </a:p>
        </p:txBody>
      </p:sp>
      <p:sp>
        <p:nvSpPr>
          <p:cNvPr id="4" name="Platshållare för bildnummer 3">
            <a:extLst>
              <a:ext uri="{FF2B5EF4-FFF2-40B4-BE49-F238E27FC236}">
                <a16:creationId xmlns:a16="http://schemas.microsoft.com/office/drawing/2014/main" id="{AF8A838F-FB0F-D446-B72F-5A2686BC46E7}"/>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F035AEB5-586C-B140-8433-E7DBF6DE40AC}" type="slidenum">
              <a:rPr lang="sv-SE" altLang="en-SE" sz="1200"/>
              <a:pPr/>
              <a:t>46</a:t>
            </a:fld>
            <a:endParaRPr lang="sv-SE" altLang="en-SE"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B0E7932-E470-DB43-9C35-DF6B3568C95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4B31F96-704B-A049-824E-D70A10DE483E}"/>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Om HCO3 + delta AG är 24 föreligger ingen bakomliggande metabolrubbning</a:t>
            </a:r>
          </a:p>
          <a:p>
            <a:r>
              <a:rPr lang="sv-SE" altLang="en-SE">
                <a:latin typeface="Times" pitchFamily="2" charset="0"/>
                <a:ea typeface="ＭＳ Ｐゴシック" panose="020B0600070205080204" pitchFamily="34" charset="-128"/>
              </a:rPr>
              <a:t>Om HCO3 + delta AG är över 26 föreligger en bakomliggande metabol alkalos, eller en kompensation till en kronisk respiratorisk acidos</a:t>
            </a:r>
          </a:p>
          <a:p>
            <a:r>
              <a:rPr lang="sv-SE" altLang="en-SE">
                <a:latin typeface="Times" pitchFamily="2" charset="0"/>
                <a:ea typeface="ＭＳ Ｐゴシック" panose="020B0600070205080204" pitchFamily="34" charset="-128"/>
              </a:rPr>
              <a:t>Om HCO3 + delta AG är mindre än 22 föreligger en bakomliggande hyperklorem metabol acidos</a:t>
            </a:r>
          </a:p>
        </p:txBody>
      </p:sp>
      <p:sp>
        <p:nvSpPr>
          <p:cNvPr id="4" name="Platshållare för bildnummer 3">
            <a:extLst>
              <a:ext uri="{FF2B5EF4-FFF2-40B4-BE49-F238E27FC236}">
                <a16:creationId xmlns:a16="http://schemas.microsoft.com/office/drawing/2014/main" id="{6C4ED5D9-8F7B-FE40-B785-04CF8CFD392B}"/>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D1143DE0-C383-A44A-B3C0-6D895694F233}" type="slidenum">
              <a:rPr lang="sv-SE" altLang="en-SE" sz="1200"/>
              <a:pPr/>
              <a:t>47</a:t>
            </a:fld>
            <a:endParaRPr lang="sv-SE" altLang="en-SE"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097958D-A6BB-114C-A70E-1464835C380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C46ADAF-85E8-2945-9C09-4999E7FCD68D}"/>
              </a:ext>
            </a:extLst>
          </p:cNvPr>
          <p:cNvSpPr>
            <a:spLocks noGrp="1"/>
          </p:cNvSpPr>
          <p:nvPr>
            <p:ph type="body" idx="1"/>
          </p:nvPr>
        </p:nvSpPr>
        <p:spPr/>
        <p:txBody>
          <a:bodyPr/>
          <a:lstStyle/>
          <a:p>
            <a:r>
              <a:rPr lang="sv-SE" altLang="en-SE" dirty="0">
                <a:latin typeface="Times" pitchFamily="2" charset="0"/>
                <a:ea typeface="ＭＳ Ｐゴシック" panose="020B0600070205080204" pitchFamily="34" charset="-128"/>
              </a:rPr>
              <a:t>I denna </a:t>
            </a:r>
            <a:r>
              <a:rPr lang="sv-SE" altLang="en-SE" dirty="0" err="1">
                <a:latin typeface="Times" pitchFamily="2" charset="0"/>
                <a:ea typeface="ＭＳ Ｐゴシック" panose="020B0600070205080204" pitchFamily="34" charset="-128"/>
              </a:rPr>
              <a:t>blodgas</a:t>
            </a:r>
            <a:r>
              <a:rPr lang="sv-SE" altLang="en-SE" dirty="0">
                <a:latin typeface="Times" pitchFamily="2" charset="0"/>
                <a:ea typeface="ＭＳ Ｐゴシック" panose="020B0600070205080204" pitchFamily="34" charset="-128"/>
              </a:rPr>
              <a:t> är anjongapet 26</a:t>
            </a:r>
          </a:p>
          <a:p>
            <a:r>
              <a:rPr lang="sv-SE" altLang="en-SE" dirty="0">
                <a:latin typeface="Times" pitchFamily="2" charset="0"/>
                <a:ea typeface="ＭＳ Ｐゴシック" panose="020B0600070205080204" pitchFamily="34" charset="-128"/>
              </a:rPr>
              <a:t>Vid förväntat AG på 8 blir delta AG 18, och då har patienten en uttalad metabol </a:t>
            </a:r>
            <a:r>
              <a:rPr lang="sv-SE" altLang="en-SE" dirty="0" err="1">
                <a:latin typeface="Times" pitchFamily="2" charset="0"/>
                <a:ea typeface="ＭＳ Ｐゴシック" panose="020B0600070205080204" pitchFamily="34" charset="-128"/>
              </a:rPr>
              <a:t>acidos</a:t>
            </a:r>
            <a:endParaRPr lang="sv-SE" altLang="en-SE" dirty="0">
              <a:latin typeface="Times" pitchFamily="2" charset="0"/>
              <a:ea typeface="ＭＳ Ｐゴシック" panose="020B0600070205080204" pitchFamily="34" charset="-128"/>
            </a:endParaRPr>
          </a:p>
          <a:p>
            <a:r>
              <a:rPr lang="sv-SE" altLang="en-SE" dirty="0">
                <a:latin typeface="Times" pitchFamily="2" charset="0"/>
                <a:ea typeface="ＭＳ Ｐゴシック" panose="020B0600070205080204" pitchFamily="34" charset="-128"/>
              </a:rPr>
              <a:t>HCO3 + delta AG blir 41</a:t>
            </a:r>
          </a:p>
          <a:p>
            <a:r>
              <a:rPr lang="sv-SE" altLang="en-SE" dirty="0">
                <a:latin typeface="Times" pitchFamily="2" charset="0"/>
                <a:ea typeface="ＭＳ Ｐゴシック" panose="020B0600070205080204" pitchFamily="34" charset="-128"/>
              </a:rPr>
              <a:t>Man kan tolka detta som om patientens HCO3 var 41 INNAN hon fick anjoner i blodet motsvarande 18 </a:t>
            </a:r>
            <a:r>
              <a:rPr lang="sv-SE" altLang="en-SE" dirty="0" err="1">
                <a:latin typeface="Times" pitchFamily="2" charset="0"/>
                <a:ea typeface="ＭＳ Ｐゴシック" panose="020B0600070205080204" pitchFamily="34" charset="-128"/>
              </a:rPr>
              <a:t>mmol</a:t>
            </a:r>
            <a:r>
              <a:rPr lang="sv-SE" altLang="en-SE" dirty="0">
                <a:latin typeface="Times" pitchFamily="2" charset="0"/>
                <a:ea typeface="ＭＳ Ｐゴシック" panose="020B0600070205080204" pitchFamily="34" charset="-128"/>
              </a:rPr>
              <a:t>/L.</a:t>
            </a:r>
          </a:p>
          <a:p>
            <a:r>
              <a:rPr lang="sv-SE" altLang="en-SE" dirty="0">
                <a:latin typeface="Times" pitchFamily="2" charset="0"/>
                <a:ea typeface="ＭＳ Ｐゴシック" panose="020B0600070205080204" pitchFamily="34" charset="-128"/>
              </a:rPr>
              <a:t>Hon har alltså en bakomliggande uttalad metabol </a:t>
            </a:r>
            <a:r>
              <a:rPr lang="sv-SE" altLang="en-SE" dirty="0" err="1">
                <a:latin typeface="Times" pitchFamily="2" charset="0"/>
                <a:ea typeface="ＭＳ Ｐゴシック" panose="020B0600070205080204" pitchFamily="34" charset="-128"/>
              </a:rPr>
              <a:t>alkalos</a:t>
            </a:r>
            <a:endParaRPr lang="sv-SE" altLang="en-SE" dirty="0">
              <a:latin typeface="Times" pitchFamily="2" charset="0"/>
              <a:ea typeface="ＭＳ Ｐゴシック" panose="020B0600070205080204" pitchFamily="34" charset="-128"/>
            </a:endParaRPr>
          </a:p>
        </p:txBody>
      </p:sp>
      <p:sp>
        <p:nvSpPr>
          <p:cNvPr id="4" name="Platshållare för bildnummer 3">
            <a:extLst>
              <a:ext uri="{FF2B5EF4-FFF2-40B4-BE49-F238E27FC236}">
                <a16:creationId xmlns:a16="http://schemas.microsoft.com/office/drawing/2014/main" id="{7C40D2E4-C040-3D43-BD7F-CF71AA3FB4A4}"/>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1F518872-84C2-0E48-9890-69BA9C2DAF81}" type="slidenum">
              <a:rPr lang="sv-SE" altLang="en-SE" sz="1200"/>
              <a:pPr/>
              <a:t>48</a:t>
            </a:fld>
            <a:endParaRPr lang="sv-SE" altLang="en-SE"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492F93A-CEC1-0E41-B530-CD5F7056DE3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4C1871A-E0DD-784E-9312-49D74F91579D}"/>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Och nu kommer vi till det fjärde steget i syrabastolkningen.</a:t>
            </a:r>
          </a:p>
          <a:p>
            <a:r>
              <a:rPr lang="sv-SE" altLang="en-SE">
                <a:latin typeface="Times" pitchFamily="2" charset="0"/>
                <a:ea typeface="ＭＳ Ｐゴシック" panose="020B0600070205080204" pitchFamily="34" charset="-128"/>
              </a:rPr>
              <a:t>Här handlar det om att ta hänsyn till all tillgänglig information, inklusive information från </a:t>
            </a:r>
          </a:p>
          <a:p>
            <a:r>
              <a:rPr lang="sv-SE" altLang="en-SE">
                <a:latin typeface="Times" pitchFamily="2" charset="0"/>
                <a:ea typeface="ＭＳ Ｐゴシック" panose="020B0600070205080204" pitchFamily="34" charset="-128"/>
              </a:rPr>
              <a:t>-patientens bakgrund, t ex tidigare sjukdomar och läkemedel</a:t>
            </a:r>
          </a:p>
          <a:p>
            <a:r>
              <a:rPr lang="sv-SE" altLang="en-SE">
                <a:latin typeface="Times" pitchFamily="2" charset="0"/>
                <a:ea typeface="ＭＳ Ｐゴシック" panose="020B0600070205080204" pitchFamily="34" charset="-128"/>
              </a:rPr>
              <a:t>-anamnesen</a:t>
            </a:r>
          </a:p>
          <a:p>
            <a:r>
              <a:rPr lang="sv-SE" altLang="en-SE">
                <a:latin typeface="Times" pitchFamily="2" charset="0"/>
                <a:ea typeface="ＭＳ Ｐゴシック" panose="020B0600070205080204" pitchFamily="34" charset="-128"/>
              </a:rPr>
              <a:t>-statusfynd</a:t>
            </a:r>
          </a:p>
          <a:p>
            <a:r>
              <a:rPr lang="sv-SE" altLang="en-SE">
                <a:latin typeface="Times" pitchFamily="2" charset="0"/>
                <a:ea typeface="ＭＳ Ｐゴシック" panose="020B0600070205080204" pitchFamily="34" charset="-128"/>
              </a:rPr>
              <a:t>-övriga patientnära prov</a:t>
            </a:r>
          </a:p>
          <a:p>
            <a:r>
              <a:rPr lang="sv-SE" altLang="en-SE">
                <a:latin typeface="Times" pitchFamily="2" charset="0"/>
                <a:ea typeface="ＭＳ Ｐゴシック" panose="020B0600070205080204" pitchFamily="34" charset="-128"/>
              </a:rPr>
              <a:t>Det handlar om att bedöma om de syrabasrubbningar man misstänker hittills överensstämmer med resten av informationen man har tillgång till, och därefter att spekulera över orsakerna bakom rubbningarna man har identifierat.  Egentligen handlar det om att bygga upp en rimlig berättelse som förklarar all information.</a:t>
            </a:r>
          </a:p>
        </p:txBody>
      </p:sp>
      <p:sp>
        <p:nvSpPr>
          <p:cNvPr id="4" name="Platshållare för bildnummer 3">
            <a:extLst>
              <a:ext uri="{FF2B5EF4-FFF2-40B4-BE49-F238E27FC236}">
                <a16:creationId xmlns:a16="http://schemas.microsoft.com/office/drawing/2014/main" id="{AD41B9EA-84AE-EA4E-B98F-55595D9B5E98}"/>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4B8C05FA-1746-2B4C-B486-499B7288BB37}" type="slidenum">
              <a:rPr lang="sv-SE" altLang="en-SE" sz="1200"/>
              <a:pPr/>
              <a:t>49</a:t>
            </a:fld>
            <a:endParaRPr lang="sv-SE" altLang="en-SE"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C93C9A8-8C10-7A48-9695-4E6D2356330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04AA639-FF0D-8947-B22C-C105ACD84EE7}"/>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Första steget vid syrabastolkning är att identifiera den dominanta rubbningen.</a:t>
            </a:r>
          </a:p>
          <a:p>
            <a:r>
              <a:rPr lang="sv-SE" altLang="en-SE">
                <a:latin typeface="Times" pitchFamily="2" charset="0"/>
                <a:ea typeface="ＭＳ Ｐゴシック" panose="020B0600070205080204" pitchFamily="34" charset="-128"/>
              </a:rPr>
              <a:t>Om pH är mindre än 7,38 och HCO3 är under 22 föreligger en metabol acidos</a:t>
            </a:r>
          </a:p>
          <a:p>
            <a:r>
              <a:rPr lang="sv-SE" altLang="en-SE">
                <a:latin typeface="Times" pitchFamily="2" charset="0"/>
                <a:ea typeface="ＭＳ Ｐゴシック" panose="020B0600070205080204" pitchFamily="34" charset="-128"/>
              </a:rPr>
              <a:t>Om pH är mindre än 7,38 och pCO2 är över 5,7 föreligger en respiratorisk acidos</a:t>
            </a:r>
          </a:p>
          <a:p>
            <a:r>
              <a:rPr lang="sv-SE" altLang="en-SE">
                <a:latin typeface="Times" pitchFamily="2" charset="0"/>
                <a:ea typeface="ＭＳ Ｐゴシック" panose="020B0600070205080204" pitchFamily="34" charset="-128"/>
              </a:rPr>
              <a:t>Om pH är större än 7,42 och HCO3 är över 26 föreligger en metabol alkalos</a:t>
            </a:r>
          </a:p>
          <a:p>
            <a:r>
              <a:rPr lang="sv-SE" altLang="en-SE">
                <a:latin typeface="Times" pitchFamily="2" charset="0"/>
                <a:ea typeface="ＭＳ Ｐゴシック" panose="020B0600070205080204" pitchFamily="34" charset="-128"/>
              </a:rPr>
              <a:t>Om pH är större än 7,42 och HCO3 är under 5 föreligger en respiratorisk alkalos</a:t>
            </a:r>
          </a:p>
        </p:txBody>
      </p:sp>
      <p:sp>
        <p:nvSpPr>
          <p:cNvPr id="4" name="Platshållare för bildnummer 3">
            <a:extLst>
              <a:ext uri="{FF2B5EF4-FFF2-40B4-BE49-F238E27FC236}">
                <a16:creationId xmlns:a16="http://schemas.microsoft.com/office/drawing/2014/main" id="{E3C36A07-22F0-BD4B-BFB0-302541B7C132}"/>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3FA278C8-FF95-B344-977F-591E8290F248}" type="slidenum">
              <a:rPr lang="sv-SE" altLang="en-SE" sz="1200"/>
              <a:pPr/>
              <a:t>5</a:t>
            </a:fld>
            <a:endParaRPr lang="sv-SE" altLang="en-SE"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8FA2794-258F-BF47-9A82-737EC7EFD4F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0BB1A90-E92F-CA46-8F1A-8D66671A0D00}"/>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Vi har redan gått över differentialdiagnoser av metabol acidos med ökat anjongap och hyperklorem metabol acidos</a:t>
            </a:r>
          </a:p>
          <a:p>
            <a:r>
              <a:rPr lang="sv-SE" altLang="en-SE">
                <a:latin typeface="Times" pitchFamily="2" charset="0"/>
                <a:ea typeface="ＭＳ Ｐゴシック" panose="020B0600070205080204" pitchFamily="34" charset="-128"/>
              </a:rPr>
              <a:t>Här presenteras differentialdiagnosen av L-laktat acidos, en vanlig orsak till metabol acidos.</a:t>
            </a:r>
          </a:p>
          <a:p>
            <a:r>
              <a:rPr lang="sv-SE" altLang="en-SE">
                <a:latin typeface="Times" pitchFamily="2" charset="0"/>
                <a:ea typeface="ＭＳ Ｐゴシック" panose="020B0600070205080204" pitchFamily="34" charset="-128"/>
              </a:rPr>
              <a:t>Grovt beror L-laktat acidos på</a:t>
            </a:r>
          </a:p>
          <a:p>
            <a:r>
              <a:rPr lang="sv-SE" altLang="en-SE">
                <a:latin typeface="Times" pitchFamily="2" charset="0"/>
                <a:ea typeface="ＭＳ Ｐゴシック" panose="020B0600070205080204" pitchFamily="34" charset="-128"/>
              </a:rPr>
              <a:t>1-ökad laktat produktion, som vid chock, krampanfall eller intoxikationer,</a:t>
            </a:r>
          </a:p>
          <a:p>
            <a:r>
              <a:rPr lang="sv-SE" altLang="en-SE">
                <a:latin typeface="Times" pitchFamily="2" charset="0"/>
                <a:ea typeface="ＭＳ Ｐゴシック" panose="020B0600070205080204" pitchFamily="34" charset="-128"/>
              </a:rPr>
              <a:t>2-eller nedsatt förbrukning vid leversjukdom.</a:t>
            </a:r>
          </a:p>
        </p:txBody>
      </p:sp>
      <p:sp>
        <p:nvSpPr>
          <p:cNvPr id="4" name="Platshållare för bildnummer 3">
            <a:extLst>
              <a:ext uri="{FF2B5EF4-FFF2-40B4-BE49-F238E27FC236}">
                <a16:creationId xmlns:a16="http://schemas.microsoft.com/office/drawing/2014/main" id="{306DD779-5C1B-2D4A-8532-593CB22992DE}"/>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D9E26AC7-EA2B-4B4D-8515-93B65E96BAD6}" type="slidenum">
              <a:rPr lang="sv-SE" altLang="en-SE" sz="1200"/>
              <a:pPr/>
              <a:t>50</a:t>
            </a:fld>
            <a:endParaRPr lang="sv-SE" altLang="en-SE"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B587528-2CD6-A643-8940-A09FB9C356E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B8578C6-0E77-B747-8709-6B63C2F57D82}"/>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Här presenteras differentialdiagnosen av en metabol alkalos.  Grovt beror metabol alkalos på</a:t>
            </a:r>
          </a:p>
          <a:p>
            <a:r>
              <a:rPr lang="sv-SE" altLang="en-SE">
                <a:latin typeface="Times" pitchFamily="2" charset="0"/>
                <a:ea typeface="ＭＳ Ｐゴシック" panose="020B0600070205080204" pitchFamily="34" charset="-128"/>
              </a:rPr>
              <a:t>1-vätejon förlust vid diarré</a:t>
            </a:r>
          </a:p>
          <a:p>
            <a:r>
              <a:rPr lang="sv-SE" altLang="en-SE">
                <a:latin typeface="Times" pitchFamily="2" charset="0"/>
                <a:ea typeface="ＭＳ Ｐゴシック" panose="020B0600070205080204" pitchFamily="34" charset="-128"/>
              </a:rPr>
              <a:t>2-eller vätejonförlust från njurarna pga ökad aldosteronnivå.</a:t>
            </a:r>
          </a:p>
        </p:txBody>
      </p:sp>
      <p:sp>
        <p:nvSpPr>
          <p:cNvPr id="4" name="Platshållare för bildnummer 3">
            <a:extLst>
              <a:ext uri="{FF2B5EF4-FFF2-40B4-BE49-F238E27FC236}">
                <a16:creationId xmlns:a16="http://schemas.microsoft.com/office/drawing/2014/main" id="{FC47A067-E5DB-204C-941B-E99A3A3DAC0B}"/>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22B8676D-8C4E-DF4C-9F9B-8B7BEA334EC1}" type="slidenum">
              <a:rPr lang="sv-SE" altLang="en-SE" sz="1200"/>
              <a:pPr/>
              <a:t>51</a:t>
            </a:fld>
            <a:endParaRPr lang="sv-SE" altLang="en-SE"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EE101E1-514C-984D-BE6A-F2027839567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7E80CF9-3AE9-184D-8AE5-87B4552F5948}"/>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Här presenteras differentialdiagnosen av en respiratorisk acidos.  En respiratorisk acidos beror på nedsatt ventilation orsakad av</a:t>
            </a:r>
          </a:p>
          <a:p>
            <a:r>
              <a:rPr lang="sv-SE" altLang="en-SE">
                <a:latin typeface="Times" pitchFamily="2" charset="0"/>
                <a:ea typeface="ＭＳ Ｐゴシック" panose="020B0600070205080204" pitchFamily="34" charset="-128"/>
              </a:rPr>
              <a:t>1-CNS påverkan</a:t>
            </a:r>
          </a:p>
          <a:p>
            <a:r>
              <a:rPr lang="sv-SE" altLang="en-SE">
                <a:latin typeface="Times" pitchFamily="2" charset="0"/>
                <a:ea typeface="ＭＳ Ｐゴシック" panose="020B0600070205080204" pitchFamily="34" charset="-128"/>
              </a:rPr>
              <a:t>2-eller lungsjukdom</a:t>
            </a:r>
          </a:p>
        </p:txBody>
      </p:sp>
      <p:sp>
        <p:nvSpPr>
          <p:cNvPr id="4" name="Platshållare för bildnummer 3">
            <a:extLst>
              <a:ext uri="{FF2B5EF4-FFF2-40B4-BE49-F238E27FC236}">
                <a16:creationId xmlns:a16="http://schemas.microsoft.com/office/drawing/2014/main" id="{D955E712-A206-2E4C-AF0E-98C5275BE18F}"/>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EC20F60F-4402-394B-8D8C-C91CEE53B676}" type="slidenum">
              <a:rPr lang="sv-SE" altLang="en-SE" sz="1200"/>
              <a:pPr/>
              <a:t>52</a:t>
            </a:fld>
            <a:endParaRPr lang="sv-SE" altLang="en-SE"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3029E54-6E8F-8347-808A-0FDE47D4785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374FAB2-1C92-4D4E-996F-DB8925FF481B}"/>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Här presenteras differentialdiagnosen av en respiratorisk alkalos.</a:t>
            </a:r>
          </a:p>
          <a:p>
            <a:r>
              <a:rPr lang="sv-SE" altLang="en-SE">
                <a:latin typeface="Times" pitchFamily="2" charset="0"/>
                <a:ea typeface="ＭＳ Ｐゴシック" panose="020B0600070205080204" pitchFamily="34" charset="-128"/>
              </a:rPr>
              <a:t>1-En respiratorisk alkalos som är hypoxidriven beror på lungsjukdom</a:t>
            </a:r>
          </a:p>
          <a:p>
            <a:r>
              <a:rPr lang="sv-SE" altLang="en-SE">
                <a:latin typeface="Times" pitchFamily="2" charset="0"/>
                <a:ea typeface="ＭＳ Ｐゴシック" panose="020B0600070205080204" pitchFamily="34" charset="-128"/>
              </a:rPr>
              <a:t>2-medan en respiratorisk alkalos som inte är hypoxidriven beror på CNS påverkan</a:t>
            </a:r>
          </a:p>
        </p:txBody>
      </p:sp>
      <p:sp>
        <p:nvSpPr>
          <p:cNvPr id="4" name="Platshållare för bildnummer 3">
            <a:extLst>
              <a:ext uri="{FF2B5EF4-FFF2-40B4-BE49-F238E27FC236}">
                <a16:creationId xmlns:a16="http://schemas.microsoft.com/office/drawing/2014/main" id="{D59D5DFE-9B7C-EF4A-A1FE-5FA86C4977EB}"/>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886BAE69-1C1E-504D-A6F3-340C2ADB0645}" type="slidenum">
              <a:rPr lang="sv-SE" altLang="en-SE" sz="1200"/>
              <a:pPr/>
              <a:t>53</a:t>
            </a:fld>
            <a:endParaRPr lang="sv-SE" altLang="en-SE"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2A49307-E3B3-474C-84DE-60B96BAE53A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B47C718-41FE-164A-AC46-226836DA99B1}"/>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Minneshjälpen ACID står för de fyra stegen:</a:t>
            </a:r>
          </a:p>
          <a:p>
            <a:r>
              <a:rPr lang="sv-SE" altLang="en-SE">
                <a:latin typeface="Times" pitchFamily="2" charset="0"/>
                <a:ea typeface="ＭＳ Ｐゴシック" panose="020B0600070205080204" pitchFamily="34" charset="-128"/>
              </a:rPr>
              <a:t>1-A står på acidos eller alkalos och identifieringen av den dominanta rubbningen</a:t>
            </a:r>
          </a:p>
          <a:p>
            <a:r>
              <a:rPr lang="sv-SE" altLang="en-SE">
                <a:latin typeface="Times" pitchFamily="2" charset="0"/>
                <a:ea typeface="ＭＳ Ｐゴシック" panose="020B0600070205080204" pitchFamily="34" charset="-128"/>
              </a:rPr>
              <a:t>2-C står för kompensation</a:t>
            </a:r>
          </a:p>
          <a:p>
            <a:r>
              <a:rPr lang="sv-SE" altLang="en-SE">
                <a:latin typeface="Times" pitchFamily="2" charset="0"/>
                <a:ea typeface="ＭＳ Ｐゴシック" panose="020B0600070205080204" pitchFamily="34" charset="-128"/>
              </a:rPr>
              <a:t>3-I står för ions:  att beräkna anjongap, delta AG och bikarbonat + delta AG</a:t>
            </a:r>
          </a:p>
          <a:p>
            <a:r>
              <a:rPr lang="sv-SE" altLang="en-SE">
                <a:latin typeface="Times" pitchFamily="2" charset="0"/>
                <a:ea typeface="ＭＳ Ｐゴシック" panose="020B0600070205080204" pitchFamily="34" charset="-128"/>
              </a:rPr>
              <a:t>4-D står för differentialdiagnos</a:t>
            </a:r>
          </a:p>
        </p:txBody>
      </p:sp>
      <p:sp>
        <p:nvSpPr>
          <p:cNvPr id="4" name="Platshållare för bildnummer 3">
            <a:extLst>
              <a:ext uri="{FF2B5EF4-FFF2-40B4-BE49-F238E27FC236}">
                <a16:creationId xmlns:a16="http://schemas.microsoft.com/office/drawing/2014/main" id="{DA08491A-49AC-8A49-AB12-7F37936B15B8}"/>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D2E3AC1-4324-F544-90D0-9B34A7D323BC}" type="slidenum">
              <a:rPr lang="sv-SE" altLang="en-SE" sz="1200"/>
              <a:pPr/>
              <a:t>54</a:t>
            </a:fld>
            <a:endParaRPr lang="sv-SE" altLang="en-SE"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214D500-21A6-B848-BFA7-E47D3C7B4F3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1407B8F-FEEA-9B4B-82B8-45A4EEF2A062}"/>
              </a:ext>
            </a:extLst>
          </p:cNvPr>
          <p:cNvSpPr>
            <a:spLocks noGrp="1"/>
          </p:cNvSpPr>
          <p:nvPr>
            <p:ph type="body" idx="1"/>
          </p:nvPr>
        </p:nvSpPr>
        <p:spPr/>
        <p:txBody>
          <a:bodyPr/>
          <a:lstStyle/>
          <a:p>
            <a:r>
              <a:rPr lang="sv-SE" altLang="en-SE" dirty="0">
                <a:latin typeface="Times" pitchFamily="2" charset="0"/>
                <a:ea typeface="ＭＳ Ｐゴシック" panose="020B0600070205080204" pitchFamily="34" charset="-128"/>
              </a:rPr>
              <a:t>Här kommer ett sista exempel.  Blodgasen tillhör en 75 årig man som svårt KOL som har haft tilltagande andningsbesvär i en vecka.  Han bad en taxi köra honom till akuten och var medvetandesänkt i taxis </a:t>
            </a:r>
            <a:r>
              <a:rPr lang="sv-SE" altLang="en-SE" dirty="0" err="1">
                <a:latin typeface="Times" pitchFamily="2" charset="0"/>
                <a:ea typeface="ＭＳ Ｐゴシック" panose="020B0600070205080204" pitchFamily="34" charset="-128"/>
              </a:rPr>
              <a:t>baksättet</a:t>
            </a:r>
            <a:r>
              <a:rPr lang="sv-SE" altLang="en-SE" dirty="0">
                <a:latin typeface="Times" pitchFamily="2" charset="0"/>
                <a:ea typeface="ＭＳ Ｐゴシック" panose="020B0600070205080204" pitchFamily="34" charset="-128"/>
              </a:rPr>
              <a:t> vid ankomst.</a:t>
            </a:r>
          </a:p>
          <a:p>
            <a:r>
              <a:rPr lang="sv-SE" altLang="en-SE" dirty="0">
                <a:latin typeface="Times" pitchFamily="2" charset="0"/>
                <a:ea typeface="ＭＳ Ｐゴシック" panose="020B0600070205080204" pitchFamily="34" charset="-128"/>
              </a:rPr>
              <a:t> </a:t>
            </a:r>
          </a:p>
          <a:p>
            <a:r>
              <a:rPr lang="sv-SE" altLang="en-SE" dirty="0">
                <a:latin typeface="Times" pitchFamily="2" charset="0"/>
                <a:ea typeface="ＭＳ Ｐゴシック" panose="020B0600070205080204" pitchFamily="34" charset="-128"/>
              </a:rPr>
              <a:t>Steg 0:</a:t>
            </a:r>
          </a:p>
          <a:p>
            <a:r>
              <a:rPr lang="sv-SE" altLang="en-SE" dirty="0">
                <a:latin typeface="Times" pitchFamily="2" charset="0"/>
                <a:ea typeface="ＭＳ Ｐゴシック" panose="020B0600070205080204" pitchFamily="34" charset="-128"/>
              </a:rPr>
              <a:t>pO2 jätte högt, således är detta en arteriell </a:t>
            </a:r>
            <a:r>
              <a:rPr lang="sv-SE" altLang="en-SE" dirty="0" err="1">
                <a:latin typeface="Times" pitchFamily="2" charset="0"/>
                <a:ea typeface="ＭＳ Ｐゴシック" panose="020B0600070205080204" pitchFamily="34" charset="-128"/>
              </a:rPr>
              <a:t>blodgas</a:t>
            </a:r>
            <a:r>
              <a:rPr lang="sv-SE" altLang="en-SE" dirty="0">
                <a:latin typeface="Times" pitchFamily="2" charset="0"/>
                <a:ea typeface="ＭＳ Ｐゴシック" panose="020B0600070205080204" pitchFamily="34" charset="-128"/>
              </a:rPr>
              <a:t>.  pH och pCO2 behöver inte justeras.</a:t>
            </a:r>
          </a:p>
          <a:p>
            <a:r>
              <a:rPr lang="sv-SE" altLang="en-SE" dirty="0">
                <a:latin typeface="Times" pitchFamily="2" charset="0"/>
                <a:ea typeface="ＭＳ Ｐゴシック" panose="020B0600070205080204" pitchFamily="34" charset="-128"/>
              </a:rPr>
              <a:t>Däremot är pCO2 &gt; 7.3 och standard HCO3 är inte pålitlig.  Enligt HH ekvation blir HCO3 34</a:t>
            </a:r>
          </a:p>
          <a:p>
            <a:endParaRPr lang="sv-SE" altLang="en-SE" dirty="0">
              <a:latin typeface="Times" pitchFamily="2" charset="0"/>
              <a:ea typeface="ＭＳ Ｐゴシック" panose="020B0600070205080204" pitchFamily="34" charset="-128"/>
            </a:endParaRPr>
          </a:p>
          <a:p>
            <a:r>
              <a:rPr lang="sv-SE" altLang="en-SE" dirty="0">
                <a:latin typeface="Times" pitchFamily="2" charset="0"/>
                <a:ea typeface="ＭＳ Ｐゴシック" panose="020B0600070205080204" pitchFamily="34" charset="-128"/>
              </a:rPr>
              <a:t>Steg 1:</a:t>
            </a:r>
          </a:p>
          <a:p>
            <a:r>
              <a:rPr lang="sv-SE" altLang="en-SE" dirty="0">
                <a:latin typeface="Times" pitchFamily="2" charset="0"/>
                <a:ea typeface="ＭＳ Ｐゴシック" panose="020B0600070205080204" pitchFamily="34" charset="-128"/>
              </a:rPr>
              <a:t>pH är lågt, pCO2 är högt, och då har patienten en respiratorisk </a:t>
            </a:r>
            <a:r>
              <a:rPr lang="sv-SE" altLang="en-SE" dirty="0" err="1">
                <a:latin typeface="Times" pitchFamily="2" charset="0"/>
                <a:ea typeface="ＭＳ Ｐゴシック" panose="020B0600070205080204" pitchFamily="34" charset="-128"/>
              </a:rPr>
              <a:t>acidos</a:t>
            </a:r>
            <a:endParaRPr lang="sv-SE" altLang="en-SE" dirty="0">
              <a:latin typeface="Times" pitchFamily="2" charset="0"/>
              <a:ea typeface="ＭＳ Ｐゴシック" panose="020B0600070205080204" pitchFamily="34" charset="-128"/>
            </a:endParaRPr>
          </a:p>
          <a:p>
            <a:endParaRPr lang="sv-SE" altLang="en-SE" dirty="0">
              <a:latin typeface="Times" pitchFamily="2" charset="0"/>
              <a:ea typeface="ＭＳ Ｐゴシック" panose="020B0600070205080204" pitchFamily="34" charset="-128"/>
            </a:endParaRPr>
          </a:p>
          <a:p>
            <a:r>
              <a:rPr lang="sv-SE" altLang="en-SE" dirty="0">
                <a:latin typeface="Times" pitchFamily="2" charset="0"/>
                <a:ea typeface="ＭＳ Ｐゴシック" panose="020B0600070205080204" pitchFamily="34" charset="-128"/>
              </a:rPr>
              <a:t>Steg 2:</a:t>
            </a:r>
          </a:p>
          <a:p>
            <a:r>
              <a:rPr lang="sv-SE" altLang="en-SE" dirty="0">
                <a:latin typeface="Times" pitchFamily="2" charset="0"/>
                <a:ea typeface="ＭＳ Ｐゴシック" panose="020B0600070205080204" pitchFamily="34" charset="-128"/>
              </a:rPr>
              <a:t>HCO3 är 34, vilket skulle kunna vara tecken på att patienten har en metabol </a:t>
            </a:r>
            <a:r>
              <a:rPr lang="sv-SE" altLang="en-SE" dirty="0" err="1">
                <a:latin typeface="Times" pitchFamily="2" charset="0"/>
                <a:ea typeface="ＭＳ Ｐゴシック" panose="020B0600070205080204" pitchFamily="34" charset="-128"/>
              </a:rPr>
              <a:t>alkalos</a:t>
            </a:r>
            <a:r>
              <a:rPr lang="sv-SE" altLang="en-SE" dirty="0">
                <a:latin typeface="Times" pitchFamily="2" charset="0"/>
                <a:ea typeface="ＭＳ Ｐゴシック" panose="020B0600070205080204" pitchFamily="34" charset="-128"/>
              </a:rPr>
              <a:t>, men med hänsyn till patientens KOL är det mer troligt att patientens HCO3 på 34 är på grund av kompensation för en kronisk respiratorisk </a:t>
            </a:r>
            <a:r>
              <a:rPr lang="sv-SE" altLang="en-SE" dirty="0" err="1">
                <a:latin typeface="Times" pitchFamily="2" charset="0"/>
                <a:ea typeface="ＭＳ Ｐゴシック" panose="020B0600070205080204" pitchFamily="34" charset="-128"/>
              </a:rPr>
              <a:t>acidos</a:t>
            </a:r>
            <a:r>
              <a:rPr lang="sv-SE" altLang="en-SE" dirty="0">
                <a:latin typeface="Times" pitchFamily="2" charset="0"/>
                <a:ea typeface="ＭＳ Ｐゴシック" panose="020B0600070205080204" pitchFamily="34" charset="-128"/>
              </a:rPr>
              <a:t>.  HCO3 på 34 (dvs 10 förhöjt) skulle motsvara en kronisk kompensation för 10/2.62 = 3.8 + 5.3 = ungefär 9 i pCO2.</a:t>
            </a:r>
          </a:p>
          <a:p>
            <a:r>
              <a:rPr lang="sv-SE" altLang="en-SE" dirty="0">
                <a:latin typeface="Times" pitchFamily="2" charset="0"/>
                <a:ea typeface="ＭＳ Ｐゴシック" panose="020B0600070205080204" pitchFamily="34" charset="-128"/>
              </a:rPr>
              <a:t> </a:t>
            </a:r>
          </a:p>
          <a:p>
            <a:r>
              <a:rPr lang="sv-SE" altLang="en-SE" dirty="0">
                <a:latin typeface="Times" pitchFamily="2" charset="0"/>
                <a:ea typeface="ＭＳ Ｐゴシック" panose="020B0600070205080204" pitchFamily="34" charset="-128"/>
              </a:rPr>
              <a:t>Steg 3:</a:t>
            </a:r>
          </a:p>
          <a:p>
            <a:r>
              <a:rPr lang="sv-SE" altLang="en-SE" dirty="0">
                <a:latin typeface="Times" pitchFamily="2" charset="0"/>
                <a:ea typeface="ＭＳ Ｐゴシック" panose="020B0600070205080204" pitchFamily="34" charset="-128"/>
              </a:rPr>
              <a:t>Anjongap är 8, normalt.</a:t>
            </a:r>
          </a:p>
          <a:p>
            <a:r>
              <a:rPr lang="sv-SE" altLang="en-SE" dirty="0">
                <a:latin typeface="Times" pitchFamily="2" charset="0"/>
                <a:ea typeface="ＭＳ Ｐゴシック" panose="020B0600070205080204" pitchFamily="34" charset="-128"/>
              </a:rPr>
              <a:t> </a:t>
            </a:r>
          </a:p>
          <a:p>
            <a:r>
              <a:rPr lang="sv-SE" altLang="en-SE" dirty="0">
                <a:latin typeface="Times" pitchFamily="2" charset="0"/>
                <a:ea typeface="ＭＳ Ｐゴシック" panose="020B0600070205080204" pitchFamily="34" charset="-128"/>
              </a:rPr>
              <a:t>Steg 4:</a:t>
            </a:r>
          </a:p>
          <a:p>
            <a:r>
              <a:rPr lang="sv-SE" altLang="en-SE" dirty="0">
                <a:latin typeface="Times" pitchFamily="2" charset="0"/>
                <a:ea typeface="ＭＳ Ｐゴシック" panose="020B0600070205080204" pitchFamily="34" charset="-128"/>
              </a:rPr>
              <a:t>gäller att bygga upp en rimlig berättelse som förklarar all information.  En rimlig berättelse är följande:</a:t>
            </a:r>
          </a:p>
          <a:p>
            <a:r>
              <a:rPr lang="sv-SE" altLang="en-SE" dirty="0">
                <a:latin typeface="Times" pitchFamily="2" charset="0"/>
                <a:ea typeface="ＭＳ Ｐゴシック" panose="020B0600070205080204" pitchFamily="34" charset="-128"/>
              </a:rPr>
              <a:t>Patienten har i bakgrund en kronisk respiratorisk </a:t>
            </a:r>
            <a:r>
              <a:rPr lang="sv-SE" altLang="en-SE" dirty="0" err="1">
                <a:latin typeface="Times" pitchFamily="2" charset="0"/>
                <a:ea typeface="ＭＳ Ｐゴシック" panose="020B0600070205080204" pitchFamily="34" charset="-128"/>
              </a:rPr>
              <a:t>acidos</a:t>
            </a:r>
            <a:r>
              <a:rPr lang="sv-SE" altLang="en-SE" dirty="0">
                <a:latin typeface="Times" pitchFamily="2" charset="0"/>
                <a:ea typeface="ＭＳ Ｐゴシック" panose="020B0600070205080204" pitchFamily="34" charset="-128"/>
              </a:rPr>
              <a:t> på grund av KOL.  Han brukar ha ett pH på 7,35, ett pCO2 på 9 och ett HCO3 på 34.  Nu har patienten fått en akut respiratorisk </a:t>
            </a:r>
            <a:r>
              <a:rPr lang="sv-SE" altLang="en-SE" dirty="0" err="1">
                <a:latin typeface="Times" pitchFamily="2" charset="0"/>
                <a:ea typeface="ＭＳ Ｐゴシック" panose="020B0600070205080204" pitchFamily="34" charset="-128"/>
              </a:rPr>
              <a:t>acidos</a:t>
            </a:r>
            <a:r>
              <a:rPr lang="sv-SE" altLang="en-SE" dirty="0">
                <a:latin typeface="Times" pitchFamily="2" charset="0"/>
                <a:ea typeface="ＭＳ Ｐゴシック" panose="020B0600070205080204" pitchFamily="34" charset="-128"/>
              </a:rPr>
              <a:t> som får pCO2 att stiga som en raket och pH att sjunka som ett sten.  Det föreligger ingen uppenbar metabolrubbning.</a:t>
            </a:r>
          </a:p>
          <a:p>
            <a:endParaRPr lang="sv-SE" altLang="en-SE" dirty="0">
              <a:latin typeface="Times" pitchFamily="2" charset="0"/>
              <a:ea typeface="ＭＳ Ｐゴシック" panose="020B0600070205080204" pitchFamily="34" charset="-128"/>
            </a:endParaRPr>
          </a:p>
          <a:p>
            <a:r>
              <a:rPr lang="sv-SE" altLang="en-SE" dirty="0">
                <a:latin typeface="Times" pitchFamily="2" charset="0"/>
                <a:ea typeface="ＭＳ Ｐゴシック" panose="020B0600070205080204" pitchFamily="34" charset="-128"/>
              </a:rPr>
              <a:t>Patienten räddades med NIV, fick sedvanlig behandling för KOL </a:t>
            </a:r>
            <a:r>
              <a:rPr lang="sv-SE" altLang="en-SE" dirty="0" err="1">
                <a:latin typeface="Times" pitchFamily="2" charset="0"/>
                <a:ea typeface="ＭＳ Ｐゴシック" panose="020B0600070205080204" pitchFamily="34" charset="-128"/>
              </a:rPr>
              <a:t>exacerbation</a:t>
            </a:r>
            <a:r>
              <a:rPr lang="sv-SE" altLang="en-SE" dirty="0">
                <a:latin typeface="Times" pitchFamily="2" charset="0"/>
                <a:ea typeface="ＭＳ Ｐゴシック" panose="020B0600070205080204" pitchFamily="34" charset="-128"/>
              </a:rPr>
              <a:t>, och skrevs hem 5 dagar senare.</a:t>
            </a:r>
          </a:p>
        </p:txBody>
      </p:sp>
      <p:sp>
        <p:nvSpPr>
          <p:cNvPr id="4" name="Platshållare för bildnummer 3">
            <a:extLst>
              <a:ext uri="{FF2B5EF4-FFF2-40B4-BE49-F238E27FC236}">
                <a16:creationId xmlns:a16="http://schemas.microsoft.com/office/drawing/2014/main" id="{E11352D4-F66D-144B-BCB1-62084ED448DE}"/>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14BF2F43-F53C-8944-8F3E-246EEDA1278B}" type="slidenum">
              <a:rPr lang="sv-SE" altLang="en-SE" sz="1200"/>
              <a:pPr/>
              <a:t>55</a:t>
            </a:fld>
            <a:endParaRPr lang="sv-SE" altLang="en-SE"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B67D1B9-D159-9B44-957E-261CFF25C36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3B5DE17-6019-D34C-BB2F-1FD553B30A81}"/>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pH i denna blodgas är mindre än 7,38, således föreligger en acidemi</a:t>
            </a:r>
          </a:p>
          <a:p>
            <a:r>
              <a:rPr lang="sv-SE" altLang="en-SE">
                <a:latin typeface="Times" pitchFamily="2" charset="0"/>
                <a:ea typeface="ＭＳ Ｐゴシック" panose="020B0600070205080204" pitchFamily="34" charset="-128"/>
              </a:rPr>
              <a:t>HCO3 är under 22 , således är den dominanta rubbningen en metabol acidos</a:t>
            </a:r>
          </a:p>
        </p:txBody>
      </p:sp>
      <p:sp>
        <p:nvSpPr>
          <p:cNvPr id="4" name="Platshållare för bildnummer 3">
            <a:extLst>
              <a:ext uri="{FF2B5EF4-FFF2-40B4-BE49-F238E27FC236}">
                <a16:creationId xmlns:a16="http://schemas.microsoft.com/office/drawing/2014/main" id="{C2865287-A695-FD48-A771-DF69385B0BF0}"/>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2C7825AC-3F4A-9D43-B638-42BADF8E2A7B}" type="slidenum">
              <a:rPr lang="sv-SE" altLang="en-SE" sz="1200"/>
              <a:pPr/>
              <a:t>6</a:t>
            </a:fld>
            <a:endParaRPr lang="sv-SE" altLang="en-SE"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720217A-9474-0E44-8A62-95B28EA3282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C0844EC-7257-6746-AD8F-4C0EF4552782}"/>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pH i denna blodgas är mindre än 7,38, således föreligger en acidemi</a:t>
            </a:r>
          </a:p>
          <a:p>
            <a:r>
              <a:rPr lang="sv-SE" altLang="en-SE">
                <a:latin typeface="Times" pitchFamily="2" charset="0"/>
                <a:ea typeface="ＭＳ Ｐゴシック" panose="020B0600070205080204" pitchFamily="34" charset="-128"/>
              </a:rPr>
              <a:t>pCO2 är över 5,7, således är den dominanta rubbningen en respiratorisk acidos</a:t>
            </a:r>
          </a:p>
        </p:txBody>
      </p:sp>
      <p:sp>
        <p:nvSpPr>
          <p:cNvPr id="4" name="Platshållare för bildnummer 3">
            <a:extLst>
              <a:ext uri="{FF2B5EF4-FFF2-40B4-BE49-F238E27FC236}">
                <a16:creationId xmlns:a16="http://schemas.microsoft.com/office/drawing/2014/main" id="{0E50DD02-E07C-6146-AACE-78459AA0D459}"/>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F63BFF20-CA6C-7047-BE44-D9745E5318A1}" type="slidenum">
              <a:rPr lang="sv-SE" altLang="en-SE" sz="1200"/>
              <a:pPr/>
              <a:t>7</a:t>
            </a:fld>
            <a:endParaRPr lang="sv-SE" altLang="en-SE"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A83484A-E16F-774D-B9E4-DE28BA97D5F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D960577-05B1-8C46-A86A-71D58F54BA97}"/>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pH i denna blodgas är större än 7,42, således föreligger en alkalemi</a:t>
            </a:r>
          </a:p>
          <a:p>
            <a:r>
              <a:rPr lang="sv-SE" altLang="en-SE">
                <a:latin typeface="Times" pitchFamily="2" charset="0"/>
                <a:ea typeface="ＭＳ Ｐゴシック" panose="020B0600070205080204" pitchFamily="34" charset="-128"/>
              </a:rPr>
              <a:t>HCO3 är över 26, således är den dominanta rubbningen en metabol alkalos</a:t>
            </a:r>
          </a:p>
        </p:txBody>
      </p:sp>
      <p:sp>
        <p:nvSpPr>
          <p:cNvPr id="4" name="Platshållare för bildnummer 3">
            <a:extLst>
              <a:ext uri="{FF2B5EF4-FFF2-40B4-BE49-F238E27FC236}">
                <a16:creationId xmlns:a16="http://schemas.microsoft.com/office/drawing/2014/main" id="{ECD293E6-F115-4E47-895A-C48C0AD55AA9}"/>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FE0BF461-BF91-1A4B-A27B-576A7A814156}" type="slidenum">
              <a:rPr lang="sv-SE" altLang="en-SE" sz="1200"/>
              <a:pPr/>
              <a:t>8</a:t>
            </a:fld>
            <a:endParaRPr lang="sv-SE" altLang="en-SE"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5CA11BD-B964-824C-A9F9-51F15F0C51B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F1513F8-2210-D445-B30D-4D66009A9747}"/>
              </a:ext>
            </a:extLst>
          </p:cNvPr>
          <p:cNvSpPr>
            <a:spLocks noGrp="1"/>
          </p:cNvSpPr>
          <p:nvPr>
            <p:ph type="body" idx="1"/>
          </p:nvPr>
        </p:nvSpPr>
        <p:spPr/>
        <p:txBody>
          <a:bodyPr/>
          <a:lstStyle/>
          <a:p>
            <a:r>
              <a:rPr lang="sv-SE" altLang="en-SE">
                <a:latin typeface="Times" pitchFamily="2" charset="0"/>
                <a:ea typeface="ＭＳ Ｐゴシック" panose="020B0600070205080204" pitchFamily="34" charset="-128"/>
              </a:rPr>
              <a:t>pH i denna blodgas är större än 7,42, således föreligger en alkalemi</a:t>
            </a:r>
          </a:p>
          <a:p>
            <a:r>
              <a:rPr lang="sv-SE" altLang="en-SE">
                <a:latin typeface="Times" pitchFamily="2" charset="0"/>
                <a:ea typeface="ＭＳ Ｐゴシック" panose="020B0600070205080204" pitchFamily="34" charset="-128"/>
              </a:rPr>
              <a:t>pCO2 är under 5, således är den dominanta rubbningen en respiratorisk alkalos</a:t>
            </a:r>
          </a:p>
        </p:txBody>
      </p:sp>
      <p:sp>
        <p:nvSpPr>
          <p:cNvPr id="4" name="Platshållare för bildnummer 3">
            <a:extLst>
              <a:ext uri="{FF2B5EF4-FFF2-40B4-BE49-F238E27FC236}">
                <a16:creationId xmlns:a16="http://schemas.microsoft.com/office/drawing/2014/main" id="{B308DE49-4F56-444F-BE0E-59DA5E330C51}"/>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69FAD6C3-B01C-E84C-90B7-DD061EC29072}" type="slidenum">
              <a:rPr lang="sv-SE" altLang="en-SE" sz="1200"/>
              <a:pPr/>
              <a:t>9</a:t>
            </a:fld>
            <a:endParaRPr lang="sv-SE" altLang="en-SE"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Rectangle 4">
            <a:extLst>
              <a:ext uri="{FF2B5EF4-FFF2-40B4-BE49-F238E27FC236}">
                <a16:creationId xmlns:a16="http://schemas.microsoft.com/office/drawing/2014/main" id="{DABC3186-0674-A74D-90B5-8FE3B622D435}"/>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18AAEDA4-B218-0146-BE8B-86EFDA1749D9}"/>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1C14B709-B956-E24A-B12F-16D592C61583}"/>
              </a:ext>
            </a:extLst>
          </p:cNvPr>
          <p:cNvSpPr>
            <a:spLocks noGrp="1" noChangeArrowheads="1"/>
          </p:cNvSpPr>
          <p:nvPr>
            <p:ph type="sldNum" sz="quarter" idx="12"/>
          </p:nvPr>
        </p:nvSpPr>
        <p:spPr>
          <a:ln/>
        </p:spPr>
        <p:txBody>
          <a:bodyPr/>
          <a:lstStyle>
            <a:lvl1pPr>
              <a:defRPr/>
            </a:lvl1pPr>
          </a:lstStyle>
          <a:p>
            <a:fld id="{8B5E3535-2AEE-6745-A9AD-F8B7091EEB27}" type="slidenum">
              <a:rPr lang="sv-SE" altLang="en-SE"/>
              <a:pPr/>
              <a:t>‹#›</a:t>
            </a:fld>
            <a:endParaRPr lang="sv-SE" altLang="en-SE"/>
          </a:p>
        </p:txBody>
      </p:sp>
    </p:spTree>
    <p:extLst>
      <p:ext uri="{BB962C8B-B14F-4D97-AF65-F5344CB8AC3E}">
        <p14:creationId xmlns:p14="http://schemas.microsoft.com/office/powerpoint/2010/main" val="3519859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E6B3CE2A-1353-8946-BB22-7DCC23FB430C}"/>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F695D026-35A5-B14F-B19E-054B63F0D8FA}"/>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86C78ABC-479E-0B40-B8D1-29ACDEA92686}"/>
              </a:ext>
            </a:extLst>
          </p:cNvPr>
          <p:cNvSpPr>
            <a:spLocks noGrp="1" noChangeArrowheads="1"/>
          </p:cNvSpPr>
          <p:nvPr>
            <p:ph type="sldNum" sz="quarter" idx="12"/>
          </p:nvPr>
        </p:nvSpPr>
        <p:spPr>
          <a:ln/>
        </p:spPr>
        <p:txBody>
          <a:bodyPr/>
          <a:lstStyle>
            <a:lvl1pPr>
              <a:defRPr/>
            </a:lvl1pPr>
          </a:lstStyle>
          <a:p>
            <a:fld id="{4DCD636C-32CA-184F-B9B1-89C0C16C90ED}" type="slidenum">
              <a:rPr lang="sv-SE" altLang="en-SE"/>
              <a:pPr/>
              <a:t>‹#›</a:t>
            </a:fld>
            <a:endParaRPr lang="sv-SE" altLang="en-SE"/>
          </a:p>
        </p:txBody>
      </p:sp>
    </p:spTree>
    <p:extLst>
      <p:ext uri="{BB962C8B-B14F-4D97-AF65-F5344CB8AC3E}">
        <p14:creationId xmlns:p14="http://schemas.microsoft.com/office/powerpoint/2010/main" val="2871582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88EACF2D-9EEC-A44D-85F8-4DEB9EB7BF7B}"/>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22E13675-DD82-DC41-B536-7E7455576E40}"/>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B34E1A07-E88F-CC48-9782-31DB75DA915A}"/>
              </a:ext>
            </a:extLst>
          </p:cNvPr>
          <p:cNvSpPr>
            <a:spLocks noGrp="1" noChangeArrowheads="1"/>
          </p:cNvSpPr>
          <p:nvPr>
            <p:ph type="sldNum" sz="quarter" idx="12"/>
          </p:nvPr>
        </p:nvSpPr>
        <p:spPr>
          <a:ln/>
        </p:spPr>
        <p:txBody>
          <a:bodyPr/>
          <a:lstStyle>
            <a:lvl1pPr>
              <a:defRPr/>
            </a:lvl1pPr>
          </a:lstStyle>
          <a:p>
            <a:fld id="{7CC03689-1D1C-1D46-9F7B-E2C0A4FC971D}" type="slidenum">
              <a:rPr lang="sv-SE" altLang="en-SE"/>
              <a:pPr/>
              <a:t>‹#›</a:t>
            </a:fld>
            <a:endParaRPr lang="sv-SE" altLang="en-SE"/>
          </a:p>
        </p:txBody>
      </p:sp>
    </p:spTree>
    <p:extLst>
      <p:ext uri="{BB962C8B-B14F-4D97-AF65-F5344CB8AC3E}">
        <p14:creationId xmlns:p14="http://schemas.microsoft.com/office/powerpoint/2010/main" val="3481194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a:t>Klicka här för att ändra format</a:t>
            </a:r>
          </a:p>
        </p:txBody>
      </p:sp>
      <p:sp>
        <p:nvSpPr>
          <p:cNvPr id="3" name="Platshållare för tabell 2"/>
          <p:cNvSpPr>
            <a:spLocks noGrp="1"/>
          </p:cNvSpPr>
          <p:nvPr>
            <p:ph type="tbl" idx="1"/>
          </p:nvPr>
        </p:nvSpPr>
        <p:spPr>
          <a:xfrm>
            <a:off x="685800" y="1981200"/>
            <a:ext cx="7772400" cy="4114800"/>
          </a:xfrm>
        </p:spPr>
        <p:txBody>
          <a:bodyPr/>
          <a:lstStyle/>
          <a:p>
            <a:pPr lvl="0"/>
            <a:endParaRPr lang="sv-SE" noProof="0"/>
          </a:p>
        </p:txBody>
      </p:sp>
      <p:sp>
        <p:nvSpPr>
          <p:cNvPr id="4" name="Rectangle 4">
            <a:extLst>
              <a:ext uri="{FF2B5EF4-FFF2-40B4-BE49-F238E27FC236}">
                <a16:creationId xmlns:a16="http://schemas.microsoft.com/office/drawing/2014/main" id="{7B4336A0-5A1D-AF49-872D-C68A8489024D}"/>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A1883874-CC7D-4E41-AC0C-486A148F57CC}"/>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08BFB9D3-048B-4A4A-A1F7-65E250B87227}"/>
              </a:ext>
            </a:extLst>
          </p:cNvPr>
          <p:cNvSpPr>
            <a:spLocks noGrp="1" noChangeArrowheads="1"/>
          </p:cNvSpPr>
          <p:nvPr>
            <p:ph type="sldNum" sz="quarter" idx="12"/>
          </p:nvPr>
        </p:nvSpPr>
        <p:spPr>
          <a:ln/>
        </p:spPr>
        <p:txBody>
          <a:bodyPr/>
          <a:lstStyle>
            <a:lvl1pPr>
              <a:defRPr/>
            </a:lvl1pPr>
          </a:lstStyle>
          <a:p>
            <a:fld id="{0F0E349F-84F3-1848-B1B1-4C0AAEA710A3}" type="slidenum">
              <a:rPr lang="sv-SE" altLang="en-SE"/>
              <a:pPr/>
              <a:t>‹#›</a:t>
            </a:fld>
            <a:endParaRPr lang="sv-SE" altLang="en-SE"/>
          </a:p>
        </p:txBody>
      </p:sp>
    </p:spTree>
    <p:extLst>
      <p:ext uri="{BB962C8B-B14F-4D97-AF65-F5344CB8AC3E}">
        <p14:creationId xmlns:p14="http://schemas.microsoft.com/office/powerpoint/2010/main" val="1451545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Rubrik, innehåll och text">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a:t>Klicka här för att ändra format</a:t>
            </a:r>
          </a:p>
        </p:txBody>
      </p:sp>
      <p:sp>
        <p:nvSpPr>
          <p:cNvPr id="3" name="Platshållare för innehåll 2"/>
          <p:cNvSpPr>
            <a:spLocks noGrp="1"/>
          </p:cNvSpPr>
          <p:nvPr>
            <p:ph sz="half" idx="1"/>
          </p:nvPr>
        </p:nvSpPr>
        <p:spPr>
          <a:xfrm>
            <a:off x="685800" y="1981200"/>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648200" y="1981200"/>
            <a:ext cx="3810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a:extLst>
              <a:ext uri="{FF2B5EF4-FFF2-40B4-BE49-F238E27FC236}">
                <a16:creationId xmlns:a16="http://schemas.microsoft.com/office/drawing/2014/main" id="{C438DED0-D90B-E64D-B614-1714904F42FA}"/>
              </a:ext>
            </a:extLst>
          </p:cNvPr>
          <p:cNvSpPr>
            <a:spLocks noGrp="1" noChangeArrowheads="1"/>
          </p:cNvSpPr>
          <p:nvPr>
            <p:ph type="dt" sz="half" idx="10"/>
          </p:nvPr>
        </p:nvSpPr>
        <p:spPr>
          <a:ln/>
        </p:spPr>
        <p:txBody>
          <a:bodyPr/>
          <a:lstStyle>
            <a:lvl1pPr>
              <a:defRPr/>
            </a:lvl1pPr>
          </a:lstStyle>
          <a:p>
            <a:pPr>
              <a:defRPr/>
            </a:pPr>
            <a:endParaRPr lang="sv-SE"/>
          </a:p>
        </p:txBody>
      </p:sp>
      <p:sp>
        <p:nvSpPr>
          <p:cNvPr id="6" name="Rectangle 5">
            <a:extLst>
              <a:ext uri="{FF2B5EF4-FFF2-40B4-BE49-F238E27FC236}">
                <a16:creationId xmlns:a16="http://schemas.microsoft.com/office/drawing/2014/main" id="{5208F58A-279E-164C-9FE3-0923E898DEE8}"/>
              </a:ext>
            </a:extLst>
          </p:cNvPr>
          <p:cNvSpPr>
            <a:spLocks noGrp="1" noChangeArrowheads="1"/>
          </p:cNvSpPr>
          <p:nvPr>
            <p:ph type="ftr" sz="quarter" idx="11"/>
          </p:nvPr>
        </p:nvSpPr>
        <p:spPr>
          <a:ln/>
        </p:spPr>
        <p:txBody>
          <a:bodyPr/>
          <a:lstStyle>
            <a:lvl1pPr>
              <a:defRPr/>
            </a:lvl1pPr>
          </a:lstStyle>
          <a:p>
            <a:pPr>
              <a:defRPr/>
            </a:pPr>
            <a:endParaRPr lang="sv-SE"/>
          </a:p>
        </p:txBody>
      </p:sp>
      <p:sp>
        <p:nvSpPr>
          <p:cNvPr id="7" name="Rectangle 6">
            <a:extLst>
              <a:ext uri="{FF2B5EF4-FFF2-40B4-BE49-F238E27FC236}">
                <a16:creationId xmlns:a16="http://schemas.microsoft.com/office/drawing/2014/main" id="{E5B9C869-C3B7-3E4D-B1B0-6A5E5D2CC0F0}"/>
              </a:ext>
            </a:extLst>
          </p:cNvPr>
          <p:cNvSpPr>
            <a:spLocks noGrp="1" noChangeArrowheads="1"/>
          </p:cNvSpPr>
          <p:nvPr>
            <p:ph type="sldNum" sz="quarter" idx="12"/>
          </p:nvPr>
        </p:nvSpPr>
        <p:spPr>
          <a:ln/>
        </p:spPr>
        <p:txBody>
          <a:bodyPr/>
          <a:lstStyle>
            <a:lvl1pPr>
              <a:defRPr/>
            </a:lvl1pPr>
          </a:lstStyle>
          <a:p>
            <a:fld id="{DC05B5FE-A9C0-EF4C-BC48-7EF177EDAF1B}" type="slidenum">
              <a:rPr lang="sv-SE" altLang="en-SE"/>
              <a:pPr/>
              <a:t>‹#›</a:t>
            </a:fld>
            <a:endParaRPr lang="sv-SE" altLang="en-SE"/>
          </a:p>
        </p:txBody>
      </p:sp>
    </p:spTree>
    <p:extLst>
      <p:ext uri="{BB962C8B-B14F-4D97-AF65-F5344CB8AC3E}">
        <p14:creationId xmlns:p14="http://schemas.microsoft.com/office/powerpoint/2010/main" val="283400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C9594A29-7497-D54F-A2E9-979DDC2443C4}"/>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7E4A6142-49E8-614D-A337-5E6505F096A3}"/>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235794E7-66A0-4345-BB59-9E959216AF88}"/>
              </a:ext>
            </a:extLst>
          </p:cNvPr>
          <p:cNvSpPr>
            <a:spLocks noGrp="1" noChangeArrowheads="1"/>
          </p:cNvSpPr>
          <p:nvPr>
            <p:ph type="sldNum" sz="quarter" idx="12"/>
          </p:nvPr>
        </p:nvSpPr>
        <p:spPr>
          <a:ln/>
        </p:spPr>
        <p:txBody>
          <a:bodyPr/>
          <a:lstStyle>
            <a:lvl1pPr>
              <a:defRPr/>
            </a:lvl1pPr>
          </a:lstStyle>
          <a:p>
            <a:fld id="{623C7B75-DA62-7C4D-9B5E-0CBFCD59741E}" type="slidenum">
              <a:rPr lang="sv-SE" altLang="en-SE"/>
              <a:pPr/>
              <a:t>‹#›</a:t>
            </a:fld>
            <a:endParaRPr lang="sv-SE" altLang="en-SE"/>
          </a:p>
        </p:txBody>
      </p:sp>
    </p:spTree>
    <p:extLst>
      <p:ext uri="{BB962C8B-B14F-4D97-AF65-F5344CB8AC3E}">
        <p14:creationId xmlns:p14="http://schemas.microsoft.com/office/powerpoint/2010/main" val="3223995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4">
            <a:extLst>
              <a:ext uri="{FF2B5EF4-FFF2-40B4-BE49-F238E27FC236}">
                <a16:creationId xmlns:a16="http://schemas.microsoft.com/office/drawing/2014/main" id="{00AFF60F-F175-EB42-9797-76E8C4272D54}"/>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055C8B39-EA5B-D441-99FB-9E04436F35DC}"/>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06681B98-C093-4148-A351-BA5AA7342625}"/>
              </a:ext>
            </a:extLst>
          </p:cNvPr>
          <p:cNvSpPr>
            <a:spLocks noGrp="1" noChangeArrowheads="1"/>
          </p:cNvSpPr>
          <p:nvPr>
            <p:ph type="sldNum" sz="quarter" idx="12"/>
          </p:nvPr>
        </p:nvSpPr>
        <p:spPr>
          <a:ln/>
        </p:spPr>
        <p:txBody>
          <a:bodyPr/>
          <a:lstStyle>
            <a:lvl1pPr>
              <a:defRPr/>
            </a:lvl1pPr>
          </a:lstStyle>
          <a:p>
            <a:fld id="{9B552423-8288-7A48-BA2B-BD9212F63102}" type="slidenum">
              <a:rPr lang="sv-SE" altLang="en-SE"/>
              <a:pPr/>
              <a:t>‹#›</a:t>
            </a:fld>
            <a:endParaRPr lang="sv-SE" altLang="en-SE"/>
          </a:p>
        </p:txBody>
      </p:sp>
    </p:spTree>
    <p:extLst>
      <p:ext uri="{BB962C8B-B14F-4D97-AF65-F5344CB8AC3E}">
        <p14:creationId xmlns:p14="http://schemas.microsoft.com/office/powerpoint/2010/main" val="1255344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a:extLst>
              <a:ext uri="{FF2B5EF4-FFF2-40B4-BE49-F238E27FC236}">
                <a16:creationId xmlns:a16="http://schemas.microsoft.com/office/drawing/2014/main" id="{0DEA50D9-8A94-A249-9A31-877DD21A27BD}"/>
              </a:ext>
            </a:extLst>
          </p:cNvPr>
          <p:cNvSpPr>
            <a:spLocks noGrp="1" noChangeArrowheads="1"/>
          </p:cNvSpPr>
          <p:nvPr>
            <p:ph type="dt" sz="half" idx="10"/>
          </p:nvPr>
        </p:nvSpPr>
        <p:spPr>
          <a:ln/>
        </p:spPr>
        <p:txBody>
          <a:bodyPr/>
          <a:lstStyle>
            <a:lvl1pPr>
              <a:defRPr/>
            </a:lvl1pPr>
          </a:lstStyle>
          <a:p>
            <a:pPr>
              <a:defRPr/>
            </a:pPr>
            <a:endParaRPr lang="sv-SE"/>
          </a:p>
        </p:txBody>
      </p:sp>
      <p:sp>
        <p:nvSpPr>
          <p:cNvPr id="6" name="Rectangle 5">
            <a:extLst>
              <a:ext uri="{FF2B5EF4-FFF2-40B4-BE49-F238E27FC236}">
                <a16:creationId xmlns:a16="http://schemas.microsoft.com/office/drawing/2014/main" id="{16D2D62C-C5A5-1A4F-A9F1-FFC6F52C0BF8}"/>
              </a:ext>
            </a:extLst>
          </p:cNvPr>
          <p:cNvSpPr>
            <a:spLocks noGrp="1" noChangeArrowheads="1"/>
          </p:cNvSpPr>
          <p:nvPr>
            <p:ph type="ftr" sz="quarter" idx="11"/>
          </p:nvPr>
        </p:nvSpPr>
        <p:spPr>
          <a:ln/>
        </p:spPr>
        <p:txBody>
          <a:bodyPr/>
          <a:lstStyle>
            <a:lvl1pPr>
              <a:defRPr/>
            </a:lvl1pPr>
          </a:lstStyle>
          <a:p>
            <a:pPr>
              <a:defRPr/>
            </a:pPr>
            <a:endParaRPr lang="sv-SE"/>
          </a:p>
        </p:txBody>
      </p:sp>
      <p:sp>
        <p:nvSpPr>
          <p:cNvPr id="7" name="Rectangle 6">
            <a:extLst>
              <a:ext uri="{FF2B5EF4-FFF2-40B4-BE49-F238E27FC236}">
                <a16:creationId xmlns:a16="http://schemas.microsoft.com/office/drawing/2014/main" id="{30737FAE-09FE-C64F-8138-6E198B2453AD}"/>
              </a:ext>
            </a:extLst>
          </p:cNvPr>
          <p:cNvSpPr>
            <a:spLocks noGrp="1" noChangeArrowheads="1"/>
          </p:cNvSpPr>
          <p:nvPr>
            <p:ph type="sldNum" sz="quarter" idx="12"/>
          </p:nvPr>
        </p:nvSpPr>
        <p:spPr>
          <a:ln/>
        </p:spPr>
        <p:txBody>
          <a:bodyPr/>
          <a:lstStyle>
            <a:lvl1pPr>
              <a:defRPr/>
            </a:lvl1pPr>
          </a:lstStyle>
          <a:p>
            <a:fld id="{689CF21E-8B3A-2647-9219-D2EEE042D2D4}" type="slidenum">
              <a:rPr lang="sv-SE" altLang="en-SE"/>
              <a:pPr/>
              <a:t>‹#›</a:t>
            </a:fld>
            <a:endParaRPr lang="sv-SE" altLang="en-SE"/>
          </a:p>
        </p:txBody>
      </p:sp>
    </p:spTree>
    <p:extLst>
      <p:ext uri="{BB962C8B-B14F-4D97-AF65-F5344CB8AC3E}">
        <p14:creationId xmlns:p14="http://schemas.microsoft.com/office/powerpoint/2010/main" val="2768124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a:extLst>
              <a:ext uri="{FF2B5EF4-FFF2-40B4-BE49-F238E27FC236}">
                <a16:creationId xmlns:a16="http://schemas.microsoft.com/office/drawing/2014/main" id="{864FF29E-6F3A-1C4B-8E81-8EE5E9C7B5BB}"/>
              </a:ext>
            </a:extLst>
          </p:cNvPr>
          <p:cNvSpPr>
            <a:spLocks noGrp="1" noChangeArrowheads="1"/>
          </p:cNvSpPr>
          <p:nvPr>
            <p:ph type="dt" sz="half" idx="10"/>
          </p:nvPr>
        </p:nvSpPr>
        <p:spPr>
          <a:ln/>
        </p:spPr>
        <p:txBody>
          <a:bodyPr/>
          <a:lstStyle>
            <a:lvl1pPr>
              <a:defRPr/>
            </a:lvl1pPr>
          </a:lstStyle>
          <a:p>
            <a:pPr>
              <a:defRPr/>
            </a:pPr>
            <a:endParaRPr lang="sv-SE"/>
          </a:p>
        </p:txBody>
      </p:sp>
      <p:sp>
        <p:nvSpPr>
          <p:cNvPr id="8" name="Rectangle 5">
            <a:extLst>
              <a:ext uri="{FF2B5EF4-FFF2-40B4-BE49-F238E27FC236}">
                <a16:creationId xmlns:a16="http://schemas.microsoft.com/office/drawing/2014/main" id="{555448EB-8BC1-C943-9250-C444D8162849}"/>
              </a:ext>
            </a:extLst>
          </p:cNvPr>
          <p:cNvSpPr>
            <a:spLocks noGrp="1" noChangeArrowheads="1"/>
          </p:cNvSpPr>
          <p:nvPr>
            <p:ph type="ftr" sz="quarter" idx="11"/>
          </p:nvPr>
        </p:nvSpPr>
        <p:spPr>
          <a:ln/>
        </p:spPr>
        <p:txBody>
          <a:bodyPr/>
          <a:lstStyle>
            <a:lvl1pPr>
              <a:defRPr/>
            </a:lvl1pPr>
          </a:lstStyle>
          <a:p>
            <a:pPr>
              <a:defRPr/>
            </a:pPr>
            <a:endParaRPr lang="sv-SE"/>
          </a:p>
        </p:txBody>
      </p:sp>
      <p:sp>
        <p:nvSpPr>
          <p:cNvPr id="9" name="Rectangle 6">
            <a:extLst>
              <a:ext uri="{FF2B5EF4-FFF2-40B4-BE49-F238E27FC236}">
                <a16:creationId xmlns:a16="http://schemas.microsoft.com/office/drawing/2014/main" id="{C6A5B23F-3242-A84B-AFFE-511ABA4DFAB4}"/>
              </a:ext>
            </a:extLst>
          </p:cNvPr>
          <p:cNvSpPr>
            <a:spLocks noGrp="1" noChangeArrowheads="1"/>
          </p:cNvSpPr>
          <p:nvPr>
            <p:ph type="sldNum" sz="quarter" idx="12"/>
          </p:nvPr>
        </p:nvSpPr>
        <p:spPr>
          <a:ln/>
        </p:spPr>
        <p:txBody>
          <a:bodyPr/>
          <a:lstStyle>
            <a:lvl1pPr>
              <a:defRPr/>
            </a:lvl1pPr>
          </a:lstStyle>
          <a:p>
            <a:fld id="{BCC19B25-394F-E348-88A4-A821F8324D4D}" type="slidenum">
              <a:rPr lang="sv-SE" altLang="en-SE"/>
              <a:pPr/>
              <a:t>‹#›</a:t>
            </a:fld>
            <a:endParaRPr lang="sv-SE" altLang="en-SE"/>
          </a:p>
        </p:txBody>
      </p:sp>
    </p:spTree>
    <p:extLst>
      <p:ext uri="{BB962C8B-B14F-4D97-AF65-F5344CB8AC3E}">
        <p14:creationId xmlns:p14="http://schemas.microsoft.com/office/powerpoint/2010/main" val="2891326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a:extLst>
              <a:ext uri="{FF2B5EF4-FFF2-40B4-BE49-F238E27FC236}">
                <a16:creationId xmlns:a16="http://schemas.microsoft.com/office/drawing/2014/main" id="{80C7A8BB-BDC9-594A-B9EC-2217BAC86FB6}"/>
              </a:ext>
            </a:extLst>
          </p:cNvPr>
          <p:cNvSpPr>
            <a:spLocks noGrp="1" noChangeArrowheads="1"/>
          </p:cNvSpPr>
          <p:nvPr>
            <p:ph type="dt" sz="half" idx="10"/>
          </p:nvPr>
        </p:nvSpPr>
        <p:spPr>
          <a:ln/>
        </p:spPr>
        <p:txBody>
          <a:bodyPr/>
          <a:lstStyle>
            <a:lvl1pPr>
              <a:defRPr/>
            </a:lvl1pPr>
          </a:lstStyle>
          <a:p>
            <a:pPr>
              <a:defRPr/>
            </a:pPr>
            <a:endParaRPr lang="sv-SE"/>
          </a:p>
        </p:txBody>
      </p:sp>
      <p:sp>
        <p:nvSpPr>
          <p:cNvPr id="4" name="Rectangle 5">
            <a:extLst>
              <a:ext uri="{FF2B5EF4-FFF2-40B4-BE49-F238E27FC236}">
                <a16:creationId xmlns:a16="http://schemas.microsoft.com/office/drawing/2014/main" id="{76E9F8D8-D57C-1D40-ACBD-A97A948329ED}"/>
              </a:ext>
            </a:extLst>
          </p:cNvPr>
          <p:cNvSpPr>
            <a:spLocks noGrp="1" noChangeArrowheads="1"/>
          </p:cNvSpPr>
          <p:nvPr>
            <p:ph type="ftr" sz="quarter" idx="11"/>
          </p:nvPr>
        </p:nvSpPr>
        <p:spPr>
          <a:ln/>
        </p:spPr>
        <p:txBody>
          <a:bodyPr/>
          <a:lstStyle>
            <a:lvl1pPr>
              <a:defRPr/>
            </a:lvl1pPr>
          </a:lstStyle>
          <a:p>
            <a:pPr>
              <a:defRPr/>
            </a:pPr>
            <a:endParaRPr lang="sv-SE"/>
          </a:p>
        </p:txBody>
      </p:sp>
      <p:sp>
        <p:nvSpPr>
          <p:cNvPr id="5" name="Rectangle 6">
            <a:extLst>
              <a:ext uri="{FF2B5EF4-FFF2-40B4-BE49-F238E27FC236}">
                <a16:creationId xmlns:a16="http://schemas.microsoft.com/office/drawing/2014/main" id="{EC8BB5B7-D153-9948-B6AE-757E69D12146}"/>
              </a:ext>
            </a:extLst>
          </p:cNvPr>
          <p:cNvSpPr>
            <a:spLocks noGrp="1" noChangeArrowheads="1"/>
          </p:cNvSpPr>
          <p:nvPr>
            <p:ph type="sldNum" sz="quarter" idx="12"/>
          </p:nvPr>
        </p:nvSpPr>
        <p:spPr>
          <a:ln/>
        </p:spPr>
        <p:txBody>
          <a:bodyPr/>
          <a:lstStyle>
            <a:lvl1pPr>
              <a:defRPr/>
            </a:lvl1pPr>
          </a:lstStyle>
          <a:p>
            <a:fld id="{7E97B432-5F61-614E-918C-0590D53E7182}" type="slidenum">
              <a:rPr lang="sv-SE" altLang="en-SE"/>
              <a:pPr/>
              <a:t>‹#›</a:t>
            </a:fld>
            <a:endParaRPr lang="sv-SE" altLang="en-SE"/>
          </a:p>
        </p:txBody>
      </p:sp>
    </p:spTree>
    <p:extLst>
      <p:ext uri="{BB962C8B-B14F-4D97-AF65-F5344CB8AC3E}">
        <p14:creationId xmlns:p14="http://schemas.microsoft.com/office/powerpoint/2010/main" val="3068078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E368885-5724-E540-B4AC-AE5483E99AF2}"/>
              </a:ext>
            </a:extLst>
          </p:cNvPr>
          <p:cNvSpPr>
            <a:spLocks noGrp="1" noChangeArrowheads="1"/>
          </p:cNvSpPr>
          <p:nvPr>
            <p:ph type="dt" sz="half" idx="10"/>
          </p:nvPr>
        </p:nvSpPr>
        <p:spPr>
          <a:ln/>
        </p:spPr>
        <p:txBody>
          <a:bodyPr/>
          <a:lstStyle>
            <a:lvl1pPr>
              <a:defRPr/>
            </a:lvl1pPr>
          </a:lstStyle>
          <a:p>
            <a:pPr>
              <a:defRPr/>
            </a:pPr>
            <a:endParaRPr lang="sv-SE"/>
          </a:p>
        </p:txBody>
      </p:sp>
      <p:sp>
        <p:nvSpPr>
          <p:cNvPr id="3" name="Rectangle 5">
            <a:extLst>
              <a:ext uri="{FF2B5EF4-FFF2-40B4-BE49-F238E27FC236}">
                <a16:creationId xmlns:a16="http://schemas.microsoft.com/office/drawing/2014/main" id="{37ADBC44-CEF3-2E41-87FF-F2A94A818459}"/>
              </a:ext>
            </a:extLst>
          </p:cNvPr>
          <p:cNvSpPr>
            <a:spLocks noGrp="1" noChangeArrowheads="1"/>
          </p:cNvSpPr>
          <p:nvPr>
            <p:ph type="ftr" sz="quarter" idx="11"/>
          </p:nvPr>
        </p:nvSpPr>
        <p:spPr>
          <a:ln/>
        </p:spPr>
        <p:txBody>
          <a:bodyPr/>
          <a:lstStyle>
            <a:lvl1pPr>
              <a:defRPr/>
            </a:lvl1pPr>
          </a:lstStyle>
          <a:p>
            <a:pPr>
              <a:defRPr/>
            </a:pPr>
            <a:endParaRPr lang="sv-SE"/>
          </a:p>
        </p:txBody>
      </p:sp>
      <p:sp>
        <p:nvSpPr>
          <p:cNvPr id="4" name="Rectangle 6">
            <a:extLst>
              <a:ext uri="{FF2B5EF4-FFF2-40B4-BE49-F238E27FC236}">
                <a16:creationId xmlns:a16="http://schemas.microsoft.com/office/drawing/2014/main" id="{443BE648-3F78-0247-A80C-20DEDEFC692C}"/>
              </a:ext>
            </a:extLst>
          </p:cNvPr>
          <p:cNvSpPr>
            <a:spLocks noGrp="1" noChangeArrowheads="1"/>
          </p:cNvSpPr>
          <p:nvPr>
            <p:ph type="sldNum" sz="quarter" idx="12"/>
          </p:nvPr>
        </p:nvSpPr>
        <p:spPr>
          <a:ln/>
        </p:spPr>
        <p:txBody>
          <a:bodyPr/>
          <a:lstStyle>
            <a:lvl1pPr>
              <a:defRPr/>
            </a:lvl1pPr>
          </a:lstStyle>
          <a:p>
            <a:fld id="{E22B8330-83D8-984D-A2D7-2C6CB58C15C6}" type="slidenum">
              <a:rPr lang="sv-SE" altLang="en-SE"/>
              <a:pPr/>
              <a:t>‹#›</a:t>
            </a:fld>
            <a:endParaRPr lang="sv-SE" altLang="en-SE"/>
          </a:p>
        </p:txBody>
      </p:sp>
    </p:spTree>
    <p:extLst>
      <p:ext uri="{BB962C8B-B14F-4D97-AF65-F5344CB8AC3E}">
        <p14:creationId xmlns:p14="http://schemas.microsoft.com/office/powerpoint/2010/main" val="3640495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a:extLst>
              <a:ext uri="{FF2B5EF4-FFF2-40B4-BE49-F238E27FC236}">
                <a16:creationId xmlns:a16="http://schemas.microsoft.com/office/drawing/2014/main" id="{7BE9274C-E794-5F42-8D0A-14BC5F982334}"/>
              </a:ext>
            </a:extLst>
          </p:cNvPr>
          <p:cNvSpPr>
            <a:spLocks noGrp="1" noChangeArrowheads="1"/>
          </p:cNvSpPr>
          <p:nvPr>
            <p:ph type="dt" sz="half" idx="10"/>
          </p:nvPr>
        </p:nvSpPr>
        <p:spPr>
          <a:ln/>
        </p:spPr>
        <p:txBody>
          <a:bodyPr/>
          <a:lstStyle>
            <a:lvl1pPr>
              <a:defRPr/>
            </a:lvl1pPr>
          </a:lstStyle>
          <a:p>
            <a:pPr>
              <a:defRPr/>
            </a:pPr>
            <a:endParaRPr lang="sv-SE"/>
          </a:p>
        </p:txBody>
      </p:sp>
      <p:sp>
        <p:nvSpPr>
          <p:cNvPr id="6" name="Rectangle 5">
            <a:extLst>
              <a:ext uri="{FF2B5EF4-FFF2-40B4-BE49-F238E27FC236}">
                <a16:creationId xmlns:a16="http://schemas.microsoft.com/office/drawing/2014/main" id="{CE1A2EEC-C453-FE4C-9C5F-2F034C1E2ACD}"/>
              </a:ext>
            </a:extLst>
          </p:cNvPr>
          <p:cNvSpPr>
            <a:spLocks noGrp="1" noChangeArrowheads="1"/>
          </p:cNvSpPr>
          <p:nvPr>
            <p:ph type="ftr" sz="quarter" idx="11"/>
          </p:nvPr>
        </p:nvSpPr>
        <p:spPr>
          <a:ln/>
        </p:spPr>
        <p:txBody>
          <a:bodyPr/>
          <a:lstStyle>
            <a:lvl1pPr>
              <a:defRPr/>
            </a:lvl1pPr>
          </a:lstStyle>
          <a:p>
            <a:pPr>
              <a:defRPr/>
            </a:pPr>
            <a:endParaRPr lang="sv-SE"/>
          </a:p>
        </p:txBody>
      </p:sp>
      <p:sp>
        <p:nvSpPr>
          <p:cNvPr id="7" name="Rectangle 6">
            <a:extLst>
              <a:ext uri="{FF2B5EF4-FFF2-40B4-BE49-F238E27FC236}">
                <a16:creationId xmlns:a16="http://schemas.microsoft.com/office/drawing/2014/main" id="{B8F97F54-A776-DA4E-8943-8A2841A5765D}"/>
              </a:ext>
            </a:extLst>
          </p:cNvPr>
          <p:cNvSpPr>
            <a:spLocks noGrp="1" noChangeArrowheads="1"/>
          </p:cNvSpPr>
          <p:nvPr>
            <p:ph type="sldNum" sz="quarter" idx="12"/>
          </p:nvPr>
        </p:nvSpPr>
        <p:spPr>
          <a:ln/>
        </p:spPr>
        <p:txBody>
          <a:bodyPr/>
          <a:lstStyle>
            <a:lvl1pPr>
              <a:defRPr/>
            </a:lvl1pPr>
          </a:lstStyle>
          <a:p>
            <a:fld id="{D371204C-4F20-EA4C-84C4-ED03B17C1184}" type="slidenum">
              <a:rPr lang="sv-SE" altLang="en-SE"/>
              <a:pPr/>
              <a:t>‹#›</a:t>
            </a:fld>
            <a:endParaRPr lang="sv-SE" altLang="en-SE"/>
          </a:p>
        </p:txBody>
      </p:sp>
    </p:spTree>
    <p:extLst>
      <p:ext uri="{BB962C8B-B14F-4D97-AF65-F5344CB8AC3E}">
        <p14:creationId xmlns:p14="http://schemas.microsoft.com/office/powerpoint/2010/main" val="1564107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a:extLst>
              <a:ext uri="{FF2B5EF4-FFF2-40B4-BE49-F238E27FC236}">
                <a16:creationId xmlns:a16="http://schemas.microsoft.com/office/drawing/2014/main" id="{47A2FCBF-28C4-3640-BC40-E851898A5ABD}"/>
              </a:ext>
            </a:extLst>
          </p:cNvPr>
          <p:cNvSpPr>
            <a:spLocks noGrp="1" noChangeArrowheads="1"/>
          </p:cNvSpPr>
          <p:nvPr>
            <p:ph type="dt" sz="half" idx="10"/>
          </p:nvPr>
        </p:nvSpPr>
        <p:spPr>
          <a:ln/>
        </p:spPr>
        <p:txBody>
          <a:bodyPr/>
          <a:lstStyle>
            <a:lvl1pPr>
              <a:defRPr/>
            </a:lvl1pPr>
          </a:lstStyle>
          <a:p>
            <a:pPr>
              <a:defRPr/>
            </a:pPr>
            <a:endParaRPr lang="sv-SE"/>
          </a:p>
        </p:txBody>
      </p:sp>
      <p:sp>
        <p:nvSpPr>
          <p:cNvPr id="6" name="Rectangle 5">
            <a:extLst>
              <a:ext uri="{FF2B5EF4-FFF2-40B4-BE49-F238E27FC236}">
                <a16:creationId xmlns:a16="http://schemas.microsoft.com/office/drawing/2014/main" id="{E1B498F9-300C-0F44-9126-99EA9207CAC6}"/>
              </a:ext>
            </a:extLst>
          </p:cNvPr>
          <p:cNvSpPr>
            <a:spLocks noGrp="1" noChangeArrowheads="1"/>
          </p:cNvSpPr>
          <p:nvPr>
            <p:ph type="ftr" sz="quarter" idx="11"/>
          </p:nvPr>
        </p:nvSpPr>
        <p:spPr>
          <a:ln/>
        </p:spPr>
        <p:txBody>
          <a:bodyPr/>
          <a:lstStyle>
            <a:lvl1pPr>
              <a:defRPr/>
            </a:lvl1pPr>
          </a:lstStyle>
          <a:p>
            <a:pPr>
              <a:defRPr/>
            </a:pPr>
            <a:endParaRPr lang="sv-SE"/>
          </a:p>
        </p:txBody>
      </p:sp>
      <p:sp>
        <p:nvSpPr>
          <p:cNvPr id="7" name="Rectangle 6">
            <a:extLst>
              <a:ext uri="{FF2B5EF4-FFF2-40B4-BE49-F238E27FC236}">
                <a16:creationId xmlns:a16="http://schemas.microsoft.com/office/drawing/2014/main" id="{EC0CB728-1898-3C44-B116-6E23CD0DE6C0}"/>
              </a:ext>
            </a:extLst>
          </p:cNvPr>
          <p:cNvSpPr>
            <a:spLocks noGrp="1" noChangeArrowheads="1"/>
          </p:cNvSpPr>
          <p:nvPr>
            <p:ph type="sldNum" sz="quarter" idx="12"/>
          </p:nvPr>
        </p:nvSpPr>
        <p:spPr>
          <a:ln/>
        </p:spPr>
        <p:txBody>
          <a:bodyPr/>
          <a:lstStyle>
            <a:lvl1pPr>
              <a:defRPr/>
            </a:lvl1pPr>
          </a:lstStyle>
          <a:p>
            <a:fld id="{27366B29-F3F8-5B47-A781-D7FC9C368AB6}" type="slidenum">
              <a:rPr lang="sv-SE" altLang="en-SE"/>
              <a:pPr/>
              <a:t>‹#›</a:t>
            </a:fld>
            <a:endParaRPr lang="sv-SE" altLang="en-SE"/>
          </a:p>
        </p:txBody>
      </p:sp>
    </p:spTree>
    <p:extLst>
      <p:ext uri="{BB962C8B-B14F-4D97-AF65-F5344CB8AC3E}">
        <p14:creationId xmlns:p14="http://schemas.microsoft.com/office/powerpoint/2010/main" val="388091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78ED3FF-0C7E-C543-9BCA-049946F2549E}"/>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sv-SE" altLang="en-SE"/>
              <a:t>Klicka här för att ändra format</a:t>
            </a:r>
          </a:p>
        </p:txBody>
      </p:sp>
      <p:sp>
        <p:nvSpPr>
          <p:cNvPr id="1027" name="Rectangle 3">
            <a:extLst>
              <a:ext uri="{FF2B5EF4-FFF2-40B4-BE49-F238E27FC236}">
                <a16:creationId xmlns:a16="http://schemas.microsoft.com/office/drawing/2014/main" id="{FB774459-3B84-7D44-9372-D2435F2DC2F7}"/>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sv-SE" altLang="en-SE"/>
              <a:t>Klicka här för att ändra format på bakgrundstexten</a:t>
            </a:r>
          </a:p>
          <a:p>
            <a:pPr lvl="1"/>
            <a:r>
              <a:rPr lang="sv-SE" altLang="en-SE"/>
              <a:t>Nivå två</a:t>
            </a:r>
          </a:p>
          <a:p>
            <a:pPr lvl="2"/>
            <a:r>
              <a:rPr lang="sv-SE" altLang="en-SE"/>
              <a:t>Nivå tre</a:t>
            </a:r>
          </a:p>
          <a:p>
            <a:pPr lvl="3"/>
            <a:r>
              <a:rPr lang="sv-SE" altLang="en-SE"/>
              <a:t>Nivå fyra</a:t>
            </a:r>
          </a:p>
          <a:p>
            <a:pPr lvl="4"/>
            <a:r>
              <a:rPr lang="sv-SE" altLang="en-SE"/>
              <a:t>Nivå fem</a:t>
            </a:r>
          </a:p>
        </p:txBody>
      </p:sp>
      <p:sp>
        <p:nvSpPr>
          <p:cNvPr id="1028" name="Rectangle 4">
            <a:extLst>
              <a:ext uri="{FF2B5EF4-FFF2-40B4-BE49-F238E27FC236}">
                <a16:creationId xmlns:a16="http://schemas.microsoft.com/office/drawing/2014/main" id="{870795B7-DD89-CA41-80D0-5C5B0746C282}"/>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Times" charset="0"/>
                <a:ea typeface="ＭＳ Ｐゴシック" charset="0"/>
                <a:cs typeface="+mn-cs"/>
              </a:defRPr>
            </a:lvl1pPr>
          </a:lstStyle>
          <a:p>
            <a:pPr>
              <a:defRPr/>
            </a:pPr>
            <a:endParaRPr lang="sv-SE"/>
          </a:p>
        </p:txBody>
      </p:sp>
      <p:sp>
        <p:nvSpPr>
          <p:cNvPr id="1029" name="Rectangle 5">
            <a:extLst>
              <a:ext uri="{FF2B5EF4-FFF2-40B4-BE49-F238E27FC236}">
                <a16:creationId xmlns:a16="http://schemas.microsoft.com/office/drawing/2014/main" id="{5635EEA6-488D-A744-9026-6558F1331C82}"/>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Times" charset="0"/>
                <a:ea typeface="ＭＳ Ｐゴシック" charset="0"/>
                <a:cs typeface="+mn-cs"/>
              </a:defRPr>
            </a:lvl1pPr>
          </a:lstStyle>
          <a:p>
            <a:pPr>
              <a:defRPr/>
            </a:pPr>
            <a:endParaRPr lang="sv-SE"/>
          </a:p>
        </p:txBody>
      </p:sp>
      <p:sp>
        <p:nvSpPr>
          <p:cNvPr id="1030" name="Rectangle 6">
            <a:extLst>
              <a:ext uri="{FF2B5EF4-FFF2-40B4-BE49-F238E27FC236}">
                <a16:creationId xmlns:a16="http://schemas.microsoft.com/office/drawing/2014/main" id="{A1D50188-3F83-D642-939C-141294A3891C}"/>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6D7886EA-D0D1-3648-86AA-082E3A77DFDE}" type="slidenum">
              <a:rPr lang="sv-SE" altLang="en-SE"/>
              <a:pPr/>
              <a:t>‹#›</a:t>
            </a:fld>
            <a:endParaRPr lang="sv-SE" altLang="en-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chart" Target="../charts/char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8.png"/><Relationship Id="rId4" Type="http://schemas.openxmlformats.org/officeDocument/2006/relationships/oleObject" Target="../embeddings/oleObject2.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9.png"/><Relationship Id="rId4" Type="http://schemas.openxmlformats.org/officeDocument/2006/relationships/oleObject" Target="../embeddings/oleObject3.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0.png"/><Relationship Id="rId4" Type="http://schemas.openxmlformats.org/officeDocument/2006/relationships/oleObject" Target="../embeddings/oleObject4.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1.png"/><Relationship Id="rId4" Type="http://schemas.openxmlformats.org/officeDocument/2006/relationships/oleObject" Target="../embeddings/oleObject5.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5B10ADF-1B9B-654E-B8AB-5045CB99E470}"/>
              </a:ext>
            </a:extLst>
          </p:cNvPr>
          <p:cNvSpPr>
            <a:spLocks noGrp="1" noChangeArrowheads="1"/>
          </p:cNvSpPr>
          <p:nvPr>
            <p:ph type="ctrTitle"/>
          </p:nvPr>
        </p:nvSpPr>
        <p:spPr>
          <a:xfrm>
            <a:off x="352425" y="2286000"/>
            <a:ext cx="8510588" cy="1143000"/>
          </a:xfrm>
        </p:spPr>
        <p:txBody>
          <a:bodyPr/>
          <a:lstStyle/>
          <a:p>
            <a:pPr>
              <a:defRPr/>
            </a:pPr>
            <a:r>
              <a:rPr lang="en-US" dirty="0" err="1">
                <a:cs typeface="+mj-cs"/>
              </a:rPr>
              <a:t>Syrabastolkning</a:t>
            </a:r>
            <a:endParaRPr lang="en-US" dirty="0">
              <a:cs typeface="+mj-cs"/>
            </a:endParaRPr>
          </a:p>
        </p:txBody>
      </p:sp>
      <p:sp>
        <p:nvSpPr>
          <p:cNvPr id="3075" name="Rectangle 3">
            <a:extLst>
              <a:ext uri="{FF2B5EF4-FFF2-40B4-BE49-F238E27FC236}">
                <a16:creationId xmlns:a16="http://schemas.microsoft.com/office/drawing/2014/main" id="{39CCA2E4-DF45-2242-B91E-FC906CFC8261}"/>
              </a:ext>
            </a:extLst>
          </p:cNvPr>
          <p:cNvSpPr>
            <a:spLocks noGrp="1" noChangeArrowheads="1"/>
          </p:cNvSpPr>
          <p:nvPr>
            <p:ph type="subTitle" idx="1"/>
          </p:nvPr>
        </p:nvSpPr>
        <p:spPr>
          <a:xfrm>
            <a:off x="0" y="4340225"/>
            <a:ext cx="9144000" cy="1752600"/>
          </a:xfrm>
        </p:spPr>
        <p:txBody>
          <a:bodyPr/>
          <a:lstStyle/>
          <a:p>
            <a:r>
              <a:rPr lang="en-US" altLang="en-SE"/>
              <a:t>Eric Dryver</a:t>
            </a:r>
          </a:p>
          <a:p>
            <a:endParaRPr lang="en-US" altLang="en-SE" sz="1000"/>
          </a:p>
          <a:p>
            <a:r>
              <a:rPr lang="en-US" altLang="en-SE" sz="2800"/>
              <a:t>Akutkliniken, Skånes universitetssjukhus, Lund</a:t>
            </a:r>
          </a:p>
        </p:txBody>
      </p:sp>
      <p:sp>
        <p:nvSpPr>
          <p:cNvPr id="2" name="TextBox 1">
            <a:extLst>
              <a:ext uri="{FF2B5EF4-FFF2-40B4-BE49-F238E27FC236}">
                <a16:creationId xmlns:a16="http://schemas.microsoft.com/office/drawing/2014/main" id="{2EA11F7F-ABE3-3844-86EE-F46189C2A145}"/>
              </a:ext>
            </a:extLst>
          </p:cNvPr>
          <p:cNvSpPr txBox="1"/>
          <p:nvPr/>
        </p:nvSpPr>
        <p:spPr>
          <a:xfrm>
            <a:off x="3393316" y="6066602"/>
            <a:ext cx="2428806" cy="461665"/>
          </a:xfrm>
          <a:prstGeom prst="rect">
            <a:avLst/>
          </a:prstGeom>
          <a:noFill/>
        </p:spPr>
        <p:txBody>
          <a:bodyPr wrap="none" rtlCol="0">
            <a:spAutoFit/>
          </a:bodyPr>
          <a:lstStyle/>
          <a:p>
            <a:r>
              <a:rPr lang="en-SE" dirty="0"/>
              <a:t>Revision:  201125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A4B8267-973C-1E48-8D55-C5C4F9B1C105}"/>
              </a:ext>
            </a:extLst>
          </p:cNvPr>
          <p:cNvSpPr>
            <a:spLocks noGrp="1"/>
          </p:cNvSpPr>
          <p:nvPr>
            <p:ph sz="half" idx="2"/>
          </p:nvPr>
        </p:nvSpPr>
        <p:spPr>
          <a:xfrm>
            <a:off x="4648200" y="1196975"/>
            <a:ext cx="3810000" cy="4392613"/>
          </a:xfrm>
        </p:spPr>
        <p:txBody>
          <a:bodyPr/>
          <a:lstStyle/>
          <a:p>
            <a:pPr>
              <a:defRPr/>
            </a:pPr>
            <a:r>
              <a:rPr lang="sv-SE" dirty="0"/>
              <a:t>pH &lt; 7,38 (</a:t>
            </a:r>
            <a:r>
              <a:rPr lang="sv-SE" dirty="0" err="1"/>
              <a:t>acidemi</a:t>
            </a:r>
            <a:r>
              <a:rPr lang="sv-SE" dirty="0"/>
              <a:t>)</a:t>
            </a:r>
          </a:p>
          <a:p>
            <a:pPr>
              <a:defRPr/>
            </a:pPr>
            <a:endParaRPr lang="sv-SE" dirty="0"/>
          </a:p>
          <a:p>
            <a:pPr>
              <a:defRPr/>
            </a:pPr>
            <a:r>
              <a:rPr lang="sv-SE" dirty="0"/>
              <a:t>pCO2 &gt; 5,7 </a:t>
            </a:r>
            <a:r>
              <a:rPr lang="sv-SE" dirty="0" err="1"/>
              <a:t>kPa</a:t>
            </a:r>
            <a:r>
              <a:rPr lang="sv-SE" dirty="0"/>
              <a:t>: </a:t>
            </a:r>
            <a:r>
              <a:rPr lang="sv-SE" b="1" dirty="0">
                <a:solidFill>
                  <a:srgbClr val="0000FF"/>
                </a:solidFill>
              </a:rPr>
              <a:t>respiratorisk </a:t>
            </a:r>
            <a:r>
              <a:rPr lang="sv-SE" b="1" dirty="0" err="1">
                <a:solidFill>
                  <a:srgbClr val="0000FF"/>
                </a:solidFill>
              </a:rPr>
              <a:t>acidos</a:t>
            </a:r>
            <a:endParaRPr lang="sv-SE" b="1" dirty="0">
              <a:solidFill>
                <a:srgbClr val="0000FF"/>
              </a:solidFill>
            </a:endParaRPr>
          </a:p>
          <a:p>
            <a:pPr>
              <a:defRPr/>
            </a:pPr>
            <a:endParaRPr lang="sv-SE" dirty="0"/>
          </a:p>
          <a:p>
            <a:pPr>
              <a:defRPr/>
            </a:pPr>
            <a:r>
              <a:rPr lang="sv-SE" dirty="0"/>
              <a:t>HCO3 &lt; 22 </a:t>
            </a:r>
            <a:r>
              <a:rPr lang="sv-SE" dirty="0" err="1"/>
              <a:t>mmol</a:t>
            </a:r>
            <a:r>
              <a:rPr lang="sv-SE" dirty="0"/>
              <a:t>/L: </a:t>
            </a:r>
            <a:r>
              <a:rPr lang="sv-SE" b="1" dirty="0">
                <a:solidFill>
                  <a:srgbClr val="FF0000"/>
                </a:solidFill>
              </a:rPr>
              <a:t>metabol </a:t>
            </a:r>
            <a:r>
              <a:rPr lang="sv-SE" b="1" dirty="0" err="1">
                <a:solidFill>
                  <a:srgbClr val="FF0000"/>
                </a:solidFill>
              </a:rPr>
              <a:t>acidos</a:t>
            </a:r>
            <a:r>
              <a:rPr lang="sv-SE" b="1" dirty="0">
                <a:solidFill>
                  <a:srgbClr val="FF0000"/>
                </a:solidFill>
              </a:rPr>
              <a:t> </a:t>
            </a:r>
            <a:endParaRPr lang="sv-SE" dirty="0"/>
          </a:p>
          <a:p>
            <a:pPr>
              <a:defRPr/>
            </a:pPr>
            <a:endParaRPr lang="sv-SE" dirty="0"/>
          </a:p>
        </p:txBody>
      </p:sp>
      <p:pic>
        <p:nvPicPr>
          <p:cNvPr id="35842" name="Bildobjekt 7" descr="3-Medvetslös 30 år heroin + benzo intox blodgas.tiff">
            <a:extLst>
              <a:ext uri="{FF2B5EF4-FFF2-40B4-BE49-F238E27FC236}">
                <a16:creationId xmlns:a16="http://schemas.microsoft.com/office/drawing/2014/main" id="{2D3291FE-90EC-3F4F-AECE-B06B3F269396}"/>
              </a:ext>
            </a:extLst>
          </p:cNvPr>
          <p:cNvPicPr>
            <a:picLocks noChangeAspect="1"/>
          </p:cNvPicPr>
          <p:nvPr/>
        </p:nvPicPr>
        <p:blipFill>
          <a:blip r:embed="rId3">
            <a:extLst>
              <a:ext uri="{28A0092B-C50C-407E-A947-70E740481C1C}">
                <a14:useLocalDpi xmlns:a14="http://schemas.microsoft.com/office/drawing/2010/main" val="0"/>
              </a:ext>
            </a:extLst>
          </a:blip>
          <a:srcRect l="4272" t="30322" r="37930" b="19467"/>
          <a:stretch>
            <a:fillRect/>
          </a:stretch>
        </p:blipFill>
        <p:spPr bwMode="auto">
          <a:xfrm>
            <a:off x="684213" y="1198563"/>
            <a:ext cx="2951162"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C9F3D9-6765-CC43-B9E0-7725E90D8C46}"/>
              </a:ext>
            </a:extLst>
          </p:cNvPr>
          <p:cNvSpPr>
            <a:spLocks noGrp="1"/>
          </p:cNvSpPr>
          <p:nvPr>
            <p:ph type="title"/>
          </p:nvPr>
        </p:nvSpPr>
        <p:spPr/>
        <p:txBody>
          <a:bodyPr/>
          <a:lstStyle/>
          <a:p>
            <a:pPr>
              <a:defRPr/>
            </a:pPr>
            <a:r>
              <a:rPr lang="sv-SE" dirty="0"/>
              <a:t>pH mellan 7,38 och 7,42</a:t>
            </a:r>
          </a:p>
        </p:txBody>
      </p:sp>
      <p:sp>
        <p:nvSpPr>
          <p:cNvPr id="5" name="Platshållare för innehåll 4">
            <a:extLst>
              <a:ext uri="{FF2B5EF4-FFF2-40B4-BE49-F238E27FC236}">
                <a16:creationId xmlns:a16="http://schemas.microsoft.com/office/drawing/2014/main" id="{2940FB29-361D-1547-B09B-50B7A29F2EE8}"/>
              </a:ext>
            </a:extLst>
          </p:cNvPr>
          <p:cNvSpPr>
            <a:spLocks noGrp="1"/>
          </p:cNvSpPr>
          <p:nvPr>
            <p:ph idx="1"/>
          </p:nvPr>
        </p:nvSpPr>
        <p:spPr/>
        <p:txBody>
          <a:bodyPr/>
          <a:lstStyle/>
          <a:p>
            <a:r>
              <a:rPr lang="sv-SE" altLang="en-SE"/>
              <a:t>Om pH är normalt finns två möjligheter:</a:t>
            </a:r>
          </a:p>
          <a:p>
            <a:pPr lvl="1"/>
            <a:r>
              <a:rPr lang="sv-SE" altLang="en-SE"/>
              <a:t>inga syrabasrubbningar</a:t>
            </a:r>
          </a:p>
          <a:p>
            <a:pPr lvl="1"/>
            <a:r>
              <a:rPr lang="sv-SE" altLang="en-SE"/>
              <a:t>≥ 2 syrabasrubbningar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76A8AF77-34D5-5D47-BF9B-9F74889065C9}"/>
              </a:ext>
            </a:extLst>
          </p:cNvPr>
          <p:cNvSpPr>
            <a:spLocks noGrp="1"/>
          </p:cNvSpPr>
          <p:nvPr>
            <p:ph sz="half" idx="2"/>
          </p:nvPr>
        </p:nvSpPr>
        <p:spPr>
          <a:xfrm>
            <a:off x="4648200" y="1196975"/>
            <a:ext cx="3810000" cy="4114800"/>
          </a:xfrm>
        </p:spPr>
        <p:txBody>
          <a:bodyPr/>
          <a:lstStyle/>
          <a:p>
            <a:pPr>
              <a:defRPr/>
            </a:pPr>
            <a:r>
              <a:rPr lang="sv-SE" dirty="0"/>
              <a:t>pH normalt</a:t>
            </a:r>
          </a:p>
          <a:p>
            <a:pPr>
              <a:defRPr/>
            </a:pPr>
            <a:endParaRPr lang="sv-SE" dirty="0"/>
          </a:p>
          <a:p>
            <a:pPr>
              <a:defRPr/>
            </a:pPr>
            <a:r>
              <a:rPr lang="sv-SE" dirty="0"/>
              <a:t>pCO2 &gt; 5,7 </a:t>
            </a:r>
            <a:r>
              <a:rPr lang="sv-SE" dirty="0" err="1"/>
              <a:t>kPa</a:t>
            </a:r>
            <a:r>
              <a:rPr lang="sv-SE" dirty="0"/>
              <a:t>: </a:t>
            </a:r>
            <a:r>
              <a:rPr lang="sv-SE" b="1" dirty="0">
                <a:solidFill>
                  <a:srgbClr val="0000FF"/>
                </a:solidFill>
              </a:rPr>
              <a:t>respiratorisk </a:t>
            </a:r>
            <a:r>
              <a:rPr lang="sv-SE" b="1" dirty="0" err="1">
                <a:solidFill>
                  <a:srgbClr val="0000FF"/>
                </a:solidFill>
              </a:rPr>
              <a:t>acidos</a:t>
            </a:r>
            <a:endParaRPr lang="sv-SE" b="1" dirty="0">
              <a:solidFill>
                <a:srgbClr val="0000FF"/>
              </a:solidFill>
            </a:endParaRPr>
          </a:p>
          <a:p>
            <a:pPr>
              <a:defRPr/>
            </a:pPr>
            <a:endParaRPr lang="sv-SE" b="1" dirty="0">
              <a:solidFill>
                <a:srgbClr val="FF0000"/>
              </a:solidFill>
            </a:endParaRPr>
          </a:p>
          <a:p>
            <a:pPr>
              <a:defRPr/>
            </a:pPr>
            <a:r>
              <a:rPr lang="sv-SE" dirty="0"/>
              <a:t>HCO3 &gt; 26 </a:t>
            </a:r>
            <a:r>
              <a:rPr lang="sv-SE" dirty="0" err="1"/>
              <a:t>mmol</a:t>
            </a:r>
            <a:r>
              <a:rPr lang="sv-SE" dirty="0"/>
              <a:t>/L:</a:t>
            </a:r>
            <a:r>
              <a:rPr lang="sv-SE" b="1" dirty="0">
                <a:solidFill>
                  <a:srgbClr val="FF0000"/>
                </a:solidFill>
              </a:rPr>
              <a:t> </a:t>
            </a:r>
            <a:r>
              <a:rPr lang="sv-SE" b="1" dirty="0">
                <a:solidFill>
                  <a:srgbClr val="008000"/>
                </a:solidFill>
              </a:rPr>
              <a:t>metabol </a:t>
            </a:r>
            <a:r>
              <a:rPr lang="sv-SE" b="1" dirty="0" err="1">
                <a:solidFill>
                  <a:srgbClr val="008000"/>
                </a:solidFill>
              </a:rPr>
              <a:t>alkalos</a:t>
            </a:r>
            <a:endParaRPr lang="sv-SE" b="1" dirty="0">
              <a:solidFill>
                <a:srgbClr val="008000"/>
              </a:solidFill>
            </a:endParaRPr>
          </a:p>
        </p:txBody>
      </p:sp>
      <p:pic>
        <p:nvPicPr>
          <p:cNvPr id="39938" name="Bildobjekt 1" descr="143-Blodgas #3.tiff">
            <a:extLst>
              <a:ext uri="{FF2B5EF4-FFF2-40B4-BE49-F238E27FC236}">
                <a16:creationId xmlns:a16="http://schemas.microsoft.com/office/drawing/2014/main" id="{CD334736-3926-6F42-BBF3-E0FC256994B0}"/>
              </a:ext>
            </a:extLst>
          </p:cNvPr>
          <p:cNvPicPr>
            <a:picLocks noChangeAspect="1"/>
          </p:cNvPicPr>
          <p:nvPr/>
        </p:nvPicPr>
        <p:blipFill>
          <a:blip r:embed="rId3">
            <a:extLst>
              <a:ext uri="{28A0092B-C50C-407E-A947-70E740481C1C}">
                <a14:useLocalDpi xmlns:a14="http://schemas.microsoft.com/office/drawing/2010/main" val="0"/>
              </a:ext>
            </a:extLst>
          </a:blip>
          <a:srcRect l="4266" t="14085" r="10709" b="12848"/>
          <a:stretch>
            <a:fillRect/>
          </a:stretch>
        </p:blipFill>
        <p:spPr bwMode="auto">
          <a:xfrm>
            <a:off x="684213" y="1193800"/>
            <a:ext cx="3382962"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F7DA3616-C870-D74C-81B6-FEDF494DAA47}"/>
              </a:ext>
            </a:extLst>
          </p:cNvPr>
          <p:cNvSpPr>
            <a:spLocks noGrp="1"/>
          </p:cNvSpPr>
          <p:nvPr>
            <p:ph sz="half" idx="2"/>
          </p:nvPr>
        </p:nvSpPr>
        <p:spPr>
          <a:xfrm>
            <a:off x="4648200" y="1196975"/>
            <a:ext cx="3810000" cy="4114800"/>
          </a:xfrm>
        </p:spPr>
        <p:txBody>
          <a:bodyPr/>
          <a:lstStyle/>
          <a:p>
            <a:pPr>
              <a:defRPr/>
            </a:pPr>
            <a:r>
              <a:rPr lang="sv-SE" dirty="0"/>
              <a:t>pH normalt</a:t>
            </a:r>
          </a:p>
          <a:p>
            <a:pPr>
              <a:defRPr/>
            </a:pPr>
            <a:endParaRPr lang="sv-SE" dirty="0"/>
          </a:p>
          <a:p>
            <a:pPr>
              <a:defRPr/>
            </a:pPr>
            <a:r>
              <a:rPr lang="sv-SE" dirty="0"/>
              <a:t>pCO2 &lt; 5,0 </a:t>
            </a:r>
            <a:r>
              <a:rPr lang="sv-SE" dirty="0" err="1"/>
              <a:t>kPa</a:t>
            </a:r>
            <a:r>
              <a:rPr lang="sv-SE" dirty="0"/>
              <a:t>: </a:t>
            </a:r>
            <a:r>
              <a:rPr lang="sv-SE" b="1" dirty="0">
                <a:solidFill>
                  <a:srgbClr val="FF7305"/>
                </a:solidFill>
              </a:rPr>
              <a:t>respiratorisk </a:t>
            </a:r>
            <a:r>
              <a:rPr lang="sv-SE" b="1" dirty="0" err="1">
                <a:solidFill>
                  <a:srgbClr val="FF7305"/>
                </a:solidFill>
              </a:rPr>
              <a:t>alkalos</a:t>
            </a:r>
            <a:endParaRPr lang="sv-SE" b="1" dirty="0">
              <a:solidFill>
                <a:srgbClr val="FF7305"/>
              </a:solidFill>
            </a:endParaRPr>
          </a:p>
          <a:p>
            <a:pPr>
              <a:defRPr/>
            </a:pPr>
            <a:endParaRPr lang="sv-SE" b="1" dirty="0">
              <a:solidFill>
                <a:srgbClr val="FF0000"/>
              </a:solidFill>
            </a:endParaRPr>
          </a:p>
          <a:p>
            <a:pPr>
              <a:defRPr/>
            </a:pPr>
            <a:r>
              <a:rPr lang="sv-SE" dirty="0"/>
              <a:t>Laktat &gt; 2 </a:t>
            </a:r>
            <a:r>
              <a:rPr lang="sv-SE" dirty="0" err="1"/>
              <a:t>mmol</a:t>
            </a:r>
            <a:r>
              <a:rPr lang="sv-SE" dirty="0"/>
              <a:t>/L:</a:t>
            </a:r>
            <a:r>
              <a:rPr lang="sv-SE" b="1" dirty="0">
                <a:solidFill>
                  <a:srgbClr val="FF0000"/>
                </a:solidFill>
              </a:rPr>
              <a:t> metabol </a:t>
            </a:r>
            <a:r>
              <a:rPr lang="sv-SE" b="1" dirty="0" err="1">
                <a:solidFill>
                  <a:srgbClr val="FF0000"/>
                </a:solidFill>
              </a:rPr>
              <a:t>acidos</a:t>
            </a:r>
            <a:endParaRPr lang="sv-SE" dirty="0"/>
          </a:p>
        </p:txBody>
      </p:sp>
      <p:pic>
        <p:nvPicPr>
          <p:cNvPr id="41986" name="Bildobjekt 5" descr="Nedsatt AT 57 år alkohol ketoacidos blodgas.jpg">
            <a:extLst>
              <a:ext uri="{FF2B5EF4-FFF2-40B4-BE49-F238E27FC236}">
                <a16:creationId xmlns:a16="http://schemas.microsoft.com/office/drawing/2014/main" id="{62B1210F-3480-D840-9696-C9A651686A5C}"/>
              </a:ext>
            </a:extLst>
          </p:cNvPr>
          <p:cNvPicPr>
            <a:picLocks noChangeAspect="1"/>
          </p:cNvPicPr>
          <p:nvPr/>
        </p:nvPicPr>
        <p:blipFill>
          <a:blip r:embed="rId3">
            <a:extLst>
              <a:ext uri="{28A0092B-C50C-407E-A947-70E740481C1C}">
                <a14:useLocalDpi xmlns:a14="http://schemas.microsoft.com/office/drawing/2010/main" val="0"/>
              </a:ext>
            </a:extLst>
          </a:blip>
          <a:srcRect l="3743" t="22568" r="36600" b="13760"/>
          <a:stretch>
            <a:fillRect/>
          </a:stretch>
        </p:blipFill>
        <p:spPr bwMode="auto">
          <a:xfrm>
            <a:off x="663575" y="1109663"/>
            <a:ext cx="3044825"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45B3202A-FA08-C045-B875-D7F01A7EE12B}"/>
              </a:ext>
            </a:extLst>
          </p:cNvPr>
          <p:cNvSpPr>
            <a:spLocks noGrp="1"/>
          </p:cNvSpPr>
          <p:nvPr>
            <p:ph sz="half" idx="2"/>
          </p:nvPr>
        </p:nvSpPr>
        <p:spPr>
          <a:xfrm>
            <a:off x="4356100" y="836613"/>
            <a:ext cx="4102100" cy="4114800"/>
          </a:xfrm>
        </p:spPr>
        <p:txBody>
          <a:bodyPr/>
          <a:lstStyle/>
          <a:p>
            <a:pPr>
              <a:defRPr/>
            </a:pPr>
            <a:r>
              <a:rPr lang="sv-SE" dirty="0"/>
              <a:t>pH 7,40 arteriellt (normalt)</a:t>
            </a:r>
          </a:p>
          <a:p>
            <a:pPr>
              <a:defRPr/>
            </a:pPr>
            <a:endParaRPr lang="sv-SE" dirty="0"/>
          </a:p>
          <a:p>
            <a:pPr>
              <a:defRPr/>
            </a:pPr>
            <a:r>
              <a:rPr lang="sv-SE" dirty="0"/>
              <a:t>pCO2 ca 5,6 </a:t>
            </a:r>
            <a:r>
              <a:rPr lang="sv-SE" dirty="0" err="1"/>
              <a:t>kPa</a:t>
            </a:r>
            <a:r>
              <a:rPr lang="sv-SE" dirty="0"/>
              <a:t> arteriellt (normalt)</a:t>
            </a:r>
          </a:p>
          <a:p>
            <a:pPr>
              <a:defRPr/>
            </a:pPr>
            <a:endParaRPr lang="sv-SE" dirty="0"/>
          </a:p>
          <a:p>
            <a:pPr>
              <a:defRPr/>
            </a:pPr>
            <a:r>
              <a:rPr lang="sv-SE" dirty="0"/>
              <a:t>HCO3 25 </a:t>
            </a:r>
            <a:r>
              <a:rPr lang="sv-SE" dirty="0" err="1"/>
              <a:t>mmol</a:t>
            </a:r>
            <a:r>
              <a:rPr lang="sv-SE" dirty="0"/>
              <a:t>/L (normalt)</a:t>
            </a:r>
          </a:p>
          <a:p>
            <a:pPr>
              <a:defRPr/>
            </a:pPr>
            <a:endParaRPr lang="sv-SE" dirty="0"/>
          </a:p>
          <a:p>
            <a:pPr>
              <a:defRPr/>
            </a:pPr>
            <a:r>
              <a:rPr lang="sv-SE" dirty="0"/>
              <a:t>Inga </a:t>
            </a:r>
            <a:r>
              <a:rPr lang="sv-SE" i="1" dirty="0"/>
              <a:t>uppenbara</a:t>
            </a:r>
            <a:r>
              <a:rPr lang="sv-SE" dirty="0"/>
              <a:t> </a:t>
            </a:r>
            <a:r>
              <a:rPr lang="sv-SE" dirty="0" err="1"/>
              <a:t>syrabasrubbningar</a:t>
            </a:r>
            <a:endParaRPr lang="sv-SE" dirty="0"/>
          </a:p>
        </p:txBody>
      </p:sp>
      <p:pic>
        <p:nvPicPr>
          <p:cNvPr id="44034" name="Bildobjekt 2">
            <a:extLst>
              <a:ext uri="{FF2B5EF4-FFF2-40B4-BE49-F238E27FC236}">
                <a16:creationId xmlns:a16="http://schemas.microsoft.com/office/drawing/2014/main" id="{8AE622C2-E775-C648-9B1D-2483F0D03577}"/>
              </a:ext>
            </a:extLst>
          </p:cNvPr>
          <p:cNvPicPr>
            <a:picLocks noChangeAspect="1"/>
          </p:cNvPicPr>
          <p:nvPr/>
        </p:nvPicPr>
        <p:blipFill>
          <a:blip r:embed="rId3">
            <a:extLst>
              <a:ext uri="{28A0092B-C50C-407E-A947-70E740481C1C}">
                <a14:useLocalDpi xmlns:a14="http://schemas.microsoft.com/office/drawing/2010/main" val="0"/>
              </a:ext>
            </a:extLst>
          </a:blip>
          <a:srcRect l="3223" t="1314" r="6757" b="12247"/>
          <a:stretch>
            <a:fillRect/>
          </a:stretch>
        </p:blipFill>
        <p:spPr bwMode="auto">
          <a:xfrm>
            <a:off x="698500" y="1125538"/>
            <a:ext cx="3055938"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CAD846-BC70-2E4D-9A70-FD9E81AD1053}"/>
              </a:ext>
            </a:extLst>
          </p:cNvPr>
          <p:cNvSpPr>
            <a:spLocks noGrp="1"/>
          </p:cNvSpPr>
          <p:nvPr>
            <p:ph type="title"/>
          </p:nvPr>
        </p:nvSpPr>
        <p:spPr>
          <a:xfrm>
            <a:off x="0" y="609600"/>
            <a:ext cx="9144000" cy="1143000"/>
          </a:xfrm>
        </p:spPr>
        <p:txBody>
          <a:bodyPr/>
          <a:lstStyle/>
          <a:p>
            <a:pPr>
              <a:defRPr/>
            </a:pPr>
            <a:r>
              <a:rPr lang="sv-SE" dirty="0"/>
              <a:t>Steg 2:  kompensation?</a:t>
            </a:r>
          </a:p>
        </p:txBody>
      </p:sp>
      <p:sp>
        <p:nvSpPr>
          <p:cNvPr id="4" name="Platshållare för innehåll 3">
            <a:extLst>
              <a:ext uri="{FF2B5EF4-FFF2-40B4-BE49-F238E27FC236}">
                <a16:creationId xmlns:a16="http://schemas.microsoft.com/office/drawing/2014/main" id="{12DC9ED1-4030-F04C-A892-2C16B32804AA}"/>
              </a:ext>
            </a:extLst>
          </p:cNvPr>
          <p:cNvSpPr>
            <a:spLocks noGrp="1"/>
          </p:cNvSpPr>
          <p:nvPr>
            <p:ph idx="1"/>
          </p:nvPr>
        </p:nvSpPr>
        <p:spPr/>
        <p:txBody>
          <a:bodyPr/>
          <a:lstStyle/>
          <a:p>
            <a:r>
              <a:rPr lang="sv-SE" altLang="en-SE"/>
              <a:t>Vid en </a:t>
            </a:r>
            <a:r>
              <a:rPr lang="sv-SE" altLang="en-SE" b="1"/>
              <a:t>metabol rubbning </a:t>
            </a:r>
            <a:r>
              <a:rPr lang="sv-SE" altLang="en-SE"/>
              <a:t>borde en </a:t>
            </a:r>
            <a:r>
              <a:rPr lang="sv-SE" altLang="en-SE" b="1">
                <a:solidFill>
                  <a:srgbClr val="000000"/>
                </a:solidFill>
              </a:rPr>
              <a:t>respiratorisk kompensation </a:t>
            </a:r>
            <a:r>
              <a:rPr lang="sv-SE" altLang="en-SE"/>
              <a:t>föreligga</a:t>
            </a:r>
          </a:p>
          <a:p>
            <a:endParaRPr lang="sv-SE" altLang="en-SE"/>
          </a:p>
          <a:p>
            <a:r>
              <a:rPr lang="sv-SE" altLang="en-SE"/>
              <a:t>Kompensationen kommer direkt</a:t>
            </a:r>
          </a:p>
          <a:p>
            <a:endParaRPr lang="sv-SE" altLang="en-SE"/>
          </a:p>
          <a:p>
            <a:r>
              <a:rPr lang="sv-SE" altLang="en-SE"/>
              <a:t>Kompensation är proportionell till den metabola rubbningen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AFD0CE4-C0E1-6146-B9BF-0A13E460B399}"/>
              </a:ext>
            </a:extLst>
          </p:cNvPr>
          <p:cNvSpPr>
            <a:spLocks noGrp="1"/>
          </p:cNvSpPr>
          <p:nvPr>
            <p:ph type="title"/>
          </p:nvPr>
        </p:nvSpPr>
        <p:spPr/>
        <p:txBody>
          <a:bodyPr/>
          <a:lstStyle/>
          <a:p>
            <a:pPr>
              <a:defRPr/>
            </a:pPr>
            <a:r>
              <a:rPr lang="sv-SE" dirty="0"/>
              <a:t>Respiratorisk kompensation</a:t>
            </a:r>
          </a:p>
        </p:txBody>
      </p:sp>
      <p:sp>
        <p:nvSpPr>
          <p:cNvPr id="6" name="Platshållare för innehåll 5">
            <a:extLst>
              <a:ext uri="{FF2B5EF4-FFF2-40B4-BE49-F238E27FC236}">
                <a16:creationId xmlns:a16="http://schemas.microsoft.com/office/drawing/2014/main" id="{D3DEEFF8-726E-F34F-8889-CEBEE5302C70}"/>
              </a:ext>
            </a:extLst>
          </p:cNvPr>
          <p:cNvSpPr>
            <a:spLocks noGrp="1"/>
          </p:cNvSpPr>
          <p:nvPr>
            <p:ph idx="1"/>
          </p:nvPr>
        </p:nvSpPr>
        <p:spPr>
          <a:xfrm>
            <a:off x="179388" y="1700213"/>
            <a:ext cx="4679950" cy="4114800"/>
          </a:xfrm>
        </p:spPr>
        <p:txBody>
          <a:bodyPr/>
          <a:lstStyle/>
          <a:p>
            <a:r>
              <a:rPr lang="sv-SE" altLang="en-SE" sz="2800"/>
              <a:t>Du springer 100 m så fort som möjligt</a:t>
            </a:r>
          </a:p>
          <a:p>
            <a:r>
              <a:rPr lang="sv-SE" altLang="en-SE" sz="2800"/>
              <a:t>Du utvecklar en </a:t>
            </a:r>
            <a:r>
              <a:rPr lang="sv-SE" altLang="en-SE" sz="2800" b="1">
                <a:solidFill>
                  <a:srgbClr val="FF0000"/>
                </a:solidFill>
              </a:rPr>
              <a:t>metabol acidos </a:t>
            </a:r>
            <a:r>
              <a:rPr lang="sv-SE" altLang="en-SE" sz="2800"/>
              <a:t>(laktat)</a:t>
            </a:r>
          </a:p>
          <a:p>
            <a:r>
              <a:rPr lang="sv-SE" altLang="en-SE" sz="2800"/>
              <a:t>Du hyperventilerar (ingen rubbning utan en normal fysiologisk reaktion)</a:t>
            </a:r>
          </a:p>
          <a:p>
            <a:r>
              <a:rPr lang="sv-SE" altLang="en-SE" sz="2800"/>
              <a:t>Graden av hyperventilation är proportionell till graden av acidosen</a:t>
            </a:r>
          </a:p>
        </p:txBody>
      </p:sp>
      <p:pic>
        <p:nvPicPr>
          <p:cNvPr id="48131" name="Bildobjekt 1" descr="usain-bolt-at-rio-olympics.jpg">
            <a:extLst>
              <a:ext uri="{FF2B5EF4-FFF2-40B4-BE49-F238E27FC236}">
                <a16:creationId xmlns:a16="http://schemas.microsoft.com/office/drawing/2014/main" id="{07B47662-4080-344F-B3B4-043CFBD606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2781300"/>
            <a:ext cx="375602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ruta 2">
            <a:extLst>
              <a:ext uri="{FF2B5EF4-FFF2-40B4-BE49-F238E27FC236}">
                <a16:creationId xmlns:a16="http://schemas.microsoft.com/office/drawing/2014/main" id="{13DB8432-5DA8-6849-9A86-2B4E949948CF}"/>
              </a:ext>
            </a:extLst>
          </p:cNvPr>
          <p:cNvSpPr txBox="1">
            <a:spLocks noChangeArrowheads="1"/>
          </p:cNvSpPr>
          <p:nvPr/>
        </p:nvSpPr>
        <p:spPr bwMode="auto">
          <a:xfrm>
            <a:off x="250825" y="6372225"/>
            <a:ext cx="8482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sv-SE" altLang="en-SE" sz="1600"/>
              <a:t>Bildkälla:  https://movietvtechgeeks.com/wp-content/uploads/2016/08/usain-bolt-at-rio-olympics.jpg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51C791-667D-6C42-9478-A6DD0DB473CB}"/>
              </a:ext>
            </a:extLst>
          </p:cNvPr>
          <p:cNvSpPr>
            <a:spLocks noGrp="1"/>
          </p:cNvSpPr>
          <p:nvPr>
            <p:ph type="title"/>
          </p:nvPr>
        </p:nvSpPr>
        <p:spPr>
          <a:xfrm>
            <a:off x="0" y="609600"/>
            <a:ext cx="9144000" cy="1143000"/>
          </a:xfrm>
        </p:spPr>
        <p:txBody>
          <a:bodyPr/>
          <a:lstStyle/>
          <a:p>
            <a:r>
              <a:rPr lang="sv-SE" altLang="en-SE"/>
              <a:t>Förväntad respiratorisk kompensation vid metabol rubbning</a:t>
            </a:r>
          </a:p>
        </p:txBody>
      </p:sp>
      <p:graphicFrame>
        <p:nvGraphicFramePr>
          <p:cNvPr id="3" name="Platshållare för innehåll 2">
            <a:extLst>
              <a:ext uri="{FF2B5EF4-FFF2-40B4-BE49-F238E27FC236}">
                <a16:creationId xmlns:a16="http://schemas.microsoft.com/office/drawing/2014/main" id="{055A6C2E-5A46-E345-85CF-A32A18E41BF0}"/>
              </a:ext>
            </a:extLst>
          </p:cNvPr>
          <p:cNvGraphicFramePr>
            <a:graphicFrameLocks noGrp="1"/>
          </p:cNvGraphicFramePr>
          <p:nvPr>
            <p:ph idx="1"/>
          </p:nvPr>
        </p:nvGraphicFramePr>
        <p:xfrm>
          <a:off x="323850" y="2824163"/>
          <a:ext cx="8424863" cy="1037313"/>
        </p:xfrm>
        <a:graphic>
          <a:graphicData uri="http://schemas.openxmlformats.org/drawingml/2006/table">
            <a:tbl>
              <a:tblPr/>
              <a:tblGrid>
                <a:gridCol w="2879725">
                  <a:extLst>
                    <a:ext uri="{9D8B030D-6E8A-4147-A177-3AD203B41FA5}">
                      <a16:colId xmlns:a16="http://schemas.microsoft.com/office/drawing/2014/main" val="3440582487"/>
                    </a:ext>
                  </a:extLst>
                </a:gridCol>
                <a:gridCol w="5545138">
                  <a:extLst>
                    <a:ext uri="{9D8B030D-6E8A-4147-A177-3AD203B41FA5}">
                      <a16:colId xmlns:a16="http://schemas.microsoft.com/office/drawing/2014/main" val="3016055232"/>
                    </a:ext>
                  </a:extLst>
                </a:gridCol>
              </a:tblGrid>
              <a:tr h="517525">
                <a:tc>
                  <a:txBody>
                    <a:bodyPr/>
                    <a:lstStyle>
                      <a:lvl1pPr defTabSz="457200">
                        <a:spcBef>
                          <a:spcPct val="20000"/>
                        </a:spcBef>
                        <a:defRPr sz="2800">
                          <a:solidFill>
                            <a:schemeClr val="tx1"/>
                          </a:solidFill>
                          <a:latin typeface="Times" pitchFamily="2" charset="0"/>
                          <a:ea typeface="ＭＳ Ｐゴシック" panose="020B0600070205080204" pitchFamily="34" charset="-128"/>
                        </a:defRPr>
                      </a:lvl1pPr>
                      <a:lvl2pPr marL="742950" indent="-285750" defTabSz="457200">
                        <a:spcBef>
                          <a:spcPct val="20000"/>
                        </a:spcBef>
                        <a:defRPr sz="2400">
                          <a:solidFill>
                            <a:schemeClr val="tx1"/>
                          </a:solidFill>
                          <a:latin typeface="Times" pitchFamily="2" charset="0"/>
                          <a:ea typeface="ＭＳ Ｐゴシック" panose="020B0600070205080204" pitchFamily="34" charset="-128"/>
                        </a:defRPr>
                      </a:lvl2pPr>
                      <a:lvl3pPr marL="1143000" indent="-228600" defTabSz="457200">
                        <a:spcBef>
                          <a:spcPct val="20000"/>
                        </a:spcBef>
                        <a:defRPr sz="2000">
                          <a:solidFill>
                            <a:schemeClr val="tx1"/>
                          </a:solidFill>
                          <a:latin typeface="Times" pitchFamily="2" charset="0"/>
                          <a:ea typeface="ＭＳ Ｐゴシック" panose="020B0600070205080204" pitchFamily="34" charset="-128"/>
                        </a:defRPr>
                      </a:lvl3pPr>
                      <a:lvl4pPr marL="1600200" indent="-228600" defTabSz="457200">
                        <a:spcBef>
                          <a:spcPct val="20000"/>
                        </a:spcBef>
                        <a:defRPr>
                          <a:solidFill>
                            <a:schemeClr val="tx1"/>
                          </a:solidFill>
                          <a:latin typeface="Times" pitchFamily="2" charset="0"/>
                          <a:ea typeface="ＭＳ Ｐゴシック" panose="020B0600070205080204" pitchFamily="34" charset="-128"/>
                        </a:defRPr>
                      </a:lvl4pPr>
                      <a:lvl5pPr marL="2057400" indent="-228600" defTabSz="457200">
                        <a:spcBef>
                          <a:spcPct val="20000"/>
                        </a:spcBef>
                        <a:defRPr>
                          <a:solidFill>
                            <a:schemeClr val="tx1"/>
                          </a:solidFill>
                          <a:latin typeface="Times" pitchFamily="2"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en-SE" sz="2800" b="1" i="0" u="none" strike="noStrike" cap="none" normalizeH="0" baseline="0">
                          <a:ln>
                            <a:noFill/>
                          </a:ln>
                          <a:solidFill>
                            <a:srgbClr val="FF0000"/>
                          </a:solidFill>
                          <a:effectLst/>
                          <a:latin typeface="Times" pitchFamily="2" charset="0"/>
                          <a:ea typeface="ＭＳ Ｐゴシック" panose="020B0600070205080204" pitchFamily="34" charset="-128"/>
                        </a:rPr>
                        <a:t>Metabol acidos</a:t>
                      </a:r>
                    </a:p>
                  </a:txBody>
                  <a:tcPr marL="91439" marR="91439"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defRPr sz="2800">
                          <a:solidFill>
                            <a:schemeClr val="tx1"/>
                          </a:solidFill>
                          <a:latin typeface="Times" pitchFamily="2" charset="0"/>
                          <a:ea typeface="ＭＳ Ｐゴシック" panose="020B0600070205080204" pitchFamily="34" charset="-128"/>
                        </a:defRPr>
                      </a:lvl1pPr>
                      <a:lvl2pPr marL="742950" indent="-285750" defTabSz="457200">
                        <a:spcBef>
                          <a:spcPct val="20000"/>
                        </a:spcBef>
                        <a:defRPr sz="2400">
                          <a:solidFill>
                            <a:schemeClr val="tx1"/>
                          </a:solidFill>
                          <a:latin typeface="Times" pitchFamily="2" charset="0"/>
                          <a:ea typeface="ＭＳ Ｐゴシック" panose="020B0600070205080204" pitchFamily="34" charset="-128"/>
                        </a:defRPr>
                      </a:lvl2pPr>
                      <a:lvl3pPr marL="1143000" indent="-228600" defTabSz="457200">
                        <a:spcBef>
                          <a:spcPct val="20000"/>
                        </a:spcBef>
                        <a:defRPr sz="2000">
                          <a:solidFill>
                            <a:schemeClr val="tx1"/>
                          </a:solidFill>
                          <a:latin typeface="Times" pitchFamily="2" charset="0"/>
                          <a:ea typeface="ＭＳ Ｐゴシック" panose="020B0600070205080204" pitchFamily="34" charset="-128"/>
                        </a:defRPr>
                      </a:lvl3pPr>
                      <a:lvl4pPr marL="1600200" indent="-228600" defTabSz="457200">
                        <a:spcBef>
                          <a:spcPct val="20000"/>
                        </a:spcBef>
                        <a:defRPr>
                          <a:solidFill>
                            <a:schemeClr val="tx1"/>
                          </a:solidFill>
                          <a:latin typeface="Times" pitchFamily="2" charset="0"/>
                          <a:ea typeface="ＭＳ Ｐゴシック" panose="020B0600070205080204" pitchFamily="34" charset="-128"/>
                        </a:defRPr>
                      </a:lvl4pPr>
                      <a:lvl5pPr marL="2057400" indent="-228600" defTabSz="457200">
                        <a:spcBef>
                          <a:spcPct val="20000"/>
                        </a:spcBef>
                        <a:defRPr>
                          <a:solidFill>
                            <a:schemeClr val="tx1"/>
                          </a:solidFill>
                          <a:latin typeface="Times" pitchFamily="2"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SE" sz="2800" b="0" i="0" u="none" strike="noStrike" cap="none" normalizeH="0" baseline="0">
                          <a:ln>
                            <a:noFill/>
                          </a:ln>
                          <a:solidFill>
                            <a:schemeClr val="tx1"/>
                          </a:solidFill>
                          <a:effectLst/>
                          <a:latin typeface="Times" pitchFamily="2" charset="0"/>
                          <a:ea typeface="ＭＳ Ｐゴシック" panose="020B0600070205080204" pitchFamily="34" charset="-128"/>
                        </a:rPr>
                        <a:t>∆ pCO2 </a:t>
                      </a:r>
                      <a:r>
                        <a:rPr kumimoji="0" lang="sv-SE" altLang="en-SE" sz="2800" b="0" i="0" u="none" strike="noStrike" cap="none" normalizeH="0" baseline="0">
                          <a:ln>
                            <a:noFill/>
                          </a:ln>
                          <a:solidFill>
                            <a:schemeClr val="tx1"/>
                          </a:solidFill>
                          <a:effectLst/>
                          <a:latin typeface="Times" pitchFamily="2" charset="0"/>
                          <a:ea typeface="ＭＳ Ｐゴシック" panose="020B0600070205080204" pitchFamily="34" charset="-128"/>
                        </a:rPr>
                        <a:t>= </a:t>
                      </a:r>
                      <a:r>
                        <a:rPr kumimoji="0" lang="en-US" altLang="en-SE" sz="2800" b="0" i="0" u="none" strike="noStrike" cap="none" normalizeH="0" baseline="0">
                          <a:ln>
                            <a:noFill/>
                          </a:ln>
                          <a:solidFill>
                            <a:schemeClr val="tx1"/>
                          </a:solidFill>
                          <a:effectLst/>
                          <a:latin typeface="Times" pitchFamily="2" charset="0"/>
                          <a:ea typeface="ＭＳ Ｐゴシック" panose="020B0600070205080204" pitchFamily="34" charset="-128"/>
                        </a:rPr>
                        <a:t>∆ HCO3 </a:t>
                      </a:r>
                      <a:r>
                        <a:rPr kumimoji="0" lang="sv-SE" altLang="en-SE" sz="2800" b="0" i="0" u="none" strike="noStrike" cap="none" normalizeH="0" baseline="0">
                          <a:ln>
                            <a:noFill/>
                          </a:ln>
                          <a:solidFill>
                            <a:schemeClr val="tx1"/>
                          </a:solidFill>
                          <a:effectLst/>
                          <a:latin typeface="Times" pitchFamily="2" charset="0"/>
                          <a:ea typeface="ＭＳ Ｐゴシック" panose="020B0600070205080204" pitchFamily="34" charset="-128"/>
                        </a:rPr>
                        <a:t>x 0,16</a:t>
                      </a:r>
                    </a:p>
                  </a:txBody>
                  <a:tcPr marL="91439" marR="91439"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5654095"/>
                  </a:ext>
                </a:extLst>
              </a:tr>
              <a:tr h="519113">
                <a:tc>
                  <a:txBody>
                    <a:bodyPr/>
                    <a:lstStyle>
                      <a:lvl1pPr defTabSz="457200">
                        <a:spcBef>
                          <a:spcPct val="20000"/>
                        </a:spcBef>
                        <a:defRPr sz="2800">
                          <a:solidFill>
                            <a:schemeClr val="tx1"/>
                          </a:solidFill>
                          <a:latin typeface="Times" pitchFamily="2" charset="0"/>
                          <a:ea typeface="ＭＳ Ｐゴシック" panose="020B0600070205080204" pitchFamily="34" charset="-128"/>
                        </a:defRPr>
                      </a:lvl1pPr>
                      <a:lvl2pPr marL="742950" indent="-285750" defTabSz="457200">
                        <a:spcBef>
                          <a:spcPct val="20000"/>
                        </a:spcBef>
                        <a:defRPr sz="2400">
                          <a:solidFill>
                            <a:schemeClr val="tx1"/>
                          </a:solidFill>
                          <a:latin typeface="Times" pitchFamily="2" charset="0"/>
                          <a:ea typeface="ＭＳ Ｐゴシック" panose="020B0600070205080204" pitchFamily="34" charset="-128"/>
                        </a:defRPr>
                      </a:lvl2pPr>
                      <a:lvl3pPr marL="1143000" indent="-228600" defTabSz="457200">
                        <a:spcBef>
                          <a:spcPct val="20000"/>
                        </a:spcBef>
                        <a:defRPr sz="2000">
                          <a:solidFill>
                            <a:schemeClr val="tx1"/>
                          </a:solidFill>
                          <a:latin typeface="Times" pitchFamily="2" charset="0"/>
                          <a:ea typeface="ＭＳ Ｐゴシック" panose="020B0600070205080204" pitchFamily="34" charset="-128"/>
                        </a:defRPr>
                      </a:lvl3pPr>
                      <a:lvl4pPr marL="1600200" indent="-228600" defTabSz="457200">
                        <a:spcBef>
                          <a:spcPct val="20000"/>
                        </a:spcBef>
                        <a:defRPr>
                          <a:solidFill>
                            <a:schemeClr val="tx1"/>
                          </a:solidFill>
                          <a:latin typeface="Times" pitchFamily="2" charset="0"/>
                          <a:ea typeface="ＭＳ Ｐゴシック" panose="020B0600070205080204" pitchFamily="34" charset="-128"/>
                        </a:defRPr>
                      </a:lvl4pPr>
                      <a:lvl5pPr marL="2057400" indent="-228600" defTabSz="457200">
                        <a:spcBef>
                          <a:spcPct val="20000"/>
                        </a:spcBef>
                        <a:defRPr>
                          <a:solidFill>
                            <a:schemeClr val="tx1"/>
                          </a:solidFill>
                          <a:latin typeface="Times" pitchFamily="2"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en-SE" sz="2800" b="1" i="0" u="none" strike="noStrike" cap="none" normalizeH="0" baseline="0">
                          <a:ln>
                            <a:noFill/>
                          </a:ln>
                          <a:solidFill>
                            <a:srgbClr val="008000"/>
                          </a:solidFill>
                          <a:effectLst/>
                          <a:latin typeface="Times" pitchFamily="2" charset="0"/>
                          <a:ea typeface="ＭＳ Ｐゴシック" panose="020B0600070205080204" pitchFamily="34" charset="-128"/>
                        </a:rPr>
                        <a:t>Metabol alkalos</a:t>
                      </a:r>
                    </a:p>
                  </a:txBody>
                  <a:tcPr marL="91439" marR="91439"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lvl1pPr defTabSz="457200">
                        <a:spcBef>
                          <a:spcPct val="20000"/>
                        </a:spcBef>
                        <a:defRPr sz="2800">
                          <a:solidFill>
                            <a:schemeClr val="tx1"/>
                          </a:solidFill>
                          <a:latin typeface="Times" pitchFamily="2" charset="0"/>
                          <a:ea typeface="ＭＳ Ｐゴシック" panose="020B0600070205080204" pitchFamily="34" charset="-128"/>
                        </a:defRPr>
                      </a:lvl1pPr>
                      <a:lvl2pPr marL="742950" indent="-285750" defTabSz="457200">
                        <a:spcBef>
                          <a:spcPct val="20000"/>
                        </a:spcBef>
                        <a:defRPr sz="2400">
                          <a:solidFill>
                            <a:schemeClr val="tx1"/>
                          </a:solidFill>
                          <a:latin typeface="Times" pitchFamily="2" charset="0"/>
                          <a:ea typeface="ＭＳ Ｐゴシック" panose="020B0600070205080204" pitchFamily="34" charset="-128"/>
                        </a:defRPr>
                      </a:lvl2pPr>
                      <a:lvl3pPr marL="1143000" indent="-228600" defTabSz="457200">
                        <a:spcBef>
                          <a:spcPct val="20000"/>
                        </a:spcBef>
                        <a:defRPr sz="2000">
                          <a:solidFill>
                            <a:schemeClr val="tx1"/>
                          </a:solidFill>
                          <a:latin typeface="Times" pitchFamily="2" charset="0"/>
                          <a:ea typeface="ＭＳ Ｐゴシック" panose="020B0600070205080204" pitchFamily="34" charset="-128"/>
                        </a:defRPr>
                      </a:lvl3pPr>
                      <a:lvl4pPr marL="1600200" indent="-228600" defTabSz="457200">
                        <a:spcBef>
                          <a:spcPct val="20000"/>
                        </a:spcBef>
                        <a:defRPr>
                          <a:solidFill>
                            <a:schemeClr val="tx1"/>
                          </a:solidFill>
                          <a:latin typeface="Times" pitchFamily="2" charset="0"/>
                          <a:ea typeface="ＭＳ Ｐゴシック" panose="020B0600070205080204" pitchFamily="34" charset="-128"/>
                        </a:defRPr>
                      </a:lvl4pPr>
                      <a:lvl5pPr marL="2057400" indent="-228600" defTabSz="457200">
                        <a:spcBef>
                          <a:spcPct val="20000"/>
                        </a:spcBef>
                        <a:defRPr>
                          <a:solidFill>
                            <a:schemeClr val="tx1"/>
                          </a:solidFill>
                          <a:latin typeface="Times" pitchFamily="2"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SE" sz="2800" b="0" i="0" u="none" strike="noStrike" cap="none" normalizeH="0" baseline="0">
                          <a:ln>
                            <a:noFill/>
                          </a:ln>
                          <a:solidFill>
                            <a:schemeClr val="tx1"/>
                          </a:solidFill>
                          <a:effectLst/>
                          <a:latin typeface="Times" pitchFamily="2" charset="0"/>
                          <a:ea typeface="ＭＳ Ｐゴシック" panose="020B0600070205080204" pitchFamily="34" charset="-128"/>
                        </a:rPr>
                        <a:t>∆ pCO2 </a:t>
                      </a:r>
                      <a:r>
                        <a:rPr kumimoji="0" lang="sv-SE" altLang="en-SE" sz="2800" b="0" i="0" u="none" strike="noStrike" cap="none" normalizeH="0" baseline="0">
                          <a:ln>
                            <a:noFill/>
                          </a:ln>
                          <a:solidFill>
                            <a:schemeClr val="tx1"/>
                          </a:solidFill>
                          <a:effectLst/>
                          <a:latin typeface="Times" pitchFamily="2" charset="0"/>
                          <a:ea typeface="ＭＳ Ｐゴシック" panose="020B0600070205080204" pitchFamily="34" charset="-128"/>
                        </a:rPr>
                        <a:t>= </a:t>
                      </a:r>
                      <a:r>
                        <a:rPr kumimoji="0" lang="en-US" altLang="en-SE" sz="2800" b="0" i="0" u="none" strike="noStrike" cap="none" normalizeH="0" baseline="0">
                          <a:ln>
                            <a:noFill/>
                          </a:ln>
                          <a:solidFill>
                            <a:schemeClr val="tx1"/>
                          </a:solidFill>
                          <a:effectLst/>
                          <a:latin typeface="Times" pitchFamily="2" charset="0"/>
                          <a:ea typeface="ＭＳ Ｐゴシック" panose="020B0600070205080204" pitchFamily="34" charset="-128"/>
                        </a:rPr>
                        <a:t>∆ HCO3 </a:t>
                      </a:r>
                      <a:r>
                        <a:rPr kumimoji="0" lang="sv-SE" altLang="en-SE" sz="2800" b="0" i="0" u="none" strike="noStrike" cap="none" normalizeH="0" baseline="0">
                          <a:ln>
                            <a:noFill/>
                          </a:ln>
                          <a:solidFill>
                            <a:schemeClr val="tx1"/>
                          </a:solidFill>
                          <a:effectLst/>
                          <a:latin typeface="Times" pitchFamily="2" charset="0"/>
                          <a:ea typeface="ＭＳ Ｐゴシック" panose="020B0600070205080204" pitchFamily="34" charset="-128"/>
                        </a:rPr>
                        <a:t>x 0,09</a:t>
                      </a:r>
                    </a:p>
                  </a:txBody>
                  <a:tcPr marL="91439" marR="91439"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extLst>
                  <a:ext uri="{0D108BD9-81ED-4DB2-BD59-A6C34878D82A}">
                    <a16:rowId xmlns:a16="http://schemas.microsoft.com/office/drawing/2014/main" val="255417412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1E02D118-8CCB-5C4F-AA34-A5010218FC91}"/>
              </a:ext>
            </a:extLst>
          </p:cNvPr>
          <p:cNvSpPr>
            <a:spLocks noGrp="1"/>
          </p:cNvSpPr>
          <p:nvPr>
            <p:ph sz="half" idx="2"/>
          </p:nvPr>
        </p:nvSpPr>
        <p:spPr>
          <a:xfrm>
            <a:off x="4211638" y="1185863"/>
            <a:ext cx="4681537" cy="4114800"/>
          </a:xfrm>
        </p:spPr>
        <p:txBody>
          <a:bodyPr/>
          <a:lstStyle/>
          <a:p>
            <a:pPr marL="0" indent="0">
              <a:buFontTx/>
              <a:buNone/>
            </a:pPr>
            <a:r>
              <a:rPr lang="en-US" altLang="en-SE" sz="2400" b="1"/>
              <a:t>Förväntad kompensation</a:t>
            </a:r>
          </a:p>
          <a:p>
            <a:pPr marL="0" indent="0"/>
            <a:r>
              <a:rPr lang="en-US" altLang="en-SE" sz="2400"/>
              <a:t>∆ HCO3 = 24 - 4 = 20</a:t>
            </a:r>
          </a:p>
          <a:p>
            <a:pPr marL="0" indent="0"/>
            <a:r>
              <a:rPr lang="en-US" altLang="en-SE" sz="2400"/>
              <a:t>∆ pCO2 = 20 x 0,16 = 3,2</a:t>
            </a:r>
          </a:p>
          <a:p>
            <a:pPr marL="0" indent="0"/>
            <a:r>
              <a:rPr lang="en-US" altLang="en-SE" sz="2400"/>
              <a:t>Förväntat pCO2 = 5,3 </a:t>
            </a:r>
            <a:r>
              <a:rPr lang="sv-SE" altLang="en-SE" sz="2400"/>
              <a:t>-</a:t>
            </a:r>
            <a:r>
              <a:rPr lang="en-US" altLang="en-SE" sz="2400"/>
              <a:t> 3,2 = 2,1</a:t>
            </a:r>
          </a:p>
          <a:p>
            <a:pPr marL="0" indent="0"/>
            <a:r>
              <a:rPr lang="en-US" altLang="en-SE" sz="2400"/>
              <a:t>Aktuellt pCO2 = 1,9</a:t>
            </a:r>
          </a:p>
          <a:p>
            <a:pPr marL="0" indent="0"/>
            <a:endParaRPr lang="en-US" altLang="en-SE" sz="2400"/>
          </a:p>
          <a:p>
            <a:pPr marL="0" indent="0">
              <a:buFontTx/>
              <a:buNone/>
            </a:pPr>
            <a:r>
              <a:rPr lang="en-US" altLang="en-SE" sz="2400" b="1"/>
              <a:t>Tolkning</a:t>
            </a:r>
          </a:p>
          <a:p>
            <a:pPr marL="0" indent="0"/>
            <a:r>
              <a:rPr lang="en-US" altLang="en-SE" sz="2400"/>
              <a:t>Adekvat respiratorisk kompensation:  </a:t>
            </a:r>
            <a:r>
              <a:rPr lang="en-US" altLang="en-SE" sz="2400" b="1"/>
              <a:t>ingen</a:t>
            </a:r>
            <a:r>
              <a:rPr lang="en-US" altLang="en-SE" sz="2400"/>
              <a:t> uppenbar respiratorisk rubbning</a:t>
            </a:r>
          </a:p>
          <a:p>
            <a:pPr marL="0" indent="0"/>
            <a:endParaRPr lang="sv-SE" altLang="en-SE"/>
          </a:p>
        </p:txBody>
      </p:sp>
      <p:pic>
        <p:nvPicPr>
          <p:cNvPr id="52226" name="Bildobjekt 5" descr="Medvetslös 63 år etylenglykol intox blodgas.tiff">
            <a:extLst>
              <a:ext uri="{FF2B5EF4-FFF2-40B4-BE49-F238E27FC236}">
                <a16:creationId xmlns:a16="http://schemas.microsoft.com/office/drawing/2014/main" id="{BA082834-BFBA-8F46-AACA-1606AD4B9D50}"/>
              </a:ext>
            </a:extLst>
          </p:cNvPr>
          <p:cNvPicPr>
            <a:picLocks noChangeAspect="1"/>
          </p:cNvPicPr>
          <p:nvPr/>
        </p:nvPicPr>
        <p:blipFill>
          <a:blip r:embed="rId3">
            <a:extLst>
              <a:ext uri="{28A0092B-C50C-407E-A947-70E740481C1C}">
                <a14:useLocalDpi xmlns:a14="http://schemas.microsoft.com/office/drawing/2010/main" val="0"/>
              </a:ext>
            </a:extLst>
          </a:blip>
          <a:srcRect l="5931" r="36919" b="25990"/>
          <a:stretch>
            <a:fillRect/>
          </a:stretch>
        </p:blipFill>
        <p:spPr bwMode="auto">
          <a:xfrm>
            <a:off x="700088" y="1125538"/>
            <a:ext cx="3367087"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0E744424-1022-E94C-AB96-E66462094E38}"/>
              </a:ext>
            </a:extLst>
          </p:cNvPr>
          <p:cNvSpPr>
            <a:spLocks noGrp="1"/>
          </p:cNvSpPr>
          <p:nvPr>
            <p:ph sz="half" idx="2"/>
          </p:nvPr>
        </p:nvSpPr>
        <p:spPr>
          <a:xfrm>
            <a:off x="4067175" y="1196975"/>
            <a:ext cx="4897438" cy="4114800"/>
          </a:xfrm>
        </p:spPr>
        <p:txBody>
          <a:bodyPr/>
          <a:lstStyle/>
          <a:p>
            <a:pPr marL="0" indent="0">
              <a:buFontTx/>
              <a:buNone/>
            </a:pPr>
            <a:r>
              <a:rPr lang="en-US" altLang="en-SE" sz="2400" b="1"/>
              <a:t>Förväntad kompensation</a:t>
            </a:r>
          </a:p>
          <a:p>
            <a:pPr marL="0" indent="0"/>
            <a:r>
              <a:rPr lang="en-US" altLang="en-SE" sz="2400"/>
              <a:t>∆ HCO3 = 24 - 13 = 11</a:t>
            </a:r>
          </a:p>
          <a:p>
            <a:pPr marL="0" indent="0"/>
            <a:r>
              <a:rPr lang="en-US" altLang="en-SE" sz="2400"/>
              <a:t>∆ pCO2 = 11 x 0,16 = 1,8</a:t>
            </a:r>
          </a:p>
          <a:p>
            <a:pPr marL="0" indent="0"/>
            <a:r>
              <a:rPr lang="en-US" altLang="en-SE" sz="2400"/>
              <a:t>Förväntat pCO2 = 5,3 </a:t>
            </a:r>
            <a:r>
              <a:rPr lang="mr-IN" altLang="en-SE" sz="2400"/>
              <a:t>–</a:t>
            </a:r>
            <a:r>
              <a:rPr lang="en-US" altLang="en-SE" sz="2400"/>
              <a:t> 1,8 = 3,5</a:t>
            </a:r>
          </a:p>
          <a:p>
            <a:pPr marL="0" indent="0"/>
            <a:r>
              <a:rPr lang="en-US" altLang="en-SE" sz="2400"/>
              <a:t>Aktuellt pCO2 venöst = 5,44</a:t>
            </a:r>
          </a:p>
          <a:p>
            <a:pPr marL="0" indent="0"/>
            <a:r>
              <a:rPr lang="en-US" altLang="en-SE" sz="2400"/>
              <a:t>Aktuellt pCO2 arteriellt ca 4,4</a:t>
            </a:r>
          </a:p>
          <a:p>
            <a:pPr marL="0" indent="0"/>
            <a:endParaRPr lang="en-US" altLang="en-SE" sz="2400"/>
          </a:p>
          <a:p>
            <a:pPr marL="0" indent="0">
              <a:buFontTx/>
              <a:buNone/>
            </a:pPr>
            <a:r>
              <a:rPr lang="en-US" altLang="en-SE" sz="2400" b="1"/>
              <a:t>Tolkning</a:t>
            </a:r>
          </a:p>
          <a:p>
            <a:pPr marL="0" indent="0"/>
            <a:r>
              <a:rPr lang="en-US" altLang="en-SE" sz="2400"/>
              <a:t>En </a:t>
            </a:r>
            <a:r>
              <a:rPr lang="en-US" altLang="en-SE" sz="2400" b="1">
                <a:solidFill>
                  <a:srgbClr val="0000FF"/>
                </a:solidFill>
              </a:rPr>
              <a:t>respiratorisk acidos </a:t>
            </a:r>
            <a:r>
              <a:rPr lang="en-US" altLang="en-SE" sz="2400"/>
              <a:t>föreligger</a:t>
            </a:r>
          </a:p>
        </p:txBody>
      </p:sp>
      <p:pic>
        <p:nvPicPr>
          <p:cNvPr id="54274" name="Bildobjekt 6" descr="4-Feber 42 år TSS blodgas.jpg">
            <a:extLst>
              <a:ext uri="{FF2B5EF4-FFF2-40B4-BE49-F238E27FC236}">
                <a16:creationId xmlns:a16="http://schemas.microsoft.com/office/drawing/2014/main" id="{E60AF0A4-3FDC-0C4F-9D9D-F9959138DD60}"/>
              </a:ext>
            </a:extLst>
          </p:cNvPr>
          <p:cNvPicPr>
            <a:picLocks noChangeAspect="1"/>
          </p:cNvPicPr>
          <p:nvPr/>
        </p:nvPicPr>
        <p:blipFill>
          <a:blip r:embed="rId3">
            <a:extLst>
              <a:ext uri="{28A0092B-C50C-407E-A947-70E740481C1C}">
                <a14:useLocalDpi xmlns:a14="http://schemas.microsoft.com/office/drawing/2010/main" val="0"/>
              </a:ext>
            </a:extLst>
          </a:blip>
          <a:srcRect l="8492" t="30124" r="38136" b="19753"/>
          <a:stretch>
            <a:fillRect/>
          </a:stretch>
        </p:blipFill>
        <p:spPr bwMode="auto">
          <a:xfrm>
            <a:off x="684213" y="1192213"/>
            <a:ext cx="2951162"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B811D1-4BF8-9D49-B16B-3981746EDC7C}"/>
              </a:ext>
            </a:extLst>
          </p:cNvPr>
          <p:cNvSpPr>
            <a:spLocks noGrp="1"/>
          </p:cNvSpPr>
          <p:nvPr>
            <p:ph type="title"/>
          </p:nvPr>
        </p:nvSpPr>
        <p:spPr/>
        <p:txBody>
          <a:bodyPr/>
          <a:lstStyle/>
          <a:p>
            <a:r>
              <a:rPr lang="sv-SE" altLang="en-SE"/>
              <a:t>Normala arteriella värden</a:t>
            </a:r>
          </a:p>
        </p:txBody>
      </p:sp>
      <p:graphicFrame>
        <p:nvGraphicFramePr>
          <p:cNvPr id="4" name="Platshållare för innehåll 3">
            <a:extLst>
              <a:ext uri="{FF2B5EF4-FFF2-40B4-BE49-F238E27FC236}">
                <a16:creationId xmlns:a16="http://schemas.microsoft.com/office/drawing/2014/main" id="{C4F40869-E7F0-3042-A451-CF7FCEC7E9E2}"/>
              </a:ext>
            </a:extLst>
          </p:cNvPr>
          <p:cNvGraphicFramePr>
            <a:graphicFrameLocks noGrp="1"/>
          </p:cNvGraphicFramePr>
          <p:nvPr>
            <p:ph idx="1"/>
          </p:nvPr>
        </p:nvGraphicFramePr>
        <p:xfrm>
          <a:off x="2268538" y="2565400"/>
          <a:ext cx="4460875" cy="2075479"/>
        </p:xfrm>
        <a:graphic>
          <a:graphicData uri="http://schemas.openxmlformats.org/drawingml/2006/table">
            <a:tbl>
              <a:tblPr/>
              <a:tblGrid>
                <a:gridCol w="1797050">
                  <a:extLst>
                    <a:ext uri="{9D8B030D-6E8A-4147-A177-3AD203B41FA5}">
                      <a16:colId xmlns:a16="http://schemas.microsoft.com/office/drawing/2014/main" val="2542311534"/>
                    </a:ext>
                  </a:extLst>
                </a:gridCol>
                <a:gridCol w="2663825">
                  <a:extLst>
                    <a:ext uri="{9D8B030D-6E8A-4147-A177-3AD203B41FA5}">
                      <a16:colId xmlns:a16="http://schemas.microsoft.com/office/drawing/2014/main" val="2254352480"/>
                    </a:ext>
                  </a:extLst>
                </a:gridCol>
              </a:tblGrid>
              <a:tr h="519113">
                <a:tc>
                  <a:txBody>
                    <a:bodyPr/>
                    <a:lstStyle>
                      <a:lvl1pPr defTabSz="457200">
                        <a:spcBef>
                          <a:spcPct val="20000"/>
                        </a:spcBef>
                        <a:defRPr sz="2800">
                          <a:solidFill>
                            <a:schemeClr val="tx1"/>
                          </a:solidFill>
                          <a:latin typeface="Times" pitchFamily="2" charset="0"/>
                          <a:ea typeface="ＭＳ Ｐゴシック" panose="020B0600070205080204" pitchFamily="34" charset="-128"/>
                        </a:defRPr>
                      </a:lvl1pPr>
                      <a:lvl2pPr marL="742950" indent="-285750" defTabSz="457200">
                        <a:spcBef>
                          <a:spcPct val="20000"/>
                        </a:spcBef>
                        <a:defRPr sz="2400">
                          <a:solidFill>
                            <a:schemeClr val="tx1"/>
                          </a:solidFill>
                          <a:latin typeface="Times" pitchFamily="2" charset="0"/>
                          <a:ea typeface="ＭＳ Ｐゴシック" panose="020B0600070205080204" pitchFamily="34" charset="-128"/>
                        </a:defRPr>
                      </a:lvl2pPr>
                      <a:lvl3pPr marL="1143000" indent="-228600" defTabSz="457200">
                        <a:spcBef>
                          <a:spcPct val="20000"/>
                        </a:spcBef>
                        <a:defRPr sz="2000">
                          <a:solidFill>
                            <a:schemeClr val="tx1"/>
                          </a:solidFill>
                          <a:latin typeface="Times" pitchFamily="2" charset="0"/>
                          <a:ea typeface="ＭＳ Ｐゴシック" panose="020B0600070205080204" pitchFamily="34" charset="-128"/>
                        </a:defRPr>
                      </a:lvl3pPr>
                      <a:lvl4pPr marL="1600200" indent="-228600" defTabSz="457200">
                        <a:spcBef>
                          <a:spcPct val="20000"/>
                        </a:spcBef>
                        <a:defRPr>
                          <a:solidFill>
                            <a:schemeClr val="tx1"/>
                          </a:solidFill>
                          <a:latin typeface="Times" pitchFamily="2" charset="0"/>
                          <a:ea typeface="ＭＳ Ｐゴシック" panose="020B0600070205080204" pitchFamily="34" charset="-128"/>
                        </a:defRPr>
                      </a:lvl4pPr>
                      <a:lvl5pPr marL="2057400" indent="-228600" defTabSz="457200">
                        <a:spcBef>
                          <a:spcPct val="20000"/>
                        </a:spcBef>
                        <a:defRPr>
                          <a:solidFill>
                            <a:schemeClr val="tx1"/>
                          </a:solidFill>
                          <a:latin typeface="Times" pitchFamily="2"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en-SE" sz="2800" b="0" i="0" u="none" strike="noStrike" cap="none" normalizeH="0" baseline="0">
                          <a:ln>
                            <a:noFill/>
                          </a:ln>
                          <a:solidFill>
                            <a:schemeClr val="tx1"/>
                          </a:solidFill>
                          <a:effectLst/>
                          <a:latin typeface="Times" pitchFamily="2" charset="0"/>
                          <a:ea typeface="ＭＳ Ｐゴシック" panose="020B0600070205080204" pitchFamily="34" charset="-128"/>
                        </a:rPr>
                        <a:t>pH</a:t>
                      </a:r>
                    </a:p>
                  </a:txBody>
                  <a:tcPr marL="91412" marR="91412"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defRPr sz="2800">
                          <a:solidFill>
                            <a:schemeClr val="tx1"/>
                          </a:solidFill>
                          <a:latin typeface="Times" pitchFamily="2" charset="0"/>
                          <a:ea typeface="ＭＳ Ｐゴシック" panose="020B0600070205080204" pitchFamily="34" charset="-128"/>
                        </a:defRPr>
                      </a:lvl1pPr>
                      <a:lvl2pPr marL="742950" indent="-285750" defTabSz="457200">
                        <a:spcBef>
                          <a:spcPct val="20000"/>
                        </a:spcBef>
                        <a:defRPr sz="2400">
                          <a:solidFill>
                            <a:schemeClr val="tx1"/>
                          </a:solidFill>
                          <a:latin typeface="Times" pitchFamily="2" charset="0"/>
                          <a:ea typeface="ＭＳ Ｐゴシック" panose="020B0600070205080204" pitchFamily="34" charset="-128"/>
                        </a:defRPr>
                      </a:lvl2pPr>
                      <a:lvl3pPr marL="1143000" indent="-228600" defTabSz="457200">
                        <a:spcBef>
                          <a:spcPct val="20000"/>
                        </a:spcBef>
                        <a:defRPr sz="2000">
                          <a:solidFill>
                            <a:schemeClr val="tx1"/>
                          </a:solidFill>
                          <a:latin typeface="Times" pitchFamily="2" charset="0"/>
                          <a:ea typeface="ＭＳ Ｐゴシック" panose="020B0600070205080204" pitchFamily="34" charset="-128"/>
                        </a:defRPr>
                      </a:lvl3pPr>
                      <a:lvl4pPr marL="1600200" indent="-228600" defTabSz="457200">
                        <a:spcBef>
                          <a:spcPct val="20000"/>
                        </a:spcBef>
                        <a:defRPr>
                          <a:solidFill>
                            <a:schemeClr val="tx1"/>
                          </a:solidFill>
                          <a:latin typeface="Times" pitchFamily="2" charset="0"/>
                          <a:ea typeface="ＭＳ Ｐゴシック" panose="020B0600070205080204" pitchFamily="34" charset="-128"/>
                        </a:defRPr>
                      </a:lvl4pPr>
                      <a:lvl5pPr marL="2057400" indent="-228600" defTabSz="457200">
                        <a:spcBef>
                          <a:spcPct val="20000"/>
                        </a:spcBef>
                        <a:defRPr>
                          <a:solidFill>
                            <a:schemeClr val="tx1"/>
                          </a:solidFill>
                          <a:latin typeface="Times" pitchFamily="2"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en-SE" sz="2800" b="0" i="0" u="none" strike="noStrike" cap="none" normalizeH="0" baseline="0">
                          <a:ln>
                            <a:noFill/>
                          </a:ln>
                          <a:solidFill>
                            <a:schemeClr val="tx1"/>
                          </a:solidFill>
                          <a:effectLst/>
                          <a:latin typeface="Times" pitchFamily="2" charset="0"/>
                          <a:ea typeface="ＭＳ Ｐゴシック" panose="020B0600070205080204" pitchFamily="34" charset="-128"/>
                        </a:rPr>
                        <a:t>7,38 </a:t>
                      </a:r>
                      <a:r>
                        <a:rPr kumimoji="0" lang="mr-IN" altLang="en-SE" sz="2800" b="0" i="0" u="none" strike="noStrike" cap="none" normalizeH="0" baseline="0">
                          <a:ln>
                            <a:noFill/>
                          </a:ln>
                          <a:solidFill>
                            <a:schemeClr val="tx1"/>
                          </a:solidFill>
                          <a:effectLst/>
                          <a:latin typeface="Times" pitchFamily="2" charset="0"/>
                          <a:ea typeface="ＭＳ Ｐゴシック" panose="020B0600070205080204" pitchFamily="34" charset="-128"/>
                        </a:rPr>
                        <a:t>–</a:t>
                      </a:r>
                      <a:r>
                        <a:rPr kumimoji="0" lang="sv-SE" altLang="en-SE" sz="2800" b="0" i="0" u="none" strike="noStrike" cap="none" normalizeH="0" baseline="0">
                          <a:ln>
                            <a:noFill/>
                          </a:ln>
                          <a:solidFill>
                            <a:schemeClr val="tx1"/>
                          </a:solidFill>
                          <a:effectLst/>
                          <a:latin typeface="Times" pitchFamily="2" charset="0"/>
                          <a:ea typeface="ＭＳ Ｐゴシック" panose="020B0600070205080204" pitchFamily="34" charset="-128"/>
                        </a:rPr>
                        <a:t> 7,42</a:t>
                      </a:r>
                    </a:p>
                  </a:txBody>
                  <a:tcPr marL="91412" marR="91412"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9846630"/>
                  </a:ext>
                </a:extLst>
              </a:tr>
              <a:tr h="519113">
                <a:tc>
                  <a:txBody>
                    <a:bodyPr/>
                    <a:lstStyle>
                      <a:lvl1pPr defTabSz="457200">
                        <a:spcBef>
                          <a:spcPct val="20000"/>
                        </a:spcBef>
                        <a:defRPr sz="2800">
                          <a:solidFill>
                            <a:schemeClr val="tx1"/>
                          </a:solidFill>
                          <a:latin typeface="Times" pitchFamily="2" charset="0"/>
                          <a:ea typeface="ＭＳ Ｐゴシック" panose="020B0600070205080204" pitchFamily="34" charset="-128"/>
                        </a:defRPr>
                      </a:lvl1pPr>
                      <a:lvl2pPr marL="742950" indent="-285750" defTabSz="457200">
                        <a:spcBef>
                          <a:spcPct val="20000"/>
                        </a:spcBef>
                        <a:defRPr sz="2400">
                          <a:solidFill>
                            <a:schemeClr val="tx1"/>
                          </a:solidFill>
                          <a:latin typeface="Times" pitchFamily="2" charset="0"/>
                          <a:ea typeface="ＭＳ Ｐゴシック" panose="020B0600070205080204" pitchFamily="34" charset="-128"/>
                        </a:defRPr>
                      </a:lvl2pPr>
                      <a:lvl3pPr marL="1143000" indent="-228600" defTabSz="457200">
                        <a:spcBef>
                          <a:spcPct val="20000"/>
                        </a:spcBef>
                        <a:defRPr sz="2000">
                          <a:solidFill>
                            <a:schemeClr val="tx1"/>
                          </a:solidFill>
                          <a:latin typeface="Times" pitchFamily="2" charset="0"/>
                          <a:ea typeface="ＭＳ Ｐゴシック" panose="020B0600070205080204" pitchFamily="34" charset="-128"/>
                        </a:defRPr>
                      </a:lvl3pPr>
                      <a:lvl4pPr marL="1600200" indent="-228600" defTabSz="457200">
                        <a:spcBef>
                          <a:spcPct val="20000"/>
                        </a:spcBef>
                        <a:defRPr>
                          <a:solidFill>
                            <a:schemeClr val="tx1"/>
                          </a:solidFill>
                          <a:latin typeface="Times" pitchFamily="2" charset="0"/>
                          <a:ea typeface="ＭＳ Ｐゴシック" panose="020B0600070205080204" pitchFamily="34" charset="-128"/>
                        </a:defRPr>
                      </a:lvl4pPr>
                      <a:lvl5pPr marL="2057400" indent="-228600" defTabSz="457200">
                        <a:spcBef>
                          <a:spcPct val="20000"/>
                        </a:spcBef>
                        <a:defRPr>
                          <a:solidFill>
                            <a:schemeClr val="tx1"/>
                          </a:solidFill>
                          <a:latin typeface="Times" pitchFamily="2"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en-SE" sz="2800" b="0" i="0" u="none" strike="noStrike" cap="none" normalizeH="0" baseline="0">
                          <a:ln>
                            <a:noFill/>
                          </a:ln>
                          <a:solidFill>
                            <a:schemeClr val="tx1"/>
                          </a:solidFill>
                          <a:effectLst/>
                          <a:latin typeface="Times" pitchFamily="2" charset="0"/>
                          <a:ea typeface="ＭＳ Ｐゴシック" panose="020B0600070205080204" pitchFamily="34" charset="-128"/>
                        </a:rPr>
                        <a:t>pCO2</a:t>
                      </a:r>
                    </a:p>
                  </a:txBody>
                  <a:tcPr marL="91412" marR="91412"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lvl1pPr defTabSz="457200">
                        <a:spcBef>
                          <a:spcPct val="20000"/>
                        </a:spcBef>
                        <a:defRPr sz="2800">
                          <a:solidFill>
                            <a:schemeClr val="tx1"/>
                          </a:solidFill>
                          <a:latin typeface="Times" pitchFamily="2" charset="0"/>
                          <a:ea typeface="ＭＳ Ｐゴシック" panose="020B0600070205080204" pitchFamily="34" charset="-128"/>
                        </a:defRPr>
                      </a:lvl1pPr>
                      <a:lvl2pPr marL="742950" indent="-285750" defTabSz="457200">
                        <a:spcBef>
                          <a:spcPct val="20000"/>
                        </a:spcBef>
                        <a:defRPr sz="2400">
                          <a:solidFill>
                            <a:schemeClr val="tx1"/>
                          </a:solidFill>
                          <a:latin typeface="Times" pitchFamily="2" charset="0"/>
                          <a:ea typeface="ＭＳ Ｐゴシック" panose="020B0600070205080204" pitchFamily="34" charset="-128"/>
                        </a:defRPr>
                      </a:lvl2pPr>
                      <a:lvl3pPr marL="1143000" indent="-228600" defTabSz="457200">
                        <a:spcBef>
                          <a:spcPct val="20000"/>
                        </a:spcBef>
                        <a:defRPr sz="2000">
                          <a:solidFill>
                            <a:schemeClr val="tx1"/>
                          </a:solidFill>
                          <a:latin typeface="Times" pitchFamily="2" charset="0"/>
                          <a:ea typeface="ＭＳ Ｐゴシック" panose="020B0600070205080204" pitchFamily="34" charset="-128"/>
                        </a:defRPr>
                      </a:lvl3pPr>
                      <a:lvl4pPr marL="1600200" indent="-228600" defTabSz="457200">
                        <a:spcBef>
                          <a:spcPct val="20000"/>
                        </a:spcBef>
                        <a:defRPr>
                          <a:solidFill>
                            <a:schemeClr val="tx1"/>
                          </a:solidFill>
                          <a:latin typeface="Times" pitchFamily="2" charset="0"/>
                          <a:ea typeface="ＭＳ Ｐゴシック" panose="020B0600070205080204" pitchFamily="34" charset="-128"/>
                        </a:defRPr>
                      </a:lvl4pPr>
                      <a:lvl5pPr marL="2057400" indent="-228600" defTabSz="457200">
                        <a:spcBef>
                          <a:spcPct val="20000"/>
                        </a:spcBef>
                        <a:defRPr>
                          <a:solidFill>
                            <a:schemeClr val="tx1"/>
                          </a:solidFill>
                          <a:latin typeface="Times" pitchFamily="2"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en-SE" sz="2800" b="0" i="0" u="none" strike="noStrike" cap="none" normalizeH="0" baseline="0">
                          <a:ln>
                            <a:noFill/>
                          </a:ln>
                          <a:solidFill>
                            <a:schemeClr val="tx1"/>
                          </a:solidFill>
                          <a:effectLst/>
                          <a:latin typeface="Times" pitchFamily="2" charset="0"/>
                          <a:ea typeface="ＭＳ Ｐゴシック" panose="020B0600070205080204" pitchFamily="34" charset="-128"/>
                        </a:rPr>
                        <a:t>5,0 </a:t>
                      </a:r>
                      <a:r>
                        <a:rPr kumimoji="0" lang="mr-IN" altLang="en-SE" sz="2800" b="0" i="0" u="none" strike="noStrike" cap="none" normalizeH="0" baseline="0">
                          <a:ln>
                            <a:noFill/>
                          </a:ln>
                          <a:solidFill>
                            <a:schemeClr val="tx1"/>
                          </a:solidFill>
                          <a:effectLst/>
                          <a:latin typeface="Times" pitchFamily="2" charset="0"/>
                          <a:ea typeface="ＭＳ Ｐゴシック" panose="020B0600070205080204" pitchFamily="34" charset="-128"/>
                        </a:rPr>
                        <a:t>–</a:t>
                      </a:r>
                      <a:r>
                        <a:rPr kumimoji="0" lang="sv-SE" altLang="en-SE" sz="2800" b="0" i="0" u="none" strike="noStrike" cap="none" normalizeH="0" baseline="0">
                          <a:ln>
                            <a:noFill/>
                          </a:ln>
                          <a:solidFill>
                            <a:schemeClr val="tx1"/>
                          </a:solidFill>
                          <a:effectLst/>
                          <a:latin typeface="Times" pitchFamily="2" charset="0"/>
                          <a:ea typeface="ＭＳ Ｐゴシック" panose="020B0600070205080204" pitchFamily="34" charset="-128"/>
                        </a:rPr>
                        <a:t> 5,7 kPa</a:t>
                      </a:r>
                    </a:p>
                  </a:txBody>
                  <a:tcPr marL="91412" marR="91412"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extLst>
                  <a:ext uri="{0D108BD9-81ED-4DB2-BD59-A6C34878D82A}">
                    <a16:rowId xmlns:a16="http://schemas.microsoft.com/office/drawing/2014/main" val="1391568883"/>
                  </a:ext>
                </a:extLst>
              </a:tr>
              <a:tr h="519113">
                <a:tc>
                  <a:txBody>
                    <a:bodyPr/>
                    <a:lstStyle>
                      <a:lvl1pPr defTabSz="457200">
                        <a:spcBef>
                          <a:spcPct val="20000"/>
                        </a:spcBef>
                        <a:defRPr sz="2800">
                          <a:solidFill>
                            <a:schemeClr val="tx1"/>
                          </a:solidFill>
                          <a:latin typeface="Times" pitchFamily="2" charset="0"/>
                          <a:ea typeface="ＭＳ Ｐゴシック" panose="020B0600070205080204" pitchFamily="34" charset="-128"/>
                        </a:defRPr>
                      </a:lvl1pPr>
                      <a:lvl2pPr marL="742950" indent="-285750" defTabSz="457200">
                        <a:spcBef>
                          <a:spcPct val="20000"/>
                        </a:spcBef>
                        <a:defRPr sz="2400">
                          <a:solidFill>
                            <a:schemeClr val="tx1"/>
                          </a:solidFill>
                          <a:latin typeface="Times" pitchFamily="2" charset="0"/>
                          <a:ea typeface="ＭＳ Ｐゴシック" panose="020B0600070205080204" pitchFamily="34" charset="-128"/>
                        </a:defRPr>
                      </a:lvl2pPr>
                      <a:lvl3pPr marL="1143000" indent="-228600" defTabSz="457200">
                        <a:spcBef>
                          <a:spcPct val="20000"/>
                        </a:spcBef>
                        <a:defRPr sz="2000">
                          <a:solidFill>
                            <a:schemeClr val="tx1"/>
                          </a:solidFill>
                          <a:latin typeface="Times" pitchFamily="2" charset="0"/>
                          <a:ea typeface="ＭＳ Ｐゴシック" panose="020B0600070205080204" pitchFamily="34" charset="-128"/>
                        </a:defRPr>
                      </a:lvl3pPr>
                      <a:lvl4pPr marL="1600200" indent="-228600" defTabSz="457200">
                        <a:spcBef>
                          <a:spcPct val="20000"/>
                        </a:spcBef>
                        <a:defRPr>
                          <a:solidFill>
                            <a:schemeClr val="tx1"/>
                          </a:solidFill>
                          <a:latin typeface="Times" pitchFamily="2" charset="0"/>
                          <a:ea typeface="ＭＳ Ｐゴシック" panose="020B0600070205080204" pitchFamily="34" charset="-128"/>
                        </a:defRPr>
                      </a:lvl4pPr>
                      <a:lvl5pPr marL="2057400" indent="-228600" defTabSz="457200">
                        <a:spcBef>
                          <a:spcPct val="20000"/>
                        </a:spcBef>
                        <a:defRPr>
                          <a:solidFill>
                            <a:schemeClr val="tx1"/>
                          </a:solidFill>
                          <a:latin typeface="Times" pitchFamily="2"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en-SE" sz="2800" b="0" i="0" u="none" strike="noStrike" cap="none" normalizeH="0" baseline="0">
                          <a:ln>
                            <a:noFill/>
                          </a:ln>
                          <a:solidFill>
                            <a:schemeClr val="tx1"/>
                          </a:solidFill>
                          <a:effectLst/>
                          <a:latin typeface="Times" pitchFamily="2" charset="0"/>
                          <a:ea typeface="ＭＳ Ｐゴシック" panose="020B0600070205080204" pitchFamily="34" charset="-128"/>
                        </a:rPr>
                        <a:t>HCO3</a:t>
                      </a:r>
                    </a:p>
                  </a:txBody>
                  <a:tcPr marL="91412" marR="91412"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defRPr sz="2800">
                          <a:solidFill>
                            <a:schemeClr val="tx1"/>
                          </a:solidFill>
                          <a:latin typeface="Times" pitchFamily="2" charset="0"/>
                          <a:ea typeface="ＭＳ Ｐゴシック" panose="020B0600070205080204" pitchFamily="34" charset="-128"/>
                        </a:defRPr>
                      </a:lvl1pPr>
                      <a:lvl2pPr marL="742950" indent="-285750" defTabSz="457200">
                        <a:spcBef>
                          <a:spcPct val="20000"/>
                        </a:spcBef>
                        <a:defRPr sz="2400">
                          <a:solidFill>
                            <a:schemeClr val="tx1"/>
                          </a:solidFill>
                          <a:latin typeface="Times" pitchFamily="2" charset="0"/>
                          <a:ea typeface="ＭＳ Ｐゴシック" panose="020B0600070205080204" pitchFamily="34" charset="-128"/>
                        </a:defRPr>
                      </a:lvl2pPr>
                      <a:lvl3pPr marL="1143000" indent="-228600" defTabSz="457200">
                        <a:spcBef>
                          <a:spcPct val="20000"/>
                        </a:spcBef>
                        <a:defRPr sz="2000">
                          <a:solidFill>
                            <a:schemeClr val="tx1"/>
                          </a:solidFill>
                          <a:latin typeface="Times" pitchFamily="2" charset="0"/>
                          <a:ea typeface="ＭＳ Ｐゴシック" panose="020B0600070205080204" pitchFamily="34" charset="-128"/>
                        </a:defRPr>
                      </a:lvl3pPr>
                      <a:lvl4pPr marL="1600200" indent="-228600" defTabSz="457200">
                        <a:spcBef>
                          <a:spcPct val="20000"/>
                        </a:spcBef>
                        <a:defRPr>
                          <a:solidFill>
                            <a:schemeClr val="tx1"/>
                          </a:solidFill>
                          <a:latin typeface="Times" pitchFamily="2" charset="0"/>
                          <a:ea typeface="ＭＳ Ｐゴシック" panose="020B0600070205080204" pitchFamily="34" charset="-128"/>
                        </a:defRPr>
                      </a:lvl4pPr>
                      <a:lvl5pPr marL="2057400" indent="-228600" defTabSz="457200">
                        <a:spcBef>
                          <a:spcPct val="20000"/>
                        </a:spcBef>
                        <a:defRPr>
                          <a:solidFill>
                            <a:schemeClr val="tx1"/>
                          </a:solidFill>
                          <a:latin typeface="Times" pitchFamily="2"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en-SE" sz="2800" b="0" i="0" u="none" strike="noStrike" cap="none" normalizeH="0" baseline="0">
                          <a:ln>
                            <a:noFill/>
                          </a:ln>
                          <a:solidFill>
                            <a:schemeClr val="tx1"/>
                          </a:solidFill>
                          <a:effectLst/>
                          <a:latin typeface="Times" pitchFamily="2" charset="0"/>
                          <a:ea typeface="ＭＳ Ｐゴシック" panose="020B0600070205080204" pitchFamily="34" charset="-128"/>
                        </a:rPr>
                        <a:t>22 </a:t>
                      </a:r>
                      <a:r>
                        <a:rPr kumimoji="0" lang="mr-IN" altLang="en-SE" sz="2800" b="0" i="0" u="none" strike="noStrike" cap="none" normalizeH="0" baseline="0">
                          <a:ln>
                            <a:noFill/>
                          </a:ln>
                          <a:solidFill>
                            <a:schemeClr val="tx1"/>
                          </a:solidFill>
                          <a:effectLst/>
                          <a:latin typeface="Times" pitchFamily="2" charset="0"/>
                          <a:ea typeface="ＭＳ Ｐゴシック" panose="020B0600070205080204" pitchFamily="34" charset="-128"/>
                        </a:rPr>
                        <a:t>–</a:t>
                      </a:r>
                      <a:r>
                        <a:rPr kumimoji="0" lang="sv-SE" altLang="en-SE" sz="2800" b="0" i="0" u="none" strike="noStrike" cap="none" normalizeH="0" baseline="0">
                          <a:ln>
                            <a:noFill/>
                          </a:ln>
                          <a:solidFill>
                            <a:schemeClr val="tx1"/>
                          </a:solidFill>
                          <a:effectLst/>
                          <a:latin typeface="Times" pitchFamily="2" charset="0"/>
                          <a:ea typeface="ＭＳ Ｐゴシック" panose="020B0600070205080204" pitchFamily="34" charset="-128"/>
                        </a:rPr>
                        <a:t> 26 mmol/L</a:t>
                      </a:r>
                    </a:p>
                  </a:txBody>
                  <a:tcPr marL="91412" marR="91412"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0782177"/>
                  </a:ext>
                </a:extLst>
              </a:tr>
              <a:tr h="517525">
                <a:tc>
                  <a:txBody>
                    <a:bodyPr/>
                    <a:lstStyle>
                      <a:lvl1pPr defTabSz="457200">
                        <a:spcBef>
                          <a:spcPct val="20000"/>
                        </a:spcBef>
                        <a:defRPr sz="2800">
                          <a:solidFill>
                            <a:schemeClr val="tx1"/>
                          </a:solidFill>
                          <a:latin typeface="Times" pitchFamily="2" charset="0"/>
                          <a:ea typeface="ＭＳ Ｐゴシック" panose="020B0600070205080204" pitchFamily="34" charset="-128"/>
                        </a:defRPr>
                      </a:lvl1pPr>
                      <a:lvl2pPr marL="742950" indent="-285750" defTabSz="457200">
                        <a:spcBef>
                          <a:spcPct val="20000"/>
                        </a:spcBef>
                        <a:defRPr sz="2400">
                          <a:solidFill>
                            <a:schemeClr val="tx1"/>
                          </a:solidFill>
                          <a:latin typeface="Times" pitchFamily="2" charset="0"/>
                          <a:ea typeface="ＭＳ Ｐゴシック" panose="020B0600070205080204" pitchFamily="34" charset="-128"/>
                        </a:defRPr>
                      </a:lvl2pPr>
                      <a:lvl3pPr marL="1143000" indent="-228600" defTabSz="457200">
                        <a:spcBef>
                          <a:spcPct val="20000"/>
                        </a:spcBef>
                        <a:defRPr sz="2000">
                          <a:solidFill>
                            <a:schemeClr val="tx1"/>
                          </a:solidFill>
                          <a:latin typeface="Times" pitchFamily="2" charset="0"/>
                          <a:ea typeface="ＭＳ Ｐゴシック" panose="020B0600070205080204" pitchFamily="34" charset="-128"/>
                        </a:defRPr>
                      </a:lvl3pPr>
                      <a:lvl4pPr marL="1600200" indent="-228600" defTabSz="457200">
                        <a:spcBef>
                          <a:spcPct val="20000"/>
                        </a:spcBef>
                        <a:defRPr>
                          <a:solidFill>
                            <a:schemeClr val="tx1"/>
                          </a:solidFill>
                          <a:latin typeface="Times" pitchFamily="2" charset="0"/>
                          <a:ea typeface="ＭＳ Ｐゴシック" panose="020B0600070205080204" pitchFamily="34" charset="-128"/>
                        </a:defRPr>
                      </a:lvl4pPr>
                      <a:lvl5pPr marL="2057400" indent="-228600" defTabSz="457200">
                        <a:spcBef>
                          <a:spcPct val="20000"/>
                        </a:spcBef>
                        <a:defRPr>
                          <a:solidFill>
                            <a:schemeClr val="tx1"/>
                          </a:solidFill>
                          <a:latin typeface="Times" pitchFamily="2"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en-SE" sz="2800" b="0" i="0" u="none" strike="noStrike" cap="none" normalizeH="0" baseline="0">
                          <a:ln>
                            <a:noFill/>
                          </a:ln>
                          <a:solidFill>
                            <a:schemeClr val="tx1"/>
                          </a:solidFill>
                          <a:effectLst/>
                          <a:latin typeface="Times" pitchFamily="2" charset="0"/>
                          <a:ea typeface="ＭＳ Ｐゴシック" panose="020B0600070205080204" pitchFamily="34" charset="-128"/>
                        </a:rPr>
                        <a:t>Laktat</a:t>
                      </a:r>
                    </a:p>
                  </a:txBody>
                  <a:tcPr marL="91412" marR="9141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lvl1pPr defTabSz="457200">
                        <a:spcBef>
                          <a:spcPct val="20000"/>
                        </a:spcBef>
                        <a:defRPr sz="2800">
                          <a:solidFill>
                            <a:schemeClr val="tx1"/>
                          </a:solidFill>
                          <a:latin typeface="Times" pitchFamily="2" charset="0"/>
                          <a:ea typeface="ＭＳ Ｐゴシック" panose="020B0600070205080204" pitchFamily="34" charset="-128"/>
                        </a:defRPr>
                      </a:lvl1pPr>
                      <a:lvl2pPr marL="742950" indent="-285750" defTabSz="457200">
                        <a:spcBef>
                          <a:spcPct val="20000"/>
                        </a:spcBef>
                        <a:defRPr sz="2400">
                          <a:solidFill>
                            <a:schemeClr val="tx1"/>
                          </a:solidFill>
                          <a:latin typeface="Times" pitchFamily="2" charset="0"/>
                          <a:ea typeface="ＭＳ Ｐゴシック" panose="020B0600070205080204" pitchFamily="34" charset="-128"/>
                        </a:defRPr>
                      </a:lvl2pPr>
                      <a:lvl3pPr marL="1143000" indent="-228600" defTabSz="457200">
                        <a:spcBef>
                          <a:spcPct val="20000"/>
                        </a:spcBef>
                        <a:defRPr sz="2000">
                          <a:solidFill>
                            <a:schemeClr val="tx1"/>
                          </a:solidFill>
                          <a:latin typeface="Times" pitchFamily="2" charset="0"/>
                          <a:ea typeface="ＭＳ Ｐゴシック" panose="020B0600070205080204" pitchFamily="34" charset="-128"/>
                        </a:defRPr>
                      </a:lvl3pPr>
                      <a:lvl4pPr marL="1600200" indent="-228600" defTabSz="457200">
                        <a:spcBef>
                          <a:spcPct val="20000"/>
                        </a:spcBef>
                        <a:defRPr>
                          <a:solidFill>
                            <a:schemeClr val="tx1"/>
                          </a:solidFill>
                          <a:latin typeface="Times" pitchFamily="2" charset="0"/>
                          <a:ea typeface="ＭＳ Ｐゴシック" panose="020B0600070205080204" pitchFamily="34" charset="-128"/>
                        </a:defRPr>
                      </a:lvl4pPr>
                      <a:lvl5pPr marL="2057400" indent="-228600" defTabSz="457200">
                        <a:spcBef>
                          <a:spcPct val="20000"/>
                        </a:spcBef>
                        <a:defRPr>
                          <a:solidFill>
                            <a:schemeClr val="tx1"/>
                          </a:solidFill>
                          <a:latin typeface="Times" pitchFamily="2"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en-SE" sz="2800" b="0" i="0" u="none" strike="noStrike" cap="none" normalizeH="0" baseline="0">
                          <a:ln>
                            <a:noFill/>
                          </a:ln>
                          <a:solidFill>
                            <a:schemeClr val="tx1"/>
                          </a:solidFill>
                          <a:effectLst/>
                          <a:latin typeface="Times" pitchFamily="2" charset="0"/>
                          <a:ea typeface="ＭＳ Ｐゴシック" panose="020B0600070205080204" pitchFamily="34" charset="-128"/>
                        </a:rPr>
                        <a:t>&lt; 2 mmol/L</a:t>
                      </a:r>
                    </a:p>
                  </a:txBody>
                  <a:tcPr marL="91412" marR="91412"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extLst>
                  <a:ext uri="{0D108BD9-81ED-4DB2-BD59-A6C34878D82A}">
                    <a16:rowId xmlns:a16="http://schemas.microsoft.com/office/drawing/2014/main" val="3802524479"/>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4693BD20-DE6F-2A4A-8CFC-358A344BEA30}"/>
              </a:ext>
            </a:extLst>
          </p:cNvPr>
          <p:cNvSpPr>
            <a:spLocks noGrp="1"/>
          </p:cNvSpPr>
          <p:nvPr>
            <p:ph sz="half" idx="2"/>
          </p:nvPr>
        </p:nvSpPr>
        <p:spPr>
          <a:xfrm>
            <a:off x="3924300" y="1196975"/>
            <a:ext cx="4968875" cy="4114800"/>
          </a:xfrm>
        </p:spPr>
        <p:txBody>
          <a:bodyPr/>
          <a:lstStyle/>
          <a:p>
            <a:pPr marL="0" indent="0">
              <a:buFontTx/>
              <a:buNone/>
            </a:pPr>
            <a:r>
              <a:rPr lang="en-US" altLang="en-SE" sz="2400" b="1"/>
              <a:t>Förväntad kompensation</a:t>
            </a:r>
          </a:p>
          <a:p>
            <a:pPr marL="0" indent="0"/>
            <a:r>
              <a:rPr lang="en-US" altLang="en-SE" sz="2400"/>
              <a:t>∆ HCO3 = 24 </a:t>
            </a:r>
            <a:r>
              <a:rPr lang="mr-IN" altLang="en-SE" sz="2400"/>
              <a:t>–</a:t>
            </a:r>
            <a:r>
              <a:rPr lang="en-US" altLang="en-SE" sz="2400"/>
              <a:t> 9 = 15</a:t>
            </a:r>
          </a:p>
          <a:p>
            <a:pPr marL="0" indent="0"/>
            <a:r>
              <a:rPr lang="en-US" altLang="en-SE" sz="2400"/>
              <a:t>∆ pCO2 = 15 x 0,16 = 2,4</a:t>
            </a:r>
          </a:p>
          <a:p>
            <a:pPr marL="0" indent="0"/>
            <a:r>
              <a:rPr lang="en-US" altLang="en-SE" sz="2400"/>
              <a:t>Förväntat pCO2 = 5,3 </a:t>
            </a:r>
            <a:r>
              <a:rPr lang="mr-IN" altLang="en-SE" sz="2400"/>
              <a:t>–</a:t>
            </a:r>
            <a:r>
              <a:rPr lang="en-US" altLang="en-SE" sz="2400"/>
              <a:t> 2,4 = 2,9</a:t>
            </a:r>
          </a:p>
          <a:p>
            <a:pPr marL="0" indent="0"/>
            <a:r>
              <a:rPr lang="en-US" altLang="en-SE" sz="2400"/>
              <a:t>Aktuellt pCO2 = 1,07</a:t>
            </a:r>
          </a:p>
          <a:p>
            <a:pPr marL="0" indent="0"/>
            <a:endParaRPr lang="en-US" altLang="en-SE" sz="2400"/>
          </a:p>
          <a:p>
            <a:pPr marL="0" indent="0">
              <a:buFontTx/>
              <a:buNone/>
            </a:pPr>
            <a:r>
              <a:rPr lang="en-US" altLang="en-SE" sz="2400" b="1"/>
              <a:t>Tolkning</a:t>
            </a:r>
          </a:p>
          <a:p>
            <a:pPr marL="0" indent="0"/>
            <a:r>
              <a:rPr lang="en-US" altLang="en-SE" sz="2400"/>
              <a:t>En </a:t>
            </a:r>
            <a:r>
              <a:rPr lang="en-US" altLang="en-SE" sz="2400" b="1">
                <a:solidFill>
                  <a:srgbClr val="FF6600"/>
                </a:solidFill>
              </a:rPr>
              <a:t>respiratorisk alkalos </a:t>
            </a:r>
            <a:r>
              <a:rPr lang="en-US" altLang="en-SE" sz="2400"/>
              <a:t>föreligger</a:t>
            </a:r>
          </a:p>
        </p:txBody>
      </p:sp>
      <p:pic>
        <p:nvPicPr>
          <p:cNvPr id="56322" name="Bildobjekt 4" descr="Nedsatt AT 60 år HHS blodgas.pdf">
            <a:extLst>
              <a:ext uri="{FF2B5EF4-FFF2-40B4-BE49-F238E27FC236}">
                <a16:creationId xmlns:a16="http://schemas.microsoft.com/office/drawing/2014/main" id="{611A998D-C9A0-884E-9A2F-E3C8CC8F6DCF}"/>
              </a:ext>
            </a:extLst>
          </p:cNvPr>
          <p:cNvPicPr>
            <a:picLocks noChangeAspect="1"/>
          </p:cNvPicPr>
          <p:nvPr/>
        </p:nvPicPr>
        <p:blipFill>
          <a:blip r:embed="rId3">
            <a:extLst>
              <a:ext uri="{28A0092B-C50C-407E-A947-70E740481C1C}">
                <a14:useLocalDpi xmlns:a14="http://schemas.microsoft.com/office/drawing/2010/main" val="0"/>
              </a:ext>
            </a:extLst>
          </a:blip>
          <a:srcRect l="9084" t="23727" r="38858" b="17506"/>
          <a:stretch>
            <a:fillRect/>
          </a:stretch>
        </p:blipFill>
        <p:spPr bwMode="auto">
          <a:xfrm>
            <a:off x="681038" y="1196975"/>
            <a:ext cx="2811462"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Bildobjekt 4">
            <a:extLst>
              <a:ext uri="{FF2B5EF4-FFF2-40B4-BE49-F238E27FC236}">
                <a16:creationId xmlns:a16="http://schemas.microsoft.com/office/drawing/2014/main" id="{D5041436-8323-EC46-BFE5-772DCD8785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92150"/>
            <a:ext cx="3832225"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tshållare för innehåll 3">
            <a:extLst>
              <a:ext uri="{FF2B5EF4-FFF2-40B4-BE49-F238E27FC236}">
                <a16:creationId xmlns:a16="http://schemas.microsoft.com/office/drawing/2014/main" id="{385FCEA7-3217-2F48-840A-EF3DC454465F}"/>
              </a:ext>
            </a:extLst>
          </p:cNvPr>
          <p:cNvSpPr>
            <a:spLocks noGrp="1"/>
          </p:cNvSpPr>
          <p:nvPr>
            <p:ph sz="half" idx="2"/>
          </p:nvPr>
        </p:nvSpPr>
        <p:spPr>
          <a:xfrm>
            <a:off x="4067175" y="1196975"/>
            <a:ext cx="4752975" cy="4114800"/>
          </a:xfrm>
        </p:spPr>
        <p:txBody>
          <a:bodyPr/>
          <a:lstStyle/>
          <a:p>
            <a:pPr marL="0" indent="0">
              <a:buFontTx/>
              <a:buNone/>
            </a:pPr>
            <a:r>
              <a:rPr lang="en-US" altLang="en-SE" sz="2400" b="1"/>
              <a:t>Förväntad kompensation</a:t>
            </a:r>
          </a:p>
          <a:p>
            <a:pPr marL="0" indent="0"/>
            <a:r>
              <a:rPr lang="en-US" altLang="en-SE" sz="2400"/>
              <a:t>∆ HCO3 = 37 </a:t>
            </a:r>
            <a:r>
              <a:rPr lang="mr-IN" altLang="en-SE" sz="2400"/>
              <a:t>–</a:t>
            </a:r>
            <a:r>
              <a:rPr lang="en-US" altLang="en-SE" sz="2400"/>
              <a:t> 24 = 13</a:t>
            </a:r>
          </a:p>
          <a:p>
            <a:pPr marL="0" indent="0"/>
            <a:r>
              <a:rPr lang="en-US" altLang="en-SE" sz="2400"/>
              <a:t>∆ pCO2 = 13 x 0,09 = 1,2</a:t>
            </a:r>
          </a:p>
          <a:p>
            <a:pPr marL="0" indent="0"/>
            <a:r>
              <a:rPr lang="en-US" altLang="en-SE" sz="2400"/>
              <a:t>Förväntat pCO2 = 5,3 </a:t>
            </a:r>
            <a:r>
              <a:rPr lang="sv-SE" altLang="en-SE" sz="2400"/>
              <a:t>+</a:t>
            </a:r>
            <a:r>
              <a:rPr lang="en-US" altLang="en-SE" sz="2400"/>
              <a:t> 1,2 = 6,5</a:t>
            </a:r>
          </a:p>
          <a:p>
            <a:pPr marL="0" indent="0"/>
            <a:r>
              <a:rPr lang="en-US" altLang="en-SE" sz="2400"/>
              <a:t>Aktuellt pCO2 = 6,3</a:t>
            </a:r>
          </a:p>
          <a:p>
            <a:pPr marL="0" indent="0"/>
            <a:endParaRPr lang="en-US" altLang="en-SE" sz="2400"/>
          </a:p>
          <a:p>
            <a:pPr marL="0" indent="0">
              <a:buFontTx/>
              <a:buNone/>
            </a:pPr>
            <a:r>
              <a:rPr lang="en-US" altLang="en-SE" sz="2400" b="1"/>
              <a:t>Tolkning</a:t>
            </a:r>
          </a:p>
          <a:p>
            <a:pPr marL="0" indent="0"/>
            <a:r>
              <a:rPr lang="en-US" altLang="en-SE" sz="2400"/>
              <a:t>Adekvat respiratorisk kompensation:  </a:t>
            </a:r>
            <a:r>
              <a:rPr lang="en-US" altLang="en-SE" sz="2400" b="1"/>
              <a:t>ingen </a:t>
            </a:r>
            <a:r>
              <a:rPr lang="en-US" altLang="en-SE" sz="2400"/>
              <a:t>uppenbar</a:t>
            </a:r>
            <a:r>
              <a:rPr lang="en-US" altLang="en-SE" sz="2400" b="1"/>
              <a:t> </a:t>
            </a:r>
            <a:r>
              <a:rPr lang="en-US" altLang="en-SE" sz="2400"/>
              <a:t>respiratorisk rubbning</a:t>
            </a:r>
            <a:endParaRPr lang="en-US" altLang="en-SE" sz="2400">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66E079-AB4B-2144-BE2C-FD7856BA6003}"/>
              </a:ext>
            </a:extLst>
          </p:cNvPr>
          <p:cNvSpPr>
            <a:spLocks noGrp="1"/>
          </p:cNvSpPr>
          <p:nvPr>
            <p:ph type="title"/>
          </p:nvPr>
        </p:nvSpPr>
        <p:spPr>
          <a:xfrm>
            <a:off x="0" y="609600"/>
            <a:ext cx="9144000" cy="1143000"/>
          </a:xfrm>
        </p:spPr>
        <p:txBody>
          <a:bodyPr/>
          <a:lstStyle/>
          <a:p>
            <a:pPr>
              <a:defRPr/>
            </a:pPr>
            <a:r>
              <a:rPr lang="sv-SE" dirty="0"/>
              <a:t>Steg 2:  kompensation?</a:t>
            </a:r>
          </a:p>
        </p:txBody>
      </p:sp>
      <p:sp>
        <p:nvSpPr>
          <p:cNvPr id="4" name="Platshållare för innehåll 3">
            <a:extLst>
              <a:ext uri="{FF2B5EF4-FFF2-40B4-BE49-F238E27FC236}">
                <a16:creationId xmlns:a16="http://schemas.microsoft.com/office/drawing/2014/main" id="{B8AC8B84-B06E-CA4E-8E71-D5CE020692DE}"/>
              </a:ext>
            </a:extLst>
          </p:cNvPr>
          <p:cNvSpPr>
            <a:spLocks noGrp="1"/>
          </p:cNvSpPr>
          <p:nvPr>
            <p:ph idx="1"/>
          </p:nvPr>
        </p:nvSpPr>
        <p:spPr>
          <a:xfrm>
            <a:off x="323850" y="1981200"/>
            <a:ext cx="8496300" cy="4114800"/>
          </a:xfrm>
        </p:spPr>
        <p:txBody>
          <a:bodyPr/>
          <a:lstStyle/>
          <a:p>
            <a:r>
              <a:rPr lang="sv-SE" altLang="en-SE"/>
              <a:t>Vid en </a:t>
            </a:r>
            <a:r>
              <a:rPr lang="sv-SE" altLang="en-SE" b="1"/>
              <a:t>respiratorisk rubbning </a:t>
            </a:r>
            <a:r>
              <a:rPr lang="sv-SE" altLang="en-SE"/>
              <a:t>kan en </a:t>
            </a:r>
            <a:r>
              <a:rPr lang="sv-SE" altLang="en-SE" b="1">
                <a:solidFill>
                  <a:srgbClr val="000000"/>
                </a:solidFill>
              </a:rPr>
              <a:t>metabol kompensation </a:t>
            </a:r>
            <a:r>
              <a:rPr lang="sv-SE" altLang="en-SE"/>
              <a:t>föreligga</a:t>
            </a:r>
          </a:p>
          <a:p>
            <a:endParaRPr lang="sv-SE" altLang="en-SE"/>
          </a:p>
          <a:p>
            <a:r>
              <a:rPr lang="sv-SE" altLang="en-SE"/>
              <a:t>Kompensationen ta 3-5 dagar för att utvecklas</a:t>
            </a:r>
          </a:p>
          <a:p>
            <a:endParaRPr lang="sv-SE" altLang="en-SE"/>
          </a:p>
          <a:p>
            <a:r>
              <a:rPr lang="sv-SE" altLang="en-SE"/>
              <a:t>Vid en kronisk rubbning är kompensationen  proportionell till den respiratoriska rubbningen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E70705-EB85-594D-B162-3ABE4B41CF8A}"/>
              </a:ext>
            </a:extLst>
          </p:cNvPr>
          <p:cNvSpPr>
            <a:spLocks noGrp="1"/>
          </p:cNvSpPr>
          <p:nvPr>
            <p:ph type="title"/>
          </p:nvPr>
        </p:nvSpPr>
        <p:spPr>
          <a:xfrm>
            <a:off x="0" y="609600"/>
            <a:ext cx="9144000" cy="1143000"/>
          </a:xfrm>
        </p:spPr>
        <p:txBody>
          <a:bodyPr/>
          <a:lstStyle/>
          <a:p>
            <a:r>
              <a:rPr lang="sv-SE" altLang="en-SE"/>
              <a:t>Förväntad metabol kompensation vid </a:t>
            </a:r>
            <a:r>
              <a:rPr lang="sv-SE" altLang="en-SE" i="1"/>
              <a:t>kronisk</a:t>
            </a:r>
            <a:r>
              <a:rPr lang="sv-SE" altLang="en-SE"/>
              <a:t> respiratorisk rubbning</a:t>
            </a:r>
          </a:p>
        </p:txBody>
      </p:sp>
      <p:graphicFrame>
        <p:nvGraphicFramePr>
          <p:cNvPr id="3" name="Platshållare för innehåll 2">
            <a:extLst>
              <a:ext uri="{FF2B5EF4-FFF2-40B4-BE49-F238E27FC236}">
                <a16:creationId xmlns:a16="http://schemas.microsoft.com/office/drawing/2014/main" id="{139AEF3A-3D46-A449-AD4E-83556E0FED42}"/>
              </a:ext>
            </a:extLst>
          </p:cNvPr>
          <p:cNvGraphicFramePr>
            <a:graphicFrameLocks noGrp="1"/>
          </p:cNvGraphicFramePr>
          <p:nvPr>
            <p:ph idx="1"/>
          </p:nvPr>
        </p:nvGraphicFramePr>
        <p:xfrm>
          <a:off x="323850" y="2752725"/>
          <a:ext cx="8424863" cy="1038226"/>
        </p:xfrm>
        <a:graphic>
          <a:graphicData uri="http://schemas.openxmlformats.org/drawingml/2006/table">
            <a:tbl>
              <a:tblPr/>
              <a:tblGrid>
                <a:gridCol w="3527425">
                  <a:extLst>
                    <a:ext uri="{9D8B030D-6E8A-4147-A177-3AD203B41FA5}">
                      <a16:colId xmlns:a16="http://schemas.microsoft.com/office/drawing/2014/main" val="1302276983"/>
                    </a:ext>
                  </a:extLst>
                </a:gridCol>
                <a:gridCol w="4897438">
                  <a:extLst>
                    <a:ext uri="{9D8B030D-6E8A-4147-A177-3AD203B41FA5}">
                      <a16:colId xmlns:a16="http://schemas.microsoft.com/office/drawing/2014/main" val="1521774659"/>
                    </a:ext>
                  </a:extLst>
                </a:gridCol>
              </a:tblGrid>
              <a:tr h="519113">
                <a:tc>
                  <a:txBody>
                    <a:bodyPr/>
                    <a:lstStyle>
                      <a:lvl1pPr defTabSz="457200">
                        <a:spcBef>
                          <a:spcPct val="20000"/>
                        </a:spcBef>
                        <a:defRPr sz="2800">
                          <a:solidFill>
                            <a:schemeClr val="tx1"/>
                          </a:solidFill>
                          <a:latin typeface="Times" pitchFamily="2" charset="0"/>
                          <a:ea typeface="ＭＳ Ｐゴシック" panose="020B0600070205080204" pitchFamily="34" charset="-128"/>
                        </a:defRPr>
                      </a:lvl1pPr>
                      <a:lvl2pPr marL="742950" indent="-285750" defTabSz="457200">
                        <a:spcBef>
                          <a:spcPct val="20000"/>
                        </a:spcBef>
                        <a:defRPr sz="2400">
                          <a:solidFill>
                            <a:schemeClr val="tx1"/>
                          </a:solidFill>
                          <a:latin typeface="Times" pitchFamily="2" charset="0"/>
                          <a:ea typeface="ＭＳ Ｐゴシック" panose="020B0600070205080204" pitchFamily="34" charset="-128"/>
                        </a:defRPr>
                      </a:lvl2pPr>
                      <a:lvl3pPr marL="1143000" indent="-228600" defTabSz="457200">
                        <a:spcBef>
                          <a:spcPct val="20000"/>
                        </a:spcBef>
                        <a:defRPr sz="2000">
                          <a:solidFill>
                            <a:schemeClr val="tx1"/>
                          </a:solidFill>
                          <a:latin typeface="Times" pitchFamily="2" charset="0"/>
                          <a:ea typeface="ＭＳ Ｐゴシック" panose="020B0600070205080204" pitchFamily="34" charset="-128"/>
                        </a:defRPr>
                      </a:lvl3pPr>
                      <a:lvl4pPr marL="1600200" indent="-228600" defTabSz="457200">
                        <a:spcBef>
                          <a:spcPct val="20000"/>
                        </a:spcBef>
                        <a:defRPr>
                          <a:solidFill>
                            <a:schemeClr val="tx1"/>
                          </a:solidFill>
                          <a:latin typeface="Times" pitchFamily="2" charset="0"/>
                          <a:ea typeface="ＭＳ Ｐゴシック" panose="020B0600070205080204" pitchFamily="34" charset="-128"/>
                        </a:defRPr>
                      </a:lvl4pPr>
                      <a:lvl5pPr marL="2057400" indent="-228600" defTabSz="457200">
                        <a:spcBef>
                          <a:spcPct val="20000"/>
                        </a:spcBef>
                        <a:defRPr>
                          <a:solidFill>
                            <a:schemeClr val="tx1"/>
                          </a:solidFill>
                          <a:latin typeface="Times" pitchFamily="2"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en-SE" sz="2800" b="1" i="0" u="none" strike="noStrike" cap="none" normalizeH="0" baseline="0">
                          <a:ln>
                            <a:noFill/>
                          </a:ln>
                          <a:solidFill>
                            <a:srgbClr val="0000FF"/>
                          </a:solidFill>
                          <a:effectLst/>
                          <a:latin typeface="Times" pitchFamily="2" charset="0"/>
                          <a:ea typeface="ＭＳ Ｐゴシック" panose="020B0600070205080204" pitchFamily="34" charset="-128"/>
                        </a:rPr>
                        <a:t>Respiratorisk acidos</a:t>
                      </a:r>
                    </a:p>
                  </a:txBody>
                  <a:tcPr marL="91439" marR="91439"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defRPr sz="2800">
                          <a:solidFill>
                            <a:schemeClr val="tx1"/>
                          </a:solidFill>
                          <a:latin typeface="Times" pitchFamily="2" charset="0"/>
                          <a:ea typeface="ＭＳ Ｐゴシック" panose="020B0600070205080204" pitchFamily="34" charset="-128"/>
                        </a:defRPr>
                      </a:lvl1pPr>
                      <a:lvl2pPr marL="742950" indent="-285750" defTabSz="457200">
                        <a:spcBef>
                          <a:spcPct val="20000"/>
                        </a:spcBef>
                        <a:defRPr sz="2400">
                          <a:solidFill>
                            <a:schemeClr val="tx1"/>
                          </a:solidFill>
                          <a:latin typeface="Times" pitchFamily="2" charset="0"/>
                          <a:ea typeface="ＭＳ Ｐゴシック" panose="020B0600070205080204" pitchFamily="34" charset="-128"/>
                        </a:defRPr>
                      </a:lvl2pPr>
                      <a:lvl3pPr marL="1143000" indent="-228600" defTabSz="457200">
                        <a:spcBef>
                          <a:spcPct val="20000"/>
                        </a:spcBef>
                        <a:defRPr sz="2000">
                          <a:solidFill>
                            <a:schemeClr val="tx1"/>
                          </a:solidFill>
                          <a:latin typeface="Times" pitchFamily="2" charset="0"/>
                          <a:ea typeface="ＭＳ Ｐゴシック" panose="020B0600070205080204" pitchFamily="34" charset="-128"/>
                        </a:defRPr>
                      </a:lvl3pPr>
                      <a:lvl4pPr marL="1600200" indent="-228600" defTabSz="457200">
                        <a:spcBef>
                          <a:spcPct val="20000"/>
                        </a:spcBef>
                        <a:defRPr>
                          <a:solidFill>
                            <a:schemeClr val="tx1"/>
                          </a:solidFill>
                          <a:latin typeface="Times" pitchFamily="2" charset="0"/>
                          <a:ea typeface="ＭＳ Ｐゴシック" panose="020B0600070205080204" pitchFamily="34" charset="-128"/>
                        </a:defRPr>
                      </a:lvl4pPr>
                      <a:lvl5pPr marL="2057400" indent="-228600" defTabSz="457200">
                        <a:spcBef>
                          <a:spcPct val="20000"/>
                        </a:spcBef>
                        <a:defRPr>
                          <a:solidFill>
                            <a:schemeClr val="tx1"/>
                          </a:solidFill>
                          <a:latin typeface="Times" pitchFamily="2"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SE" sz="2800" b="0" i="0" u="none" strike="noStrike" cap="none" normalizeH="0" baseline="0">
                          <a:ln>
                            <a:noFill/>
                          </a:ln>
                          <a:solidFill>
                            <a:schemeClr val="tx1"/>
                          </a:solidFill>
                          <a:effectLst/>
                          <a:latin typeface="Times" pitchFamily="2" charset="0"/>
                          <a:ea typeface="ＭＳ Ｐゴシック" panose="020B0600070205080204" pitchFamily="34" charset="-128"/>
                        </a:rPr>
                        <a:t>∆ HCO3 </a:t>
                      </a:r>
                      <a:r>
                        <a:rPr kumimoji="0" lang="sv-SE" altLang="en-SE" sz="2800" b="0" i="0" u="none" strike="noStrike" cap="none" normalizeH="0" baseline="0">
                          <a:ln>
                            <a:noFill/>
                          </a:ln>
                          <a:solidFill>
                            <a:schemeClr val="tx1"/>
                          </a:solidFill>
                          <a:effectLst/>
                          <a:latin typeface="Times" pitchFamily="2" charset="0"/>
                          <a:ea typeface="ＭＳ Ｐゴシック" panose="020B0600070205080204" pitchFamily="34" charset="-128"/>
                        </a:rPr>
                        <a:t>= </a:t>
                      </a:r>
                      <a:r>
                        <a:rPr kumimoji="0" lang="en-US" altLang="en-SE" sz="2800" b="0" i="0" u="none" strike="noStrike" cap="none" normalizeH="0" baseline="0">
                          <a:ln>
                            <a:noFill/>
                          </a:ln>
                          <a:solidFill>
                            <a:schemeClr val="tx1"/>
                          </a:solidFill>
                          <a:effectLst/>
                          <a:latin typeface="Times" pitchFamily="2" charset="0"/>
                          <a:ea typeface="ＭＳ Ｐゴシック" panose="020B0600070205080204" pitchFamily="34" charset="-128"/>
                        </a:rPr>
                        <a:t>∆ pCO2 </a:t>
                      </a:r>
                      <a:r>
                        <a:rPr kumimoji="0" lang="sv-SE" altLang="en-SE" sz="2800" b="0" i="0" u="none" strike="noStrike" cap="none" normalizeH="0" baseline="0">
                          <a:ln>
                            <a:noFill/>
                          </a:ln>
                          <a:solidFill>
                            <a:schemeClr val="tx1"/>
                          </a:solidFill>
                          <a:effectLst/>
                          <a:latin typeface="Times" pitchFamily="2" charset="0"/>
                          <a:ea typeface="ＭＳ Ｐゴシック" panose="020B0600070205080204" pitchFamily="34" charset="-128"/>
                        </a:rPr>
                        <a:t>x 2,62</a:t>
                      </a:r>
                    </a:p>
                  </a:txBody>
                  <a:tcPr marL="91439" marR="91439"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4616171"/>
                  </a:ext>
                </a:extLst>
              </a:tr>
              <a:tr h="519113">
                <a:tc>
                  <a:txBody>
                    <a:bodyPr/>
                    <a:lstStyle>
                      <a:lvl1pPr defTabSz="457200">
                        <a:spcBef>
                          <a:spcPct val="20000"/>
                        </a:spcBef>
                        <a:defRPr sz="2800">
                          <a:solidFill>
                            <a:schemeClr val="tx1"/>
                          </a:solidFill>
                          <a:latin typeface="Times" pitchFamily="2" charset="0"/>
                          <a:ea typeface="ＭＳ Ｐゴシック" panose="020B0600070205080204" pitchFamily="34" charset="-128"/>
                        </a:defRPr>
                      </a:lvl1pPr>
                      <a:lvl2pPr marL="742950" indent="-285750" defTabSz="457200">
                        <a:spcBef>
                          <a:spcPct val="20000"/>
                        </a:spcBef>
                        <a:defRPr sz="2400">
                          <a:solidFill>
                            <a:schemeClr val="tx1"/>
                          </a:solidFill>
                          <a:latin typeface="Times" pitchFamily="2" charset="0"/>
                          <a:ea typeface="ＭＳ Ｐゴシック" panose="020B0600070205080204" pitchFamily="34" charset="-128"/>
                        </a:defRPr>
                      </a:lvl2pPr>
                      <a:lvl3pPr marL="1143000" indent="-228600" defTabSz="457200">
                        <a:spcBef>
                          <a:spcPct val="20000"/>
                        </a:spcBef>
                        <a:defRPr sz="2000">
                          <a:solidFill>
                            <a:schemeClr val="tx1"/>
                          </a:solidFill>
                          <a:latin typeface="Times" pitchFamily="2" charset="0"/>
                          <a:ea typeface="ＭＳ Ｐゴシック" panose="020B0600070205080204" pitchFamily="34" charset="-128"/>
                        </a:defRPr>
                      </a:lvl3pPr>
                      <a:lvl4pPr marL="1600200" indent="-228600" defTabSz="457200">
                        <a:spcBef>
                          <a:spcPct val="20000"/>
                        </a:spcBef>
                        <a:defRPr>
                          <a:solidFill>
                            <a:schemeClr val="tx1"/>
                          </a:solidFill>
                          <a:latin typeface="Times" pitchFamily="2" charset="0"/>
                          <a:ea typeface="ＭＳ Ｐゴシック" panose="020B0600070205080204" pitchFamily="34" charset="-128"/>
                        </a:defRPr>
                      </a:lvl4pPr>
                      <a:lvl5pPr marL="2057400" indent="-228600" defTabSz="457200">
                        <a:spcBef>
                          <a:spcPct val="20000"/>
                        </a:spcBef>
                        <a:defRPr>
                          <a:solidFill>
                            <a:schemeClr val="tx1"/>
                          </a:solidFill>
                          <a:latin typeface="Times" pitchFamily="2"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en-SE" sz="2800" b="1" i="0" u="none" strike="noStrike" cap="none" normalizeH="0" baseline="0">
                          <a:ln>
                            <a:noFill/>
                          </a:ln>
                          <a:solidFill>
                            <a:srgbClr val="FF7305"/>
                          </a:solidFill>
                          <a:effectLst/>
                          <a:latin typeface="Times" pitchFamily="2" charset="0"/>
                          <a:ea typeface="ＭＳ Ｐゴシック" panose="020B0600070205080204" pitchFamily="34" charset="-128"/>
                        </a:rPr>
                        <a:t>Respiratorisk alkalos</a:t>
                      </a:r>
                    </a:p>
                  </a:txBody>
                  <a:tcPr marL="91439" marR="91439"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lvl1pPr defTabSz="457200">
                        <a:spcBef>
                          <a:spcPct val="20000"/>
                        </a:spcBef>
                        <a:defRPr sz="2800">
                          <a:solidFill>
                            <a:schemeClr val="tx1"/>
                          </a:solidFill>
                          <a:latin typeface="Times" pitchFamily="2" charset="0"/>
                          <a:ea typeface="ＭＳ Ｐゴシック" panose="020B0600070205080204" pitchFamily="34" charset="-128"/>
                        </a:defRPr>
                      </a:lvl1pPr>
                      <a:lvl2pPr marL="742950" indent="-285750" defTabSz="457200">
                        <a:spcBef>
                          <a:spcPct val="20000"/>
                        </a:spcBef>
                        <a:defRPr sz="2400">
                          <a:solidFill>
                            <a:schemeClr val="tx1"/>
                          </a:solidFill>
                          <a:latin typeface="Times" pitchFamily="2" charset="0"/>
                          <a:ea typeface="ＭＳ Ｐゴシック" panose="020B0600070205080204" pitchFamily="34" charset="-128"/>
                        </a:defRPr>
                      </a:lvl2pPr>
                      <a:lvl3pPr marL="1143000" indent="-228600" defTabSz="457200">
                        <a:spcBef>
                          <a:spcPct val="20000"/>
                        </a:spcBef>
                        <a:defRPr sz="2000">
                          <a:solidFill>
                            <a:schemeClr val="tx1"/>
                          </a:solidFill>
                          <a:latin typeface="Times" pitchFamily="2" charset="0"/>
                          <a:ea typeface="ＭＳ Ｐゴシック" panose="020B0600070205080204" pitchFamily="34" charset="-128"/>
                        </a:defRPr>
                      </a:lvl3pPr>
                      <a:lvl4pPr marL="1600200" indent="-228600" defTabSz="457200">
                        <a:spcBef>
                          <a:spcPct val="20000"/>
                        </a:spcBef>
                        <a:defRPr>
                          <a:solidFill>
                            <a:schemeClr val="tx1"/>
                          </a:solidFill>
                          <a:latin typeface="Times" pitchFamily="2" charset="0"/>
                          <a:ea typeface="ＭＳ Ｐゴシック" panose="020B0600070205080204" pitchFamily="34" charset="-128"/>
                        </a:defRPr>
                      </a:lvl4pPr>
                      <a:lvl5pPr marL="2057400" indent="-228600" defTabSz="457200">
                        <a:spcBef>
                          <a:spcPct val="20000"/>
                        </a:spcBef>
                        <a:defRPr>
                          <a:solidFill>
                            <a:schemeClr val="tx1"/>
                          </a:solidFill>
                          <a:latin typeface="Times" pitchFamily="2"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SE" sz="2800" b="0" i="0" u="none" strike="noStrike" cap="none" normalizeH="0" baseline="0">
                          <a:ln>
                            <a:noFill/>
                          </a:ln>
                          <a:solidFill>
                            <a:schemeClr val="tx1"/>
                          </a:solidFill>
                          <a:effectLst/>
                          <a:latin typeface="Times" pitchFamily="2" charset="0"/>
                          <a:ea typeface="ＭＳ Ｐゴシック" panose="020B0600070205080204" pitchFamily="34" charset="-128"/>
                        </a:rPr>
                        <a:t>∆ HCO3 </a:t>
                      </a:r>
                      <a:r>
                        <a:rPr kumimoji="0" lang="sv-SE" altLang="en-SE" sz="2800" b="0" i="0" u="none" strike="noStrike" cap="none" normalizeH="0" baseline="0">
                          <a:ln>
                            <a:noFill/>
                          </a:ln>
                          <a:solidFill>
                            <a:schemeClr val="tx1"/>
                          </a:solidFill>
                          <a:effectLst/>
                          <a:latin typeface="Times" pitchFamily="2" charset="0"/>
                          <a:ea typeface="ＭＳ Ｐゴシック" panose="020B0600070205080204" pitchFamily="34" charset="-128"/>
                        </a:rPr>
                        <a:t>= </a:t>
                      </a:r>
                      <a:r>
                        <a:rPr kumimoji="0" lang="en-US" altLang="en-SE" sz="2800" b="0" i="0" u="none" strike="noStrike" cap="none" normalizeH="0" baseline="0">
                          <a:ln>
                            <a:noFill/>
                          </a:ln>
                          <a:solidFill>
                            <a:schemeClr val="tx1"/>
                          </a:solidFill>
                          <a:effectLst/>
                          <a:latin typeface="Times" pitchFamily="2" charset="0"/>
                          <a:ea typeface="ＭＳ Ｐゴシック" panose="020B0600070205080204" pitchFamily="34" charset="-128"/>
                        </a:rPr>
                        <a:t>∆ pCO2 </a:t>
                      </a:r>
                      <a:r>
                        <a:rPr kumimoji="0" lang="sv-SE" altLang="en-SE" sz="2800" b="0" i="0" u="none" strike="noStrike" cap="none" normalizeH="0" baseline="0">
                          <a:ln>
                            <a:noFill/>
                          </a:ln>
                          <a:solidFill>
                            <a:schemeClr val="tx1"/>
                          </a:solidFill>
                          <a:effectLst/>
                          <a:latin typeface="Times" pitchFamily="2" charset="0"/>
                          <a:ea typeface="ＭＳ Ｐゴシック" panose="020B0600070205080204" pitchFamily="34" charset="-128"/>
                        </a:rPr>
                        <a:t>x 3,0</a:t>
                      </a:r>
                    </a:p>
                  </a:txBody>
                  <a:tcPr marL="91439" marR="91439" marT="45753" marB="457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extLst>
                  <a:ext uri="{0D108BD9-81ED-4DB2-BD59-A6C34878D82A}">
                    <a16:rowId xmlns:a16="http://schemas.microsoft.com/office/drawing/2014/main" val="200270867"/>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33FD0FD-E173-C64A-8201-52859C7DEBEC}"/>
              </a:ext>
            </a:extLst>
          </p:cNvPr>
          <p:cNvSpPr>
            <a:spLocks noGrp="1"/>
          </p:cNvSpPr>
          <p:nvPr>
            <p:ph sz="half" idx="2"/>
          </p:nvPr>
        </p:nvSpPr>
        <p:spPr>
          <a:xfrm>
            <a:off x="4356100" y="1114425"/>
            <a:ext cx="4608513" cy="4114800"/>
          </a:xfrm>
        </p:spPr>
        <p:txBody>
          <a:bodyPr/>
          <a:lstStyle/>
          <a:p>
            <a:pPr marL="0" indent="0">
              <a:buFontTx/>
              <a:buNone/>
            </a:pPr>
            <a:r>
              <a:rPr lang="en-US" altLang="en-SE" sz="2400" b="1"/>
              <a:t>Förväntad kronisk kompensation</a:t>
            </a:r>
          </a:p>
          <a:p>
            <a:pPr marL="0" indent="0"/>
            <a:r>
              <a:rPr lang="en-US" altLang="en-SE" sz="2400"/>
              <a:t>∆ pCO2 = 12,1 </a:t>
            </a:r>
            <a:r>
              <a:rPr lang="mr-IN" altLang="en-SE" sz="2400"/>
              <a:t>–</a:t>
            </a:r>
            <a:r>
              <a:rPr lang="en-US" altLang="en-SE" sz="2400"/>
              <a:t> 5,3 = 6,8</a:t>
            </a:r>
          </a:p>
          <a:p>
            <a:pPr marL="0" indent="0"/>
            <a:r>
              <a:rPr lang="en-US" altLang="en-SE" sz="2400"/>
              <a:t>∆ HCO3 = 6,8 x 2,62 = 18</a:t>
            </a:r>
          </a:p>
          <a:p>
            <a:pPr marL="0" indent="0"/>
            <a:r>
              <a:rPr lang="en-US" altLang="en-SE" sz="2400"/>
              <a:t>Förväntat HCO3 = 24 + 18 = 42</a:t>
            </a:r>
          </a:p>
          <a:p>
            <a:pPr marL="0" indent="0"/>
            <a:r>
              <a:rPr lang="en-US" altLang="en-SE" sz="2400"/>
              <a:t>Aktuellt HCO3 = 25</a:t>
            </a:r>
          </a:p>
          <a:p>
            <a:pPr marL="0" indent="0"/>
            <a:endParaRPr lang="en-US" altLang="en-SE" sz="2400"/>
          </a:p>
          <a:p>
            <a:pPr marL="0" indent="0">
              <a:buFontTx/>
              <a:buNone/>
            </a:pPr>
            <a:r>
              <a:rPr lang="en-US" altLang="en-SE" sz="2400" b="1"/>
              <a:t>Tolkning</a:t>
            </a:r>
            <a:endParaRPr lang="en-US" altLang="en-SE" sz="2400"/>
          </a:p>
          <a:p>
            <a:pPr marL="0" indent="0"/>
            <a:r>
              <a:rPr lang="en-US" altLang="en-SE" sz="2400" b="1"/>
              <a:t>Akut </a:t>
            </a:r>
            <a:r>
              <a:rPr lang="en-US" altLang="en-SE" sz="2400" b="1">
                <a:solidFill>
                  <a:srgbClr val="0000FF"/>
                </a:solidFill>
              </a:rPr>
              <a:t>respiratorisk acidos</a:t>
            </a:r>
            <a:endParaRPr lang="en-US" altLang="en-SE" sz="2400"/>
          </a:p>
        </p:txBody>
      </p:sp>
      <p:pic>
        <p:nvPicPr>
          <p:cNvPr id="64514" name="Bildobjekt 1" descr="Cyanos 50 år ALS pneumoni blodgas.jpg">
            <a:extLst>
              <a:ext uri="{FF2B5EF4-FFF2-40B4-BE49-F238E27FC236}">
                <a16:creationId xmlns:a16="http://schemas.microsoft.com/office/drawing/2014/main" id="{B5B9D47E-2F85-1249-B80F-8339FEB355E3}"/>
              </a:ext>
            </a:extLst>
          </p:cNvPr>
          <p:cNvPicPr>
            <a:picLocks noChangeAspect="1"/>
          </p:cNvPicPr>
          <p:nvPr/>
        </p:nvPicPr>
        <p:blipFill>
          <a:blip r:embed="rId3">
            <a:extLst>
              <a:ext uri="{28A0092B-C50C-407E-A947-70E740481C1C}">
                <a14:useLocalDpi xmlns:a14="http://schemas.microsoft.com/office/drawing/2010/main" val="0"/>
              </a:ext>
            </a:extLst>
          </a:blip>
          <a:srcRect l="7227" t="30075" r="36522" b="20757"/>
          <a:stretch>
            <a:fillRect/>
          </a:stretch>
        </p:blipFill>
        <p:spPr bwMode="auto">
          <a:xfrm>
            <a:off x="755650" y="769938"/>
            <a:ext cx="3240088"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76B136CC-DE2C-E94B-8077-C3E7400F67CB}"/>
              </a:ext>
            </a:extLst>
          </p:cNvPr>
          <p:cNvSpPr>
            <a:spLocks noGrp="1"/>
          </p:cNvSpPr>
          <p:nvPr>
            <p:ph sz="half" idx="2"/>
          </p:nvPr>
        </p:nvSpPr>
        <p:spPr>
          <a:xfrm>
            <a:off x="4356100" y="1125538"/>
            <a:ext cx="4608513" cy="4114800"/>
          </a:xfrm>
        </p:spPr>
        <p:txBody>
          <a:bodyPr/>
          <a:lstStyle/>
          <a:p>
            <a:pPr marL="0" indent="0">
              <a:buFontTx/>
              <a:buNone/>
            </a:pPr>
            <a:r>
              <a:rPr lang="en-US" altLang="en-SE" sz="2400" b="1"/>
              <a:t>Förväntad kronisk kompensation</a:t>
            </a:r>
          </a:p>
          <a:p>
            <a:pPr marL="0" indent="0"/>
            <a:r>
              <a:rPr lang="en-US" altLang="en-SE" sz="2400"/>
              <a:t>∆ pCO2 = 8,0 </a:t>
            </a:r>
            <a:r>
              <a:rPr lang="mr-IN" altLang="en-SE" sz="2400"/>
              <a:t>–</a:t>
            </a:r>
            <a:r>
              <a:rPr lang="en-US" altLang="en-SE" sz="2400"/>
              <a:t> 5,3 = 2,7</a:t>
            </a:r>
          </a:p>
          <a:p>
            <a:pPr marL="0" indent="0"/>
            <a:r>
              <a:rPr lang="en-US" altLang="en-SE" sz="2400"/>
              <a:t>∆ HCO3 = 2,7 x 2,62 = 7,1</a:t>
            </a:r>
          </a:p>
          <a:p>
            <a:pPr marL="0" indent="0"/>
            <a:r>
              <a:rPr lang="en-US" altLang="en-SE" sz="2400"/>
              <a:t>Förväntat HCO3 = 24 + 7 = 31</a:t>
            </a:r>
          </a:p>
          <a:p>
            <a:pPr marL="0" indent="0"/>
            <a:r>
              <a:rPr lang="en-US" altLang="en-SE" sz="2400"/>
              <a:t>Aktuellt HCO3 = 29</a:t>
            </a:r>
          </a:p>
          <a:p>
            <a:pPr marL="0" indent="0"/>
            <a:endParaRPr lang="en-US" altLang="en-SE" sz="2400"/>
          </a:p>
          <a:p>
            <a:pPr marL="0" indent="0">
              <a:buFontTx/>
              <a:buNone/>
            </a:pPr>
            <a:r>
              <a:rPr lang="en-US" altLang="en-SE" sz="2400" b="1"/>
              <a:t>Tolkning</a:t>
            </a:r>
          </a:p>
          <a:p>
            <a:pPr marL="0" indent="0"/>
            <a:r>
              <a:rPr lang="en-US" altLang="en-SE" sz="2400" b="1"/>
              <a:t>Kronisk </a:t>
            </a:r>
            <a:r>
              <a:rPr lang="en-US" altLang="en-SE" sz="2400" b="1">
                <a:solidFill>
                  <a:srgbClr val="0000FF"/>
                </a:solidFill>
              </a:rPr>
              <a:t>respiratorisk acidos</a:t>
            </a:r>
            <a:endParaRPr lang="en-US" altLang="en-SE" sz="2400"/>
          </a:p>
        </p:txBody>
      </p:sp>
      <p:pic>
        <p:nvPicPr>
          <p:cNvPr id="66562" name="Bildobjekt 2" descr="Andfåddhet 85 år KOL blodgas.jpg">
            <a:extLst>
              <a:ext uri="{FF2B5EF4-FFF2-40B4-BE49-F238E27FC236}">
                <a16:creationId xmlns:a16="http://schemas.microsoft.com/office/drawing/2014/main" id="{D5C0E39D-E4A4-274D-9940-B93160CC7206}"/>
              </a:ext>
            </a:extLst>
          </p:cNvPr>
          <p:cNvPicPr>
            <a:picLocks noChangeAspect="1"/>
          </p:cNvPicPr>
          <p:nvPr/>
        </p:nvPicPr>
        <p:blipFill>
          <a:blip r:embed="rId3">
            <a:extLst>
              <a:ext uri="{28A0092B-C50C-407E-A947-70E740481C1C}">
                <a14:useLocalDpi xmlns:a14="http://schemas.microsoft.com/office/drawing/2010/main" val="0"/>
              </a:ext>
            </a:extLst>
          </a:blip>
          <a:srcRect l="8601" t="29533" r="35875" b="22180"/>
          <a:stretch>
            <a:fillRect/>
          </a:stretch>
        </p:blipFill>
        <p:spPr bwMode="auto">
          <a:xfrm>
            <a:off x="641350" y="908050"/>
            <a:ext cx="3498850" cy="507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534A776-887A-FF4F-880A-63F8643277AC}"/>
              </a:ext>
            </a:extLst>
          </p:cNvPr>
          <p:cNvSpPr>
            <a:spLocks noGrp="1"/>
          </p:cNvSpPr>
          <p:nvPr>
            <p:ph sz="half" idx="1"/>
          </p:nvPr>
        </p:nvSpPr>
        <p:spPr/>
        <p:txBody>
          <a:bodyPr/>
          <a:lstStyle/>
          <a:p>
            <a:pPr>
              <a:defRPr/>
            </a:pPr>
            <a:r>
              <a:rPr lang="sv-SE" dirty="0"/>
              <a:t>Akut respiratorisk </a:t>
            </a:r>
            <a:r>
              <a:rPr lang="sv-SE" dirty="0" err="1"/>
              <a:t>alkalos</a:t>
            </a:r>
            <a:endParaRPr lang="sv-SE" dirty="0"/>
          </a:p>
        </p:txBody>
      </p:sp>
      <p:sp>
        <p:nvSpPr>
          <p:cNvPr id="4" name="Platshållare för innehåll 3">
            <a:extLst>
              <a:ext uri="{FF2B5EF4-FFF2-40B4-BE49-F238E27FC236}">
                <a16:creationId xmlns:a16="http://schemas.microsoft.com/office/drawing/2014/main" id="{062B5A93-53B6-3842-8D9F-188EF37B1AF3}"/>
              </a:ext>
            </a:extLst>
          </p:cNvPr>
          <p:cNvSpPr>
            <a:spLocks noGrp="1"/>
          </p:cNvSpPr>
          <p:nvPr>
            <p:ph sz="half" idx="2"/>
          </p:nvPr>
        </p:nvSpPr>
        <p:spPr>
          <a:xfrm>
            <a:off x="4356100" y="1125538"/>
            <a:ext cx="4608513" cy="4114800"/>
          </a:xfrm>
        </p:spPr>
        <p:txBody>
          <a:bodyPr/>
          <a:lstStyle/>
          <a:p>
            <a:pPr marL="0" indent="0">
              <a:buFontTx/>
              <a:buNone/>
            </a:pPr>
            <a:r>
              <a:rPr lang="en-US" altLang="en-SE" sz="2400" b="1"/>
              <a:t>Förväntad kompensation</a:t>
            </a:r>
          </a:p>
          <a:p>
            <a:pPr marL="0" indent="0"/>
            <a:r>
              <a:rPr lang="en-US" altLang="en-SE" sz="2400"/>
              <a:t>∆ pCO2 = 5,3 -1,7 = 3,6</a:t>
            </a:r>
          </a:p>
          <a:p>
            <a:pPr marL="0" indent="0"/>
            <a:r>
              <a:rPr lang="en-US" altLang="en-SE" sz="2400"/>
              <a:t>∆ HCO3 = 3,6 x 3,0 = 11</a:t>
            </a:r>
          </a:p>
          <a:p>
            <a:pPr marL="0" indent="0"/>
            <a:r>
              <a:rPr lang="en-US" altLang="en-SE" sz="2400"/>
              <a:t>Förväntat HCO3 = 24 - 11 = 13</a:t>
            </a:r>
          </a:p>
          <a:p>
            <a:pPr marL="0" indent="0"/>
            <a:r>
              <a:rPr lang="en-US" altLang="en-SE" sz="2400"/>
              <a:t>Aktuellt HCO3 = 23</a:t>
            </a:r>
          </a:p>
          <a:p>
            <a:pPr marL="0" indent="0"/>
            <a:endParaRPr lang="en-US" altLang="en-SE" sz="2400"/>
          </a:p>
          <a:p>
            <a:pPr marL="0" indent="0">
              <a:buFontTx/>
              <a:buNone/>
            </a:pPr>
            <a:r>
              <a:rPr lang="en-US" altLang="en-SE" sz="2400" b="1"/>
              <a:t>Tolkning</a:t>
            </a:r>
          </a:p>
          <a:p>
            <a:pPr marL="0" indent="0"/>
            <a:r>
              <a:rPr lang="en-US" altLang="en-SE" sz="2400" b="1"/>
              <a:t>Akut</a:t>
            </a:r>
            <a:r>
              <a:rPr lang="en-US" altLang="en-SE" sz="2400"/>
              <a:t> </a:t>
            </a:r>
            <a:r>
              <a:rPr lang="en-US" altLang="en-SE" sz="2400" b="1">
                <a:solidFill>
                  <a:srgbClr val="FF6600"/>
                </a:solidFill>
              </a:rPr>
              <a:t>respiratorisk alkalos</a:t>
            </a:r>
            <a:endParaRPr lang="en-US" altLang="en-SE" sz="2400"/>
          </a:p>
        </p:txBody>
      </p:sp>
      <p:pic>
        <p:nvPicPr>
          <p:cNvPr id="68611" name="Bildobjekt 4" descr="0b-Dyspnea 20 yo anxiety blood gas.jpg">
            <a:extLst>
              <a:ext uri="{FF2B5EF4-FFF2-40B4-BE49-F238E27FC236}">
                <a16:creationId xmlns:a16="http://schemas.microsoft.com/office/drawing/2014/main" id="{C915AAF2-6118-5146-82FC-49AAEDA415DB}"/>
              </a:ext>
            </a:extLst>
          </p:cNvPr>
          <p:cNvPicPr>
            <a:picLocks noChangeAspect="1"/>
          </p:cNvPicPr>
          <p:nvPr/>
        </p:nvPicPr>
        <p:blipFill>
          <a:blip r:embed="rId3">
            <a:extLst>
              <a:ext uri="{28A0092B-C50C-407E-A947-70E740481C1C}">
                <a14:useLocalDpi xmlns:a14="http://schemas.microsoft.com/office/drawing/2010/main" val="0"/>
              </a:ext>
            </a:extLst>
          </a:blip>
          <a:srcRect l="4744" t="23898" r="36172" b="13368"/>
          <a:stretch>
            <a:fillRect/>
          </a:stretch>
        </p:blipFill>
        <p:spPr bwMode="auto">
          <a:xfrm>
            <a:off x="250825" y="823913"/>
            <a:ext cx="3732213"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2393DE-8DD3-864B-B64B-F51447DF4670}"/>
              </a:ext>
            </a:extLst>
          </p:cNvPr>
          <p:cNvSpPr>
            <a:spLocks noGrp="1"/>
          </p:cNvSpPr>
          <p:nvPr>
            <p:ph type="title"/>
          </p:nvPr>
        </p:nvSpPr>
        <p:spPr/>
        <p:txBody>
          <a:bodyPr/>
          <a:lstStyle/>
          <a:p>
            <a:pPr>
              <a:defRPr/>
            </a:pPr>
            <a:r>
              <a:rPr lang="sv-SE" sz="4000" dirty="0"/>
              <a:t>Steg 3</a:t>
            </a:r>
            <a:r>
              <a:rPr lang="sv-SE" sz="4000"/>
              <a:t>:  joner</a:t>
            </a:r>
            <a:endParaRPr lang="sv-SE" sz="4000" dirty="0"/>
          </a:p>
        </p:txBody>
      </p:sp>
      <p:sp>
        <p:nvSpPr>
          <p:cNvPr id="6" name="Platshållare för innehåll 5">
            <a:extLst>
              <a:ext uri="{FF2B5EF4-FFF2-40B4-BE49-F238E27FC236}">
                <a16:creationId xmlns:a16="http://schemas.microsoft.com/office/drawing/2014/main" id="{35DB084A-64F5-0C41-90EF-6F460D3B3B5A}"/>
              </a:ext>
            </a:extLst>
          </p:cNvPr>
          <p:cNvSpPr>
            <a:spLocks noGrp="1"/>
          </p:cNvSpPr>
          <p:nvPr>
            <p:ph idx="1"/>
          </p:nvPr>
        </p:nvSpPr>
        <p:spPr/>
        <p:txBody>
          <a:bodyPr/>
          <a:lstStyle/>
          <a:p>
            <a:pPr marL="514350" indent="-514350">
              <a:buFont typeface="Times" pitchFamily="2" charset="0"/>
              <a:buAutoNum type="arabicPeriod"/>
            </a:pPr>
            <a:r>
              <a:rPr lang="sv-SE" altLang="en-SE"/>
              <a:t>Beräkna anjongap</a:t>
            </a:r>
          </a:p>
          <a:p>
            <a:pPr marL="514350" indent="-514350">
              <a:buFont typeface="Times" pitchFamily="2" charset="0"/>
              <a:buAutoNum type="arabicPeriod"/>
            </a:pPr>
            <a:r>
              <a:rPr lang="sv-SE" altLang="en-SE"/>
              <a:t>Beräkna delta anjongap</a:t>
            </a:r>
          </a:p>
          <a:p>
            <a:pPr marL="514350" indent="-514350">
              <a:buFont typeface="Times" pitchFamily="2" charset="0"/>
              <a:buAutoNum type="arabicPeriod"/>
            </a:pPr>
            <a:r>
              <a:rPr lang="sv-SE" altLang="en-SE"/>
              <a:t>Beräkna HCO3 + delta anjongap</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2654E0-181A-D04B-8FAB-2517CA247008}"/>
              </a:ext>
            </a:extLst>
          </p:cNvPr>
          <p:cNvSpPr>
            <a:spLocks noGrp="1"/>
          </p:cNvSpPr>
          <p:nvPr>
            <p:ph type="title"/>
          </p:nvPr>
        </p:nvSpPr>
        <p:spPr/>
        <p:txBody>
          <a:bodyPr/>
          <a:lstStyle/>
          <a:p>
            <a:pPr>
              <a:defRPr/>
            </a:pPr>
            <a:r>
              <a:rPr lang="sv-SE" dirty="0" err="1"/>
              <a:t>Anjongap</a:t>
            </a:r>
            <a:endParaRPr lang="sv-SE" dirty="0"/>
          </a:p>
        </p:txBody>
      </p:sp>
      <p:sp>
        <p:nvSpPr>
          <p:cNvPr id="3" name="Platshållare för innehåll 2">
            <a:extLst>
              <a:ext uri="{FF2B5EF4-FFF2-40B4-BE49-F238E27FC236}">
                <a16:creationId xmlns:a16="http://schemas.microsoft.com/office/drawing/2014/main" id="{081C5F8B-45F6-3F4A-95BB-66AA73F639C6}"/>
              </a:ext>
            </a:extLst>
          </p:cNvPr>
          <p:cNvSpPr>
            <a:spLocks noGrp="1"/>
          </p:cNvSpPr>
          <p:nvPr>
            <p:ph idx="1"/>
          </p:nvPr>
        </p:nvSpPr>
        <p:spPr>
          <a:xfrm>
            <a:off x="685800" y="1981200"/>
            <a:ext cx="8134350" cy="4114800"/>
          </a:xfrm>
        </p:spPr>
        <p:txBody>
          <a:bodyPr/>
          <a:lstStyle/>
          <a:p>
            <a:r>
              <a:rPr lang="sv-SE" altLang="en-SE"/>
              <a:t># katjoner = # anjoner (elektrisk neutralitet)</a:t>
            </a:r>
          </a:p>
          <a:p>
            <a:endParaRPr lang="sv-SE" altLang="en-SE"/>
          </a:p>
          <a:p>
            <a:r>
              <a:rPr lang="sv-SE" altLang="en-SE"/>
              <a:t>I blodet finns albumin som är negativt laddat</a:t>
            </a:r>
          </a:p>
          <a:p>
            <a:endParaRPr lang="sv-SE" altLang="en-SE"/>
          </a:p>
          <a:p>
            <a:r>
              <a:rPr lang="sv-SE" altLang="en-SE"/>
              <a:t>För att åstadkomma elektrisk neutralitet krävs att Na</a:t>
            </a:r>
            <a:r>
              <a:rPr lang="sv-SE" altLang="en-SE" baseline="30000"/>
              <a:t>+ </a:t>
            </a:r>
            <a:r>
              <a:rPr lang="sv-SE" altLang="en-SE"/>
              <a:t> &gt; (Cl</a:t>
            </a:r>
            <a:r>
              <a:rPr lang="sv-SE" altLang="en-SE" baseline="30000"/>
              <a:t>-</a:t>
            </a:r>
            <a:r>
              <a:rPr lang="sv-SE" altLang="en-SE"/>
              <a:t> + HCO3</a:t>
            </a:r>
            <a:r>
              <a:rPr lang="sv-SE" altLang="en-SE" baseline="30000"/>
              <a:t>-</a:t>
            </a:r>
            <a:r>
              <a:rPr lang="sv-SE" altLang="en-SE"/>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AAD0F8-9C35-ED4E-847E-7E869CAD63C9}"/>
              </a:ext>
            </a:extLst>
          </p:cNvPr>
          <p:cNvSpPr>
            <a:spLocks noGrp="1"/>
          </p:cNvSpPr>
          <p:nvPr>
            <p:ph type="title"/>
          </p:nvPr>
        </p:nvSpPr>
        <p:spPr>
          <a:xfrm>
            <a:off x="0" y="609600"/>
            <a:ext cx="9144000" cy="1143000"/>
          </a:xfrm>
        </p:spPr>
        <p:txBody>
          <a:bodyPr/>
          <a:lstStyle/>
          <a:p>
            <a:pPr>
              <a:defRPr/>
            </a:pPr>
            <a:r>
              <a:rPr lang="sv-SE" sz="4000" dirty="0" err="1"/>
              <a:t>Anjongap</a:t>
            </a:r>
            <a:r>
              <a:rPr lang="sv-SE" sz="4000" dirty="0"/>
              <a:t> och elektrisk neutralitet</a:t>
            </a:r>
          </a:p>
        </p:txBody>
      </p:sp>
      <p:graphicFrame>
        <p:nvGraphicFramePr>
          <p:cNvPr id="74754" name="Platshållare för innehåll 2">
            <a:extLst>
              <a:ext uri="{FF2B5EF4-FFF2-40B4-BE49-F238E27FC236}">
                <a16:creationId xmlns:a16="http://schemas.microsoft.com/office/drawing/2014/main" id="{F31B720F-527E-4043-911F-58BDE79CAF60}"/>
              </a:ext>
            </a:extLst>
          </p:cNvPr>
          <p:cNvGraphicFramePr>
            <a:graphicFrameLocks noGrp="1"/>
          </p:cNvGraphicFramePr>
          <p:nvPr>
            <p:ph idx="1"/>
          </p:nvPr>
        </p:nvGraphicFramePr>
        <p:xfrm>
          <a:off x="755650" y="1628775"/>
          <a:ext cx="7345363" cy="4752975"/>
        </p:xfrm>
        <a:graphic>
          <a:graphicData uri="http://schemas.openxmlformats.org/presentationml/2006/ole">
            <mc:AlternateContent xmlns:mc="http://schemas.openxmlformats.org/markup-compatibility/2006">
              <mc:Choice xmlns:v="urn:schemas-microsoft-com:vml" Requires="v">
                <p:oleObj spid="_x0000_s74757" name="Diagram" r:id="rId4" imgW="7874000" imgH="4000500" progId="Excel.Chart.8">
                  <p:embed/>
                </p:oleObj>
              </mc:Choice>
              <mc:Fallback>
                <p:oleObj name="Diagram" r:id="rId4" imgW="7874000" imgH="4000500" progId="Excel.Chart.8">
                  <p:embed/>
                  <p:pic>
                    <p:nvPicPr>
                      <p:cNvPr id="0" name="Platshållare för innehåll 2"/>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1628775"/>
                        <a:ext cx="7345363"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755" name="Rektangel 2">
            <a:extLst>
              <a:ext uri="{FF2B5EF4-FFF2-40B4-BE49-F238E27FC236}">
                <a16:creationId xmlns:a16="http://schemas.microsoft.com/office/drawing/2014/main" id="{716548F8-745E-174B-B9EB-CF22B0D7C552}"/>
              </a:ext>
            </a:extLst>
          </p:cNvPr>
          <p:cNvSpPr>
            <a:spLocks noChangeArrowheads="1"/>
          </p:cNvSpPr>
          <p:nvPr/>
        </p:nvSpPr>
        <p:spPr bwMode="auto">
          <a:xfrm>
            <a:off x="1979613" y="6308725"/>
            <a:ext cx="4679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sv-SE" altLang="en-SE" b="1">
                <a:solidFill>
                  <a:srgbClr val="660066"/>
                </a:solidFill>
              </a:rPr>
              <a:t>Anjongapet:  </a:t>
            </a:r>
            <a:r>
              <a:rPr lang="sv-SE" altLang="en-SE" b="1">
                <a:solidFill>
                  <a:srgbClr val="3366FF"/>
                </a:solidFill>
              </a:rPr>
              <a:t>Na</a:t>
            </a:r>
            <a:r>
              <a:rPr lang="sv-SE" altLang="en-SE" b="1">
                <a:solidFill>
                  <a:srgbClr val="660066"/>
                </a:solidFill>
              </a:rPr>
              <a:t> </a:t>
            </a:r>
            <a:r>
              <a:rPr lang="mr-IN" altLang="en-SE" b="1"/>
              <a:t>–</a:t>
            </a:r>
            <a:r>
              <a:rPr lang="sv-SE" altLang="en-SE" b="1">
                <a:solidFill>
                  <a:srgbClr val="660066"/>
                </a:solidFill>
              </a:rPr>
              <a:t> </a:t>
            </a:r>
            <a:r>
              <a:rPr lang="sv-SE" altLang="en-SE" b="1">
                <a:solidFill>
                  <a:srgbClr val="FF0000"/>
                </a:solidFill>
              </a:rPr>
              <a:t>Cl</a:t>
            </a:r>
            <a:r>
              <a:rPr lang="sv-SE" altLang="en-SE" b="1" baseline="30000">
                <a:solidFill>
                  <a:srgbClr val="660066"/>
                </a:solidFill>
              </a:rPr>
              <a:t> </a:t>
            </a:r>
            <a:r>
              <a:rPr lang="mr-IN" altLang="en-SE" b="1">
                <a:solidFill>
                  <a:srgbClr val="000000"/>
                </a:solidFill>
              </a:rPr>
              <a:t>–</a:t>
            </a:r>
            <a:r>
              <a:rPr lang="sv-SE" altLang="en-SE" b="1">
                <a:solidFill>
                  <a:srgbClr val="660066"/>
                </a:solidFill>
              </a:rPr>
              <a:t> </a:t>
            </a:r>
            <a:r>
              <a:rPr lang="sv-SE" altLang="en-SE" b="1">
                <a:solidFill>
                  <a:srgbClr val="008000"/>
                </a:solidFill>
              </a:rPr>
              <a:t>HCO3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09B0C0-8D2F-5941-9E37-4F8DE45AE649}"/>
              </a:ext>
            </a:extLst>
          </p:cNvPr>
          <p:cNvSpPr>
            <a:spLocks noGrp="1"/>
          </p:cNvSpPr>
          <p:nvPr>
            <p:ph type="title"/>
          </p:nvPr>
        </p:nvSpPr>
        <p:spPr/>
        <p:txBody>
          <a:bodyPr/>
          <a:lstStyle/>
          <a:p>
            <a:pPr>
              <a:defRPr/>
            </a:pPr>
            <a:r>
              <a:rPr lang="sv-SE" dirty="0"/>
              <a:t>Begrepp</a:t>
            </a:r>
          </a:p>
        </p:txBody>
      </p:sp>
      <p:sp>
        <p:nvSpPr>
          <p:cNvPr id="4" name="Platshållare för innehåll 3">
            <a:extLst>
              <a:ext uri="{FF2B5EF4-FFF2-40B4-BE49-F238E27FC236}">
                <a16:creationId xmlns:a16="http://schemas.microsoft.com/office/drawing/2014/main" id="{150172E5-4ED8-F247-8BB8-D8AF55B4B0FB}"/>
              </a:ext>
            </a:extLst>
          </p:cNvPr>
          <p:cNvSpPr>
            <a:spLocks noGrp="1"/>
          </p:cNvSpPr>
          <p:nvPr>
            <p:ph idx="1"/>
          </p:nvPr>
        </p:nvSpPr>
        <p:spPr/>
        <p:txBody>
          <a:bodyPr/>
          <a:lstStyle/>
          <a:p>
            <a:pPr marL="0" indent="0">
              <a:buFontTx/>
              <a:buNone/>
              <a:tabLst>
                <a:tab pos="1873250" algn="l"/>
              </a:tabLst>
            </a:pPr>
            <a:r>
              <a:rPr lang="sv-SE" altLang="en-SE" b="1"/>
              <a:t>Acidemi</a:t>
            </a:r>
            <a:r>
              <a:rPr lang="sv-SE" altLang="en-SE"/>
              <a:t>:	pH &lt; 7,38</a:t>
            </a:r>
          </a:p>
          <a:p>
            <a:pPr marL="0" indent="0">
              <a:buFontTx/>
              <a:buNone/>
              <a:tabLst>
                <a:tab pos="1873250" algn="l"/>
              </a:tabLst>
            </a:pPr>
            <a:r>
              <a:rPr lang="sv-SE" altLang="en-SE" b="1"/>
              <a:t>Alkalemi</a:t>
            </a:r>
            <a:r>
              <a:rPr lang="sv-SE" altLang="en-SE"/>
              <a:t>:	pH &gt; 7,42</a:t>
            </a:r>
          </a:p>
          <a:p>
            <a:pPr marL="0" indent="0">
              <a:buFontTx/>
              <a:buNone/>
              <a:tabLst>
                <a:tab pos="1873250" algn="l"/>
              </a:tabLst>
            </a:pPr>
            <a:endParaRPr lang="sv-SE" altLang="en-SE"/>
          </a:p>
          <a:p>
            <a:pPr marL="0" indent="0">
              <a:buFontTx/>
              <a:buNone/>
              <a:tabLst>
                <a:tab pos="1873250" algn="l"/>
              </a:tabLst>
            </a:pPr>
            <a:r>
              <a:rPr lang="sv-SE" altLang="en-SE" b="1"/>
              <a:t>Acidos</a:t>
            </a:r>
            <a:r>
              <a:rPr lang="sv-SE" altLang="en-SE"/>
              <a:t>:	process som sänker pH</a:t>
            </a:r>
          </a:p>
          <a:p>
            <a:pPr marL="0" indent="0">
              <a:buFontTx/>
              <a:buNone/>
              <a:tabLst>
                <a:tab pos="1873250" algn="l"/>
              </a:tabLst>
            </a:pPr>
            <a:r>
              <a:rPr lang="sv-SE" altLang="en-SE" b="1"/>
              <a:t>Alkalos</a:t>
            </a:r>
            <a:r>
              <a:rPr lang="sv-SE" altLang="en-SE"/>
              <a:t>:	process som höjer pH</a:t>
            </a:r>
          </a:p>
          <a:p>
            <a:pPr marL="0" indent="0">
              <a:buFontTx/>
              <a:buNone/>
              <a:tabLst>
                <a:tab pos="1873250" algn="l"/>
              </a:tabLst>
            </a:pPr>
            <a:endParaRPr lang="sv-SE" altLang="en-SE"/>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045312-1E02-1642-8051-5B2576FEEE1E}"/>
              </a:ext>
            </a:extLst>
          </p:cNvPr>
          <p:cNvSpPr>
            <a:spLocks noGrp="1"/>
          </p:cNvSpPr>
          <p:nvPr>
            <p:ph type="title"/>
          </p:nvPr>
        </p:nvSpPr>
        <p:spPr/>
        <p:txBody>
          <a:bodyPr/>
          <a:lstStyle/>
          <a:p>
            <a:r>
              <a:rPr lang="sv-SE" altLang="en-SE"/>
              <a:t>Förväntat anjongap (AG)</a:t>
            </a:r>
          </a:p>
        </p:txBody>
      </p:sp>
      <p:sp>
        <p:nvSpPr>
          <p:cNvPr id="10" name="Content Placeholder 9">
            <a:extLst>
              <a:ext uri="{FF2B5EF4-FFF2-40B4-BE49-F238E27FC236}">
                <a16:creationId xmlns:a16="http://schemas.microsoft.com/office/drawing/2014/main" id="{3EE0EE25-A55E-4946-A62D-42ABB6CE79AA}"/>
              </a:ext>
            </a:extLst>
          </p:cNvPr>
          <p:cNvSpPr>
            <a:spLocks noGrp="1"/>
          </p:cNvSpPr>
          <p:nvPr>
            <p:ph idx="1"/>
          </p:nvPr>
        </p:nvSpPr>
        <p:spPr/>
        <p:txBody>
          <a:bodyPr/>
          <a:lstStyle/>
          <a:p>
            <a:endParaRPr lang="en-SE" dirty="0"/>
          </a:p>
          <a:p>
            <a:pPr marL="0" indent="0" algn="ctr">
              <a:buNone/>
            </a:pPr>
            <a:endParaRPr lang="sv-SE" altLang="en-SE" dirty="0"/>
          </a:p>
          <a:p>
            <a:pPr marL="0" indent="0" algn="ctr">
              <a:buNone/>
            </a:pPr>
            <a:endParaRPr lang="sv-SE" altLang="en-SE" dirty="0"/>
          </a:p>
          <a:p>
            <a:pPr marL="0" indent="0" algn="ctr">
              <a:buNone/>
            </a:pPr>
            <a:r>
              <a:rPr lang="sv-SE" altLang="en-SE" dirty="0"/>
              <a:t>Normalt AG  </a:t>
            </a:r>
            <a:r>
              <a:rPr lang="en-US" altLang="en-SE" dirty="0"/>
              <a:t>≈</a:t>
            </a:r>
            <a:r>
              <a:rPr lang="sv-SE" altLang="en-SE" dirty="0"/>
              <a:t> 6 - 10 </a:t>
            </a:r>
            <a:r>
              <a:rPr lang="sv-SE" altLang="en-SE" dirty="0" err="1"/>
              <a:t>mmol</a:t>
            </a:r>
            <a:r>
              <a:rPr lang="sv-SE" altLang="en-SE" dirty="0"/>
              <a:t>/L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9FBEA7-7BDA-C041-970D-07E2CADF66FF}"/>
              </a:ext>
            </a:extLst>
          </p:cNvPr>
          <p:cNvSpPr>
            <a:spLocks noGrp="1"/>
          </p:cNvSpPr>
          <p:nvPr>
            <p:ph type="title"/>
          </p:nvPr>
        </p:nvSpPr>
        <p:spPr/>
        <p:txBody>
          <a:bodyPr/>
          <a:lstStyle/>
          <a:p>
            <a:pPr>
              <a:defRPr/>
            </a:pPr>
            <a:r>
              <a:rPr lang="sv-SE" dirty="0"/>
              <a:t>Delta </a:t>
            </a:r>
            <a:r>
              <a:rPr lang="sv-SE" dirty="0" err="1"/>
              <a:t>anjongap</a:t>
            </a:r>
            <a:endParaRPr lang="sv-SE" dirty="0"/>
          </a:p>
        </p:txBody>
      </p:sp>
      <p:sp>
        <p:nvSpPr>
          <p:cNvPr id="5" name="Platshållare för innehåll 4">
            <a:extLst>
              <a:ext uri="{FF2B5EF4-FFF2-40B4-BE49-F238E27FC236}">
                <a16:creationId xmlns:a16="http://schemas.microsoft.com/office/drawing/2014/main" id="{44F41032-9994-5749-80C0-EF2F5B87B291}"/>
              </a:ext>
            </a:extLst>
          </p:cNvPr>
          <p:cNvSpPr>
            <a:spLocks noGrp="1"/>
          </p:cNvSpPr>
          <p:nvPr>
            <p:ph idx="1"/>
          </p:nvPr>
        </p:nvSpPr>
        <p:spPr/>
        <p:txBody>
          <a:bodyPr/>
          <a:lstStyle/>
          <a:p>
            <a:r>
              <a:rPr lang="sv-SE" altLang="en-SE"/>
              <a:t>Delta AG = befintligt AG </a:t>
            </a:r>
            <a:r>
              <a:rPr lang="mr-IN" altLang="en-SE"/>
              <a:t>–</a:t>
            </a:r>
            <a:r>
              <a:rPr lang="sv-SE" altLang="en-SE"/>
              <a:t> förväntat AG</a:t>
            </a:r>
          </a:p>
          <a:p>
            <a:endParaRPr lang="sv-SE" altLang="en-SE"/>
          </a:p>
          <a:p>
            <a:r>
              <a:rPr lang="sv-SE" altLang="en-SE"/>
              <a:t>Om det finns ett delta AG föreligger extra anjoner, dvs föreligger en </a:t>
            </a:r>
            <a:r>
              <a:rPr lang="sv-SE" altLang="en-SE" b="1">
                <a:solidFill>
                  <a:srgbClr val="FF0000"/>
                </a:solidFill>
              </a:rPr>
              <a:t>metabol acidos</a:t>
            </a:r>
          </a:p>
          <a:p>
            <a:endParaRPr lang="sv-SE" altLang="en-SE">
              <a:solidFill>
                <a:srgbClr val="000000"/>
              </a:solidFill>
            </a:endParaRPr>
          </a:p>
          <a:p>
            <a:r>
              <a:rPr lang="sv-SE" altLang="en-SE">
                <a:solidFill>
                  <a:srgbClr val="000000"/>
                </a:solidFill>
              </a:rPr>
              <a:t>Det är delta AG-värdet som behöver förklaras, inte AG-värdet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9F06E4-2161-FB43-8FE7-1CE3D7AE68DF}"/>
              </a:ext>
            </a:extLst>
          </p:cNvPr>
          <p:cNvSpPr>
            <a:spLocks noGrp="1"/>
          </p:cNvSpPr>
          <p:nvPr>
            <p:ph type="title"/>
          </p:nvPr>
        </p:nvSpPr>
        <p:spPr>
          <a:xfrm>
            <a:off x="0" y="609600"/>
            <a:ext cx="9144000" cy="1143000"/>
          </a:xfrm>
        </p:spPr>
        <p:txBody>
          <a:bodyPr/>
          <a:lstStyle/>
          <a:p>
            <a:r>
              <a:rPr lang="sv-SE" altLang="en-SE"/>
              <a:t>Rutin beräkning av AG &amp; Delta AG?</a:t>
            </a:r>
          </a:p>
        </p:txBody>
      </p:sp>
      <p:sp>
        <p:nvSpPr>
          <p:cNvPr id="3" name="Platshållare för innehåll 2">
            <a:extLst>
              <a:ext uri="{FF2B5EF4-FFF2-40B4-BE49-F238E27FC236}">
                <a16:creationId xmlns:a16="http://schemas.microsoft.com/office/drawing/2014/main" id="{BC804F60-C36C-9141-BDBA-9709D222E63D}"/>
              </a:ext>
            </a:extLst>
          </p:cNvPr>
          <p:cNvSpPr>
            <a:spLocks noGrp="1"/>
          </p:cNvSpPr>
          <p:nvPr>
            <p:ph idx="1"/>
          </p:nvPr>
        </p:nvSpPr>
        <p:spPr/>
        <p:txBody>
          <a:bodyPr/>
          <a:lstStyle/>
          <a:p>
            <a:pPr marL="514350" indent="-514350">
              <a:buFont typeface="Times" pitchFamily="2" charset="0"/>
              <a:buAutoNum type="arabicPeriod"/>
            </a:pPr>
            <a:r>
              <a:rPr lang="sv-SE" altLang="en-SE"/>
              <a:t>Avslöjer om det finns en </a:t>
            </a:r>
            <a:r>
              <a:rPr lang="sv-SE" altLang="en-SE" b="1">
                <a:solidFill>
                  <a:srgbClr val="FF0000"/>
                </a:solidFill>
              </a:rPr>
              <a:t>metabol acidos </a:t>
            </a:r>
            <a:r>
              <a:rPr lang="sv-SE" altLang="en-SE"/>
              <a:t>som döljs av en samtidig </a:t>
            </a:r>
            <a:r>
              <a:rPr lang="sv-SE" altLang="en-SE" b="1">
                <a:solidFill>
                  <a:srgbClr val="008000"/>
                </a:solidFill>
              </a:rPr>
              <a:t>metabol alkalos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3743FB-968A-4A49-9FF9-7DB85F5C5A8A}"/>
              </a:ext>
            </a:extLst>
          </p:cNvPr>
          <p:cNvSpPr>
            <a:spLocks noGrp="1"/>
          </p:cNvSpPr>
          <p:nvPr>
            <p:ph type="title"/>
          </p:nvPr>
        </p:nvSpPr>
        <p:spPr/>
        <p:txBody>
          <a:bodyPr/>
          <a:lstStyle/>
          <a:p>
            <a:r>
              <a:rPr lang="sv-SE" altLang="en-SE"/>
              <a:t>24 årig med typ 1 diabetes</a:t>
            </a:r>
          </a:p>
        </p:txBody>
      </p:sp>
      <p:sp>
        <p:nvSpPr>
          <p:cNvPr id="5" name="Platshållare för innehåll 4">
            <a:extLst>
              <a:ext uri="{FF2B5EF4-FFF2-40B4-BE49-F238E27FC236}">
                <a16:creationId xmlns:a16="http://schemas.microsoft.com/office/drawing/2014/main" id="{E48C6760-6983-CA47-85ED-2C83A754B709}"/>
              </a:ext>
            </a:extLst>
          </p:cNvPr>
          <p:cNvSpPr>
            <a:spLocks noGrp="1"/>
          </p:cNvSpPr>
          <p:nvPr>
            <p:ph sz="half" idx="1"/>
          </p:nvPr>
        </p:nvSpPr>
        <p:spPr/>
        <p:txBody>
          <a:bodyPr/>
          <a:lstStyle/>
          <a:p>
            <a:pPr>
              <a:defRPr/>
            </a:pPr>
            <a:r>
              <a:rPr lang="sv-SE" dirty="0"/>
              <a:t>pH 7,40</a:t>
            </a:r>
          </a:p>
          <a:p>
            <a:pPr>
              <a:defRPr/>
            </a:pPr>
            <a:r>
              <a:rPr lang="sv-SE" dirty="0"/>
              <a:t>pCO2 5,3</a:t>
            </a:r>
          </a:p>
          <a:p>
            <a:pPr>
              <a:defRPr/>
            </a:pPr>
            <a:r>
              <a:rPr lang="sv-SE" dirty="0"/>
              <a:t>HCO3 24</a:t>
            </a:r>
          </a:p>
          <a:p>
            <a:pPr>
              <a:defRPr/>
            </a:pPr>
            <a:endParaRPr lang="sv-SE" dirty="0"/>
          </a:p>
          <a:p>
            <a:pPr>
              <a:defRPr/>
            </a:pPr>
            <a:r>
              <a:rPr lang="sv-SE" dirty="0" err="1"/>
              <a:t>Glu</a:t>
            </a:r>
            <a:r>
              <a:rPr lang="sv-SE" dirty="0"/>
              <a:t> 19</a:t>
            </a:r>
          </a:p>
          <a:p>
            <a:pPr>
              <a:defRPr/>
            </a:pPr>
            <a:endParaRPr lang="sv-SE" dirty="0"/>
          </a:p>
          <a:p>
            <a:pPr>
              <a:defRPr/>
            </a:pPr>
            <a:r>
              <a:rPr lang="sv-SE" dirty="0"/>
              <a:t>Na 140</a:t>
            </a:r>
          </a:p>
          <a:p>
            <a:pPr>
              <a:defRPr/>
            </a:pPr>
            <a:r>
              <a:rPr lang="sv-SE" dirty="0" err="1"/>
              <a:t>Cl</a:t>
            </a:r>
            <a:r>
              <a:rPr lang="sv-SE" dirty="0"/>
              <a:t> 98</a:t>
            </a:r>
          </a:p>
        </p:txBody>
      </p:sp>
      <p:sp>
        <p:nvSpPr>
          <p:cNvPr id="3" name="Platshållare för innehåll 2">
            <a:extLst>
              <a:ext uri="{FF2B5EF4-FFF2-40B4-BE49-F238E27FC236}">
                <a16:creationId xmlns:a16="http://schemas.microsoft.com/office/drawing/2014/main" id="{A8DEA103-3440-9241-8A7D-1BF62D0E7A7D}"/>
              </a:ext>
            </a:extLst>
          </p:cNvPr>
          <p:cNvSpPr>
            <a:spLocks noGrp="1"/>
          </p:cNvSpPr>
          <p:nvPr>
            <p:ph sz="half" idx="2"/>
          </p:nvPr>
        </p:nvSpPr>
        <p:spPr>
          <a:xfrm>
            <a:off x="3492500" y="1981200"/>
            <a:ext cx="5256213" cy="4114800"/>
          </a:xfrm>
        </p:spPr>
        <p:txBody>
          <a:bodyPr/>
          <a:lstStyle/>
          <a:p>
            <a:r>
              <a:rPr lang="sv-SE" altLang="en-SE" dirty="0"/>
              <a:t>pH, pCO2, HCO3 inom normala gränser.</a:t>
            </a:r>
          </a:p>
          <a:p>
            <a:endParaRPr lang="sv-SE" altLang="en-SE" dirty="0"/>
          </a:p>
          <a:p>
            <a:r>
              <a:rPr lang="sv-SE" altLang="en-SE" dirty="0"/>
              <a:t>AG:  140 </a:t>
            </a:r>
            <a:r>
              <a:rPr lang="mr-IN" altLang="en-SE" dirty="0"/>
              <a:t>–</a:t>
            </a:r>
            <a:r>
              <a:rPr lang="sv-SE" altLang="en-SE" dirty="0"/>
              <a:t> 98 </a:t>
            </a:r>
            <a:r>
              <a:rPr lang="mr-IN" altLang="en-SE" dirty="0"/>
              <a:t>–</a:t>
            </a:r>
            <a:r>
              <a:rPr lang="sv-SE" altLang="en-SE" dirty="0"/>
              <a:t> 24 = 18</a:t>
            </a:r>
          </a:p>
          <a:p>
            <a:r>
              <a:rPr lang="sv-SE" altLang="en-SE" dirty="0"/>
              <a:t>Förväntat AG 8</a:t>
            </a:r>
          </a:p>
          <a:p>
            <a:r>
              <a:rPr lang="sv-SE" altLang="en-SE" dirty="0"/>
              <a:t>Delta AG 10: </a:t>
            </a:r>
            <a:r>
              <a:rPr lang="sv-SE" altLang="en-SE" b="1" dirty="0">
                <a:solidFill>
                  <a:srgbClr val="FF0000"/>
                </a:solidFill>
              </a:rPr>
              <a:t>metabol </a:t>
            </a:r>
            <a:r>
              <a:rPr lang="sv-SE" altLang="en-SE" b="1" dirty="0" err="1">
                <a:solidFill>
                  <a:srgbClr val="FF0000"/>
                </a:solidFill>
              </a:rPr>
              <a:t>acidos</a:t>
            </a:r>
            <a:r>
              <a:rPr lang="sv-SE" altLang="en-SE" b="1" dirty="0">
                <a:solidFill>
                  <a:srgbClr val="FF0000"/>
                </a:solidFill>
              </a:rPr>
              <a:t> </a:t>
            </a:r>
            <a:r>
              <a:rPr lang="sv-SE" altLang="en-SE" dirty="0"/>
              <a:t>sannolikt DKA</a:t>
            </a:r>
          </a:p>
          <a:p>
            <a:r>
              <a:rPr lang="sv-SE" altLang="en-SE" dirty="0"/>
              <a:t>En </a:t>
            </a:r>
            <a:r>
              <a:rPr lang="sv-SE" altLang="en-SE" b="1" dirty="0">
                <a:solidFill>
                  <a:srgbClr val="008000"/>
                </a:solidFill>
              </a:rPr>
              <a:t>metabol </a:t>
            </a:r>
            <a:r>
              <a:rPr lang="sv-SE" altLang="en-SE" b="1" dirty="0" err="1">
                <a:solidFill>
                  <a:srgbClr val="008000"/>
                </a:solidFill>
              </a:rPr>
              <a:t>alkalos</a:t>
            </a:r>
            <a:r>
              <a:rPr lang="sv-SE" altLang="en-SE" b="1" dirty="0">
                <a:solidFill>
                  <a:srgbClr val="008000"/>
                </a:solidFill>
              </a:rPr>
              <a:t> </a:t>
            </a:r>
            <a:r>
              <a:rPr lang="sv-SE" altLang="en-SE" dirty="0"/>
              <a:t>måste samtidigt föreligga (kräkning?)</a:t>
            </a:r>
          </a:p>
          <a:p>
            <a:endParaRPr lang="sv-SE" altLang="en-S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830425DB-0443-7C49-B06C-19BA33CA418C}"/>
              </a:ext>
            </a:extLst>
          </p:cNvPr>
          <p:cNvSpPr>
            <a:spLocks noGrp="1"/>
          </p:cNvSpPr>
          <p:nvPr>
            <p:ph sz="half" idx="1"/>
          </p:nvPr>
        </p:nvSpPr>
        <p:spPr/>
        <p:txBody>
          <a:bodyPr/>
          <a:lstStyle/>
          <a:p>
            <a:pPr>
              <a:defRPr/>
            </a:pPr>
            <a:endParaRPr lang="sv-SE" dirty="0"/>
          </a:p>
        </p:txBody>
      </p:sp>
      <p:sp>
        <p:nvSpPr>
          <p:cNvPr id="5" name="Platshållare för innehåll 4">
            <a:extLst>
              <a:ext uri="{FF2B5EF4-FFF2-40B4-BE49-F238E27FC236}">
                <a16:creationId xmlns:a16="http://schemas.microsoft.com/office/drawing/2014/main" id="{AF040A75-866C-2B4D-8FA1-7B2EBC8FCE41}"/>
              </a:ext>
            </a:extLst>
          </p:cNvPr>
          <p:cNvSpPr>
            <a:spLocks noGrp="1"/>
          </p:cNvSpPr>
          <p:nvPr>
            <p:ph sz="half" idx="2"/>
          </p:nvPr>
        </p:nvSpPr>
        <p:spPr>
          <a:xfrm>
            <a:off x="4067175" y="1052513"/>
            <a:ext cx="4608513" cy="4114800"/>
          </a:xfrm>
        </p:spPr>
        <p:txBody>
          <a:bodyPr/>
          <a:lstStyle/>
          <a:p>
            <a:r>
              <a:rPr lang="sv-SE" altLang="en-SE" dirty="0"/>
              <a:t>pH normalt</a:t>
            </a:r>
          </a:p>
          <a:p>
            <a:r>
              <a:rPr lang="sv-SE" altLang="en-SE" dirty="0"/>
              <a:t>pCO2 &lt; 5.0:  </a:t>
            </a:r>
            <a:r>
              <a:rPr lang="sv-SE" altLang="en-SE" i="1" dirty="0"/>
              <a:t>lindrig</a:t>
            </a:r>
            <a:r>
              <a:rPr lang="sv-SE" altLang="en-SE" dirty="0"/>
              <a:t> </a:t>
            </a:r>
            <a:r>
              <a:rPr lang="sv-SE" altLang="en-SE" b="1" dirty="0">
                <a:solidFill>
                  <a:srgbClr val="FF6600"/>
                </a:solidFill>
              </a:rPr>
              <a:t>respiratorisk </a:t>
            </a:r>
            <a:r>
              <a:rPr lang="sv-SE" altLang="en-SE" b="1" dirty="0" err="1">
                <a:solidFill>
                  <a:srgbClr val="FF6600"/>
                </a:solidFill>
              </a:rPr>
              <a:t>alkalos</a:t>
            </a:r>
            <a:endParaRPr lang="sv-SE" altLang="en-SE" b="1" dirty="0">
              <a:solidFill>
                <a:srgbClr val="FF6600"/>
              </a:solidFill>
            </a:endParaRPr>
          </a:p>
          <a:p>
            <a:r>
              <a:rPr lang="sv-SE" altLang="en-SE" dirty="0"/>
              <a:t>HCO3 23 dock laktat 3,5: </a:t>
            </a:r>
            <a:r>
              <a:rPr lang="sv-SE" altLang="en-SE" i="1" dirty="0"/>
              <a:t>lindrig</a:t>
            </a:r>
            <a:r>
              <a:rPr lang="sv-SE" altLang="en-SE" dirty="0"/>
              <a:t> </a:t>
            </a:r>
            <a:r>
              <a:rPr lang="sv-SE" altLang="en-SE" b="1" dirty="0">
                <a:solidFill>
                  <a:srgbClr val="FF0000"/>
                </a:solidFill>
              </a:rPr>
              <a:t>metabol </a:t>
            </a:r>
            <a:r>
              <a:rPr lang="sv-SE" altLang="en-SE" b="1" dirty="0" err="1">
                <a:solidFill>
                  <a:srgbClr val="FF0000"/>
                </a:solidFill>
              </a:rPr>
              <a:t>acidos</a:t>
            </a:r>
            <a:endParaRPr lang="sv-SE" altLang="en-SE" b="1" dirty="0">
              <a:solidFill>
                <a:srgbClr val="FF0000"/>
              </a:solidFill>
            </a:endParaRPr>
          </a:p>
          <a:p>
            <a:endParaRPr lang="sv-SE" altLang="en-SE" dirty="0"/>
          </a:p>
          <a:p>
            <a:r>
              <a:rPr lang="sv-SE" altLang="en-SE" dirty="0"/>
              <a:t>AG:  128 </a:t>
            </a:r>
            <a:r>
              <a:rPr lang="mr-IN" altLang="en-SE" dirty="0"/>
              <a:t>–</a:t>
            </a:r>
            <a:r>
              <a:rPr lang="sv-SE" altLang="en-SE" dirty="0"/>
              <a:t> 79 </a:t>
            </a:r>
            <a:r>
              <a:rPr lang="mr-IN" altLang="en-SE" dirty="0"/>
              <a:t>–</a:t>
            </a:r>
            <a:r>
              <a:rPr lang="sv-SE" altLang="en-SE" dirty="0"/>
              <a:t> 23 = 26</a:t>
            </a:r>
          </a:p>
          <a:p>
            <a:r>
              <a:rPr lang="sv-SE" altLang="en-SE" dirty="0"/>
              <a:t>Förväntat AG 8</a:t>
            </a:r>
          </a:p>
          <a:p>
            <a:r>
              <a:rPr lang="sv-SE" altLang="en-SE" dirty="0"/>
              <a:t>Delta AG:  18, således </a:t>
            </a:r>
            <a:r>
              <a:rPr lang="sv-SE" altLang="en-SE" i="1" dirty="0"/>
              <a:t>uttalad</a:t>
            </a:r>
            <a:r>
              <a:rPr lang="sv-SE" altLang="en-SE" dirty="0"/>
              <a:t> </a:t>
            </a:r>
            <a:r>
              <a:rPr lang="sv-SE" altLang="en-SE" b="1" dirty="0">
                <a:solidFill>
                  <a:srgbClr val="FF0000"/>
                </a:solidFill>
              </a:rPr>
              <a:t>metabol </a:t>
            </a:r>
            <a:r>
              <a:rPr lang="sv-SE" altLang="en-SE" b="1" dirty="0" err="1">
                <a:solidFill>
                  <a:srgbClr val="FF0000"/>
                </a:solidFill>
              </a:rPr>
              <a:t>acidos</a:t>
            </a:r>
            <a:r>
              <a:rPr lang="sv-SE" altLang="en-SE" b="1" dirty="0">
                <a:solidFill>
                  <a:srgbClr val="FF0000"/>
                </a:solidFill>
              </a:rPr>
              <a:t>!</a:t>
            </a:r>
          </a:p>
        </p:txBody>
      </p:sp>
      <p:pic>
        <p:nvPicPr>
          <p:cNvPr id="84995" name="Bildobjekt 2" descr="Nedsatt AT 57 år alkohol ketoacidos blodgas.jpg">
            <a:extLst>
              <a:ext uri="{FF2B5EF4-FFF2-40B4-BE49-F238E27FC236}">
                <a16:creationId xmlns:a16="http://schemas.microsoft.com/office/drawing/2014/main" id="{AA35E336-F447-FF4F-BD91-2D5B28A76CD2}"/>
              </a:ext>
            </a:extLst>
          </p:cNvPr>
          <p:cNvPicPr>
            <a:picLocks noChangeAspect="1"/>
          </p:cNvPicPr>
          <p:nvPr/>
        </p:nvPicPr>
        <p:blipFill>
          <a:blip r:embed="rId3">
            <a:extLst>
              <a:ext uri="{28A0092B-C50C-407E-A947-70E740481C1C}">
                <a14:useLocalDpi xmlns:a14="http://schemas.microsoft.com/office/drawing/2010/main" val="0"/>
              </a:ext>
            </a:extLst>
          </a:blip>
          <a:srcRect t="22813" r="36388" b="13515"/>
          <a:stretch>
            <a:fillRect/>
          </a:stretch>
        </p:blipFill>
        <p:spPr bwMode="auto">
          <a:xfrm>
            <a:off x="323850" y="1125538"/>
            <a:ext cx="3540125"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097BC9A-F917-AC47-85CF-90CF5CA6ED31}"/>
              </a:ext>
            </a:extLst>
          </p:cNvPr>
          <p:cNvSpPr>
            <a:spLocks noGrp="1"/>
          </p:cNvSpPr>
          <p:nvPr>
            <p:ph idx="1"/>
          </p:nvPr>
        </p:nvSpPr>
        <p:spPr/>
        <p:txBody>
          <a:bodyPr/>
          <a:lstStyle/>
          <a:p>
            <a:pPr marL="514350" indent="-514350">
              <a:buFont typeface="+mj-lt"/>
              <a:buAutoNum type="arabicPeriod" startAt="2"/>
              <a:defRPr/>
            </a:pPr>
            <a:r>
              <a:rPr lang="sv-SE" dirty="0"/>
              <a:t>Differentialdiagnos av </a:t>
            </a:r>
            <a:r>
              <a:rPr lang="sv-SE" b="1" dirty="0">
                <a:solidFill>
                  <a:srgbClr val="FF0000"/>
                </a:solidFill>
              </a:rPr>
              <a:t>metabol </a:t>
            </a:r>
            <a:r>
              <a:rPr lang="sv-SE" b="1" dirty="0" err="1">
                <a:solidFill>
                  <a:srgbClr val="FF0000"/>
                </a:solidFill>
              </a:rPr>
              <a:t>acidos</a:t>
            </a:r>
            <a:endParaRPr lang="sv-SE" b="1" dirty="0">
              <a:solidFill>
                <a:srgbClr val="FF0000"/>
              </a:solidFill>
            </a:endParaRPr>
          </a:p>
        </p:txBody>
      </p:sp>
      <p:sp>
        <p:nvSpPr>
          <p:cNvPr id="4" name="Rubrik 3">
            <a:extLst>
              <a:ext uri="{FF2B5EF4-FFF2-40B4-BE49-F238E27FC236}">
                <a16:creationId xmlns:a16="http://schemas.microsoft.com/office/drawing/2014/main" id="{75B65D4C-8C15-D54F-9748-87268CB17E41}"/>
              </a:ext>
            </a:extLst>
          </p:cNvPr>
          <p:cNvSpPr>
            <a:spLocks noGrp="1"/>
          </p:cNvSpPr>
          <p:nvPr>
            <p:ph type="title"/>
          </p:nvPr>
        </p:nvSpPr>
        <p:spPr>
          <a:xfrm>
            <a:off x="0" y="609600"/>
            <a:ext cx="9144000" cy="1143000"/>
          </a:xfrm>
        </p:spPr>
        <p:txBody>
          <a:bodyPr/>
          <a:lstStyle/>
          <a:p>
            <a:r>
              <a:rPr lang="sv-SE" altLang="en-SE"/>
              <a:t>Rutin beräkning av AG &amp; Delta AG?</a:t>
            </a:r>
            <a:br>
              <a:rPr lang="sv-SE" altLang="en-SE"/>
            </a:br>
            <a:endParaRPr lang="sv-SE" altLang="en-SE"/>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FDB035-7049-D847-9281-F70D7CD1EBCF}"/>
              </a:ext>
            </a:extLst>
          </p:cNvPr>
          <p:cNvSpPr>
            <a:spLocks noGrp="1"/>
          </p:cNvSpPr>
          <p:nvPr>
            <p:ph type="title"/>
          </p:nvPr>
        </p:nvSpPr>
        <p:spPr/>
        <p:txBody>
          <a:bodyPr/>
          <a:lstStyle/>
          <a:p>
            <a:r>
              <a:rPr lang="sv-SE" altLang="en-SE"/>
              <a:t>Två sorts metabol acidos</a:t>
            </a:r>
          </a:p>
        </p:txBody>
      </p:sp>
      <p:sp>
        <p:nvSpPr>
          <p:cNvPr id="3" name="Platshållare för text 2">
            <a:extLst>
              <a:ext uri="{FF2B5EF4-FFF2-40B4-BE49-F238E27FC236}">
                <a16:creationId xmlns:a16="http://schemas.microsoft.com/office/drawing/2014/main" id="{F4F9D07E-9462-9A4D-B3D9-11F2AF477471}"/>
              </a:ext>
            </a:extLst>
          </p:cNvPr>
          <p:cNvSpPr>
            <a:spLocks noGrp="1"/>
          </p:cNvSpPr>
          <p:nvPr>
            <p:ph type="body" idx="1"/>
          </p:nvPr>
        </p:nvSpPr>
        <p:spPr>
          <a:xfrm>
            <a:off x="3132138" y="1773238"/>
            <a:ext cx="2746375" cy="977900"/>
          </a:xfrm>
        </p:spPr>
        <p:txBody>
          <a:bodyPr/>
          <a:lstStyle/>
          <a:p>
            <a:pPr algn="ctr"/>
            <a:r>
              <a:rPr lang="sv-SE" altLang="en-SE">
                <a:solidFill>
                  <a:srgbClr val="FF0000"/>
                </a:solidFill>
              </a:rPr>
              <a:t>Ökat AG</a:t>
            </a:r>
          </a:p>
          <a:p>
            <a:pPr algn="ctr"/>
            <a:r>
              <a:rPr lang="sv-SE" altLang="en-SE">
                <a:solidFill>
                  <a:srgbClr val="FF0000"/>
                </a:solidFill>
              </a:rPr>
              <a:t>metabol acidos</a:t>
            </a:r>
          </a:p>
        </p:txBody>
      </p:sp>
      <p:sp>
        <p:nvSpPr>
          <p:cNvPr id="5" name="Platshållare för text 4">
            <a:extLst>
              <a:ext uri="{FF2B5EF4-FFF2-40B4-BE49-F238E27FC236}">
                <a16:creationId xmlns:a16="http://schemas.microsoft.com/office/drawing/2014/main" id="{34F64A42-C0A3-D847-9CA3-0D88E8711134}"/>
              </a:ext>
            </a:extLst>
          </p:cNvPr>
          <p:cNvSpPr>
            <a:spLocks noGrp="1"/>
          </p:cNvSpPr>
          <p:nvPr>
            <p:ph type="body" sz="quarter" idx="3"/>
          </p:nvPr>
        </p:nvSpPr>
        <p:spPr>
          <a:xfrm>
            <a:off x="6157913" y="1803400"/>
            <a:ext cx="2735262" cy="904875"/>
          </a:xfrm>
        </p:spPr>
        <p:txBody>
          <a:bodyPr/>
          <a:lstStyle/>
          <a:p>
            <a:pPr algn="ctr">
              <a:defRPr/>
            </a:pPr>
            <a:r>
              <a:rPr lang="sv-SE" dirty="0" err="1">
                <a:solidFill>
                  <a:srgbClr val="FF0000"/>
                </a:solidFill>
              </a:rPr>
              <a:t>Hyperklorem</a:t>
            </a:r>
            <a:endParaRPr lang="sv-SE" dirty="0">
              <a:solidFill>
                <a:srgbClr val="FF0000"/>
              </a:solidFill>
            </a:endParaRPr>
          </a:p>
          <a:p>
            <a:pPr algn="ctr">
              <a:defRPr/>
            </a:pPr>
            <a:r>
              <a:rPr lang="sv-SE" dirty="0">
                <a:solidFill>
                  <a:srgbClr val="FF0000"/>
                </a:solidFill>
              </a:rPr>
              <a:t>metabol </a:t>
            </a:r>
            <a:r>
              <a:rPr lang="sv-SE" dirty="0" err="1">
                <a:solidFill>
                  <a:srgbClr val="FF0000"/>
                </a:solidFill>
              </a:rPr>
              <a:t>acidos</a:t>
            </a:r>
            <a:endParaRPr lang="sv-SE" dirty="0">
              <a:solidFill>
                <a:srgbClr val="FF0000"/>
              </a:solidFill>
            </a:endParaRPr>
          </a:p>
        </p:txBody>
      </p:sp>
      <p:graphicFrame>
        <p:nvGraphicFramePr>
          <p:cNvPr id="6" name="Platshållare för innehåll 6">
            <a:extLst>
              <a:ext uri="{FF2B5EF4-FFF2-40B4-BE49-F238E27FC236}">
                <a16:creationId xmlns:a16="http://schemas.microsoft.com/office/drawing/2014/main" id="{00F81D33-7B7A-DA40-A772-91F0A23D7E07}"/>
              </a:ext>
            </a:extLst>
          </p:cNvPr>
          <p:cNvGraphicFramePr>
            <a:graphicFrameLocks noGrp="1"/>
          </p:cNvGraphicFramePr>
          <p:nvPr>
            <p:ph sz="quarter" idx="4"/>
            <p:extLst>
              <p:ext uri="{D42A27DB-BD31-4B8C-83A1-F6EECF244321}">
                <p14:modId xmlns:p14="http://schemas.microsoft.com/office/powerpoint/2010/main" val="647631076"/>
              </p:ext>
            </p:extLst>
          </p:nvPr>
        </p:nvGraphicFramePr>
        <p:xfrm>
          <a:off x="6386513" y="2903538"/>
          <a:ext cx="2455862" cy="35702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Platshållare för innehåll 6">
            <a:extLst>
              <a:ext uri="{FF2B5EF4-FFF2-40B4-BE49-F238E27FC236}">
                <a16:creationId xmlns:a16="http://schemas.microsoft.com/office/drawing/2014/main" id="{FBB426C8-854A-7B47-BB38-A9BEE7654CD8}"/>
              </a:ext>
            </a:extLst>
          </p:cNvPr>
          <p:cNvGraphicFramePr>
            <a:graphicFrameLocks noGrp="1"/>
          </p:cNvGraphicFramePr>
          <p:nvPr>
            <p:ph sz="half" idx="2"/>
            <p:extLst>
              <p:ext uri="{D42A27DB-BD31-4B8C-83A1-F6EECF244321}">
                <p14:modId xmlns:p14="http://schemas.microsoft.com/office/powerpoint/2010/main" val="615530498"/>
              </p:ext>
            </p:extLst>
          </p:nvPr>
        </p:nvGraphicFramePr>
        <p:xfrm>
          <a:off x="3398838" y="2903538"/>
          <a:ext cx="2635250" cy="35702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Platshållare för innehåll 6">
            <a:extLst>
              <a:ext uri="{FF2B5EF4-FFF2-40B4-BE49-F238E27FC236}">
                <a16:creationId xmlns:a16="http://schemas.microsoft.com/office/drawing/2014/main" id="{7B353E67-398E-C041-A5F0-DD5AB1F5175A}"/>
              </a:ext>
            </a:extLst>
          </p:cNvPr>
          <p:cNvGraphicFramePr>
            <a:graphicFrameLocks/>
          </p:cNvGraphicFramePr>
          <p:nvPr>
            <p:extLst>
              <p:ext uri="{D42A27DB-BD31-4B8C-83A1-F6EECF244321}">
                <p14:modId xmlns:p14="http://schemas.microsoft.com/office/powerpoint/2010/main" val="3639740687"/>
              </p:ext>
            </p:extLst>
          </p:nvPr>
        </p:nvGraphicFramePr>
        <p:xfrm>
          <a:off x="301625" y="2903538"/>
          <a:ext cx="2779713" cy="3582987"/>
        </p:xfrm>
        <a:graphic>
          <a:graphicData uri="http://schemas.openxmlformats.org/drawingml/2006/chart">
            <c:chart xmlns:c="http://schemas.openxmlformats.org/drawingml/2006/chart" xmlns:r="http://schemas.openxmlformats.org/officeDocument/2006/relationships" r:id="rId5"/>
          </a:graphicData>
        </a:graphic>
      </p:graphicFrame>
      <p:sp>
        <p:nvSpPr>
          <p:cNvPr id="9" name="Platshållare för text 2">
            <a:extLst>
              <a:ext uri="{FF2B5EF4-FFF2-40B4-BE49-F238E27FC236}">
                <a16:creationId xmlns:a16="http://schemas.microsoft.com/office/drawing/2014/main" id="{C9C50CC4-91AE-BE4A-8E90-5A572F57539D}"/>
              </a:ext>
            </a:extLst>
          </p:cNvPr>
          <p:cNvSpPr txBox="1">
            <a:spLocks/>
          </p:cNvSpPr>
          <p:nvPr/>
        </p:nvSpPr>
        <p:spPr bwMode="auto">
          <a:xfrm>
            <a:off x="179388" y="1803400"/>
            <a:ext cx="3097212" cy="977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b"/>
          <a:lstStyle>
            <a:lvl1pPr marL="0" indent="0" algn="l" rtl="0" eaLnBrk="0" fontAlgn="base" hangingPunct="0">
              <a:spcBef>
                <a:spcPct val="20000"/>
              </a:spcBef>
              <a:spcAft>
                <a:spcPct val="0"/>
              </a:spcAft>
              <a:buNone/>
              <a:defRPr sz="2400" b="1">
                <a:solidFill>
                  <a:schemeClr val="tx1"/>
                </a:solidFill>
                <a:latin typeface="+mn-lt"/>
                <a:ea typeface="+mn-ea"/>
                <a:cs typeface="ＭＳ Ｐゴシック" charset="0"/>
              </a:defRPr>
            </a:lvl1pPr>
            <a:lvl2pPr marL="457200" indent="0" algn="l" rtl="0" eaLnBrk="0" fontAlgn="base" hangingPunct="0">
              <a:spcBef>
                <a:spcPct val="20000"/>
              </a:spcBef>
              <a:spcAft>
                <a:spcPct val="0"/>
              </a:spcAft>
              <a:buNone/>
              <a:defRPr sz="2000" b="1">
                <a:solidFill>
                  <a:schemeClr val="tx1"/>
                </a:solidFill>
                <a:latin typeface="+mn-lt"/>
                <a:ea typeface="+mn-ea"/>
              </a:defRPr>
            </a:lvl2pPr>
            <a:lvl3pPr marL="914400" indent="0" algn="l" rtl="0" eaLnBrk="0" fontAlgn="base" hangingPunct="0">
              <a:spcBef>
                <a:spcPct val="20000"/>
              </a:spcBef>
              <a:spcAft>
                <a:spcPct val="0"/>
              </a:spcAft>
              <a:buNone/>
              <a:defRPr sz="1800" b="1">
                <a:solidFill>
                  <a:schemeClr val="tx1"/>
                </a:solidFill>
                <a:latin typeface="+mn-lt"/>
                <a:ea typeface="+mn-ea"/>
              </a:defRPr>
            </a:lvl3pPr>
            <a:lvl4pPr marL="1371600" indent="0" algn="l" rtl="0" eaLnBrk="0" fontAlgn="base" hangingPunct="0">
              <a:spcBef>
                <a:spcPct val="20000"/>
              </a:spcBef>
              <a:spcAft>
                <a:spcPct val="0"/>
              </a:spcAft>
              <a:buNone/>
              <a:defRPr sz="1600" b="1">
                <a:solidFill>
                  <a:schemeClr val="tx1"/>
                </a:solidFill>
                <a:latin typeface="+mn-lt"/>
                <a:ea typeface="+mn-ea"/>
              </a:defRPr>
            </a:lvl4pPr>
            <a:lvl5pPr marL="1828800" indent="0" algn="l" rtl="0" eaLnBrk="0" fontAlgn="base" hangingPunct="0">
              <a:spcBef>
                <a:spcPct val="20000"/>
              </a:spcBef>
              <a:spcAft>
                <a:spcPct val="0"/>
              </a:spcAft>
              <a:buNone/>
              <a:defRPr sz="1600" b="1">
                <a:solidFill>
                  <a:schemeClr val="tx1"/>
                </a:solidFill>
                <a:latin typeface="+mn-lt"/>
                <a:ea typeface="+mn-ea"/>
              </a:defRPr>
            </a:lvl5pPr>
            <a:lvl6pPr marL="2286000" indent="0" algn="l" rtl="0" fontAlgn="base">
              <a:spcBef>
                <a:spcPct val="20000"/>
              </a:spcBef>
              <a:spcAft>
                <a:spcPct val="0"/>
              </a:spcAft>
              <a:buNone/>
              <a:defRPr sz="1600" b="1">
                <a:solidFill>
                  <a:schemeClr val="tx1"/>
                </a:solidFill>
                <a:latin typeface="+mn-lt"/>
                <a:ea typeface="+mn-ea"/>
              </a:defRPr>
            </a:lvl6pPr>
            <a:lvl7pPr marL="2743200" indent="0" algn="l" rtl="0" fontAlgn="base">
              <a:spcBef>
                <a:spcPct val="20000"/>
              </a:spcBef>
              <a:spcAft>
                <a:spcPct val="0"/>
              </a:spcAft>
              <a:buNone/>
              <a:defRPr sz="1600" b="1">
                <a:solidFill>
                  <a:schemeClr val="tx1"/>
                </a:solidFill>
                <a:latin typeface="+mn-lt"/>
                <a:ea typeface="+mn-ea"/>
              </a:defRPr>
            </a:lvl7pPr>
            <a:lvl8pPr marL="3200400" indent="0" algn="l" rtl="0" fontAlgn="base">
              <a:spcBef>
                <a:spcPct val="20000"/>
              </a:spcBef>
              <a:spcAft>
                <a:spcPct val="0"/>
              </a:spcAft>
              <a:buNone/>
              <a:defRPr sz="1600" b="1">
                <a:solidFill>
                  <a:schemeClr val="tx1"/>
                </a:solidFill>
                <a:latin typeface="+mn-lt"/>
                <a:ea typeface="+mn-ea"/>
              </a:defRPr>
            </a:lvl8pPr>
            <a:lvl9pPr marL="3657600" indent="0" algn="l" rtl="0" fontAlgn="base">
              <a:spcBef>
                <a:spcPct val="20000"/>
              </a:spcBef>
              <a:spcAft>
                <a:spcPct val="0"/>
              </a:spcAft>
              <a:buNone/>
              <a:defRPr sz="1600" b="1">
                <a:solidFill>
                  <a:schemeClr val="tx1"/>
                </a:solidFill>
                <a:latin typeface="+mn-lt"/>
                <a:ea typeface="+mn-ea"/>
              </a:defRPr>
            </a:lvl9pPr>
          </a:lstStyle>
          <a:p>
            <a:pPr algn="ctr">
              <a:defRPr/>
            </a:pPr>
            <a:r>
              <a:rPr lang="sv-SE" dirty="0"/>
              <a:t>Normalt AG</a:t>
            </a:r>
          </a:p>
          <a:p>
            <a:pPr algn="ctr">
              <a:defRPr/>
            </a:pPr>
            <a:r>
              <a:rPr lang="sv-SE" dirty="0"/>
              <a:t>Ingen metabol </a:t>
            </a:r>
            <a:r>
              <a:rPr lang="sv-SE" dirty="0" err="1"/>
              <a:t>acidos</a:t>
            </a:r>
            <a:endParaRPr lang="sv-SE"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BB84D9A-36E0-4C4F-B91A-D366D38FDD04}"/>
              </a:ext>
            </a:extLst>
          </p:cNvPr>
          <p:cNvSpPr>
            <a:spLocks noGrp="1"/>
          </p:cNvSpPr>
          <p:nvPr>
            <p:ph sz="half" idx="2"/>
          </p:nvPr>
        </p:nvSpPr>
        <p:spPr>
          <a:xfrm>
            <a:off x="4284663" y="1196975"/>
            <a:ext cx="4535487" cy="4114800"/>
          </a:xfrm>
        </p:spPr>
        <p:txBody>
          <a:bodyPr/>
          <a:lstStyle/>
          <a:p>
            <a:r>
              <a:rPr lang="sv-SE" altLang="en-SE" dirty="0"/>
              <a:t>pH &lt; 7,38 &amp; HCO3 &lt; 22: </a:t>
            </a:r>
            <a:r>
              <a:rPr lang="sv-SE" altLang="en-SE" b="1" dirty="0">
                <a:solidFill>
                  <a:srgbClr val="FF0000"/>
                </a:solidFill>
              </a:rPr>
              <a:t>metabol </a:t>
            </a:r>
            <a:r>
              <a:rPr lang="sv-SE" altLang="en-SE" b="1" dirty="0" err="1">
                <a:solidFill>
                  <a:srgbClr val="FF0000"/>
                </a:solidFill>
              </a:rPr>
              <a:t>acidos</a:t>
            </a:r>
            <a:endParaRPr lang="sv-SE" altLang="en-SE" b="1" dirty="0">
              <a:solidFill>
                <a:srgbClr val="FF0000"/>
              </a:solidFill>
            </a:endParaRPr>
          </a:p>
          <a:p>
            <a:endParaRPr lang="sv-SE" altLang="en-SE" dirty="0"/>
          </a:p>
          <a:p>
            <a:r>
              <a:rPr lang="sv-SE" altLang="en-SE" dirty="0"/>
              <a:t>AG:  135 </a:t>
            </a:r>
            <a:r>
              <a:rPr lang="mr-IN" altLang="en-SE" dirty="0"/>
              <a:t>–</a:t>
            </a:r>
            <a:r>
              <a:rPr lang="sv-SE" altLang="en-SE" dirty="0"/>
              <a:t> 101 </a:t>
            </a:r>
            <a:r>
              <a:rPr lang="mr-IN" altLang="en-SE" dirty="0"/>
              <a:t>–</a:t>
            </a:r>
            <a:r>
              <a:rPr lang="sv-SE" altLang="en-SE" dirty="0"/>
              <a:t> 13 = 21</a:t>
            </a:r>
          </a:p>
          <a:p>
            <a:r>
              <a:rPr lang="sv-SE" altLang="en-SE" dirty="0"/>
              <a:t>Förväntat AG 8</a:t>
            </a:r>
          </a:p>
          <a:p>
            <a:r>
              <a:rPr lang="sv-SE" altLang="en-SE" dirty="0"/>
              <a:t>Delta AG: 13</a:t>
            </a:r>
          </a:p>
          <a:p>
            <a:pPr>
              <a:buFontTx/>
              <a:buNone/>
            </a:pPr>
            <a:endParaRPr lang="sv-SE" altLang="en-SE" dirty="0"/>
          </a:p>
          <a:p>
            <a:r>
              <a:rPr lang="sv-SE" altLang="en-SE" dirty="0"/>
              <a:t>Tolkning:  </a:t>
            </a:r>
            <a:r>
              <a:rPr lang="sv-SE" altLang="en-SE" b="1" dirty="0">
                <a:solidFill>
                  <a:srgbClr val="FF0000"/>
                </a:solidFill>
              </a:rPr>
              <a:t>ökat AG metabol </a:t>
            </a:r>
            <a:r>
              <a:rPr lang="sv-SE" altLang="en-SE" b="1" dirty="0" err="1">
                <a:solidFill>
                  <a:srgbClr val="FF0000"/>
                </a:solidFill>
              </a:rPr>
              <a:t>acidos</a:t>
            </a:r>
            <a:r>
              <a:rPr lang="sv-SE" altLang="en-SE" b="1" dirty="0">
                <a:solidFill>
                  <a:srgbClr val="FF0000"/>
                </a:solidFill>
              </a:rPr>
              <a:t> </a:t>
            </a:r>
            <a:r>
              <a:rPr lang="sv-SE" altLang="en-SE" dirty="0">
                <a:solidFill>
                  <a:srgbClr val="000000"/>
                </a:solidFill>
              </a:rPr>
              <a:t>(laktat)</a:t>
            </a:r>
          </a:p>
          <a:p>
            <a:endParaRPr lang="sv-SE" altLang="en-SE" dirty="0"/>
          </a:p>
        </p:txBody>
      </p:sp>
      <p:pic>
        <p:nvPicPr>
          <p:cNvPr id="91138" name="Bildobjekt 2" descr="4-Fever 42-year-old TSS BBT.jpg">
            <a:extLst>
              <a:ext uri="{FF2B5EF4-FFF2-40B4-BE49-F238E27FC236}">
                <a16:creationId xmlns:a16="http://schemas.microsoft.com/office/drawing/2014/main" id="{D1A4EDA2-B6DC-6445-AD1F-E4614D9C812C}"/>
              </a:ext>
            </a:extLst>
          </p:cNvPr>
          <p:cNvPicPr>
            <a:picLocks noChangeAspect="1"/>
          </p:cNvPicPr>
          <p:nvPr/>
        </p:nvPicPr>
        <p:blipFill>
          <a:blip r:embed="rId3">
            <a:extLst>
              <a:ext uri="{28A0092B-C50C-407E-A947-70E740481C1C}">
                <a14:useLocalDpi xmlns:a14="http://schemas.microsoft.com/office/drawing/2010/main" val="0"/>
              </a:ext>
            </a:extLst>
          </a:blip>
          <a:srcRect l="5257" t="29942" r="37691" b="19754"/>
          <a:stretch>
            <a:fillRect/>
          </a:stretch>
        </p:blipFill>
        <p:spPr bwMode="auto">
          <a:xfrm>
            <a:off x="684213" y="1196975"/>
            <a:ext cx="3024187"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314834A2-D260-DF43-94F0-4B52BAE73EF8}"/>
              </a:ext>
            </a:extLst>
          </p:cNvPr>
          <p:cNvSpPr>
            <a:spLocks noGrp="1"/>
          </p:cNvSpPr>
          <p:nvPr>
            <p:ph sz="half" idx="2"/>
          </p:nvPr>
        </p:nvSpPr>
        <p:spPr>
          <a:xfrm>
            <a:off x="4140200" y="1185863"/>
            <a:ext cx="4608513" cy="4114800"/>
          </a:xfrm>
        </p:spPr>
        <p:txBody>
          <a:bodyPr/>
          <a:lstStyle/>
          <a:p>
            <a:r>
              <a:rPr lang="sv-SE" altLang="en-SE" dirty="0"/>
              <a:t>pH 7,39 arteriellt</a:t>
            </a:r>
          </a:p>
          <a:p>
            <a:r>
              <a:rPr lang="sv-SE" altLang="en-SE" dirty="0"/>
              <a:t>HCO3 &lt; 22 + pCO2 &lt; 5: </a:t>
            </a:r>
            <a:r>
              <a:rPr lang="sv-SE" altLang="en-SE" b="1" dirty="0">
                <a:solidFill>
                  <a:srgbClr val="FF0000"/>
                </a:solidFill>
              </a:rPr>
              <a:t>metabol </a:t>
            </a:r>
            <a:r>
              <a:rPr lang="sv-SE" altLang="en-SE" b="1" dirty="0" err="1">
                <a:solidFill>
                  <a:srgbClr val="FF0000"/>
                </a:solidFill>
              </a:rPr>
              <a:t>acidos</a:t>
            </a:r>
            <a:r>
              <a:rPr lang="sv-SE" altLang="en-SE" b="1" dirty="0">
                <a:solidFill>
                  <a:srgbClr val="FF0000"/>
                </a:solidFill>
              </a:rPr>
              <a:t> </a:t>
            </a:r>
            <a:r>
              <a:rPr lang="sv-SE" altLang="en-SE" b="1" dirty="0"/>
              <a:t>+ </a:t>
            </a:r>
            <a:r>
              <a:rPr lang="sv-SE" b="1" dirty="0">
                <a:solidFill>
                  <a:srgbClr val="FF6600"/>
                </a:solidFill>
              </a:rPr>
              <a:t>respiratorisk </a:t>
            </a:r>
            <a:r>
              <a:rPr lang="sv-SE" b="1" dirty="0" err="1">
                <a:solidFill>
                  <a:srgbClr val="FF6600"/>
                </a:solidFill>
              </a:rPr>
              <a:t>alkalos</a:t>
            </a:r>
            <a:endParaRPr lang="sv-SE" altLang="en-SE" b="1" dirty="0">
              <a:solidFill>
                <a:srgbClr val="FF0000"/>
              </a:solidFill>
            </a:endParaRPr>
          </a:p>
          <a:p>
            <a:endParaRPr lang="sv-SE" altLang="en-SE" dirty="0"/>
          </a:p>
          <a:p>
            <a:r>
              <a:rPr lang="sv-SE" altLang="en-SE" dirty="0"/>
              <a:t>AG:  145 </a:t>
            </a:r>
            <a:r>
              <a:rPr lang="mr-IN" altLang="en-SE" dirty="0"/>
              <a:t>–</a:t>
            </a:r>
            <a:r>
              <a:rPr lang="sv-SE" altLang="en-SE" dirty="0"/>
              <a:t> 117 </a:t>
            </a:r>
            <a:r>
              <a:rPr lang="mr-IN" altLang="en-SE" dirty="0"/>
              <a:t>–</a:t>
            </a:r>
            <a:r>
              <a:rPr lang="sv-SE" altLang="en-SE" dirty="0"/>
              <a:t> 19 = 9</a:t>
            </a:r>
          </a:p>
          <a:p>
            <a:r>
              <a:rPr lang="sv-SE" altLang="en-SE" dirty="0"/>
              <a:t>Förväntat AG 9, delta AG 1</a:t>
            </a:r>
          </a:p>
          <a:p>
            <a:pPr marL="0" indent="0">
              <a:buNone/>
            </a:pPr>
            <a:endParaRPr lang="sv-SE" altLang="en-SE" dirty="0"/>
          </a:p>
          <a:p>
            <a:r>
              <a:rPr lang="sv-SE" altLang="en-SE" dirty="0"/>
              <a:t>Tolkning:  </a:t>
            </a:r>
            <a:r>
              <a:rPr lang="sv-SE" altLang="en-SE" b="1" dirty="0" err="1">
                <a:solidFill>
                  <a:srgbClr val="FF0000"/>
                </a:solidFill>
              </a:rPr>
              <a:t>hyperklorem</a:t>
            </a:r>
            <a:r>
              <a:rPr lang="sv-SE" altLang="en-SE" b="1" dirty="0">
                <a:solidFill>
                  <a:srgbClr val="FF0000"/>
                </a:solidFill>
              </a:rPr>
              <a:t> metabol </a:t>
            </a:r>
            <a:r>
              <a:rPr lang="sv-SE" altLang="en-SE" b="1" dirty="0" err="1">
                <a:solidFill>
                  <a:srgbClr val="FF0000"/>
                </a:solidFill>
              </a:rPr>
              <a:t>acidos</a:t>
            </a:r>
            <a:r>
              <a:rPr lang="sv-SE" altLang="en-SE" b="1" dirty="0"/>
              <a:t> </a:t>
            </a:r>
            <a:r>
              <a:rPr lang="sv-SE" altLang="en-SE" dirty="0"/>
              <a:t>(+ något orsak till hyperventilation</a:t>
            </a:r>
            <a:r>
              <a:rPr lang="sv-SE" altLang="en-SE" b="1" dirty="0"/>
              <a:t>)</a:t>
            </a:r>
            <a:endParaRPr lang="sv-SE" altLang="en-SE" dirty="0"/>
          </a:p>
        </p:txBody>
      </p:sp>
      <p:pic>
        <p:nvPicPr>
          <p:cNvPr id="3" name="Picture 2">
            <a:extLst>
              <a:ext uri="{FF2B5EF4-FFF2-40B4-BE49-F238E27FC236}">
                <a16:creationId xmlns:a16="http://schemas.microsoft.com/office/drawing/2014/main" id="{3400933E-54DE-7949-98DF-FC06CA534AE0}"/>
              </a:ext>
            </a:extLst>
          </p:cNvPr>
          <p:cNvPicPr>
            <a:picLocks noChangeAspect="1"/>
          </p:cNvPicPr>
          <p:nvPr/>
        </p:nvPicPr>
        <p:blipFill rotWithShape="1">
          <a:blip r:embed="rId3"/>
          <a:srcRect l="48587" t="24374" r="16069" b="42735"/>
          <a:stretch/>
        </p:blipFill>
        <p:spPr>
          <a:xfrm>
            <a:off x="213116" y="1016732"/>
            <a:ext cx="3854828" cy="50765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6DB7D5-31FB-7144-BFD5-E4F241857744}"/>
              </a:ext>
            </a:extLst>
          </p:cNvPr>
          <p:cNvSpPr>
            <a:spLocks noGrp="1"/>
          </p:cNvSpPr>
          <p:nvPr>
            <p:ph type="title"/>
          </p:nvPr>
        </p:nvSpPr>
        <p:spPr/>
        <p:txBody>
          <a:bodyPr/>
          <a:lstStyle/>
          <a:p>
            <a:pPr>
              <a:defRPr/>
            </a:pPr>
            <a:r>
              <a:rPr lang="sv-SE" b="1" dirty="0" err="1">
                <a:solidFill>
                  <a:srgbClr val="FF0000"/>
                </a:solidFill>
              </a:rPr>
              <a:t>DDx</a:t>
            </a:r>
            <a:r>
              <a:rPr lang="sv-SE" b="1" dirty="0">
                <a:solidFill>
                  <a:srgbClr val="FF0000"/>
                </a:solidFill>
              </a:rPr>
              <a:t> metabol </a:t>
            </a:r>
            <a:r>
              <a:rPr lang="sv-SE" b="1" dirty="0" err="1">
                <a:solidFill>
                  <a:srgbClr val="FF0000"/>
                </a:solidFill>
              </a:rPr>
              <a:t>acidos</a:t>
            </a:r>
            <a:endParaRPr lang="sv-SE" b="1" dirty="0">
              <a:solidFill>
                <a:srgbClr val="FF0000"/>
              </a:solidFill>
            </a:endParaRPr>
          </a:p>
        </p:txBody>
      </p:sp>
      <p:sp>
        <p:nvSpPr>
          <p:cNvPr id="3" name="Platshållare för innehåll 2">
            <a:extLst>
              <a:ext uri="{FF2B5EF4-FFF2-40B4-BE49-F238E27FC236}">
                <a16:creationId xmlns:a16="http://schemas.microsoft.com/office/drawing/2014/main" id="{5CF6EF36-17FF-6E4C-9E53-7EC34FAD901C}"/>
              </a:ext>
            </a:extLst>
          </p:cNvPr>
          <p:cNvSpPr>
            <a:spLocks noGrp="1"/>
          </p:cNvSpPr>
          <p:nvPr>
            <p:ph sz="half" idx="1"/>
          </p:nvPr>
        </p:nvSpPr>
        <p:spPr>
          <a:xfrm>
            <a:off x="250825" y="1981200"/>
            <a:ext cx="6697663" cy="4114800"/>
          </a:xfrm>
        </p:spPr>
        <p:txBody>
          <a:bodyPr/>
          <a:lstStyle/>
          <a:p>
            <a:pPr marL="0" indent="0">
              <a:buFontTx/>
              <a:buNone/>
            </a:pPr>
            <a:r>
              <a:rPr lang="sv-SE" altLang="en-SE" b="1"/>
              <a:t>            </a:t>
            </a:r>
            <a:r>
              <a:rPr lang="sv-SE" altLang="en-SE" b="1">
                <a:solidFill>
                  <a:srgbClr val="FF0000"/>
                </a:solidFill>
              </a:rPr>
              <a:t>Ökat AG</a:t>
            </a:r>
          </a:p>
          <a:p>
            <a:pPr marL="0" indent="0"/>
            <a:r>
              <a:rPr lang="sv-SE" altLang="en-SE" sz="2400" b="1"/>
              <a:t>M</a:t>
            </a:r>
            <a:r>
              <a:rPr lang="sv-SE" altLang="en-SE" sz="2400"/>
              <a:t>etanol, Metformin</a:t>
            </a:r>
          </a:p>
          <a:p>
            <a:pPr marL="0" indent="0"/>
            <a:r>
              <a:rPr lang="sv-SE" altLang="en-SE" sz="2400" b="1"/>
              <a:t>U</a:t>
            </a:r>
            <a:r>
              <a:rPr lang="sv-SE" altLang="en-SE" sz="2400"/>
              <a:t>remi</a:t>
            </a:r>
          </a:p>
          <a:p>
            <a:pPr marL="0" indent="0"/>
            <a:r>
              <a:rPr lang="sv-SE" altLang="en-SE" sz="2400" b="1"/>
              <a:t>D</a:t>
            </a:r>
            <a:r>
              <a:rPr lang="sv-SE" altLang="en-SE" sz="2400"/>
              <a:t>iabetesketoacidos</a:t>
            </a:r>
          </a:p>
          <a:p>
            <a:pPr marL="0" indent="0"/>
            <a:r>
              <a:rPr lang="sv-SE" altLang="en-SE" sz="2400" b="1"/>
              <a:t>P</a:t>
            </a:r>
            <a:r>
              <a:rPr lang="sv-SE" altLang="en-SE" sz="2400"/>
              <a:t>ropylenglykol, Pyroglutamic acid</a:t>
            </a:r>
          </a:p>
          <a:p>
            <a:pPr marL="0" indent="0"/>
            <a:r>
              <a:rPr lang="sv-SE" altLang="en-SE" sz="2400" b="1"/>
              <a:t>I</a:t>
            </a:r>
            <a:r>
              <a:rPr lang="sv-SE" altLang="en-SE" sz="2400"/>
              <a:t>ron, Isoniazid</a:t>
            </a:r>
          </a:p>
          <a:p>
            <a:pPr marL="0" indent="0"/>
            <a:r>
              <a:rPr lang="sv-SE" altLang="en-SE" sz="2400" b="1"/>
              <a:t>L</a:t>
            </a:r>
            <a:r>
              <a:rPr lang="sv-SE" altLang="en-SE" sz="2400"/>
              <a:t>aktat (L eller D)</a:t>
            </a:r>
          </a:p>
          <a:p>
            <a:pPr marL="0" indent="0"/>
            <a:r>
              <a:rPr lang="sv-SE" altLang="en-SE" sz="2400" b="1"/>
              <a:t>E</a:t>
            </a:r>
            <a:r>
              <a:rPr lang="sv-SE" altLang="en-SE" sz="2400"/>
              <a:t>tyleneglycol, Etanolketoacidos</a:t>
            </a:r>
          </a:p>
          <a:p>
            <a:pPr marL="0" indent="0"/>
            <a:r>
              <a:rPr lang="sv-SE" altLang="en-SE" sz="2400" b="1"/>
              <a:t>S</a:t>
            </a:r>
            <a:r>
              <a:rPr lang="sv-SE" altLang="en-SE" sz="2400"/>
              <a:t>alicylater, solvents, starvation ketoacidosis</a:t>
            </a:r>
          </a:p>
        </p:txBody>
      </p:sp>
      <p:sp>
        <p:nvSpPr>
          <p:cNvPr id="4" name="Platshållare för innehåll 3">
            <a:extLst>
              <a:ext uri="{FF2B5EF4-FFF2-40B4-BE49-F238E27FC236}">
                <a16:creationId xmlns:a16="http://schemas.microsoft.com/office/drawing/2014/main" id="{A6CD508B-9654-8148-B9BB-C7651E44E4E9}"/>
              </a:ext>
            </a:extLst>
          </p:cNvPr>
          <p:cNvSpPr>
            <a:spLocks noGrp="1"/>
          </p:cNvSpPr>
          <p:nvPr>
            <p:ph sz="half" idx="2"/>
          </p:nvPr>
        </p:nvSpPr>
        <p:spPr>
          <a:xfrm>
            <a:off x="5003800" y="1981200"/>
            <a:ext cx="3454400" cy="4114800"/>
          </a:xfrm>
        </p:spPr>
        <p:txBody>
          <a:bodyPr/>
          <a:lstStyle/>
          <a:p>
            <a:pPr marL="0" indent="0" algn="ctr">
              <a:buFontTx/>
              <a:buNone/>
            </a:pPr>
            <a:r>
              <a:rPr lang="sv-SE" altLang="en-SE" b="1">
                <a:solidFill>
                  <a:srgbClr val="FF0000"/>
                </a:solidFill>
              </a:rPr>
              <a:t>HCMA</a:t>
            </a:r>
          </a:p>
          <a:p>
            <a:pPr marL="0" indent="0">
              <a:buFontTx/>
              <a:buNone/>
            </a:pPr>
            <a:r>
              <a:rPr lang="sv-SE" altLang="en-SE" sz="2400"/>
              <a:t>Förlust av HCO3 från</a:t>
            </a:r>
            <a:endParaRPr lang="sv-SE" altLang="en-SE" sz="2400" baseline="30000"/>
          </a:p>
          <a:p>
            <a:pPr marL="0" indent="0"/>
            <a:r>
              <a:rPr lang="sv-SE" altLang="en-SE" sz="2400" b="1"/>
              <a:t>Tarmen </a:t>
            </a:r>
            <a:r>
              <a:rPr lang="sv-SE" altLang="en-SE" sz="2400"/>
              <a:t>(t ex diarré)</a:t>
            </a:r>
          </a:p>
          <a:p>
            <a:pPr marL="0" indent="0"/>
            <a:r>
              <a:rPr lang="sv-SE" altLang="en-SE" sz="2400" b="1"/>
              <a:t>Njurara </a:t>
            </a:r>
            <a:r>
              <a:rPr lang="sv-SE" altLang="en-SE" sz="2400"/>
              <a:t>(t ex RTA)</a:t>
            </a:r>
          </a:p>
          <a:p>
            <a:pPr marL="0" indent="0"/>
            <a:endParaRPr lang="sv-SE" altLang="en-SE" sz="2400"/>
          </a:p>
          <a:p>
            <a:pPr marL="0" indent="0">
              <a:buFontTx/>
              <a:buNone/>
            </a:pPr>
            <a:r>
              <a:rPr lang="sv-SE" altLang="en-SE" sz="2400"/>
              <a:t>Tillförsel av ++ NaCL</a:t>
            </a:r>
            <a:endParaRPr lang="sv-SE" altLang="en-SE" sz="2400" baseline="30000"/>
          </a:p>
          <a:p>
            <a:pPr marL="0" indent="0"/>
            <a:endParaRPr lang="sv-SE" altLang="en-SE"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C24FB-185C-8F41-9FC4-2B26BEBFE755}"/>
              </a:ext>
            </a:extLst>
          </p:cNvPr>
          <p:cNvSpPr>
            <a:spLocks noGrp="1"/>
          </p:cNvSpPr>
          <p:nvPr>
            <p:ph type="title"/>
          </p:nvPr>
        </p:nvSpPr>
        <p:spPr/>
        <p:txBody>
          <a:bodyPr/>
          <a:lstStyle/>
          <a:p>
            <a:r>
              <a:rPr lang="en-SE" dirty="0"/>
              <a:t>Steg 0:  ersätta värden?</a:t>
            </a:r>
          </a:p>
        </p:txBody>
      </p:sp>
      <p:sp>
        <p:nvSpPr>
          <p:cNvPr id="3" name="Content Placeholder 2">
            <a:extLst>
              <a:ext uri="{FF2B5EF4-FFF2-40B4-BE49-F238E27FC236}">
                <a16:creationId xmlns:a16="http://schemas.microsoft.com/office/drawing/2014/main" id="{8811E1F3-4970-8C42-AE67-86C21B8C1DAC}"/>
              </a:ext>
            </a:extLst>
          </p:cNvPr>
          <p:cNvSpPr>
            <a:spLocks noGrp="1"/>
          </p:cNvSpPr>
          <p:nvPr>
            <p:ph idx="1"/>
          </p:nvPr>
        </p:nvSpPr>
        <p:spPr/>
        <p:txBody>
          <a:bodyPr/>
          <a:lstStyle/>
          <a:p>
            <a:r>
              <a:rPr lang="en-SE" dirty="0"/>
              <a:t>Om blodgasen är venöst:</a:t>
            </a:r>
          </a:p>
          <a:p>
            <a:pPr lvl="1"/>
            <a:r>
              <a:rPr lang="en-SE" dirty="0"/>
              <a:t>Lägg till 0,03 till pH</a:t>
            </a:r>
          </a:p>
          <a:p>
            <a:pPr lvl="1"/>
            <a:r>
              <a:rPr lang="en-SE" dirty="0"/>
              <a:t>Ta bort 0,6 kPa från pCO2</a:t>
            </a:r>
          </a:p>
          <a:p>
            <a:pPr lvl="1"/>
            <a:endParaRPr lang="en-SE" dirty="0"/>
          </a:p>
          <a:p>
            <a:r>
              <a:rPr lang="en-SE" dirty="0"/>
              <a:t>Om pCO2 är &lt; 3,3 eller &gt; 7,3, ersätt standard HCO3 med aktä HCO3 enligt Henderson-Hasselbalch ekvation</a:t>
            </a:r>
          </a:p>
        </p:txBody>
      </p:sp>
    </p:spTree>
    <p:extLst>
      <p:ext uri="{BB962C8B-B14F-4D97-AF65-F5344CB8AC3E}">
        <p14:creationId xmlns:p14="http://schemas.microsoft.com/office/powerpoint/2010/main" val="4076069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4318F04-9673-E841-B63E-313881C30A15}"/>
              </a:ext>
            </a:extLst>
          </p:cNvPr>
          <p:cNvSpPr>
            <a:spLocks noGrp="1"/>
          </p:cNvSpPr>
          <p:nvPr>
            <p:ph sz="half" idx="2"/>
          </p:nvPr>
        </p:nvSpPr>
        <p:spPr>
          <a:xfrm>
            <a:off x="4284663" y="1330325"/>
            <a:ext cx="4535487" cy="4114800"/>
          </a:xfrm>
        </p:spPr>
        <p:txBody>
          <a:bodyPr/>
          <a:lstStyle/>
          <a:p>
            <a:r>
              <a:rPr lang="sv-SE" altLang="en-SE" dirty="0"/>
              <a:t>AG:  135 </a:t>
            </a:r>
            <a:r>
              <a:rPr lang="mr-IN" altLang="en-SE" dirty="0"/>
              <a:t>–</a:t>
            </a:r>
            <a:r>
              <a:rPr lang="sv-SE" altLang="en-SE" dirty="0"/>
              <a:t> 101 </a:t>
            </a:r>
            <a:r>
              <a:rPr lang="mr-IN" altLang="en-SE" dirty="0"/>
              <a:t>–</a:t>
            </a:r>
            <a:r>
              <a:rPr lang="sv-SE" altLang="en-SE" dirty="0"/>
              <a:t> 13 = 21</a:t>
            </a:r>
          </a:p>
          <a:p>
            <a:r>
              <a:rPr lang="sv-SE" altLang="en-SE" dirty="0"/>
              <a:t>Förväntat AG 8</a:t>
            </a:r>
          </a:p>
          <a:p>
            <a:r>
              <a:rPr lang="sv-SE" altLang="en-SE" dirty="0"/>
              <a:t>Delta AG: 13</a:t>
            </a:r>
          </a:p>
          <a:p>
            <a:pPr>
              <a:buFontTx/>
              <a:buNone/>
            </a:pPr>
            <a:endParaRPr lang="sv-SE" altLang="en-SE" dirty="0"/>
          </a:p>
          <a:p>
            <a:r>
              <a:rPr lang="sv-SE" altLang="en-SE" dirty="0"/>
              <a:t>Laktat förklarar hela DG</a:t>
            </a:r>
          </a:p>
          <a:p>
            <a:endParaRPr lang="sv-SE" altLang="en-SE" dirty="0"/>
          </a:p>
          <a:p>
            <a:r>
              <a:rPr lang="sv-SE" altLang="en-SE" dirty="0"/>
              <a:t>Det finns inget misstanke på alternativa förklaringar till ökat AG.</a:t>
            </a:r>
          </a:p>
        </p:txBody>
      </p:sp>
      <p:pic>
        <p:nvPicPr>
          <p:cNvPr id="97282" name="Bildobjekt 2" descr="4-Fever 42-year-old TSS BBT.jpg">
            <a:extLst>
              <a:ext uri="{FF2B5EF4-FFF2-40B4-BE49-F238E27FC236}">
                <a16:creationId xmlns:a16="http://schemas.microsoft.com/office/drawing/2014/main" id="{0677CF03-1904-554B-ACBD-05187E8E0808}"/>
              </a:ext>
            </a:extLst>
          </p:cNvPr>
          <p:cNvPicPr>
            <a:picLocks noChangeAspect="1"/>
          </p:cNvPicPr>
          <p:nvPr/>
        </p:nvPicPr>
        <p:blipFill>
          <a:blip r:embed="rId3">
            <a:extLst>
              <a:ext uri="{28A0092B-C50C-407E-A947-70E740481C1C}">
                <a14:useLocalDpi xmlns:a14="http://schemas.microsoft.com/office/drawing/2010/main" val="0"/>
              </a:ext>
            </a:extLst>
          </a:blip>
          <a:srcRect l="5257" t="29942" r="37691" b="19754"/>
          <a:stretch>
            <a:fillRect/>
          </a:stretch>
        </p:blipFill>
        <p:spPr bwMode="auto">
          <a:xfrm>
            <a:off x="468313" y="1196975"/>
            <a:ext cx="34544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CB0D1059-A937-0540-A54E-F61E13A53D67}"/>
              </a:ext>
            </a:extLst>
          </p:cNvPr>
          <p:cNvSpPr>
            <a:spLocks noGrp="1"/>
          </p:cNvSpPr>
          <p:nvPr>
            <p:ph sz="half" idx="1"/>
          </p:nvPr>
        </p:nvSpPr>
        <p:spPr/>
        <p:txBody>
          <a:bodyPr/>
          <a:lstStyle/>
          <a:p>
            <a:pPr>
              <a:defRPr/>
            </a:pPr>
            <a:endParaRPr lang="sv-SE" dirty="0"/>
          </a:p>
        </p:txBody>
      </p:sp>
      <p:sp>
        <p:nvSpPr>
          <p:cNvPr id="5" name="Platshållare för innehåll 4">
            <a:extLst>
              <a:ext uri="{FF2B5EF4-FFF2-40B4-BE49-F238E27FC236}">
                <a16:creationId xmlns:a16="http://schemas.microsoft.com/office/drawing/2014/main" id="{607ED861-A69B-F344-9824-2F1D1CB8BA26}"/>
              </a:ext>
            </a:extLst>
          </p:cNvPr>
          <p:cNvSpPr>
            <a:spLocks noGrp="1"/>
          </p:cNvSpPr>
          <p:nvPr>
            <p:ph sz="half" idx="2"/>
          </p:nvPr>
        </p:nvSpPr>
        <p:spPr>
          <a:xfrm>
            <a:off x="4067175" y="1330325"/>
            <a:ext cx="4608513" cy="4114800"/>
          </a:xfrm>
        </p:spPr>
        <p:txBody>
          <a:bodyPr/>
          <a:lstStyle/>
          <a:p>
            <a:r>
              <a:rPr lang="sv-SE" altLang="en-SE" dirty="0"/>
              <a:t>AG:  128 </a:t>
            </a:r>
            <a:r>
              <a:rPr lang="mr-IN" altLang="en-SE" dirty="0"/>
              <a:t>–</a:t>
            </a:r>
            <a:r>
              <a:rPr lang="sv-SE" altLang="en-SE" dirty="0"/>
              <a:t> 79 </a:t>
            </a:r>
            <a:r>
              <a:rPr lang="mr-IN" altLang="en-SE" dirty="0"/>
              <a:t>–</a:t>
            </a:r>
            <a:r>
              <a:rPr lang="sv-SE" altLang="en-SE" dirty="0"/>
              <a:t> 23 = 26</a:t>
            </a:r>
          </a:p>
          <a:p>
            <a:r>
              <a:rPr lang="sv-SE" altLang="en-SE" dirty="0"/>
              <a:t>Förväntat AG 8</a:t>
            </a:r>
          </a:p>
          <a:p>
            <a:r>
              <a:rPr lang="sv-SE" altLang="en-SE" dirty="0"/>
              <a:t>Delta AG:  18</a:t>
            </a:r>
          </a:p>
          <a:p>
            <a:endParaRPr lang="sv-SE" altLang="en-SE" b="1" dirty="0">
              <a:solidFill>
                <a:srgbClr val="FF0000"/>
              </a:solidFill>
            </a:endParaRPr>
          </a:p>
          <a:p>
            <a:r>
              <a:rPr lang="sv-SE" altLang="en-SE" dirty="0"/>
              <a:t>Laktat förklarar 3,5 </a:t>
            </a:r>
            <a:r>
              <a:rPr lang="sv-SE" altLang="en-SE" dirty="0" err="1"/>
              <a:t>mmol</a:t>
            </a:r>
            <a:r>
              <a:rPr lang="sv-SE" altLang="en-SE" dirty="0"/>
              <a:t>/L</a:t>
            </a:r>
          </a:p>
          <a:p>
            <a:endParaRPr lang="sv-SE" altLang="en-SE" dirty="0"/>
          </a:p>
          <a:p>
            <a:r>
              <a:rPr lang="sv-SE" altLang="en-SE" dirty="0"/>
              <a:t>Det finns 14-15 </a:t>
            </a:r>
            <a:r>
              <a:rPr lang="sv-SE" altLang="en-SE" dirty="0" err="1"/>
              <a:t>mmol</a:t>
            </a:r>
            <a:r>
              <a:rPr lang="sv-SE" altLang="en-SE" dirty="0"/>
              <a:t>/L kvar att förklara</a:t>
            </a:r>
          </a:p>
        </p:txBody>
      </p:sp>
      <p:pic>
        <p:nvPicPr>
          <p:cNvPr id="99331" name="Bildobjekt 2" descr="Nedsatt AT 57 år alkohol ketoacidos blodgas.jpg">
            <a:extLst>
              <a:ext uri="{FF2B5EF4-FFF2-40B4-BE49-F238E27FC236}">
                <a16:creationId xmlns:a16="http://schemas.microsoft.com/office/drawing/2014/main" id="{5A8808F3-6C2F-6341-AF25-501DBC74141D}"/>
              </a:ext>
            </a:extLst>
          </p:cNvPr>
          <p:cNvPicPr>
            <a:picLocks noChangeAspect="1"/>
          </p:cNvPicPr>
          <p:nvPr/>
        </p:nvPicPr>
        <p:blipFill>
          <a:blip r:embed="rId3">
            <a:extLst>
              <a:ext uri="{28A0092B-C50C-407E-A947-70E740481C1C}">
                <a14:useLocalDpi xmlns:a14="http://schemas.microsoft.com/office/drawing/2010/main" val="0"/>
              </a:ext>
            </a:extLst>
          </a:blip>
          <a:srcRect t="22813" r="36388" b="13515"/>
          <a:stretch>
            <a:fillRect/>
          </a:stretch>
        </p:blipFill>
        <p:spPr bwMode="auto">
          <a:xfrm>
            <a:off x="323850" y="1125538"/>
            <a:ext cx="3540125"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19F29F-108E-414E-B92C-49AAB3C6251C}"/>
              </a:ext>
            </a:extLst>
          </p:cNvPr>
          <p:cNvSpPr>
            <a:spLocks noGrp="1"/>
          </p:cNvSpPr>
          <p:nvPr>
            <p:ph type="title"/>
          </p:nvPr>
        </p:nvSpPr>
        <p:spPr>
          <a:xfrm>
            <a:off x="0" y="609600"/>
            <a:ext cx="9144000" cy="1143000"/>
          </a:xfrm>
        </p:spPr>
        <p:txBody>
          <a:bodyPr/>
          <a:lstStyle/>
          <a:p>
            <a:r>
              <a:rPr lang="sv-SE" altLang="en-SE"/>
              <a:t>Rutin beräkning av AG &amp; Delta AG?</a:t>
            </a:r>
            <a:br>
              <a:rPr lang="sv-SE" altLang="en-SE"/>
            </a:br>
            <a:endParaRPr lang="sv-SE" altLang="en-SE"/>
          </a:p>
        </p:txBody>
      </p:sp>
      <p:sp>
        <p:nvSpPr>
          <p:cNvPr id="3" name="Platshållare för innehåll 2">
            <a:extLst>
              <a:ext uri="{FF2B5EF4-FFF2-40B4-BE49-F238E27FC236}">
                <a16:creationId xmlns:a16="http://schemas.microsoft.com/office/drawing/2014/main" id="{F453C42A-5237-1347-9D75-F77F5FE4657C}"/>
              </a:ext>
            </a:extLst>
          </p:cNvPr>
          <p:cNvSpPr>
            <a:spLocks noGrp="1"/>
          </p:cNvSpPr>
          <p:nvPr>
            <p:ph idx="1"/>
          </p:nvPr>
        </p:nvSpPr>
        <p:spPr/>
        <p:txBody>
          <a:bodyPr/>
          <a:lstStyle/>
          <a:p>
            <a:pPr marL="514350" indent="-514350">
              <a:buFont typeface="Times" pitchFamily="2" charset="0"/>
              <a:buAutoNum type="arabicPeriod" startAt="3"/>
            </a:pPr>
            <a:r>
              <a:rPr lang="sv-SE" altLang="en-SE"/>
              <a:t>Ett lågt eller t o m negativt anjongap kan avslöja en annan rubbning</a:t>
            </a:r>
            <a:endParaRPr lang="sv-SE" altLang="en-SE" b="1">
              <a:solidFill>
                <a:srgbClr val="FF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C4B4F0-DBC0-394D-B5B6-30E8B9057178}"/>
              </a:ext>
            </a:extLst>
          </p:cNvPr>
          <p:cNvSpPr>
            <a:spLocks noGrp="1"/>
          </p:cNvSpPr>
          <p:nvPr>
            <p:ph type="title"/>
          </p:nvPr>
        </p:nvSpPr>
        <p:spPr/>
        <p:txBody>
          <a:bodyPr/>
          <a:lstStyle/>
          <a:p>
            <a:r>
              <a:rPr lang="sv-SE" altLang="en-SE"/>
              <a:t>DDx lågt/negativt anjongap</a:t>
            </a:r>
          </a:p>
        </p:txBody>
      </p:sp>
      <p:sp>
        <p:nvSpPr>
          <p:cNvPr id="3" name="Platshållare för innehåll 2">
            <a:extLst>
              <a:ext uri="{FF2B5EF4-FFF2-40B4-BE49-F238E27FC236}">
                <a16:creationId xmlns:a16="http://schemas.microsoft.com/office/drawing/2014/main" id="{71CD1441-E2E2-B645-8E25-4E4ABD418215}"/>
              </a:ext>
            </a:extLst>
          </p:cNvPr>
          <p:cNvSpPr>
            <a:spLocks noGrp="1"/>
          </p:cNvSpPr>
          <p:nvPr>
            <p:ph idx="1"/>
          </p:nvPr>
        </p:nvSpPr>
        <p:spPr/>
        <p:txBody>
          <a:bodyPr/>
          <a:lstStyle/>
          <a:p>
            <a:pPr marL="0" indent="0" algn="ctr">
              <a:buFontTx/>
              <a:buNone/>
            </a:pPr>
            <a:r>
              <a:rPr lang="sv-SE" altLang="en-SE" b="1"/>
              <a:t>Minneshjälp LIMBS:</a:t>
            </a:r>
          </a:p>
          <a:p>
            <a:pPr marL="0" indent="0"/>
            <a:r>
              <a:rPr lang="sv-SE" altLang="en-SE" b="1"/>
              <a:t>L</a:t>
            </a:r>
            <a:r>
              <a:rPr lang="sv-SE" altLang="en-SE"/>
              <a:t>ågt albumin, Li</a:t>
            </a:r>
            <a:r>
              <a:rPr lang="sv-SE" altLang="en-SE" baseline="30000"/>
              <a:t>2+</a:t>
            </a:r>
          </a:p>
          <a:p>
            <a:pPr marL="0" indent="0"/>
            <a:r>
              <a:rPr lang="sv-SE" altLang="en-SE" b="1"/>
              <a:t>I</a:t>
            </a:r>
            <a:r>
              <a:rPr lang="sv-SE" altLang="en-SE"/>
              <a:t>odid</a:t>
            </a:r>
          </a:p>
          <a:p>
            <a:pPr marL="0" indent="0"/>
            <a:r>
              <a:rPr lang="sv-SE" altLang="en-SE" b="1"/>
              <a:t>M</a:t>
            </a:r>
            <a:r>
              <a:rPr lang="sv-SE" altLang="en-SE"/>
              <a:t>yelom</a:t>
            </a:r>
          </a:p>
          <a:p>
            <a:pPr marL="0" indent="0"/>
            <a:r>
              <a:rPr lang="sv-SE" altLang="en-SE" b="1"/>
              <a:t>B</a:t>
            </a:r>
            <a:r>
              <a:rPr lang="sv-SE" altLang="en-SE"/>
              <a:t>romid</a:t>
            </a:r>
          </a:p>
          <a:p>
            <a:pPr marL="0" indent="0"/>
            <a:r>
              <a:rPr lang="sv-SE" altLang="en-SE" b="1"/>
              <a:t>S</a:t>
            </a:r>
            <a:r>
              <a:rPr lang="sv-SE" altLang="en-SE"/>
              <a:t>alicylater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89EA80-E0DE-6543-AD0B-93E79CFAE347}"/>
              </a:ext>
            </a:extLst>
          </p:cNvPr>
          <p:cNvSpPr>
            <a:spLocks noGrp="1"/>
          </p:cNvSpPr>
          <p:nvPr>
            <p:ph type="title"/>
          </p:nvPr>
        </p:nvSpPr>
        <p:spPr>
          <a:xfrm>
            <a:off x="0" y="260350"/>
            <a:ext cx="9144000" cy="1143000"/>
          </a:xfrm>
        </p:spPr>
        <p:txBody>
          <a:bodyPr/>
          <a:lstStyle/>
          <a:p>
            <a:r>
              <a:rPr lang="sv-SE" altLang="en-SE"/>
              <a:t>54 årig man, bipolär sjukdom, RLS 5</a:t>
            </a:r>
          </a:p>
        </p:txBody>
      </p:sp>
      <p:sp>
        <p:nvSpPr>
          <p:cNvPr id="9" name="Platshållare för innehåll 8">
            <a:extLst>
              <a:ext uri="{FF2B5EF4-FFF2-40B4-BE49-F238E27FC236}">
                <a16:creationId xmlns:a16="http://schemas.microsoft.com/office/drawing/2014/main" id="{CEDEB0D1-CAC0-0B45-8BC9-878C40ABB26D}"/>
              </a:ext>
            </a:extLst>
          </p:cNvPr>
          <p:cNvSpPr>
            <a:spLocks noGrp="1"/>
          </p:cNvSpPr>
          <p:nvPr>
            <p:ph sz="half" idx="1"/>
          </p:nvPr>
        </p:nvSpPr>
        <p:spPr/>
        <p:txBody>
          <a:bodyPr/>
          <a:lstStyle/>
          <a:p>
            <a:pPr>
              <a:defRPr/>
            </a:pPr>
            <a:endParaRPr lang="sv-SE"/>
          </a:p>
        </p:txBody>
      </p:sp>
      <p:sp>
        <p:nvSpPr>
          <p:cNvPr id="10" name="Platshållare för innehåll 9">
            <a:extLst>
              <a:ext uri="{FF2B5EF4-FFF2-40B4-BE49-F238E27FC236}">
                <a16:creationId xmlns:a16="http://schemas.microsoft.com/office/drawing/2014/main" id="{435B8855-8318-2C44-92F4-9DFEE181BD5D}"/>
              </a:ext>
            </a:extLst>
          </p:cNvPr>
          <p:cNvSpPr>
            <a:spLocks noGrp="1"/>
          </p:cNvSpPr>
          <p:nvPr>
            <p:ph sz="half" idx="2"/>
          </p:nvPr>
        </p:nvSpPr>
        <p:spPr>
          <a:xfrm>
            <a:off x="4140200" y="1482725"/>
            <a:ext cx="4318000" cy="4538663"/>
          </a:xfrm>
        </p:spPr>
        <p:txBody>
          <a:bodyPr/>
          <a:lstStyle/>
          <a:p>
            <a:pPr marL="0" indent="0">
              <a:buFontTx/>
              <a:buNone/>
            </a:pPr>
            <a:r>
              <a:rPr lang="sv-SE" altLang="en-SE" b="1"/>
              <a:t>Steg 1</a:t>
            </a:r>
          </a:p>
          <a:p>
            <a:pPr marL="0" indent="0"/>
            <a:r>
              <a:rPr lang="sv-SE" altLang="en-SE"/>
              <a:t>pH &lt; 7,38 &amp; HCO3 &lt; 22: </a:t>
            </a:r>
            <a:r>
              <a:rPr lang="sv-SE" altLang="en-SE" b="1">
                <a:solidFill>
                  <a:srgbClr val="FF0000"/>
                </a:solidFill>
              </a:rPr>
              <a:t>metabol acidos</a:t>
            </a:r>
          </a:p>
          <a:p>
            <a:pPr marL="0" indent="0">
              <a:buFontTx/>
              <a:buNone/>
            </a:pPr>
            <a:r>
              <a:rPr lang="sv-SE" altLang="en-SE" b="1"/>
              <a:t>Steg 2</a:t>
            </a:r>
          </a:p>
          <a:p>
            <a:pPr marL="0" indent="0"/>
            <a:r>
              <a:rPr lang="en-US" altLang="en-SE"/>
              <a:t>∆ pCO2 = 6 x 0,16 = 1</a:t>
            </a:r>
          </a:p>
          <a:p>
            <a:pPr marL="0" indent="0"/>
            <a:r>
              <a:rPr lang="en-US" altLang="en-SE"/>
              <a:t>Förväntad pCO2 = 4,3: </a:t>
            </a:r>
            <a:r>
              <a:rPr lang="en-US" altLang="en-SE" b="1">
                <a:solidFill>
                  <a:srgbClr val="0000FF"/>
                </a:solidFill>
              </a:rPr>
              <a:t>respiratorisk acidos</a:t>
            </a:r>
          </a:p>
          <a:p>
            <a:pPr marL="0" indent="0">
              <a:buFontTx/>
              <a:buNone/>
            </a:pPr>
            <a:r>
              <a:rPr lang="en-US" altLang="en-SE" b="1">
                <a:solidFill>
                  <a:srgbClr val="000000"/>
                </a:solidFill>
              </a:rPr>
              <a:t>Steg 3</a:t>
            </a:r>
          </a:p>
          <a:p>
            <a:pPr marL="0" indent="0"/>
            <a:r>
              <a:rPr lang="en-US" altLang="en-SE"/>
              <a:t>AG:  123 </a:t>
            </a:r>
            <a:r>
              <a:rPr lang="sv-SE" altLang="en-SE"/>
              <a:t>-</a:t>
            </a:r>
            <a:r>
              <a:rPr lang="en-US" altLang="en-SE"/>
              <a:t> 107 </a:t>
            </a:r>
            <a:r>
              <a:rPr lang="sv-SE" altLang="en-SE"/>
              <a:t>-</a:t>
            </a:r>
            <a:r>
              <a:rPr lang="en-US" altLang="en-SE"/>
              <a:t> 18 = - 2: </a:t>
            </a:r>
            <a:r>
              <a:rPr lang="en-US" altLang="en-SE" b="1">
                <a:solidFill>
                  <a:srgbClr val="660066"/>
                </a:solidFill>
              </a:rPr>
              <a:t>litium intox?</a:t>
            </a:r>
          </a:p>
          <a:p>
            <a:pPr marL="0" indent="0">
              <a:buFontTx/>
              <a:buNone/>
            </a:pPr>
            <a:endParaRPr lang="sv-SE" altLang="en-SE" b="1">
              <a:solidFill>
                <a:srgbClr val="FF0000"/>
              </a:solidFill>
            </a:endParaRPr>
          </a:p>
          <a:p>
            <a:pPr marL="0" indent="0"/>
            <a:endParaRPr lang="sv-SE" altLang="en-SE" b="1">
              <a:solidFill>
                <a:srgbClr val="FF0000"/>
              </a:solidFill>
            </a:endParaRPr>
          </a:p>
          <a:p>
            <a:pPr marL="0" indent="0"/>
            <a:endParaRPr lang="sv-SE" altLang="en-SE"/>
          </a:p>
        </p:txBody>
      </p:sp>
      <p:pic>
        <p:nvPicPr>
          <p:cNvPr id="105476" name="Bildobjekt 7">
            <a:extLst>
              <a:ext uri="{FF2B5EF4-FFF2-40B4-BE49-F238E27FC236}">
                <a16:creationId xmlns:a16="http://schemas.microsoft.com/office/drawing/2014/main" id="{34DD6050-91B0-704D-A4B6-E297C8620E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84313"/>
            <a:ext cx="3216275"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9FF0AE-2865-5949-8A45-6C3B2AEA0340}"/>
              </a:ext>
            </a:extLst>
          </p:cNvPr>
          <p:cNvSpPr>
            <a:spLocks noGrp="1"/>
          </p:cNvSpPr>
          <p:nvPr>
            <p:ph type="title"/>
          </p:nvPr>
        </p:nvSpPr>
        <p:spPr>
          <a:xfrm>
            <a:off x="0" y="609600"/>
            <a:ext cx="9144000" cy="1143000"/>
          </a:xfrm>
        </p:spPr>
        <p:txBody>
          <a:bodyPr/>
          <a:lstStyle/>
          <a:p>
            <a:r>
              <a:rPr lang="sv-SE" altLang="en-SE"/>
              <a:t>Rutin beräkning av AG &amp; Delta AG?</a:t>
            </a:r>
          </a:p>
        </p:txBody>
      </p:sp>
      <p:sp>
        <p:nvSpPr>
          <p:cNvPr id="3" name="Platshållare för innehåll 2">
            <a:extLst>
              <a:ext uri="{FF2B5EF4-FFF2-40B4-BE49-F238E27FC236}">
                <a16:creationId xmlns:a16="http://schemas.microsoft.com/office/drawing/2014/main" id="{55BA1BBD-A5CE-164C-A08A-E68FDCD665ED}"/>
              </a:ext>
            </a:extLst>
          </p:cNvPr>
          <p:cNvSpPr>
            <a:spLocks noGrp="1"/>
          </p:cNvSpPr>
          <p:nvPr>
            <p:ph idx="1"/>
          </p:nvPr>
        </p:nvSpPr>
        <p:spPr/>
        <p:txBody>
          <a:bodyPr/>
          <a:lstStyle/>
          <a:p>
            <a:pPr marL="514350" indent="-514350">
              <a:buFont typeface="Times" pitchFamily="2" charset="0"/>
              <a:buAutoNum type="arabicPeriod" startAt="4"/>
            </a:pPr>
            <a:r>
              <a:rPr lang="sv-SE" altLang="en-SE"/>
              <a:t>Avslöjer och kvantificera bakomliggande metabol rubbning genom att beräkna </a:t>
            </a:r>
            <a:r>
              <a:rPr lang="sv-SE" altLang="en-SE" b="1"/>
              <a:t>HCO3 + Delta AG</a:t>
            </a:r>
            <a:endParaRPr lang="sv-SE" altLang="en-SE" b="1">
              <a:solidFill>
                <a:srgbClr val="FF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FFEF03-F5CA-B14E-B4DC-1C4C29D18980}"/>
              </a:ext>
            </a:extLst>
          </p:cNvPr>
          <p:cNvSpPr>
            <a:spLocks noGrp="1"/>
          </p:cNvSpPr>
          <p:nvPr>
            <p:ph type="title"/>
          </p:nvPr>
        </p:nvSpPr>
        <p:spPr/>
        <p:txBody>
          <a:bodyPr/>
          <a:lstStyle/>
          <a:p>
            <a:pPr>
              <a:defRPr/>
            </a:pPr>
            <a:r>
              <a:rPr lang="sv-SE" dirty="0"/>
              <a:t>HCO3 + delta AG</a:t>
            </a:r>
          </a:p>
        </p:txBody>
      </p:sp>
      <p:sp>
        <p:nvSpPr>
          <p:cNvPr id="3" name="Platshållare för innehåll 2">
            <a:extLst>
              <a:ext uri="{FF2B5EF4-FFF2-40B4-BE49-F238E27FC236}">
                <a16:creationId xmlns:a16="http://schemas.microsoft.com/office/drawing/2014/main" id="{B7A03215-3BD9-6248-AF24-F2B36B206D29}"/>
              </a:ext>
            </a:extLst>
          </p:cNvPr>
          <p:cNvSpPr>
            <a:spLocks noGrp="1"/>
          </p:cNvSpPr>
          <p:nvPr>
            <p:ph idx="1"/>
          </p:nvPr>
        </p:nvSpPr>
        <p:spPr>
          <a:xfrm>
            <a:off x="685800" y="1981200"/>
            <a:ext cx="8062913" cy="4114800"/>
          </a:xfrm>
        </p:spPr>
        <p:txBody>
          <a:bodyPr/>
          <a:lstStyle/>
          <a:p>
            <a:r>
              <a:rPr lang="sv-SE" altLang="en-SE"/>
              <a:t>För varje mmol av extra anjon förbrukas ca 1 mmol HCO3</a:t>
            </a:r>
          </a:p>
          <a:p>
            <a:endParaRPr lang="sv-SE" altLang="en-SE"/>
          </a:p>
          <a:p>
            <a:r>
              <a:rPr lang="sv-SE" altLang="en-SE"/>
              <a:t>Om patienten har ett delta AG på 10 mmol/L har HCO3 minskat med ca 10 mmol/L</a:t>
            </a:r>
          </a:p>
          <a:p>
            <a:endParaRPr lang="sv-SE" altLang="en-SE"/>
          </a:p>
          <a:p>
            <a:r>
              <a:rPr lang="sv-SE" altLang="en-SE"/>
              <a:t>Befintligt HCO3 + delta AG = HCO3 </a:t>
            </a:r>
            <a:r>
              <a:rPr lang="sv-SE" altLang="sv-SE"/>
              <a:t>”</a:t>
            </a:r>
            <a:r>
              <a:rPr lang="sv-SE" altLang="en-SE"/>
              <a:t>innan</a:t>
            </a:r>
            <a:r>
              <a:rPr lang="sv-SE" altLang="sv-SE"/>
              <a:t>”</a:t>
            </a:r>
            <a:r>
              <a:rPr lang="sv-SE" altLang="en-SE"/>
              <a:t> patienten fick extra anjoner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431723-42D1-2544-B1D4-373ABCAB9933}"/>
              </a:ext>
            </a:extLst>
          </p:cNvPr>
          <p:cNvSpPr>
            <a:spLocks noGrp="1"/>
          </p:cNvSpPr>
          <p:nvPr>
            <p:ph type="title"/>
          </p:nvPr>
        </p:nvSpPr>
        <p:spPr/>
        <p:txBody>
          <a:bodyPr/>
          <a:lstStyle/>
          <a:p>
            <a:pPr>
              <a:defRPr/>
            </a:pPr>
            <a:r>
              <a:rPr lang="sv-SE" dirty="0"/>
              <a:t>HCO3 + delta AG</a:t>
            </a:r>
          </a:p>
        </p:txBody>
      </p:sp>
      <p:sp>
        <p:nvSpPr>
          <p:cNvPr id="3" name="Platshållare för innehåll 2">
            <a:extLst>
              <a:ext uri="{FF2B5EF4-FFF2-40B4-BE49-F238E27FC236}">
                <a16:creationId xmlns:a16="http://schemas.microsoft.com/office/drawing/2014/main" id="{BFFEAAC1-0EED-B94F-A467-786559E54347}"/>
              </a:ext>
            </a:extLst>
          </p:cNvPr>
          <p:cNvSpPr>
            <a:spLocks noGrp="1"/>
          </p:cNvSpPr>
          <p:nvPr>
            <p:ph idx="1"/>
          </p:nvPr>
        </p:nvSpPr>
        <p:spPr>
          <a:xfrm>
            <a:off x="0" y="1773238"/>
            <a:ext cx="9144000" cy="4824412"/>
          </a:xfrm>
        </p:spPr>
        <p:txBody>
          <a:bodyPr/>
          <a:lstStyle/>
          <a:p>
            <a:r>
              <a:rPr lang="sv-SE" altLang="en-SE"/>
              <a:t>HCO3 + delta AG </a:t>
            </a:r>
            <a:r>
              <a:rPr lang="en-US" altLang="en-SE"/>
              <a:t>≈ 24 mmol/L:  ingen bakomliggande metabol rubbning</a:t>
            </a:r>
          </a:p>
          <a:p>
            <a:endParaRPr lang="en-US" altLang="en-SE"/>
          </a:p>
          <a:p>
            <a:r>
              <a:rPr lang="sv-SE" altLang="en-SE"/>
              <a:t>HCO3 + delta AG </a:t>
            </a:r>
            <a:r>
              <a:rPr lang="en-US" altLang="en-SE"/>
              <a:t>&gt; 26 mmol/L:  bakomliggande </a:t>
            </a:r>
            <a:r>
              <a:rPr lang="en-US" altLang="en-SE" b="1">
                <a:solidFill>
                  <a:srgbClr val="008000"/>
                </a:solidFill>
              </a:rPr>
              <a:t>metabol alkalos </a:t>
            </a:r>
            <a:r>
              <a:rPr lang="en-US" altLang="en-SE"/>
              <a:t>eller kompensation till kronisk </a:t>
            </a:r>
            <a:r>
              <a:rPr lang="en-US" altLang="en-SE" b="1">
                <a:solidFill>
                  <a:srgbClr val="0000FF"/>
                </a:solidFill>
              </a:rPr>
              <a:t>respiratorisk acidos</a:t>
            </a:r>
          </a:p>
          <a:p>
            <a:endParaRPr lang="sv-SE" altLang="en-SE"/>
          </a:p>
          <a:p>
            <a:r>
              <a:rPr lang="sv-SE" altLang="en-SE"/>
              <a:t>HCO3 + delta AG </a:t>
            </a:r>
            <a:r>
              <a:rPr lang="en-US" altLang="en-SE"/>
              <a:t>&lt; 22 mmol/L:  bakomliggande </a:t>
            </a:r>
            <a:r>
              <a:rPr lang="en-US" altLang="en-SE" b="1">
                <a:solidFill>
                  <a:srgbClr val="FF0000"/>
                </a:solidFill>
              </a:rPr>
              <a:t>hyperklorem</a:t>
            </a:r>
            <a:r>
              <a:rPr lang="en-US" altLang="en-SE">
                <a:solidFill>
                  <a:srgbClr val="FF0000"/>
                </a:solidFill>
              </a:rPr>
              <a:t> </a:t>
            </a:r>
            <a:r>
              <a:rPr lang="en-US" altLang="en-SE" b="1">
                <a:solidFill>
                  <a:srgbClr val="FF0000"/>
                </a:solidFill>
              </a:rPr>
              <a:t>metabol acidos (HCMA)</a:t>
            </a:r>
            <a:endParaRPr lang="en-US" altLang="en-SE"/>
          </a:p>
          <a:p>
            <a:endParaRPr lang="sv-SE" altLang="en-S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73ADCA79-2373-A14C-B91E-E4DE45A17096}"/>
              </a:ext>
            </a:extLst>
          </p:cNvPr>
          <p:cNvSpPr>
            <a:spLocks noGrp="1"/>
          </p:cNvSpPr>
          <p:nvPr>
            <p:ph sz="half" idx="2"/>
          </p:nvPr>
        </p:nvSpPr>
        <p:spPr>
          <a:xfrm>
            <a:off x="4284663" y="1042988"/>
            <a:ext cx="4679950" cy="4114800"/>
          </a:xfrm>
        </p:spPr>
        <p:txBody>
          <a:bodyPr/>
          <a:lstStyle/>
          <a:p>
            <a:r>
              <a:rPr lang="sv-SE" altLang="en-SE" dirty="0"/>
              <a:t>AG:  128 </a:t>
            </a:r>
            <a:r>
              <a:rPr lang="mr-IN" altLang="en-SE" dirty="0"/>
              <a:t>–</a:t>
            </a:r>
            <a:r>
              <a:rPr lang="sv-SE" altLang="en-SE" dirty="0"/>
              <a:t> 79 </a:t>
            </a:r>
            <a:r>
              <a:rPr lang="mr-IN" altLang="en-SE" dirty="0"/>
              <a:t>–</a:t>
            </a:r>
            <a:r>
              <a:rPr lang="sv-SE" altLang="en-SE" dirty="0"/>
              <a:t> 23 = 26</a:t>
            </a:r>
          </a:p>
          <a:p>
            <a:endParaRPr lang="sv-SE" altLang="en-SE" dirty="0"/>
          </a:p>
          <a:p>
            <a:r>
              <a:rPr lang="sv-SE" altLang="en-SE" dirty="0"/>
              <a:t>Förväntat AG 8</a:t>
            </a:r>
          </a:p>
          <a:p>
            <a:endParaRPr lang="sv-SE" altLang="en-SE" dirty="0"/>
          </a:p>
          <a:p>
            <a:r>
              <a:rPr lang="sv-SE" altLang="en-SE" dirty="0"/>
              <a:t>Delta AG:  18, således </a:t>
            </a:r>
            <a:r>
              <a:rPr lang="sv-SE" altLang="en-SE" i="1" dirty="0"/>
              <a:t>uttalad</a:t>
            </a:r>
            <a:r>
              <a:rPr lang="sv-SE" altLang="en-SE" dirty="0"/>
              <a:t> </a:t>
            </a:r>
            <a:r>
              <a:rPr lang="sv-SE" altLang="en-SE" b="1" dirty="0">
                <a:solidFill>
                  <a:srgbClr val="FF0000"/>
                </a:solidFill>
              </a:rPr>
              <a:t>metabol </a:t>
            </a:r>
            <a:r>
              <a:rPr lang="sv-SE" altLang="en-SE" b="1" dirty="0" err="1">
                <a:solidFill>
                  <a:srgbClr val="FF0000"/>
                </a:solidFill>
              </a:rPr>
              <a:t>acidos</a:t>
            </a:r>
            <a:endParaRPr lang="sv-SE" altLang="en-SE" b="1" dirty="0">
              <a:solidFill>
                <a:srgbClr val="FF0000"/>
              </a:solidFill>
            </a:endParaRPr>
          </a:p>
          <a:p>
            <a:endParaRPr lang="sv-SE" altLang="en-SE" dirty="0"/>
          </a:p>
          <a:p>
            <a:r>
              <a:rPr lang="sv-SE" altLang="en-SE" dirty="0"/>
              <a:t>HCO3 + delta AG:  23 + 18 = 41:  </a:t>
            </a:r>
            <a:r>
              <a:rPr lang="sv-SE" altLang="en-SE" i="1" dirty="0"/>
              <a:t>uttalad</a:t>
            </a:r>
            <a:r>
              <a:rPr lang="sv-SE" altLang="en-SE" dirty="0"/>
              <a:t> </a:t>
            </a:r>
            <a:r>
              <a:rPr lang="sv-SE" altLang="en-SE" b="1" dirty="0">
                <a:solidFill>
                  <a:srgbClr val="008000"/>
                </a:solidFill>
              </a:rPr>
              <a:t>metabol </a:t>
            </a:r>
            <a:r>
              <a:rPr lang="sv-SE" altLang="en-SE" b="1" dirty="0" err="1">
                <a:solidFill>
                  <a:srgbClr val="008000"/>
                </a:solidFill>
              </a:rPr>
              <a:t>alkalos</a:t>
            </a:r>
            <a:r>
              <a:rPr lang="sv-SE" altLang="en-SE" b="1" dirty="0">
                <a:solidFill>
                  <a:srgbClr val="008000"/>
                </a:solidFill>
              </a:rPr>
              <a:t> </a:t>
            </a:r>
            <a:endParaRPr lang="sv-SE" altLang="en-SE" dirty="0"/>
          </a:p>
        </p:txBody>
      </p:sp>
      <p:pic>
        <p:nvPicPr>
          <p:cNvPr id="113666" name="Bildobjekt 2" descr="Nedsatt AT 57 år alkohol ketoacidos blodgas.jpg">
            <a:extLst>
              <a:ext uri="{FF2B5EF4-FFF2-40B4-BE49-F238E27FC236}">
                <a16:creationId xmlns:a16="http://schemas.microsoft.com/office/drawing/2014/main" id="{369A4E5E-802F-4340-B6D9-145EA882F872}"/>
              </a:ext>
            </a:extLst>
          </p:cNvPr>
          <p:cNvPicPr>
            <a:picLocks noChangeAspect="1"/>
          </p:cNvPicPr>
          <p:nvPr/>
        </p:nvPicPr>
        <p:blipFill>
          <a:blip r:embed="rId3">
            <a:extLst>
              <a:ext uri="{28A0092B-C50C-407E-A947-70E740481C1C}">
                <a14:useLocalDpi xmlns:a14="http://schemas.microsoft.com/office/drawing/2010/main" val="0"/>
              </a:ext>
            </a:extLst>
          </a:blip>
          <a:srcRect t="22813" r="36388" b="13515"/>
          <a:stretch>
            <a:fillRect/>
          </a:stretch>
        </p:blipFill>
        <p:spPr bwMode="auto">
          <a:xfrm>
            <a:off x="323850" y="1052513"/>
            <a:ext cx="3394075" cy="483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B39323-4E90-E44D-A62C-6E4CC3425800}"/>
              </a:ext>
            </a:extLst>
          </p:cNvPr>
          <p:cNvSpPr>
            <a:spLocks noGrp="1"/>
          </p:cNvSpPr>
          <p:nvPr>
            <p:ph type="title"/>
          </p:nvPr>
        </p:nvSpPr>
        <p:spPr/>
        <p:txBody>
          <a:bodyPr/>
          <a:lstStyle/>
          <a:p>
            <a:pPr>
              <a:defRPr/>
            </a:pPr>
            <a:r>
              <a:rPr lang="sv-SE" dirty="0"/>
              <a:t>Steg 4:  diagnostik</a:t>
            </a:r>
          </a:p>
        </p:txBody>
      </p:sp>
      <p:sp>
        <p:nvSpPr>
          <p:cNvPr id="5" name="Platshållare för innehåll 4">
            <a:extLst>
              <a:ext uri="{FF2B5EF4-FFF2-40B4-BE49-F238E27FC236}">
                <a16:creationId xmlns:a16="http://schemas.microsoft.com/office/drawing/2014/main" id="{83AFAC72-D24D-754B-9308-BAAA7E527663}"/>
              </a:ext>
            </a:extLst>
          </p:cNvPr>
          <p:cNvSpPr>
            <a:spLocks noGrp="1"/>
          </p:cNvSpPr>
          <p:nvPr>
            <p:ph idx="1"/>
          </p:nvPr>
        </p:nvSpPr>
        <p:spPr>
          <a:xfrm>
            <a:off x="395288" y="1981200"/>
            <a:ext cx="8353425" cy="4114800"/>
          </a:xfrm>
        </p:spPr>
        <p:txBody>
          <a:bodyPr/>
          <a:lstStyle/>
          <a:p>
            <a:pPr marL="0" indent="0">
              <a:buFontTx/>
              <a:buNone/>
            </a:pPr>
            <a:r>
              <a:rPr lang="sv-SE" altLang="en-SE"/>
              <a:t>Vid detta steg tolkas syrabasrubbningarna med hänsyn av all tillgänglig information, inklusive information från:</a:t>
            </a:r>
          </a:p>
          <a:p>
            <a:pPr marL="0" indent="0"/>
            <a:r>
              <a:rPr lang="sv-SE" altLang="en-SE"/>
              <a:t>Bakgrund:  tidigare sjukdomar, läkemedel, ...</a:t>
            </a:r>
          </a:p>
          <a:p>
            <a:pPr marL="0" indent="0"/>
            <a:r>
              <a:rPr lang="sv-SE" altLang="en-SE"/>
              <a:t>Anamnes</a:t>
            </a:r>
          </a:p>
          <a:p>
            <a:pPr marL="0" indent="0"/>
            <a:r>
              <a:rPr lang="sv-SE" altLang="en-SE"/>
              <a:t>Status</a:t>
            </a:r>
          </a:p>
          <a:p>
            <a:pPr marL="0" indent="0"/>
            <a:r>
              <a:rPr lang="sv-SE" altLang="en-SE"/>
              <a:t>Övriga patientnära prov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65025B9-636E-E742-A47B-3AF9F94B9C9E}"/>
              </a:ext>
            </a:extLst>
          </p:cNvPr>
          <p:cNvSpPr>
            <a:spLocks noGrp="1"/>
          </p:cNvSpPr>
          <p:nvPr>
            <p:ph type="title"/>
          </p:nvPr>
        </p:nvSpPr>
        <p:spPr>
          <a:xfrm>
            <a:off x="0" y="609600"/>
            <a:ext cx="9144000" cy="1143000"/>
          </a:xfrm>
        </p:spPr>
        <p:txBody>
          <a:bodyPr/>
          <a:lstStyle/>
          <a:p>
            <a:pPr>
              <a:defRPr/>
            </a:pPr>
            <a:r>
              <a:rPr lang="sv-SE" sz="4000" dirty="0"/>
              <a:t>Steg 1:  dominant rubbning?</a:t>
            </a:r>
          </a:p>
        </p:txBody>
      </p:sp>
      <p:sp>
        <p:nvSpPr>
          <p:cNvPr id="5" name="Platshållare för innehåll 4">
            <a:extLst>
              <a:ext uri="{FF2B5EF4-FFF2-40B4-BE49-F238E27FC236}">
                <a16:creationId xmlns:a16="http://schemas.microsoft.com/office/drawing/2014/main" id="{2D948E58-72BB-6C4E-8D3B-FD14F2816259}"/>
              </a:ext>
            </a:extLst>
          </p:cNvPr>
          <p:cNvSpPr>
            <a:spLocks noGrp="1"/>
          </p:cNvSpPr>
          <p:nvPr>
            <p:ph idx="1"/>
          </p:nvPr>
        </p:nvSpPr>
        <p:spPr/>
        <p:txBody>
          <a:bodyPr/>
          <a:lstStyle/>
          <a:p>
            <a:pPr marL="0" indent="0">
              <a:buFontTx/>
              <a:buNone/>
              <a:defRPr/>
            </a:pPr>
            <a:r>
              <a:rPr lang="sv-SE" dirty="0"/>
              <a:t>pH &lt; 7,38 +</a:t>
            </a:r>
          </a:p>
          <a:p>
            <a:pPr lvl="1">
              <a:defRPr/>
            </a:pPr>
            <a:r>
              <a:rPr lang="sv-SE" dirty="0"/>
              <a:t>HCO3 &lt; 22 </a:t>
            </a:r>
            <a:r>
              <a:rPr lang="sv-SE" dirty="0" err="1"/>
              <a:t>mmol</a:t>
            </a:r>
            <a:r>
              <a:rPr lang="sv-SE" dirty="0"/>
              <a:t>/L:  </a:t>
            </a:r>
            <a:r>
              <a:rPr lang="sv-SE" b="1" dirty="0">
                <a:solidFill>
                  <a:srgbClr val="FF0000"/>
                </a:solidFill>
              </a:rPr>
              <a:t>metabol </a:t>
            </a:r>
            <a:r>
              <a:rPr lang="sv-SE" b="1" dirty="0" err="1">
                <a:solidFill>
                  <a:srgbClr val="FF0000"/>
                </a:solidFill>
              </a:rPr>
              <a:t>acidos</a:t>
            </a:r>
            <a:r>
              <a:rPr lang="sv-SE" b="1" dirty="0">
                <a:solidFill>
                  <a:srgbClr val="FF0000"/>
                </a:solidFill>
              </a:rPr>
              <a:t> </a:t>
            </a:r>
            <a:endParaRPr lang="sv-SE" dirty="0"/>
          </a:p>
          <a:p>
            <a:pPr lvl="1">
              <a:defRPr/>
            </a:pPr>
            <a:r>
              <a:rPr lang="sv-SE" dirty="0"/>
              <a:t>pCO2 &gt; 5,7 </a:t>
            </a:r>
            <a:r>
              <a:rPr lang="sv-SE" dirty="0" err="1"/>
              <a:t>kPa</a:t>
            </a:r>
            <a:r>
              <a:rPr lang="sv-SE" dirty="0"/>
              <a:t>:  </a:t>
            </a:r>
            <a:r>
              <a:rPr lang="sv-SE" b="1" dirty="0">
                <a:solidFill>
                  <a:srgbClr val="0000FF"/>
                </a:solidFill>
              </a:rPr>
              <a:t>respiratorisk </a:t>
            </a:r>
            <a:r>
              <a:rPr lang="sv-SE" b="1" dirty="0" err="1">
                <a:solidFill>
                  <a:srgbClr val="0000FF"/>
                </a:solidFill>
              </a:rPr>
              <a:t>acidos</a:t>
            </a:r>
            <a:endParaRPr lang="sv-SE" dirty="0"/>
          </a:p>
          <a:p>
            <a:pPr marL="0" indent="0">
              <a:buFontTx/>
              <a:buNone/>
              <a:defRPr/>
            </a:pPr>
            <a:endParaRPr lang="sv-SE" dirty="0"/>
          </a:p>
          <a:p>
            <a:pPr marL="0" indent="0">
              <a:buFontTx/>
              <a:buNone/>
              <a:defRPr/>
            </a:pPr>
            <a:r>
              <a:rPr lang="sv-SE" dirty="0"/>
              <a:t>pH &gt; 7,42 +</a:t>
            </a:r>
          </a:p>
          <a:p>
            <a:pPr lvl="1">
              <a:defRPr/>
            </a:pPr>
            <a:r>
              <a:rPr lang="sv-SE" dirty="0"/>
              <a:t>HCO3 &gt; 26 </a:t>
            </a:r>
            <a:r>
              <a:rPr lang="sv-SE" dirty="0" err="1"/>
              <a:t>mmol</a:t>
            </a:r>
            <a:r>
              <a:rPr lang="sv-SE" dirty="0"/>
              <a:t>/L:  </a:t>
            </a:r>
            <a:r>
              <a:rPr lang="sv-SE" b="1" dirty="0">
                <a:solidFill>
                  <a:srgbClr val="008000"/>
                </a:solidFill>
              </a:rPr>
              <a:t>metabol </a:t>
            </a:r>
            <a:r>
              <a:rPr lang="sv-SE" b="1" dirty="0" err="1">
                <a:solidFill>
                  <a:srgbClr val="008000"/>
                </a:solidFill>
              </a:rPr>
              <a:t>alkalos</a:t>
            </a:r>
            <a:endParaRPr lang="sv-SE" b="1" dirty="0">
              <a:solidFill>
                <a:srgbClr val="008000"/>
              </a:solidFill>
            </a:endParaRPr>
          </a:p>
          <a:p>
            <a:pPr lvl="1">
              <a:defRPr/>
            </a:pPr>
            <a:r>
              <a:rPr lang="sv-SE" dirty="0"/>
              <a:t>pCO2 &lt; 5,0 </a:t>
            </a:r>
            <a:r>
              <a:rPr lang="sv-SE" dirty="0" err="1"/>
              <a:t>kPa</a:t>
            </a:r>
            <a:r>
              <a:rPr lang="sv-SE" dirty="0"/>
              <a:t>:  </a:t>
            </a:r>
            <a:r>
              <a:rPr lang="sv-SE" b="1" dirty="0">
                <a:solidFill>
                  <a:srgbClr val="FF6600"/>
                </a:solidFill>
              </a:rPr>
              <a:t>respiratorisk </a:t>
            </a:r>
            <a:r>
              <a:rPr lang="sv-SE" b="1" dirty="0" err="1">
                <a:solidFill>
                  <a:srgbClr val="FF6600"/>
                </a:solidFill>
              </a:rPr>
              <a:t>alkalos</a:t>
            </a:r>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9A8602-82D6-8149-B00F-594971EC88BE}"/>
              </a:ext>
            </a:extLst>
          </p:cNvPr>
          <p:cNvSpPr>
            <a:spLocks noGrp="1"/>
          </p:cNvSpPr>
          <p:nvPr>
            <p:ph type="title"/>
          </p:nvPr>
        </p:nvSpPr>
        <p:spPr>
          <a:xfrm>
            <a:off x="144463" y="20638"/>
            <a:ext cx="2339975" cy="3960812"/>
          </a:xfrm>
        </p:spPr>
        <p:txBody>
          <a:bodyPr/>
          <a:lstStyle/>
          <a:p>
            <a:pPr lvl="1" algn="l">
              <a:defRPr/>
            </a:pPr>
            <a:r>
              <a:rPr lang="sv-SE" b="1" dirty="0" err="1">
                <a:solidFill>
                  <a:srgbClr val="FF0000"/>
                </a:solidFill>
              </a:rPr>
              <a:t>DDx</a:t>
            </a:r>
            <a:br>
              <a:rPr lang="sv-SE" b="1" dirty="0">
                <a:solidFill>
                  <a:srgbClr val="FF0000"/>
                </a:solidFill>
              </a:rPr>
            </a:br>
            <a:r>
              <a:rPr lang="sv-SE" b="1" dirty="0">
                <a:solidFill>
                  <a:srgbClr val="FF0000"/>
                </a:solidFill>
              </a:rPr>
              <a:t>L-laktat</a:t>
            </a:r>
            <a:br>
              <a:rPr lang="sv-SE" b="1" dirty="0">
                <a:solidFill>
                  <a:srgbClr val="FF0000"/>
                </a:solidFill>
              </a:rPr>
            </a:br>
            <a:r>
              <a:rPr lang="sv-SE" b="1" dirty="0" err="1">
                <a:solidFill>
                  <a:srgbClr val="FF0000"/>
                </a:solidFill>
              </a:rPr>
              <a:t>acidos</a:t>
            </a:r>
            <a:r>
              <a:rPr lang="sv-SE" b="1" dirty="0">
                <a:solidFill>
                  <a:srgbClr val="FF0000"/>
                </a:solidFill>
              </a:rPr>
              <a:t> </a:t>
            </a:r>
            <a:endParaRPr lang="sv-SE" dirty="0"/>
          </a:p>
        </p:txBody>
      </p:sp>
      <p:graphicFrame>
        <p:nvGraphicFramePr>
          <p:cNvPr id="117762" name="Objekt 3">
            <a:extLst>
              <a:ext uri="{FF2B5EF4-FFF2-40B4-BE49-F238E27FC236}">
                <a16:creationId xmlns:a16="http://schemas.microsoft.com/office/drawing/2014/main" id="{99F31864-CCB0-1443-AED9-3CF8E85D6D2B}"/>
              </a:ext>
            </a:extLst>
          </p:cNvPr>
          <p:cNvGraphicFramePr>
            <a:graphicFrameLocks noChangeAspect="1"/>
          </p:cNvGraphicFramePr>
          <p:nvPr/>
        </p:nvGraphicFramePr>
        <p:xfrm>
          <a:off x="2617788" y="150813"/>
          <a:ext cx="5699125" cy="6591300"/>
        </p:xfrm>
        <a:graphic>
          <a:graphicData uri="http://schemas.openxmlformats.org/presentationml/2006/ole">
            <mc:AlternateContent xmlns:mc="http://schemas.openxmlformats.org/markup-compatibility/2006">
              <mc:Choice xmlns:v="urn:schemas-microsoft-com:vml" Requires="v">
                <p:oleObj spid="_x0000_s117764" name="Dokument" r:id="rId4" imgW="11836400" imgH="13690600" progId="Word.Document.12">
                  <p:embed/>
                </p:oleObj>
              </mc:Choice>
              <mc:Fallback>
                <p:oleObj name="Dokument" r:id="rId4" imgW="11836400" imgH="13690600" progId="Word.Document.12">
                  <p:embed/>
                  <p:pic>
                    <p:nvPicPr>
                      <p:cNvPr id="0" name="Objek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7788" y="150813"/>
                        <a:ext cx="5699125"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549B01-42CE-D545-A129-4C2F28E4A348}"/>
              </a:ext>
            </a:extLst>
          </p:cNvPr>
          <p:cNvSpPr>
            <a:spLocks noGrp="1"/>
          </p:cNvSpPr>
          <p:nvPr>
            <p:ph type="title"/>
          </p:nvPr>
        </p:nvSpPr>
        <p:spPr>
          <a:xfrm>
            <a:off x="685800" y="115888"/>
            <a:ext cx="7772400" cy="1143000"/>
          </a:xfrm>
        </p:spPr>
        <p:txBody>
          <a:bodyPr/>
          <a:lstStyle/>
          <a:p>
            <a:pPr lvl="1">
              <a:defRPr/>
            </a:pPr>
            <a:r>
              <a:rPr lang="sv-SE" b="1" dirty="0" err="1">
                <a:solidFill>
                  <a:srgbClr val="008000"/>
                </a:solidFill>
              </a:rPr>
              <a:t>DDx</a:t>
            </a:r>
            <a:r>
              <a:rPr lang="sv-SE" b="1" dirty="0">
                <a:solidFill>
                  <a:srgbClr val="008000"/>
                </a:solidFill>
              </a:rPr>
              <a:t> metabol </a:t>
            </a:r>
            <a:r>
              <a:rPr lang="sv-SE" b="1" dirty="0" err="1">
                <a:solidFill>
                  <a:srgbClr val="008000"/>
                </a:solidFill>
              </a:rPr>
              <a:t>alkalos</a:t>
            </a:r>
            <a:endParaRPr lang="sv-SE" dirty="0"/>
          </a:p>
        </p:txBody>
      </p:sp>
      <p:graphicFrame>
        <p:nvGraphicFramePr>
          <p:cNvPr id="119810" name="Objekt 3">
            <a:extLst>
              <a:ext uri="{FF2B5EF4-FFF2-40B4-BE49-F238E27FC236}">
                <a16:creationId xmlns:a16="http://schemas.microsoft.com/office/drawing/2014/main" id="{44D8FE2E-6945-6E41-83CA-0707BF627D6C}"/>
              </a:ext>
            </a:extLst>
          </p:cNvPr>
          <p:cNvGraphicFramePr>
            <a:graphicFrameLocks noChangeAspect="1"/>
          </p:cNvGraphicFramePr>
          <p:nvPr/>
        </p:nvGraphicFramePr>
        <p:xfrm>
          <a:off x="323850" y="1268413"/>
          <a:ext cx="10194925" cy="5229225"/>
        </p:xfrm>
        <a:graphic>
          <a:graphicData uri="http://schemas.openxmlformats.org/presentationml/2006/ole">
            <mc:AlternateContent xmlns:mc="http://schemas.openxmlformats.org/markup-compatibility/2006">
              <mc:Choice xmlns:v="urn:schemas-microsoft-com:vml" Requires="v">
                <p:oleObj spid="_x0000_s119812" name="Dokument" r:id="rId4" imgW="11836400" imgH="6070600" progId="Word.Document.12">
                  <p:embed/>
                </p:oleObj>
              </mc:Choice>
              <mc:Fallback>
                <p:oleObj name="Dokument" r:id="rId4" imgW="11836400" imgH="6070600" progId="Word.Document.12">
                  <p:embed/>
                  <p:pic>
                    <p:nvPicPr>
                      <p:cNvPr id="0" name="Objek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268413"/>
                        <a:ext cx="10194925"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1523B-1850-D849-9E67-4BFCE412412F}"/>
              </a:ext>
            </a:extLst>
          </p:cNvPr>
          <p:cNvSpPr>
            <a:spLocks noGrp="1"/>
          </p:cNvSpPr>
          <p:nvPr>
            <p:ph type="title"/>
          </p:nvPr>
        </p:nvSpPr>
        <p:spPr>
          <a:xfrm>
            <a:off x="685800" y="125413"/>
            <a:ext cx="7772400" cy="1143000"/>
          </a:xfrm>
        </p:spPr>
        <p:txBody>
          <a:bodyPr/>
          <a:lstStyle/>
          <a:p>
            <a:pPr lvl="1">
              <a:defRPr/>
            </a:pPr>
            <a:r>
              <a:rPr lang="sv-SE" b="1" dirty="0" err="1">
                <a:solidFill>
                  <a:srgbClr val="0000FF"/>
                </a:solidFill>
              </a:rPr>
              <a:t>DDx</a:t>
            </a:r>
            <a:r>
              <a:rPr lang="sv-SE" b="1" dirty="0">
                <a:solidFill>
                  <a:srgbClr val="0000FF"/>
                </a:solidFill>
              </a:rPr>
              <a:t> respiratorisk </a:t>
            </a:r>
            <a:r>
              <a:rPr lang="sv-SE" b="1" dirty="0" err="1">
                <a:solidFill>
                  <a:srgbClr val="0000FF"/>
                </a:solidFill>
              </a:rPr>
              <a:t>acidos</a:t>
            </a:r>
            <a:endParaRPr lang="sv-SE" dirty="0"/>
          </a:p>
        </p:txBody>
      </p:sp>
      <p:graphicFrame>
        <p:nvGraphicFramePr>
          <p:cNvPr id="121858" name="Objekt 3">
            <a:extLst>
              <a:ext uri="{FF2B5EF4-FFF2-40B4-BE49-F238E27FC236}">
                <a16:creationId xmlns:a16="http://schemas.microsoft.com/office/drawing/2014/main" id="{09BD8D92-084D-6346-93E9-B791314F8230}"/>
              </a:ext>
            </a:extLst>
          </p:cNvPr>
          <p:cNvGraphicFramePr>
            <a:graphicFrameLocks noChangeAspect="1"/>
          </p:cNvGraphicFramePr>
          <p:nvPr/>
        </p:nvGraphicFramePr>
        <p:xfrm>
          <a:off x="323850" y="1341438"/>
          <a:ext cx="8388350" cy="5183187"/>
        </p:xfrm>
        <a:graphic>
          <a:graphicData uri="http://schemas.openxmlformats.org/presentationml/2006/ole">
            <mc:AlternateContent xmlns:mc="http://schemas.openxmlformats.org/markup-compatibility/2006">
              <mc:Choice xmlns:v="urn:schemas-microsoft-com:vml" Requires="v">
                <p:oleObj spid="_x0000_s121860" name="Dokument" r:id="rId4" imgW="11836400" imgH="7315200" progId="Word.Document.12">
                  <p:embed/>
                </p:oleObj>
              </mc:Choice>
              <mc:Fallback>
                <p:oleObj name="Dokument" r:id="rId4" imgW="11836400" imgH="7315200" progId="Word.Document.12">
                  <p:embed/>
                  <p:pic>
                    <p:nvPicPr>
                      <p:cNvPr id="0" name="Objek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341438"/>
                        <a:ext cx="8388350"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D3B584-D16E-D242-B747-DF9DC6E7BD30}"/>
              </a:ext>
            </a:extLst>
          </p:cNvPr>
          <p:cNvSpPr>
            <a:spLocks noGrp="1"/>
          </p:cNvSpPr>
          <p:nvPr>
            <p:ph type="title"/>
          </p:nvPr>
        </p:nvSpPr>
        <p:spPr/>
        <p:txBody>
          <a:bodyPr/>
          <a:lstStyle/>
          <a:p>
            <a:pPr>
              <a:defRPr/>
            </a:pPr>
            <a:r>
              <a:rPr lang="sv-SE" b="1" dirty="0" err="1">
                <a:solidFill>
                  <a:srgbClr val="FF6600"/>
                </a:solidFill>
              </a:rPr>
              <a:t>DDx</a:t>
            </a:r>
            <a:r>
              <a:rPr lang="sv-SE" b="1" dirty="0">
                <a:solidFill>
                  <a:srgbClr val="FF6600"/>
                </a:solidFill>
              </a:rPr>
              <a:t> respiratorisk </a:t>
            </a:r>
            <a:r>
              <a:rPr lang="sv-SE" b="1" dirty="0" err="1">
                <a:solidFill>
                  <a:srgbClr val="FF6600"/>
                </a:solidFill>
              </a:rPr>
              <a:t>alkalos</a:t>
            </a:r>
            <a:endParaRPr lang="sv-SE" dirty="0"/>
          </a:p>
        </p:txBody>
      </p:sp>
      <p:graphicFrame>
        <p:nvGraphicFramePr>
          <p:cNvPr id="123906" name="Objekt 3">
            <a:extLst>
              <a:ext uri="{FF2B5EF4-FFF2-40B4-BE49-F238E27FC236}">
                <a16:creationId xmlns:a16="http://schemas.microsoft.com/office/drawing/2014/main" id="{9A5A18A4-0D03-A545-8429-99EA4870E107}"/>
              </a:ext>
            </a:extLst>
          </p:cNvPr>
          <p:cNvGraphicFramePr>
            <a:graphicFrameLocks noChangeAspect="1"/>
          </p:cNvGraphicFramePr>
          <p:nvPr/>
        </p:nvGraphicFramePr>
        <p:xfrm>
          <a:off x="250825" y="1773238"/>
          <a:ext cx="8574088" cy="4176712"/>
        </p:xfrm>
        <a:graphic>
          <a:graphicData uri="http://schemas.openxmlformats.org/presentationml/2006/ole">
            <mc:AlternateContent xmlns:mc="http://schemas.openxmlformats.org/markup-compatibility/2006">
              <mc:Choice xmlns:v="urn:schemas-microsoft-com:vml" Requires="v">
                <p:oleObj spid="_x0000_s123908" name="Dokument" r:id="rId4" imgW="11836400" imgH="5765800" progId="Word.Document.12">
                  <p:embed/>
                </p:oleObj>
              </mc:Choice>
              <mc:Fallback>
                <p:oleObj name="Dokument" r:id="rId4" imgW="11836400" imgH="5765800" progId="Word.Document.12">
                  <p:embed/>
                  <p:pic>
                    <p:nvPicPr>
                      <p:cNvPr id="0" name="Objek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773238"/>
                        <a:ext cx="8574088"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657B8E-45F1-2C42-A3AF-B43E914AA218}"/>
              </a:ext>
            </a:extLst>
          </p:cNvPr>
          <p:cNvSpPr>
            <a:spLocks noGrp="1"/>
          </p:cNvSpPr>
          <p:nvPr>
            <p:ph type="title"/>
          </p:nvPr>
        </p:nvSpPr>
        <p:spPr/>
        <p:txBody>
          <a:bodyPr/>
          <a:lstStyle/>
          <a:p>
            <a:pPr>
              <a:defRPr/>
            </a:pPr>
            <a:r>
              <a:rPr lang="sv-SE" b="1" dirty="0">
                <a:solidFill>
                  <a:srgbClr val="FF7305"/>
                </a:solidFill>
              </a:rPr>
              <a:t>ACID</a:t>
            </a:r>
          </a:p>
        </p:txBody>
      </p:sp>
      <p:graphicFrame>
        <p:nvGraphicFramePr>
          <p:cNvPr id="4" name="Platshållare för innehåll 3">
            <a:extLst>
              <a:ext uri="{FF2B5EF4-FFF2-40B4-BE49-F238E27FC236}">
                <a16:creationId xmlns:a16="http://schemas.microsoft.com/office/drawing/2014/main" id="{4662D6F7-B49F-3C4D-8A62-B353781E5DC4}"/>
              </a:ext>
            </a:extLst>
          </p:cNvPr>
          <p:cNvGraphicFramePr>
            <a:graphicFrameLocks noGrp="1"/>
          </p:cNvGraphicFramePr>
          <p:nvPr>
            <p:ph idx="1"/>
          </p:nvPr>
        </p:nvGraphicFramePr>
        <p:xfrm>
          <a:off x="250825" y="2070100"/>
          <a:ext cx="8640763" cy="3821113"/>
        </p:xfrm>
        <a:graphic>
          <a:graphicData uri="http://schemas.openxmlformats.org/drawingml/2006/table">
            <a:tbl>
              <a:tblPr/>
              <a:tblGrid>
                <a:gridCol w="2085975">
                  <a:extLst>
                    <a:ext uri="{9D8B030D-6E8A-4147-A177-3AD203B41FA5}">
                      <a16:colId xmlns:a16="http://schemas.microsoft.com/office/drawing/2014/main" val="4142335377"/>
                    </a:ext>
                  </a:extLst>
                </a:gridCol>
                <a:gridCol w="6554788">
                  <a:extLst>
                    <a:ext uri="{9D8B030D-6E8A-4147-A177-3AD203B41FA5}">
                      <a16:colId xmlns:a16="http://schemas.microsoft.com/office/drawing/2014/main" val="1465230722"/>
                    </a:ext>
                  </a:extLst>
                </a:gridCol>
              </a:tblGrid>
              <a:tr h="1077913">
                <a:tc>
                  <a:txBody>
                    <a:bodyPr/>
                    <a:lstStyle>
                      <a:lvl1pPr defTabSz="457200">
                        <a:spcBef>
                          <a:spcPct val="20000"/>
                        </a:spcBef>
                        <a:defRPr sz="2800">
                          <a:solidFill>
                            <a:schemeClr val="tx1"/>
                          </a:solidFill>
                          <a:latin typeface="Times" pitchFamily="2" charset="0"/>
                          <a:ea typeface="ＭＳ Ｐゴシック" panose="020B0600070205080204" pitchFamily="34" charset="-128"/>
                        </a:defRPr>
                      </a:lvl1pPr>
                      <a:lvl2pPr marL="742950" indent="-285750" defTabSz="457200">
                        <a:spcBef>
                          <a:spcPct val="20000"/>
                        </a:spcBef>
                        <a:defRPr sz="2400">
                          <a:solidFill>
                            <a:schemeClr val="tx1"/>
                          </a:solidFill>
                          <a:latin typeface="Times" pitchFamily="2" charset="0"/>
                          <a:ea typeface="ＭＳ Ｐゴシック" panose="020B0600070205080204" pitchFamily="34" charset="-128"/>
                        </a:defRPr>
                      </a:lvl2pPr>
                      <a:lvl3pPr marL="1143000" indent="-228600" defTabSz="457200">
                        <a:spcBef>
                          <a:spcPct val="20000"/>
                        </a:spcBef>
                        <a:defRPr sz="2000">
                          <a:solidFill>
                            <a:schemeClr val="tx1"/>
                          </a:solidFill>
                          <a:latin typeface="Times" pitchFamily="2" charset="0"/>
                          <a:ea typeface="ＭＳ Ｐゴシック" panose="020B0600070205080204" pitchFamily="34" charset="-128"/>
                        </a:defRPr>
                      </a:lvl3pPr>
                      <a:lvl4pPr marL="1600200" indent="-228600" defTabSz="457200">
                        <a:spcBef>
                          <a:spcPct val="20000"/>
                        </a:spcBef>
                        <a:defRPr>
                          <a:solidFill>
                            <a:schemeClr val="tx1"/>
                          </a:solidFill>
                          <a:latin typeface="Times" pitchFamily="2" charset="0"/>
                          <a:ea typeface="ＭＳ Ｐゴシック" panose="020B0600070205080204" pitchFamily="34" charset="-128"/>
                        </a:defRPr>
                      </a:lvl4pPr>
                      <a:lvl5pPr marL="2057400" indent="-228600" defTabSz="457200">
                        <a:spcBef>
                          <a:spcPct val="20000"/>
                        </a:spcBef>
                        <a:defRPr>
                          <a:solidFill>
                            <a:schemeClr val="tx1"/>
                          </a:solidFill>
                          <a:latin typeface="Times" pitchFamily="2"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en-SE" sz="2000" b="1" i="0" u="none" strike="noStrike" cap="none" normalizeH="0" baseline="0">
                          <a:ln>
                            <a:noFill/>
                          </a:ln>
                          <a:solidFill>
                            <a:schemeClr val="tx1"/>
                          </a:solidFill>
                          <a:effectLst/>
                          <a:latin typeface="Times" pitchFamily="2" charset="0"/>
                          <a:ea typeface="ＭＳ Ｐゴシック" panose="020B0600070205080204" pitchFamily="34" charset="-128"/>
                        </a:rPr>
                        <a:t>1-</a:t>
                      </a:r>
                      <a:r>
                        <a:rPr kumimoji="0" lang="sv-SE" altLang="en-SE" sz="2000" b="1" i="0" u="none" strike="noStrike" cap="none" normalizeH="0" baseline="0">
                          <a:ln>
                            <a:noFill/>
                          </a:ln>
                          <a:solidFill>
                            <a:srgbClr val="FF7305"/>
                          </a:solidFill>
                          <a:effectLst/>
                          <a:latin typeface="Times" pitchFamily="2" charset="0"/>
                          <a:ea typeface="ＭＳ Ｐゴシック" panose="020B0600070205080204" pitchFamily="34" charset="-128"/>
                        </a:rPr>
                        <a:t>A</a:t>
                      </a:r>
                      <a:r>
                        <a:rPr kumimoji="0" lang="sv-SE" altLang="en-SE" sz="2000" b="1" i="0" u="none" strike="noStrike" cap="none" normalizeH="0" baseline="0">
                          <a:ln>
                            <a:noFill/>
                          </a:ln>
                          <a:solidFill>
                            <a:schemeClr val="tx1"/>
                          </a:solidFill>
                          <a:effectLst/>
                          <a:latin typeface="Times" pitchFamily="2" charset="0"/>
                          <a:ea typeface="ＭＳ Ｐゴシック" panose="020B0600070205080204" pitchFamily="34" charset="-128"/>
                        </a:rPr>
                        <a:t>cidosis/alkalosis?</a:t>
                      </a:r>
                    </a:p>
                  </a:txBody>
                  <a:tcPr marL="91429" marR="91429"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457200">
                        <a:spcBef>
                          <a:spcPct val="20000"/>
                        </a:spcBef>
                        <a:defRPr sz="2800">
                          <a:solidFill>
                            <a:schemeClr val="tx1"/>
                          </a:solidFill>
                          <a:latin typeface="Times" pitchFamily="2" charset="0"/>
                          <a:ea typeface="ＭＳ Ｐゴシック" panose="020B0600070205080204" pitchFamily="34" charset="-128"/>
                        </a:defRPr>
                      </a:lvl1pPr>
                      <a:lvl2pPr defTabSz="457200">
                        <a:spcBef>
                          <a:spcPct val="20000"/>
                        </a:spcBef>
                        <a:defRPr sz="2400">
                          <a:solidFill>
                            <a:schemeClr val="tx1"/>
                          </a:solidFill>
                          <a:latin typeface="Times" pitchFamily="2" charset="0"/>
                          <a:ea typeface="ＭＳ Ｐゴシック" panose="020B0600070205080204" pitchFamily="34" charset="-128"/>
                        </a:defRPr>
                      </a:lvl2pPr>
                      <a:lvl3pPr marL="1143000" indent="-228600" defTabSz="457200">
                        <a:spcBef>
                          <a:spcPct val="20000"/>
                        </a:spcBef>
                        <a:defRPr sz="2000">
                          <a:solidFill>
                            <a:schemeClr val="tx1"/>
                          </a:solidFill>
                          <a:latin typeface="Times" pitchFamily="2" charset="0"/>
                          <a:ea typeface="ＭＳ Ｐゴシック" panose="020B0600070205080204" pitchFamily="34" charset="-128"/>
                        </a:defRPr>
                      </a:lvl3pPr>
                      <a:lvl4pPr marL="1600200" indent="-228600" defTabSz="457200">
                        <a:spcBef>
                          <a:spcPct val="20000"/>
                        </a:spcBef>
                        <a:defRPr>
                          <a:solidFill>
                            <a:schemeClr val="tx1"/>
                          </a:solidFill>
                          <a:latin typeface="Times" pitchFamily="2" charset="0"/>
                          <a:ea typeface="ＭＳ Ｐゴシック" panose="020B0600070205080204" pitchFamily="34" charset="-128"/>
                        </a:defRPr>
                      </a:lvl4pPr>
                      <a:lvl5pPr marL="2057400" indent="-228600" defTabSz="457200">
                        <a:spcBef>
                          <a:spcPct val="20000"/>
                        </a:spcBef>
                        <a:defRPr>
                          <a:solidFill>
                            <a:schemeClr val="tx1"/>
                          </a:solidFill>
                          <a:latin typeface="Times" pitchFamily="2"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v-SE" altLang="en-SE" sz="2000" b="0" i="0" u="none" strike="noStrike" cap="none" normalizeH="0" baseline="0">
                          <a:ln>
                            <a:noFill/>
                          </a:ln>
                          <a:solidFill>
                            <a:schemeClr val="tx1"/>
                          </a:solidFill>
                          <a:effectLst/>
                          <a:latin typeface="Times" pitchFamily="2" charset="0"/>
                          <a:ea typeface="ＭＳ Ｐゴシック" panose="020B0600070205080204" pitchFamily="34" charset="-128"/>
                        </a:rPr>
                        <a:t>Vilken är den dominanta rubbningen:</a:t>
                      </a:r>
                    </a:p>
                    <a:p>
                      <a:pPr marL="457200" marR="0" lvl="1" indent="0" algn="l" defTabSz="457200" rtl="0" eaLnBrk="1" fontAlgn="base" latinLnBrk="0" hangingPunct="1">
                        <a:lnSpc>
                          <a:spcPct val="100000"/>
                        </a:lnSpc>
                        <a:spcBef>
                          <a:spcPct val="0"/>
                        </a:spcBef>
                        <a:spcAft>
                          <a:spcPct val="0"/>
                        </a:spcAft>
                        <a:buClrTx/>
                        <a:buSzTx/>
                        <a:buFontTx/>
                        <a:buNone/>
                        <a:tabLst/>
                      </a:pPr>
                      <a:r>
                        <a:rPr kumimoji="0" lang="sv-SE" altLang="en-SE" sz="2000" b="0" i="0" u="none" strike="noStrike" cap="none" normalizeH="0" baseline="0">
                          <a:ln>
                            <a:noFill/>
                          </a:ln>
                          <a:solidFill>
                            <a:schemeClr val="tx1"/>
                          </a:solidFill>
                          <a:effectLst/>
                          <a:latin typeface="Times" pitchFamily="2" charset="0"/>
                          <a:ea typeface="ＭＳ Ｐゴシック" panose="020B0600070205080204" pitchFamily="34" charset="-128"/>
                        </a:rPr>
                        <a:t>Metabol acidos?  Respiratorisk acidos?</a:t>
                      </a:r>
                    </a:p>
                    <a:p>
                      <a:pPr marL="457200" marR="0" lvl="1" indent="0" algn="l" defTabSz="457200" rtl="0" eaLnBrk="1" fontAlgn="base" latinLnBrk="0" hangingPunct="1">
                        <a:lnSpc>
                          <a:spcPct val="100000"/>
                        </a:lnSpc>
                        <a:spcBef>
                          <a:spcPct val="0"/>
                        </a:spcBef>
                        <a:spcAft>
                          <a:spcPct val="0"/>
                        </a:spcAft>
                        <a:buClrTx/>
                        <a:buSzTx/>
                        <a:buFontTx/>
                        <a:buNone/>
                        <a:tabLst/>
                      </a:pPr>
                      <a:r>
                        <a:rPr kumimoji="0" lang="sv-SE" altLang="en-SE" sz="2000" b="0" i="0" u="none" strike="noStrike" cap="none" normalizeH="0" baseline="0">
                          <a:ln>
                            <a:noFill/>
                          </a:ln>
                          <a:solidFill>
                            <a:schemeClr val="tx1"/>
                          </a:solidFill>
                          <a:effectLst/>
                          <a:latin typeface="Times" pitchFamily="2" charset="0"/>
                          <a:ea typeface="ＭＳ Ｐゴシック" panose="020B0600070205080204" pitchFamily="34" charset="-128"/>
                        </a:rPr>
                        <a:t>Metabol alkalos?  Respiratorisk alkalos?</a:t>
                      </a:r>
                    </a:p>
                  </a:txBody>
                  <a:tcPr marL="91429" marR="91429"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4814898"/>
                  </a:ext>
                </a:extLst>
              </a:tr>
              <a:tr h="1311275">
                <a:tc>
                  <a:txBody>
                    <a:bodyPr/>
                    <a:lstStyle>
                      <a:lvl1pPr defTabSz="457200">
                        <a:spcBef>
                          <a:spcPct val="20000"/>
                        </a:spcBef>
                        <a:defRPr sz="2800">
                          <a:solidFill>
                            <a:schemeClr val="tx1"/>
                          </a:solidFill>
                          <a:latin typeface="Times" pitchFamily="2" charset="0"/>
                          <a:ea typeface="ＭＳ Ｐゴシック" panose="020B0600070205080204" pitchFamily="34" charset="-128"/>
                        </a:defRPr>
                      </a:lvl1pPr>
                      <a:lvl2pPr marL="742950" indent="-285750" defTabSz="457200">
                        <a:spcBef>
                          <a:spcPct val="20000"/>
                        </a:spcBef>
                        <a:defRPr sz="2400">
                          <a:solidFill>
                            <a:schemeClr val="tx1"/>
                          </a:solidFill>
                          <a:latin typeface="Times" pitchFamily="2" charset="0"/>
                          <a:ea typeface="ＭＳ Ｐゴシック" panose="020B0600070205080204" pitchFamily="34" charset="-128"/>
                        </a:defRPr>
                      </a:lvl2pPr>
                      <a:lvl3pPr marL="1143000" indent="-228600" defTabSz="457200">
                        <a:spcBef>
                          <a:spcPct val="20000"/>
                        </a:spcBef>
                        <a:defRPr sz="2000">
                          <a:solidFill>
                            <a:schemeClr val="tx1"/>
                          </a:solidFill>
                          <a:latin typeface="Times" pitchFamily="2" charset="0"/>
                          <a:ea typeface="ＭＳ Ｐゴシック" panose="020B0600070205080204" pitchFamily="34" charset="-128"/>
                        </a:defRPr>
                      </a:lvl3pPr>
                      <a:lvl4pPr marL="1600200" indent="-228600" defTabSz="457200">
                        <a:spcBef>
                          <a:spcPct val="20000"/>
                        </a:spcBef>
                        <a:defRPr>
                          <a:solidFill>
                            <a:schemeClr val="tx1"/>
                          </a:solidFill>
                          <a:latin typeface="Times" pitchFamily="2" charset="0"/>
                          <a:ea typeface="ＭＳ Ｐゴシック" panose="020B0600070205080204" pitchFamily="34" charset="-128"/>
                        </a:defRPr>
                      </a:lvl4pPr>
                      <a:lvl5pPr marL="2057400" indent="-228600" defTabSz="457200">
                        <a:spcBef>
                          <a:spcPct val="20000"/>
                        </a:spcBef>
                        <a:defRPr>
                          <a:solidFill>
                            <a:schemeClr val="tx1"/>
                          </a:solidFill>
                          <a:latin typeface="Times" pitchFamily="2"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en-SE" sz="2000" b="1" i="0" u="none" strike="noStrike" cap="none" normalizeH="0" baseline="0">
                          <a:ln>
                            <a:noFill/>
                          </a:ln>
                          <a:solidFill>
                            <a:schemeClr val="tx1"/>
                          </a:solidFill>
                          <a:effectLst/>
                          <a:latin typeface="Times" pitchFamily="2" charset="0"/>
                          <a:ea typeface="ＭＳ Ｐゴシック" panose="020B0600070205080204" pitchFamily="34" charset="-128"/>
                        </a:rPr>
                        <a:t>2-</a:t>
                      </a:r>
                      <a:r>
                        <a:rPr kumimoji="0" lang="sv-SE" altLang="en-SE" sz="2000" b="1" i="0" u="none" strike="noStrike" cap="none" normalizeH="0" baseline="0">
                          <a:ln>
                            <a:noFill/>
                          </a:ln>
                          <a:solidFill>
                            <a:srgbClr val="FF7305"/>
                          </a:solidFill>
                          <a:effectLst/>
                          <a:latin typeface="Times" pitchFamily="2" charset="0"/>
                          <a:ea typeface="ＭＳ Ｐゴシック" panose="020B0600070205080204" pitchFamily="34" charset="-128"/>
                        </a:rPr>
                        <a:t>C</a:t>
                      </a:r>
                      <a:r>
                        <a:rPr kumimoji="0" lang="sv-SE" altLang="en-SE" sz="2000" b="1" i="0" u="none" strike="noStrike" cap="none" normalizeH="0" baseline="0">
                          <a:ln>
                            <a:noFill/>
                          </a:ln>
                          <a:solidFill>
                            <a:schemeClr val="tx1"/>
                          </a:solidFill>
                          <a:effectLst/>
                          <a:latin typeface="Times" pitchFamily="2" charset="0"/>
                          <a:ea typeface="ＭＳ Ｐゴシック" panose="020B0600070205080204" pitchFamily="34" charset="-128"/>
                        </a:rPr>
                        <a:t>ompensation?</a:t>
                      </a:r>
                    </a:p>
                  </a:txBody>
                  <a:tcPr marL="91429" marR="91429"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lvl1pPr marL="342900" indent="-342900" defTabSz="457200">
                        <a:spcBef>
                          <a:spcPct val="20000"/>
                        </a:spcBef>
                        <a:defRPr sz="2800">
                          <a:solidFill>
                            <a:schemeClr val="tx1"/>
                          </a:solidFill>
                          <a:latin typeface="Times" pitchFamily="2" charset="0"/>
                          <a:ea typeface="ＭＳ Ｐゴシック" panose="020B0600070205080204" pitchFamily="34" charset="-128"/>
                        </a:defRPr>
                      </a:lvl1pPr>
                      <a:lvl2pPr marL="742950" indent="-285750" defTabSz="457200">
                        <a:spcBef>
                          <a:spcPct val="20000"/>
                        </a:spcBef>
                        <a:defRPr sz="2400">
                          <a:solidFill>
                            <a:schemeClr val="tx1"/>
                          </a:solidFill>
                          <a:latin typeface="Times" pitchFamily="2" charset="0"/>
                          <a:ea typeface="ＭＳ Ｐゴシック" panose="020B0600070205080204" pitchFamily="34" charset="-128"/>
                        </a:defRPr>
                      </a:lvl2pPr>
                      <a:lvl3pPr marL="1143000" indent="-228600" defTabSz="457200">
                        <a:spcBef>
                          <a:spcPct val="20000"/>
                        </a:spcBef>
                        <a:defRPr sz="2000">
                          <a:solidFill>
                            <a:schemeClr val="tx1"/>
                          </a:solidFill>
                          <a:latin typeface="Times" pitchFamily="2" charset="0"/>
                          <a:ea typeface="ＭＳ Ｐゴシック" panose="020B0600070205080204" pitchFamily="34" charset="-128"/>
                        </a:defRPr>
                      </a:lvl3pPr>
                      <a:lvl4pPr marL="1600200" indent="-228600" defTabSz="457200">
                        <a:spcBef>
                          <a:spcPct val="20000"/>
                        </a:spcBef>
                        <a:defRPr>
                          <a:solidFill>
                            <a:schemeClr val="tx1"/>
                          </a:solidFill>
                          <a:latin typeface="Times" pitchFamily="2" charset="0"/>
                          <a:ea typeface="ＭＳ Ｐゴシック" panose="020B0600070205080204" pitchFamily="34" charset="-128"/>
                        </a:defRPr>
                      </a:lvl4pPr>
                      <a:lvl5pPr marL="2057400" indent="-228600" defTabSz="457200">
                        <a:spcBef>
                          <a:spcPct val="20000"/>
                        </a:spcBef>
                        <a:defRPr>
                          <a:solidFill>
                            <a:schemeClr val="tx1"/>
                          </a:solidFill>
                          <a:latin typeface="Times" pitchFamily="2"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v-SE" altLang="en-SE" sz="2000" b="0" i="0" u="none" strike="noStrike" cap="none" normalizeH="0" baseline="0">
                          <a:ln>
                            <a:noFill/>
                          </a:ln>
                          <a:solidFill>
                            <a:schemeClr val="tx1"/>
                          </a:solidFill>
                          <a:effectLst/>
                          <a:latin typeface="Times" pitchFamily="2" charset="0"/>
                          <a:ea typeface="ＭＳ Ｐゴシック" panose="020B0600070205080204" pitchFamily="34" charset="-128"/>
                        </a:rPr>
                        <a:t>Om huvudrubbningen är metabol, föreligger förväntad respiratorisk kompensation?</a:t>
                      </a: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v-SE" altLang="en-SE" sz="2000" b="0" i="0" u="none" strike="noStrike" cap="none" normalizeH="0" baseline="0">
                          <a:ln>
                            <a:noFill/>
                          </a:ln>
                          <a:solidFill>
                            <a:schemeClr val="tx1"/>
                          </a:solidFill>
                          <a:effectLst/>
                          <a:latin typeface="Times" pitchFamily="2" charset="0"/>
                          <a:ea typeface="ＭＳ Ｐゴシック" panose="020B0600070205080204" pitchFamily="34" charset="-128"/>
                        </a:rPr>
                        <a:t>Om huvudrubbningen är respiratorisk, verkar rubbningen vara akut eller kronisk?</a:t>
                      </a:r>
                    </a:p>
                  </a:txBody>
                  <a:tcPr marL="91429" marR="91429"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extLst>
                  <a:ext uri="{0D108BD9-81ED-4DB2-BD59-A6C34878D82A}">
                    <a16:rowId xmlns:a16="http://schemas.microsoft.com/office/drawing/2014/main" val="365972901"/>
                  </a:ext>
                </a:extLst>
              </a:tr>
              <a:tr h="1006475">
                <a:tc>
                  <a:txBody>
                    <a:bodyPr/>
                    <a:lstStyle>
                      <a:lvl1pPr defTabSz="457200">
                        <a:spcBef>
                          <a:spcPct val="20000"/>
                        </a:spcBef>
                        <a:defRPr sz="2800">
                          <a:solidFill>
                            <a:schemeClr val="tx1"/>
                          </a:solidFill>
                          <a:latin typeface="Times" pitchFamily="2" charset="0"/>
                          <a:ea typeface="ＭＳ Ｐゴシック" panose="020B0600070205080204" pitchFamily="34" charset="-128"/>
                        </a:defRPr>
                      </a:lvl1pPr>
                      <a:lvl2pPr marL="742950" indent="-285750" defTabSz="457200">
                        <a:spcBef>
                          <a:spcPct val="20000"/>
                        </a:spcBef>
                        <a:defRPr sz="2400">
                          <a:solidFill>
                            <a:schemeClr val="tx1"/>
                          </a:solidFill>
                          <a:latin typeface="Times" pitchFamily="2" charset="0"/>
                          <a:ea typeface="ＭＳ Ｐゴシック" panose="020B0600070205080204" pitchFamily="34" charset="-128"/>
                        </a:defRPr>
                      </a:lvl2pPr>
                      <a:lvl3pPr marL="1143000" indent="-228600" defTabSz="457200">
                        <a:spcBef>
                          <a:spcPct val="20000"/>
                        </a:spcBef>
                        <a:defRPr sz="2000">
                          <a:solidFill>
                            <a:schemeClr val="tx1"/>
                          </a:solidFill>
                          <a:latin typeface="Times" pitchFamily="2" charset="0"/>
                          <a:ea typeface="ＭＳ Ｐゴシック" panose="020B0600070205080204" pitchFamily="34" charset="-128"/>
                        </a:defRPr>
                      </a:lvl3pPr>
                      <a:lvl4pPr marL="1600200" indent="-228600" defTabSz="457200">
                        <a:spcBef>
                          <a:spcPct val="20000"/>
                        </a:spcBef>
                        <a:defRPr>
                          <a:solidFill>
                            <a:schemeClr val="tx1"/>
                          </a:solidFill>
                          <a:latin typeface="Times" pitchFamily="2" charset="0"/>
                          <a:ea typeface="ＭＳ Ｐゴシック" panose="020B0600070205080204" pitchFamily="34" charset="-128"/>
                        </a:defRPr>
                      </a:lvl4pPr>
                      <a:lvl5pPr marL="2057400" indent="-228600" defTabSz="457200">
                        <a:spcBef>
                          <a:spcPct val="20000"/>
                        </a:spcBef>
                        <a:defRPr>
                          <a:solidFill>
                            <a:schemeClr val="tx1"/>
                          </a:solidFill>
                          <a:latin typeface="Times" pitchFamily="2"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en-SE" sz="2000" b="1" i="0" u="none" strike="noStrike" cap="none" normalizeH="0" baseline="0">
                          <a:ln>
                            <a:noFill/>
                          </a:ln>
                          <a:solidFill>
                            <a:schemeClr val="tx1"/>
                          </a:solidFill>
                          <a:effectLst/>
                          <a:latin typeface="Times" pitchFamily="2" charset="0"/>
                          <a:ea typeface="ＭＳ Ｐゴシック" panose="020B0600070205080204" pitchFamily="34" charset="-128"/>
                        </a:rPr>
                        <a:t>3-</a:t>
                      </a:r>
                      <a:r>
                        <a:rPr kumimoji="0" lang="sv-SE" altLang="en-SE" sz="2000" b="1" i="0" u="none" strike="noStrike" cap="none" normalizeH="0" baseline="0">
                          <a:ln>
                            <a:noFill/>
                          </a:ln>
                          <a:solidFill>
                            <a:srgbClr val="FF7305"/>
                          </a:solidFill>
                          <a:effectLst/>
                          <a:latin typeface="Times" pitchFamily="2" charset="0"/>
                          <a:ea typeface="ＭＳ Ｐゴシック" panose="020B0600070205080204" pitchFamily="34" charset="-128"/>
                        </a:rPr>
                        <a:t>I</a:t>
                      </a:r>
                      <a:r>
                        <a:rPr kumimoji="0" lang="sv-SE" altLang="en-SE" sz="2000" b="1" i="0" u="none" strike="noStrike" cap="none" normalizeH="0" baseline="0">
                          <a:ln>
                            <a:noFill/>
                          </a:ln>
                          <a:solidFill>
                            <a:schemeClr val="tx1"/>
                          </a:solidFill>
                          <a:effectLst/>
                          <a:latin typeface="Times" pitchFamily="2" charset="0"/>
                          <a:ea typeface="ＭＳ Ｐゴシック" panose="020B0600070205080204" pitchFamily="34" charset="-128"/>
                        </a:rPr>
                        <a:t>ons?</a:t>
                      </a:r>
                    </a:p>
                  </a:txBody>
                  <a:tcPr marL="91429" marR="91429"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defTabSz="457200">
                        <a:spcBef>
                          <a:spcPct val="20000"/>
                        </a:spcBef>
                        <a:defRPr sz="2800">
                          <a:solidFill>
                            <a:schemeClr val="tx1"/>
                          </a:solidFill>
                          <a:latin typeface="Times" pitchFamily="2" charset="0"/>
                          <a:ea typeface="ＭＳ Ｐゴシック" panose="020B0600070205080204" pitchFamily="34" charset="-128"/>
                        </a:defRPr>
                      </a:lvl1pPr>
                      <a:lvl2pPr marL="742950" indent="-285750" defTabSz="457200">
                        <a:spcBef>
                          <a:spcPct val="20000"/>
                        </a:spcBef>
                        <a:defRPr sz="2400">
                          <a:solidFill>
                            <a:schemeClr val="tx1"/>
                          </a:solidFill>
                          <a:latin typeface="Times" pitchFamily="2" charset="0"/>
                          <a:ea typeface="ＭＳ Ｐゴシック" panose="020B0600070205080204" pitchFamily="34" charset="-128"/>
                        </a:defRPr>
                      </a:lvl2pPr>
                      <a:lvl3pPr marL="1143000" indent="-228600" defTabSz="457200">
                        <a:spcBef>
                          <a:spcPct val="20000"/>
                        </a:spcBef>
                        <a:defRPr sz="2000">
                          <a:solidFill>
                            <a:schemeClr val="tx1"/>
                          </a:solidFill>
                          <a:latin typeface="Times" pitchFamily="2" charset="0"/>
                          <a:ea typeface="ＭＳ Ｐゴシック" panose="020B0600070205080204" pitchFamily="34" charset="-128"/>
                        </a:defRPr>
                      </a:lvl3pPr>
                      <a:lvl4pPr marL="1600200" indent="-228600" defTabSz="457200">
                        <a:spcBef>
                          <a:spcPct val="20000"/>
                        </a:spcBef>
                        <a:defRPr>
                          <a:solidFill>
                            <a:schemeClr val="tx1"/>
                          </a:solidFill>
                          <a:latin typeface="Times" pitchFamily="2" charset="0"/>
                          <a:ea typeface="ＭＳ Ｐゴシック" panose="020B0600070205080204" pitchFamily="34" charset="-128"/>
                        </a:defRPr>
                      </a:lvl4pPr>
                      <a:lvl5pPr marL="2057400" indent="-228600" defTabSz="457200">
                        <a:spcBef>
                          <a:spcPct val="20000"/>
                        </a:spcBef>
                        <a:defRPr>
                          <a:solidFill>
                            <a:schemeClr val="tx1"/>
                          </a:solidFill>
                          <a:latin typeface="Times" pitchFamily="2"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v-SE" altLang="en-SE" sz="2000" b="0" i="0" u="none" strike="noStrike" cap="none" normalizeH="0" baseline="0">
                          <a:ln>
                            <a:noFill/>
                          </a:ln>
                          <a:solidFill>
                            <a:schemeClr val="tx1"/>
                          </a:solidFill>
                          <a:effectLst/>
                          <a:latin typeface="Times" pitchFamily="2" charset="0"/>
                          <a:ea typeface="ＭＳ Ｐゴシック" panose="020B0600070205080204" pitchFamily="34" charset="-128"/>
                        </a:rPr>
                        <a:t>Beräkna AG:  Na</a:t>
                      </a:r>
                      <a:r>
                        <a:rPr kumimoji="0" lang="mr-IN" altLang="en-SE" sz="2000" b="0" i="0" u="none" strike="noStrike" cap="none" normalizeH="0" baseline="0">
                          <a:ln>
                            <a:noFill/>
                          </a:ln>
                          <a:solidFill>
                            <a:schemeClr val="tx1"/>
                          </a:solidFill>
                          <a:effectLst/>
                          <a:latin typeface="Times" pitchFamily="2" charset="0"/>
                          <a:ea typeface="ＭＳ Ｐゴシック" panose="020B0600070205080204" pitchFamily="34" charset="-128"/>
                        </a:rPr>
                        <a:t>–</a:t>
                      </a:r>
                      <a:r>
                        <a:rPr kumimoji="0" lang="sv-SE" altLang="en-SE" sz="2000" b="0" i="0" u="none" strike="noStrike" cap="none" normalizeH="0" baseline="0">
                          <a:ln>
                            <a:noFill/>
                          </a:ln>
                          <a:solidFill>
                            <a:schemeClr val="tx1"/>
                          </a:solidFill>
                          <a:effectLst/>
                          <a:latin typeface="Times" pitchFamily="2" charset="0"/>
                          <a:ea typeface="ＭＳ Ｐゴシック" panose="020B0600070205080204" pitchFamily="34" charset="-128"/>
                        </a:rPr>
                        <a:t> Cl </a:t>
                      </a:r>
                      <a:r>
                        <a:rPr kumimoji="0" lang="mr-IN" altLang="en-SE" sz="2000" b="0" i="0" u="none" strike="noStrike" cap="none" normalizeH="0" baseline="0">
                          <a:ln>
                            <a:noFill/>
                          </a:ln>
                          <a:solidFill>
                            <a:schemeClr val="tx1"/>
                          </a:solidFill>
                          <a:effectLst/>
                          <a:latin typeface="Times" pitchFamily="2" charset="0"/>
                          <a:ea typeface="ＭＳ Ｐゴシック" panose="020B0600070205080204" pitchFamily="34" charset="-128"/>
                        </a:rPr>
                        <a:t>–</a:t>
                      </a:r>
                      <a:r>
                        <a:rPr kumimoji="0" lang="sv-SE" altLang="en-SE" sz="2000" b="0" i="0" u="none" strike="noStrike" cap="none" normalizeH="0" baseline="0">
                          <a:ln>
                            <a:noFill/>
                          </a:ln>
                          <a:solidFill>
                            <a:schemeClr val="tx1"/>
                          </a:solidFill>
                          <a:effectLst/>
                          <a:latin typeface="Times" pitchFamily="2" charset="0"/>
                          <a:ea typeface="ＭＳ Ｐゴシック" panose="020B0600070205080204" pitchFamily="34" charset="-128"/>
                        </a:rPr>
                        <a:t> HCO3</a:t>
                      </a: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v-SE" altLang="en-SE" sz="2000" b="0" i="0" u="none" strike="noStrike" cap="none" normalizeH="0" baseline="0">
                          <a:ln>
                            <a:noFill/>
                          </a:ln>
                          <a:solidFill>
                            <a:schemeClr val="tx1"/>
                          </a:solidFill>
                          <a:effectLst/>
                          <a:latin typeface="Times" pitchFamily="2" charset="0"/>
                          <a:ea typeface="ＭＳ Ｐゴシック" panose="020B0600070205080204" pitchFamily="34" charset="-128"/>
                        </a:rPr>
                        <a:t>Beräkna Delta AG:  aktuell AG </a:t>
                      </a:r>
                      <a:r>
                        <a:rPr kumimoji="0" lang="mr-IN" altLang="en-SE" sz="2000" b="0" i="0" u="none" strike="noStrike" cap="none" normalizeH="0" baseline="0">
                          <a:ln>
                            <a:noFill/>
                          </a:ln>
                          <a:solidFill>
                            <a:schemeClr val="tx1"/>
                          </a:solidFill>
                          <a:effectLst/>
                          <a:latin typeface="Times" pitchFamily="2" charset="0"/>
                          <a:ea typeface="ＭＳ Ｐゴシック" panose="020B0600070205080204" pitchFamily="34" charset="-128"/>
                        </a:rPr>
                        <a:t>–</a:t>
                      </a:r>
                      <a:r>
                        <a:rPr kumimoji="0" lang="sv-SE" altLang="en-SE" sz="2000" b="0" i="0" u="none" strike="noStrike" cap="none" normalizeH="0" baseline="0">
                          <a:ln>
                            <a:noFill/>
                          </a:ln>
                          <a:solidFill>
                            <a:schemeClr val="tx1"/>
                          </a:solidFill>
                          <a:effectLst/>
                          <a:latin typeface="Times" pitchFamily="2" charset="0"/>
                          <a:ea typeface="ＭＳ Ｐゴシック" panose="020B0600070205080204" pitchFamily="34" charset="-128"/>
                        </a:rPr>
                        <a:t> förväntat AG</a:t>
                      </a: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v-SE" altLang="en-SE" sz="2000" b="0" i="0" u="none" strike="noStrike" cap="none" normalizeH="0" baseline="0">
                          <a:ln>
                            <a:noFill/>
                          </a:ln>
                          <a:solidFill>
                            <a:schemeClr val="tx1"/>
                          </a:solidFill>
                          <a:effectLst/>
                          <a:latin typeface="Times" pitchFamily="2" charset="0"/>
                          <a:ea typeface="ＭＳ Ｐゴシック" panose="020B0600070205080204" pitchFamily="34" charset="-128"/>
                        </a:rPr>
                        <a:t>Beräkna HCO3 + Delta AG</a:t>
                      </a:r>
                    </a:p>
                  </a:txBody>
                  <a:tcPr marL="91429" marR="91429"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28443"/>
                  </a:ext>
                </a:extLst>
              </a:tr>
              <a:tr h="425450">
                <a:tc>
                  <a:txBody>
                    <a:bodyPr/>
                    <a:lstStyle>
                      <a:lvl1pPr defTabSz="457200">
                        <a:spcBef>
                          <a:spcPct val="20000"/>
                        </a:spcBef>
                        <a:defRPr sz="2800">
                          <a:solidFill>
                            <a:schemeClr val="tx1"/>
                          </a:solidFill>
                          <a:latin typeface="Times" pitchFamily="2" charset="0"/>
                          <a:ea typeface="ＭＳ Ｐゴシック" panose="020B0600070205080204" pitchFamily="34" charset="-128"/>
                        </a:defRPr>
                      </a:lvl1pPr>
                      <a:lvl2pPr marL="742950" indent="-285750" defTabSz="457200">
                        <a:spcBef>
                          <a:spcPct val="20000"/>
                        </a:spcBef>
                        <a:defRPr sz="2400">
                          <a:solidFill>
                            <a:schemeClr val="tx1"/>
                          </a:solidFill>
                          <a:latin typeface="Times" pitchFamily="2" charset="0"/>
                          <a:ea typeface="ＭＳ Ｐゴシック" panose="020B0600070205080204" pitchFamily="34" charset="-128"/>
                        </a:defRPr>
                      </a:lvl2pPr>
                      <a:lvl3pPr marL="1143000" indent="-228600" defTabSz="457200">
                        <a:spcBef>
                          <a:spcPct val="20000"/>
                        </a:spcBef>
                        <a:defRPr sz="2000">
                          <a:solidFill>
                            <a:schemeClr val="tx1"/>
                          </a:solidFill>
                          <a:latin typeface="Times" pitchFamily="2" charset="0"/>
                          <a:ea typeface="ＭＳ Ｐゴシック" panose="020B0600070205080204" pitchFamily="34" charset="-128"/>
                        </a:defRPr>
                      </a:lvl3pPr>
                      <a:lvl4pPr marL="1600200" indent="-228600" defTabSz="457200">
                        <a:spcBef>
                          <a:spcPct val="20000"/>
                        </a:spcBef>
                        <a:defRPr>
                          <a:solidFill>
                            <a:schemeClr val="tx1"/>
                          </a:solidFill>
                          <a:latin typeface="Times" pitchFamily="2" charset="0"/>
                          <a:ea typeface="ＭＳ Ｐゴシック" panose="020B0600070205080204" pitchFamily="34" charset="-128"/>
                        </a:defRPr>
                      </a:lvl4pPr>
                      <a:lvl5pPr marL="2057400" indent="-228600" defTabSz="457200">
                        <a:spcBef>
                          <a:spcPct val="20000"/>
                        </a:spcBef>
                        <a:defRPr>
                          <a:solidFill>
                            <a:schemeClr val="tx1"/>
                          </a:solidFill>
                          <a:latin typeface="Times" pitchFamily="2"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altLang="en-SE" sz="2000" b="1" i="0" u="none" strike="noStrike" cap="none" normalizeH="0" baseline="0">
                          <a:ln>
                            <a:noFill/>
                          </a:ln>
                          <a:solidFill>
                            <a:schemeClr val="tx1"/>
                          </a:solidFill>
                          <a:effectLst/>
                          <a:latin typeface="Times" pitchFamily="2" charset="0"/>
                          <a:ea typeface="ＭＳ Ｐゴシック" panose="020B0600070205080204" pitchFamily="34" charset="-128"/>
                        </a:rPr>
                        <a:t>4-</a:t>
                      </a:r>
                      <a:r>
                        <a:rPr kumimoji="0" lang="sv-SE" altLang="en-SE" sz="2000" b="1" i="0" u="none" strike="noStrike" cap="none" normalizeH="0" baseline="0">
                          <a:ln>
                            <a:noFill/>
                          </a:ln>
                          <a:solidFill>
                            <a:srgbClr val="FF7305"/>
                          </a:solidFill>
                          <a:effectLst/>
                          <a:latin typeface="Times" pitchFamily="2" charset="0"/>
                          <a:ea typeface="ＭＳ Ｐゴシック" panose="020B0600070205080204" pitchFamily="34" charset="-128"/>
                        </a:rPr>
                        <a:t>D</a:t>
                      </a:r>
                      <a:r>
                        <a:rPr kumimoji="0" lang="sv-SE" altLang="en-SE" sz="2000" b="1" i="0" u="none" strike="noStrike" cap="none" normalizeH="0" baseline="0">
                          <a:ln>
                            <a:noFill/>
                          </a:ln>
                          <a:solidFill>
                            <a:schemeClr val="tx1"/>
                          </a:solidFill>
                          <a:effectLst/>
                          <a:latin typeface="Times" pitchFamily="2" charset="0"/>
                          <a:ea typeface="ＭＳ Ｐゴシック" panose="020B0600070205080204" pitchFamily="34" charset="-128"/>
                        </a:rPr>
                        <a:t>iagnosis?</a:t>
                      </a:r>
                    </a:p>
                  </a:txBody>
                  <a:tcPr marL="91429" marR="91429"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lvl1pPr marL="342900" indent="-342900" defTabSz="457200">
                        <a:spcBef>
                          <a:spcPct val="20000"/>
                        </a:spcBef>
                        <a:defRPr sz="2800">
                          <a:solidFill>
                            <a:schemeClr val="tx1"/>
                          </a:solidFill>
                          <a:latin typeface="Times" pitchFamily="2" charset="0"/>
                          <a:ea typeface="ＭＳ Ｐゴシック" panose="020B0600070205080204" pitchFamily="34" charset="-128"/>
                        </a:defRPr>
                      </a:lvl1pPr>
                      <a:lvl2pPr marL="742950" indent="-285750" defTabSz="457200">
                        <a:spcBef>
                          <a:spcPct val="20000"/>
                        </a:spcBef>
                        <a:defRPr sz="2400">
                          <a:solidFill>
                            <a:schemeClr val="tx1"/>
                          </a:solidFill>
                          <a:latin typeface="Times" pitchFamily="2" charset="0"/>
                          <a:ea typeface="ＭＳ Ｐゴシック" panose="020B0600070205080204" pitchFamily="34" charset="-128"/>
                        </a:defRPr>
                      </a:lvl2pPr>
                      <a:lvl3pPr marL="1143000" indent="-228600" defTabSz="457200">
                        <a:spcBef>
                          <a:spcPct val="20000"/>
                        </a:spcBef>
                        <a:defRPr sz="2000">
                          <a:solidFill>
                            <a:schemeClr val="tx1"/>
                          </a:solidFill>
                          <a:latin typeface="Times" pitchFamily="2" charset="0"/>
                          <a:ea typeface="ＭＳ Ｐゴシック" panose="020B0600070205080204" pitchFamily="34" charset="-128"/>
                        </a:defRPr>
                      </a:lvl3pPr>
                      <a:lvl4pPr marL="1600200" indent="-228600" defTabSz="457200">
                        <a:spcBef>
                          <a:spcPct val="20000"/>
                        </a:spcBef>
                        <a:defRPr>
                          <a:solidFill>
                            <a:schemeClr val="tx1"/>
                          </a:solidFill>
                          <a:latin typeface="Times" pitchFamily="2" charset="0"/>
                          <a:ea typeface="ＭＳ Ｐゴシック" panose="020B0600070205080204" pitchFamily="34" charset="-128"/>
                        </a:defRPr>
                      </a:lvl4pPr>
                      <a:lvl5pPr marL="2057400" indent="-228600" defTabSz="457200">
                        <a:spcBef>
                          <a:spcPct val="20000"/>
                        </a:spcBef>
                        <a:defRPr>
                          <a:solidFill>
                            <a:schemeClr val="tx1"/>
                          </a:solidFill>
                          <a:latin typeface="Times" pitchFamily="2"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itchFamily="2" charset="0"/>
                          <a:ea typeface="ＭＳ Ｐゴシック" panose="020B0600070205080204" pitchFamily="34" charset="-128"/>
                        </a:defRPr>
                      </a:lvl9pPr>
                    </a:lstStyle>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v-SE" altLang="en-SE" sz="2000" b="0" i="0" u="none" strike="noStrike" cap="none" normalizeH="0" baseline="0">
                          <a:ln>
                            <a:noFill/>
                          </a:ln>
                          <a:solidFill>
                            <a:schemeClr val="tx1"/>
                          </a:solidFill>
                          <a:effectLst/>
                          <a:latin typeface="Times" pitchFamily="2" charset="0"/>
                          <a:ea typeface="ＭＳ Ｐゴシック" panose="020B0600070205080204" pitchFamily="34" charset="-128"/>
                        </a:rPr>
                        <a:t>Tolka genom att ta hänsyn till all tillgänglig information</a:t>
                      </a:r>
                    </a:p>
                  </a:txBody>
                  <a:tcPr marL="91429" marR="91429"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extLst>
                  <a:ext uri="{0D108BD9-81ED-4DB2-BD59-A6C34878D82A}">
                    <a16:rowId xmlns:a16="http://schemas.microsoft.com/office/drawing/2014/main" val="440813545"/>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127E861A-DC08-1445-835D-E9B24D3520BC}"/>
              </a:ext>
            </a:extLst>
          </p:cNvPr>
          <p:cNvSpPr>
            <a:spLocks noGrp="1"/>
          </p:cNvSpPr>
          <p:nvPr>
            <p:ph sz="half" idx="1"/>
          </p:nvPr>
        </p:nvSpPr>
        <p:spPr/>
        <p:txBody>
          <a:bodyPr/>
          <a:lstStyle/>
          <a:p>
            <a:pPr>
              <a:defRPr/>
            </a:pPr>
            <a:r>
              <a:rPr lang="sv-SE" dirty="0"/>
              <a:t>KOL patient</a:t>
            </a:r>
          </a:p>
        </p:txBody>
      </p:sp>
      <p:pic>
        <p:nvPicPr>
          <p:cNvPr id="128002" name="Bildobjekt 2" descr="0b-Dyspnea 78 yo COPD exacerbation blood gas.pdf">
            <a:extLst>
              <a:ext uri="{FF2B5EF4-FFF2-40B4-BE49-F238E27FC236}">
                <a16:creationId xmlns:a16="http://schemas.microsoft.com/office/drawing/2014/main" id="{E482F2CE-4AF4-AF4A-BD7E-17B1A0400FEC}"/>
              </a:ext>
            </a:extLst>
          </p:cNvPr>
          <p:cNvPicPr>
            <a:picLocks noChangeAspect="1"/>
          </p:cNvPicPr>
          <p:nvPr/>
        </p:nvPicPr>
        <p:blipFill>
          <a:blip r:embed="rId3">
            <a:extLst>
              <a:ext uri="{28A0092B-C50C-407E-A947-70E740481C1C}">
                <a14:useLocalDpi xmlns:a14="http://schemas.microsoft.com/office/drawing/2010/main" val="0"/>
              </a:ext>
            </a:extLst>
          </a:blip>
          <a:srcRect l="8736" t="23309" r="36761" b="18419"/>
          <a:stretch>
            <a:fillRect/>
          </a:stretch>
        </p:blipFill>
        <p:spPr bwMode="auto">
          <a:xfrm>
            <a:off x="250825" y="620713"/>
            <a:ext cx="3787775"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latshållare för innehåll 4">
            <a:extLst>
              <a:ext uri="{FF2B5EF4-FFF2-40B4-BE49-F238E27FC236}">
                <a16:creationId xmlns:a16="http://schemas.microsoft.com/office/drawing/2014/main" id="{5752EDAD-E413-DA47-9B3D-24B40AA58E59}"/>
              </a:ext>
            </a:extLst>
          </p:cNvPr>
          <p:cNvSpPr>
            <a:spLocks noGrp="1"/>
          </p:cNvSpPr>
          <p:nvPr>
            <p:ph sz="half" idx="2"/>
          </p:nvPr>
        </p:nvSpPr>
        <p:spPr>
          <a:xfrm>
            <a:off x="4140200" y="476250"/>
            <a:ext cx="4824413" cy="4978400"/>
          </a:xfrm>
        </p:spPr>
        <p:txBody>
          <a:bodyPr/>
          <a:lstStyle/>
          <a:p>
            <a:pPr marL="0" indent="0">
              <a:buFontTx/>
              <a:buNone/>
            </a:pPr>
            <a:r>
              <a:rPr lang="sv-SE" altLang="en-SE" sz="2400" b="1" dirty="0"/>
              <a:t>Steg 0: </a:t>
            </a:r>
            <a:r>
              <a:rPr lang="sv-SE" altLang="en-SE" sz="2400" dirty="0"/>
              <a:t>Äkta HCO3 = 34</a:t>
            </a:r>
          </a:p>
          <a:p>
            <a:pPr marL="0" indent="0">
              <a:buNone/>
            </a:pPr>
            <a:r>
              <a:rPr lang="sv-SE" altLang="en-SE" sz="2400" b="1" dirty="0"/>
              <a:t>Steg 1: </a:t>
            </a:r>
            <a:r>
              <a:rPr lang="sv-SE" altLang="en-SE" sz="2400" dirty="0"/>
              <a:t>pCO2 &gt; 5,7: </a:t>
            </a:r>
            <a:r>
              <a:rPr lang="en-US" altLang="en-SE" sz="2400" b="1" dirty="0" err="1">
                <a:solidFill>
                  <a:srgbClr val="0000FF"/>
                </a:solidFill>
              </a:rPr>
              <a:t>respiratorisk</a:t>
            </a:r>
            <a:r>
              <a:rPr lang="en-US" altLang="en-SE" sz="2400" b="1" dirty="0">
                <a:solidFill>
                  <a:srgbClr val="0000FF"/>
                </a:solidFill>
              </a:rPr>
              <a:t> </a:t>
            </a:r>
            <a:r>
              <a:rPr lang="en-US" altLang="en-SE" sz="2400" b="1" dirty="0" err="1">
                <a:solidFill>
                  <a:srgbClr val="0000FF"/>
                </a:solidFill>
              </a:rPr>
              <a:t>acidos</a:t>
            </a:r>
            <a:endParaRPr lang="en-US" altLang="en-SE" sz="2400" b="1" dirty="0">
              <a:solidFill>
                <a:srgbClr val="0000FF"/>
              </a:solidFill>
            </a:endParaRPr>
          </a:p>
          <a:p>
            <a:pPr marL="0" indent="0">
              <a:buNone/>
            </a:pPr>
            <a:endParaRPr lang="sv-SE" altLang="en-SE" sz="2400" b="1" dirty="0"/>
          </a:p>
          <a:p>
            <a:pPr marL="0" indent="0">
              <a:buNone/>
            </a:pPr>
            <a:r>
              <a:rPr lang="sv-SE" altLang="en-SE" sz="2400" b="1" dirty="0"/>
              <a:t>Steg 2: </a:t>
            </a:r>
            <a:r>
              <a:rPr lang="sv-SE" altLang="en-SE" sz="2400" dirty="0"/>
              <a:t>HCO3 34:  antingen </a:t>
            </a:r>
            <a:r>
              <a:rPr lang="sv-SE" altLang="en-SE" sz="2400" b="1" dirty="0">
                <a:solidFill>
                  <a:srgbClr val="00B050"/>
                </a:solidFill>
              </a:rPr>
              <a:t>metabol </a:t>
            </a:r>
            <a:r>
              <a:rPr lang="sv-SE" altLang="en-SE" sz="2400" b="1" dirty="0" err="1">
                <a:solidFill>
                  <a:srgbClr val="00B050"/>
                </a:solidFill>
              </a:rPr>
              <a:t>alkalos</a:t>
            </a:r>
            <a:r>
              <a:rPr lang="sv-SE" altLang="en-SE" sz="2400" b="1" dirty="0">
                <a:solidFill>
                  <a:srgbClr val="00B050"/>
                </a:solidFill>
              </a:rPr>
              <a:t> </a:t>
            </a:r>
            <a:r>
              <a:rPr lang="sv-SE" altLang="en-SE" sz="2400" dirty="0"/>
              <a:t>eller kompensation för kronisk </a:t>
            </a:r>
            <a:r>
              <a:rPr lang="sv-SE" altLang="en-SE" sz="2400" dirty="0" err="1"/>
              <a:t>resp</a:t>
            </a:r>
            <a:r>
              <a:rPr lang="sv-SE" altLang="en-SE" sz="2400" dirty="0"/>
              <a:t> </a:t>
            </a:r>
            <a:r>
              <a:rPr lang="sv-SE" altLang="en-SE" sz="2400" dirty="0" err="1"/>
              <a:t>acidos</a:t>
            </a:r>
            <a:r>
              <a:rPr lang="sv-SE" altLang="en-SE" sz="2400" dirty="0"/>
              <a:t> pCO2 9</a:t>
            </a:r>
          </a:p>
          <a:p>
            <a:pPr marL="0" indent="0">
              <a:buFontTx/>
              <a:buNone/>
            </a:pPr>
            <a:endParaRPr lang="en-US" altLang="en-SE" sz="2400" b="1" dirty="0">
              <a:solidFill>
                <a:srgbClr val="000000"/>
              </a:solidFill>
            </a:endParaRPr>
          </a:p>
          <a:p>
            <a:pPr marL="0" indent="0">
              <a:buFontTx/>
              <a:buNone/>
            </a:pPr>
            <a:r>
              <a:rPr lang="en-US" altLang="en-SE" sz="2400" b="1" dirty="0">
                <a:solidFill>
                  <a:srgbClr val="000000"/>
                </a:solidFill>
              </a:rPr>
              <a:t>Steg 3: </a:t>
            </a:r>
            <a:r>
              <a:rPr lang="en-US" altLang="en-SE" sz="2400" dirty="0"/>
              <a:t>AG:  143 </a:t>
            </a:r>
            <a:r>
              <a:rPr lang="sv-SE" altLang="en-SE" sz="2400" dirty="0"/>
              <a:t>-</a:t>
            </a:r>
            <a:r>
              <a:rPr lang="en-US" altLang="en-SE" sz="2400" dirty="0"/>
              <a:t> 101 </a:t>
            </a:r>
            <a:r>
              <a:rPr lang="sv-SE" altLang="en-SE" sz="2400" dirty="0"/>
              <a:t>-</a:t>
            </a:r>
            <a:r>
              <a:rPr lang="en-US" altLang="en-SE" sz="2400" dirty="0"/>
              <a:t> 34 = 8</a:t>
            </a:r>
          </a:p>
          <a:p>
            <a:pPr marL="0" indent="0">
              <a:buFontTx/>
              <a:buNone/>
            </a:pPr>
            <a:endParaRPr lang="sv-SE" altLang="en-SE" sz="2400" b="1" dirty="0"/>
          </a:p>
          <a:p>
            <a:pPr marL="0" indent="0">
              <a:buFontTx/>
              <a:buNone/>
            </a:pPr>
            <a:r>
              <a:rPr lang="sv-SE" altLang="en-SE" sz="2400" b="1" dirty="0"/>
              <a:t>Steg 4 (</a:t>
            </a:r>
            <a:r>
              <a:rPr lang="sv-SE" altLang="en-SE" sz="2400" b="1" dirty="0" err="1"/>
              <a:t>pat</a:t>
            </a:r>
            <a:r>
              <a:rPr lang="sv-SE" altLang="en-SE" sz="2400" b="1" dirty="0"/>
              <a:t> med svår KOL)</a:t>
            </a:r>
          </a:p>
          <a:p>
            <a:pPr marL="0" indent="0"/>
            <a:r>
              <a:rPr lang="sv-SE" altLang="en-SE" sz="2400" b="1" dirty="0">
                <a:solidFill>
                  <a:srgbClr val="0000FF"/>
                </a:solidFill>
              </a:rPr>
              <a:t> Kronisk respiratorisk </a:t>
            </a:r>
            <a:r>
              <a:rPr lang="sv-SE" altLang="en-SE" sz="2400" b="1" dirty="0" err="1">
                <a:solidFill>
                  <a:srgbClr val="0000FF"/>
                </a:solidFill>
              </a:rPr>
              <a:t>acidos</a:t>
            </a:r>
            <a:r>
              <a:rPr lang="sv-SE" altLang="en-SE" sz="2400" b="1" dirty="0">
                <a:solidFill>
                  <a:srgbClr val="0000FF"/>
                </a:solidFill>
              </a:rPr>
              <a:t> </a:t>
            </a:r>
            <a:r>
              <a:rPr lang="sv-SE" altLang="en-SE" sz="2400" b="1" dirty="0"/>
              <a:t>med </a:t>
            </a:r>
            <a:r>
              <a:rPr lang="sv-SE" altLang="en-SE" sz="2400" b="1" dirty="0">
                <a:solidFill>
                  <a:srgbClr val="008000"/>
                </a:solidFill>
              </a:rPr>
              <a:t>metabol kompensation</a:t>
            </a:r>
          </a:p>
          <a:p>
            <a:pPr marL="0" indent="0"/>
            <a:r>
              <a:rPr lang="sv-SE" altLang="en-SE" sz="2400" b="1" dirty="0">
                <a:solidFill>
                  <a:srgbClr val="0000FF"/>
                </a:solidFill>
              </a:rPr>
              <a:t> Akut respiratorisk </a:t>
            </a:r>
            <a:r>
              <a:rPr lang="sv-SE" altLang="en-SE" sz="2400" b="1" dirty="0" err="1">
                <a:solidFill>
                  <a:srgbClr val="0000FF"/>
                </a:solidFill>
              </a:rPr>
              <a:t>acidos</a:t>
            </a:r>
            <a:endParaRPr lang="sv-SE" altLang="en-SE" sz="2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CB2FDC6-8DC5-6844-A779-440F9E1F39CF}"/>
              </a:ext>
            </a:extLst>
          </p:cNvPr>
          <p:cNvSpPr>
            <a:spLocks noGrp="1"/>
          </p:cNvSpPr>
          <p:nvPr>
            <p:ph sz="half" idx="2"/>
          </p:nvPr>
        </p:nvSpPr>
        <p:spPr>
          <a:xfrm>
            <a:off x="4427538" y="1196975"/>
            <a:ext cx="4032250" cy="4114800"/>
          </a:xfrm>
        </p:spPr>
        <p:txBody>
          <a:bodyPr/>
          <a:lstStyle/>
          <a:p>
            <a:pPr>
              <a:defRPr/>
            </a:pPr>
            <a:r>
              <a:rPr lang="sv-SE" dirty="0"/>
              <a:t>pH &lt; 7,38 (</a:t>
            </a:r>
            <a:r>
              <a:rPr lang="sv-SE" dirty="0" err="1"/>
              <a:t>acidemi</a:t>
            </a:r>
            <a:r>
              <a:rPr lang="sv-SE" dirty="0"/>
              <a:t>)</a:t>
            </a:r>
          </a:p>
          <a:p>
            <a:pPr>
              <a:defRPr/>
            </a:pPr>
            <a:r>
              <a:rPr lang="sv-SE" dirty="0"/>
              <a:t>HCO3 &lt; 22 </a:t>
            </a:r>
            <a:r>
              <a:rPr lang="sv-SE" dirty="0" err="1"/>
              <a:t>mmol</a:t>
            </a:r>
            <a:r>
              <a:rPr lang="sv-SE" dirty="0"/>
              <a:t>/L</a:t>
            </a:r>
          </a:p>
          <a:p>
            <a:pPr>
              <a:defRPr/>
            </a:pPr>
            <a:endParaRPr lang="sv-SE" dirty="0"/>
          </a:p>
          <a:p>
            <a:pPr>
              <a:defRPr/>
            </a:pPr>
            <a:r>
              <a:rPr lang="sv-SE" dirty="0"/>
              <a:t>Dominant rubbning: </a:t>
            </a:r>
            <a:r>
              <a:rPr lang="sv-SE" b="1" dirty="0">
                <a:solidFill>
                  <a:srgbClr val="FF0000"/>
                </a:solidFill>
              </a:rPr>
              <a:t>metabol </a:t>
            </a:r>
            <a:r>
              <a:rPr lang="sv-SE" b="1" dirty="0" err="1">
                <a:solidFill>
                  <a:srgbClr val="FF0000"/>
                </a:solidFill>
              </a:rPr>
              <a:t>acidos</a:t>
            </a:r>
            <a:endParaRPr lang="sv-SE" b="1" dirty="0">
              <a:solidFill>
                <a:srgbClr val="FF0000"/>
              </a:solidFill>
            </a:endParaRPr>
          </a:p>
          <a:p>
            <a:pPr>
              <a:defRPr/>
            </a:pPr>
            <a:endParaRPr lang="sv-SE" dirty="0"/>
          </a:p>
        </p:txBody>
      </p:sp>
      <p:pic>
        <p:nvPicPr>
          <p:cNvPr id="27650" name="Bildobjekt 2" descr="4-Fever 42-year-old TSS BBT.jpg">
            <a:extLst>
              <a:ext uri="{FF2B5EF4-FFF2-40B4-BE49-F238E27FC236}">
                <a16:creationId xmlns:a16="http://schemas.microsoft.com/office/drawing/2014/main" id="{7BC884E8-6835-1842-889A-DAFBA4739C39}"/>
              </a:ext>
            </a:extLst>
          </p:cNvPr>
          <p:cNvPicPr>
            <a:picLocks noChangeAspect="1"/>
          </p:cNvPicPr>
          <p:nvPr/>
        </p:nvPicPr>
        <p:blipFill>
          <a:blip r:embed="rId3">
            <a:extLst>
              <a:ext uri="{28A0092B-C50C-407E-A947-70E740481C1C}">
                <a14:useLocalDpi xmlns:a14="http://schemas.microsoft.com/office/drawing/2010/main" val="0"/>
              </a:ext>
            </a:extLst>
          </a:blip>
          <a:srcRect l="5257" t="29942" r="37691" b="19754"/>
          <a:stretch>
            <a:fillRect/>
          </a:stretch>
        </p:blipFill>
        <p:spPr bwMode="auto">
          <a:xfrm>
            <a:off x="684213" y="1196975"/>
            <a:ext cx="3024187"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FE569859-A04E-A048-A4BF-9D116ED590E7}"/>
              </a:ext>
            </a:extLst>
          </p:cNvPr>
          <p:cNvSpPr>
            <a:spLocks noGrp="1"/>
          </p:cNvSpPr>
          <p:nvPr>
            <p:ph sz="half" idx="2"/>
          </p:nvPr>
        </p:nvSpPr>
        <p:spPr>
          <a:xfrm>
            <a:off x="4427538" y="1196975"/>
            <a:ext cx="4176712" cy="4114800"/>
          </a:xfrm>
        </p:spPr>
        <p:txBody>
          <a:bodyPr/>
          <a:lstStyle/>
          <a:p>
            <a:pPr>
              <a:defRPr/>
            </a:pPr>
            <a:r>
              <a:rPr lang="sv-SE" dirty="0"/>
              <a:t>pH &lt; 7,38 (</a:t>
            </a:r>
            <a:r>
              <a:rPr lang="sv-SE" dirty="0" err="1"/>
              <a:t>acidemi</a:t>
            </a:r>
            <a:r>
              <a:rPr lang="sv-SE" dirty="0"/>
              <a:t>)</a:t>
            </a:r>
          </a:p>
          <a:p>
            <a:pPr>
              <a:defRPr/>
            </a:pPr>
            <a:r>
              <a:rPr lang="sv-SE" dirty="0"/>
              <a:t>pCO2 &gt; 5,7 </a:t>
            </a:r>
            <a:r>
              <a:rPr lang="sv-SE" dirty="0" err="1"/>
              <a:t>kPa</a:t>
            </a:r>
            <a:endParaRPr lang="sv-SE" dirty="0"/>
          </a:p>
          <a:p>
            <a:pPr>
              <a:defRPr/>
            </a:pPr>
            <a:endParaRPr lang="sv-SE" dirty="0"/>
          </a:p>
          <a:p>
            <a:pPr>
              <a:defRPr/>
            </a:pPr>
            <a:r>
              <a:rPr lang="sv-SE" dirty="0"/>
              <a:t>Dominant rubbning: </a:t>
            </a:r>
            <a:r>
              <a:rPr lang="sv-SE" b="1" dirty="0">
                <a:solidFill>
                  <a:srgbClr val="0000FF"/>
                </a:solidFill>
              </a:rPr>
              <a:t>respiratorisk </a:t>
            </a:r>
            <a:r>
              <a:rPr lang="sv-SE" b="1" dirty="0" err="1">
                <a:solidFill>
                  <a:srgbClr val="0000FF"/>
                </a:solidFill>
              </a:rPr>
              <a:t>acidos</a:t>
            </a:r>
            <a:endParaRPr lang="sv-SE" b="1" dirty="0">
              <a:solidFill>
                <a:srgbClr val="0000FF"/>
              </a:solidFill>
            </a:endParaRPr>
          </a:p>
        </p:txBody>
      </p:sp>
      <p:pic>
        <p:nvPicPr>
          <p:cNvPr id="29698" name="Bildobjekt 5" descr="3-Weakness 88-year-old aortic dissection BBT.jpg">
            <a:extLst>
              <a:ext uri="{FF2B5EF4-FFF2-40B4-BE49-F238E27FC236}">
                <a16:creationId xmlns:a16="http://schemas.microsoft.com/office/drawing/2014/main" id="{2FDC24EB-FFDB-294D-8209-335511F542D5}"/>
              </a:ext>
            </a:extLst>
          </p:cNvPr>
          <p:cNvPicPr>
            <a:picLocks noChangeAspect="1"/>
          </p:cNvPicPr>
          <p:nvPr/>
        </p:nvPicPr>
        <p:blipFill>
          <a:blip r:embed="rId3">
            <a:extLst>
              <a:ext uri="{28A0092B-C50C-407E-A947-70E740481C1C}">
                <a14:useLocalDpi xmlns:a14="http://schemas.microsoft.com/office/drawing/2010/main" val="0"/>
              </a:ext>
            </a:extLst>
          </a:blip>
          <a:srcRect l="9212" t="30682" r="34795" b="20467"/>
          <a:stretch>
            <a:fillRect/>
          </a:stretch>
        </p:blipFill>
        <p:spPr bwMode="auto">
          <a:xfrm>
            <a:off x="684213" y="1196975"/>
            <a:ext cx="2951162" cy="444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859EB779-4488-5F40-A08D-01F54CDFA1B7}"/>
              </a:ext>
            </a:extLst>
          </p:cNvPr>
          <p:cNvSpPr>
            <a:spLocks noGrp="1"/>
          </p:cNvSpPr>
          <p:nvPr>
            <p:ph sz="half" idx="2"/>
          </p:nvPr>
        </p:nvSpPr>
        <p:spPr>
          <a:xfrm>
            <a:off x="4648200" y="1196975"/>
            <a:ext cx="3810000" cy="4114800"/>
          </a:xfrm>
        </p:spPr>
        <p:txBody>
          <a:bodyPr/>
          <a:lstStyle/>
          <a:p>
            <a:pPr>
              <a:defRPr/>
            </a:pPr>
            <a:r>
              <a:rPr lang="sv-SE" dirty="0"/>
              <a:t>pH &gt; 7,42 (</a:t>
            </a:r>
            <a:r>
              <a:rPr lang="sv-SE" dirty="0" err="1"/>
              <a:t>alkalemi</a:t>
            </a:r>
            <a:r>
              <a:rPr lang="sv-SE" dirty="0"/>
              <a:t>)</a:t>
            </a:r>
          </a:p>
          <a:p>
            <a:pPr>
              <a:defRPr/>
            </a:pPr>
            <a:r>
              <a:rPr lang="sv-SE" dirty="0"/>
              <a:t>HCO3 &gt; 26 </a:t>
            </a:r>
            <a:r>
              <a:rPr lang="sv-SE" dirty="0" err="1"/>
              <a:t>mmol</a:t>
            </a:r>
            <a:r>
              <a:rPr lang="sv-SE" dirty="0"/>
              <a:t>/L</a:t>
            </a:r>
          </a:p>
          <a:p>
            <a:pPr>
              <a:defRPr/>
            </a:pPr>
            <a:endParaRPr lang="sv-SE" dirty="0"/>
          </a:p>
          <a:p>
            <a:pPr>
              <a:defRPr/>
            </a:pPr>
            <a:r>
              <a:rPr lang="sv-SE" dirty="0"/>
              <a:t>Dominant rubbning: </a:t>
            </a:r>
            <a:r>
              <a:rPr lang="sv-SE" b="1" dirty="0">
                <a:solidFill>
                  <a:srgbClr val="008000"/>
                </a:solidFill>
              </a:rPr>
              <a:t>metabol </a:t>
            </a:r>
            <a:r>
              <a:rPr lang="sv-SE" b="1" dirty="0" err="1">
                <a:solidFill>
                  <a:srgbClr val="008000"/>
                </a:solidFill>
              </a:rPr>
              <a:t>alkalos</a:t>
            </a:r>
            <a:endParaRPr lang="sv-SE" b="1" dirty="0">
              <a:solidFill>
                <a:srgbClr val="008000"/>
              </a:solidFill>
            </a:endParaRPr>
          </a:p>
        </p:txBody>
      </p:sp>
      <p:pic>
        <p:nvPicPr>
          <p:cNvPr id="31746" name="Bildobjekt 2" descr="Unwell 18 yo cannabis withdrawal blood gas.jpg">
            <a:extLst>
              <a:ext uri="{FF2B5EF4-FFF2-40B4-BE49-F238E27FC236}">
                <a16:creationId xmlns:a16="http://schemas.microsoft.com/office/drawing/2014/main" id="{1A8F404C-C03D-A546-959C-1BB07A2EE25C}"/>
              </a:ext>
            </a:extLst>
          </p:cNvPr>
          <p:cNvPicPr>
            <a:picLocks noChangeAspect="1"/>
          </p:cNvPicPr>
          <p:nvPr/>
        </p:nvPicPr>
        <p:blipFill>
          <a:blip r:embed="rId3">
            <a:extLst>
              <a:ext uri="{28A0092B-C50C-407E-A947-70E740481C1C}">
                <a14:useLocalDpi xmlns:a14="http://schemas.microsoft.com/office/drawing/2010/main" val="0"/>
              </a:ext>
            </a:extLst>
          </a:blip>
          <a:srcRect l="7863" t="31918" r="35274" b="18347"/>
          <a:stretch>
            <a:fillRect/>
          </a:stretch>
        </p:blipFill>
        <p:spPr bwMode="auto">
          <a:xfrm>
            <a:off x="684213" y="1196975"/>
            <a:ext cx="3024187"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C193E0F1-1EBF-5442-816D-11A4EA7C8417}"/>
              </a:ext>
            </a:extLst>
          </p:cNvPr>
          <p:cNvSpPr>
            <a:spLocks noGrp="1"/>
          </p:cNvSpPr>
          <p:nvPr>
            <p:ph sz="half" idx="2"/>
          </p:nvPr>
        </p:nvSpPr>
        <p:spPr>
          <a:xfrm>
            <a:off x="4500563" y="1196975"/>
            <a:ext cx="4175125" cy="4114800"/>
          </a:xfrm>
        </p:spPr>
        <p:txBody>
          <a:bodyPr/>
          <a:lstStyle/>
          <a:p>
            <a:pPr>
              <a:defRPr/>
            </a:pPr>
            <a:r>
              <a:rPr lang="sv-SE" dirty="0"/>
              <a:t>pH &gt; 7,42 (</a:t>
            </a:r>
            <a:r>
              <a:rPr lang="sv-SE" dirty="0" err="1"/>
              <a:t>alkalemi</a:t>
            </a:r>
            <a:r>
              <a:rPr lang="sv-SE" dirty="0"/>
              <a:t>)</a:t>
            </a:r>
          </a:p>
          <a:p>
            <a:pPr>
              <a:defRPr/>
            </a:pPr>
            <a:r>
              <a:rPr lang="sv-SE" dirty="0"/>
              <a:t>pCO2 &lt; 5,0 </a:t>
            </a:r>
            <a:r>
              <a:rPr lang="sv-SE" dirty="0" err="1"/>
              <a:t>kPa</a:t>
            </a:r>
            <a:endParaRPr lang="sv-SE" dirty="0"/>
          </a:p>
          <a:p>
            <a:pPr>
              <a:defRPr/>
            </a:pPr>
            <a:endParaRPr lang="sv-SE" dirty="0"/>
          </a:p>
          <a:p>
            <a:pPr>
              <a:defRPr/>
            </a:pPr>
            <a:r>
              <a:rPr lang="sv-SE" dirty="0"/>
              <a:t>Dominant rubbning: </a:t>
            </a:r>
            <a:r>
              <a:rPr lang="sv-SE" b="1" dirty="0">
                <a:solidFill>
                  <a:srgbClr val="FF7305"/>
                </a:solidFill>
              </a:rPr>
              <a:t>respiratorisk </a:t>
            </a:r>
            <a:r>
              <a:rPr lang="sv-SE" b="1" dirty="0" err="1">
                <a:solidFill>
                  <a:srgbClr val="FF7305"/>
                </a:solidFill>
              </a:rPr>
              <a:t>alkalos</a:t>
            </a:r>
            <a:endParaRPr lang="sv-SE" b="1" dirty="0">
              <a:solidFill>
                <a:srgbClr val="FF7305"/>
              </a:solidFill>
            </a:endParaRPr>
          </a:p>
        </p:txBody>
      </p:sp>
      <p:pic>
        <p:nvPicPr>
          <p:cNvPr id="33794" name="Bildobjekt 6" descr="0b-Dyspnea 20 yo anxiety blood gas.jpg">
            <a:extLst>
              <a:ext uri="{FF2B5EF4-FFF2-40B4-BE49-F238E27FC236}">
                <a16:creationId xmlns:a16="http://schemas.microsoft.com/office/drawing/2014/main" id="{0ABB1E94-ACDE-A647-90C6-036BE0B34E6B}"/>
              </a:ext>
            </a:extLst>
          </p:cNvPr>
          <p:cNvPicPr>
            <a:picLocks noChangeAspect="1"/>
          </p:cNvPicPr>
          <p:nvPr/>
        </p:nvPicPr>
        <p:blipFill>
          <a:blip r:embed="rId3">
            <a:extLst>
              <a:ext uri="{28A0092B-C50C-407E-A947-70E740481C1C}">
                <a14:useLocalDpi xmlns:a14="http://schemas.microsoft.com/office/drawing/2010/main" val="0"/>
              </a:ext>
            </a:extLst>
          </a:blip>
          <a:srcRect l="4449" t="23846" r="38356" b="13356"/>
          <a:stretch>
            <a:fillRect/>
          </a:stretch>
        </p:blipFill>
        <p:spPr bwMode="auto">
          <a:xfrm>
            <a:off x="668338" y="1125538"/>
            <a:ext cx="2967037"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Tom presentatio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Tom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7846</TotalTime>
  <Words>5572</Words>
  <Application>Microsoft Macintosh PowerPoint</Application>
  <PresentationFormat>On-screen Show (4:3)</PresentationFormat>
  <Paragraphs>646</Paragraphs>
  <Slides>55</Slides>
  <Notes>55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62" baseType="lpstr">
      <vt:lpstr>Times</vt:lpstr>
      <vt:lpstr>ＭＳ Ｐゴシック</vt:lpstr>
      <vt:lpstr>Arial</vt:lpstr>
      <vt:lpstr>Symbol</vt:lpstr>
      <vt:lpstr>Tom presentation</vt:lpstr>
      <vt:lpstr>Microsoft Excel-diagram</vt:lpstr>
      <vt:lpstr>Microsoft Word-dokument</vt:lpstr>
      <vt:lpstr>Syrabastolkning</vt:lpstr>
      <vt:lpstr>Normala arteriella värden</vt:lpstr>
      <vt:lpstr>Begrepp</vt:lpstr>
      <vt:lpstr>Steg 0:  ersätta värden?</vt:lpstr>
      <vt:lpstr>Steg 1:  dominant rubbning?</vt:lpstr>
      <vt:lpstr>PowerPoint Presentation</vt:lpstr>
      <vt:lpstr>PowerPoint Presentation</vt:lpstr>
      <vt:lpstr>PowerPoint Presentation</vt:lpstr>
      <vt:lpstr>PowerPoint Presentation</vt:lpstr>
      <vt:lpstr>PowerPoint Presentation</vt:lpstr>
      <vt:lpstr>pH mellan 7,38 och 7,42</vt:lpstr>
      <vt:lpstr>PowerPoint Presentation</vt:lpstr>
      <vt:lpstr>PowerPoint Presentation</vt:lpstr>
      <vt:lpstr>PowerPoint Presentation</vt:lpstr>
      <vt:lpstr>Steg 2:  kompensation?</vt:lpstr>
      <vt:lpstr>Respiratorisk kompensation</vt:lpstr>
      <vt:lpstr>Förväntad respiratorisk kompensation vid metabol rubbning</vt:lpstr>
      <vt:lpstr>PowerPoint Presentation</vt:lpstr>
      <vt:lpstr>PowerPoint Presentation</vt:lpstr>
      <vt:lpstr>PowerPoint Presentation</vt:lpstr>
      <vt:lpstr>PowerPoint Presentation</vt:lpstr>
      <vt:lpstr>Steg 2:  kompensation?</vt:lpstr>
      <vt:lpstr>Förväntad metabol kompensation vid kronisk respiratorisk rubbning</vt:lpstr>
      <vt:lpstr>PowerPoint Presentation</vt:lpstr>
      <vt:lpstr>PowerPoint Presentation</vt:lpstr>
      <vt:lpstr>PowerPoint Presentation</vt:lpstr>
      <vt:lpstr>Steg 3:  joner</vt:lpstr>
      <vt:lpstr>Anjongap</vt:lpstr>
      <vt:lpstr>Anjongap och elektrisk neutralitet</vt:lpstr>
      <vt:lpstr>Förväntat anjongap (AG)</vt:lpstr>
      <vt:lpstr>Delta anjongap</vt:lpstr>
      <vt:lpstr>Rutin beräkning av AG &amp; Delta AG?</vt:lpstr>
      <vt:lpstr>24 årig med typ 1 diabetes</vt:lpstr>
      <vt:lpstr>PowerPoint Presentation</vt:lpstr>
      <vt:lpstr>Rutin beräkning av AG &amp; Delta AG? </vt:lpstr>
      <vt:lpstr>Två sorts metabol acidos</vt:lpstr>
      <vt:lpstr>PowerPoint Presentation</vt:lpstr>
      <vt:lpstr>PowerPoint Presentation</vt:lpstr>
      <vt:lpstr>DDx metabol acidos</vt:lpstr>
      <vt:lpstr>PowerPoint Presentation</vt:lpstr>
      <vt:lpstr>PowerPoint Presentation</vt:lpstr>
      <vt:lpstr>Rutin beräkning av AG &amp; Delta AG? </vt:lpstr>
      <vt:lpstr>DDx lågt/negativt anjongap</vt:lpstr>
      <vt:lpstr>54 årig man, bipolär sjukdom, RLS 5</vt:lpstr>
      <vt:lpstr>Rutin beräkning av AG &amp; Delta AG?</vt:lpstr>
      <vt:lpstr>HCO3 + delta AG</vt:lpstr>
      <vt:lpstr>HCO3 + delta AG</vt:lpstr>
      <vt:lpstr>PowerPoint Presentation</vt:lpstr>
      <vt:lpstr>Steg 4:  diagnostik</vt:lpstr>
      <vt:lpstr>DDx L-laktat acidos </vt:lpstr>
      <vt:lpstr>DDx metabol alkalos</vt:lpstr>
      <vt:lpstr>DDx respiratorisk acidos</vt:lpstr>
      <vt:lpstr>DDx respiratorisk alkalos</vt:lpstr>
      <vt:lpstr>ACID</vt:lpstr>
      <vt:lpstr>PowerPoint Presentation</vt:lpstr>
    </vt:vector>
  </TitlesOfParts>
  <Company>뿿_</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 av intoxikation</dc:title>
  <dc:creator>helena jernström</dc:creator>
  <cp:lastModifiedBy>Eric Dryver</cp:lastModifiedBy>
  <cp:revision>1768</cp:revision>
  <cp:lastPrinted>2013-09-14T10:09:16Z</cp:lastPrinted>
  <dcterms:created xsi:type="dcterms:W3CDTF">2004-05-02T18:25:10Z</dcterms:created>
  <dcterms:modified xsi:type="dcterms:W3CDTF">2020-11-24T13:37:16Z</dcterms:modified>
</cp:coreProperties>
</file>